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1" r:id="rId5"/>
  </p:sldMasterIdLst>
  <p:notesMasterIdLst>
    <p:notesMasterId r:id="rId125"/>
  </p:notesMasterIdLst>
  <p:handoutMasterIdLst>
    <p:handoutMasterId r:id="rId126"/>
  </p:handoutMasterIdLst>
  <p:sldIdLst>
    <p:sldId id="700" r:id="rId6"/>
    <p:sldId id="817" r:id="rId7"/>
    <p:sldId id="704" r:id="rId8"/>
    <p:sldId id="882" r:id="rId9"/>
    <p:sldId id="989" r:id="rId10"/>
    <p:sldId id="990" r:id="rId11"/>
    <p:sldId id="1026" r:id="rId12"/>
    <p:sldId id="991" r:id="rId13"/>
    <p:sldId id="992" r:id="rId14"/>
    <p:sldId id="1004" r:id="rId15"/>
    <p:sldId id="1005" r:id="rId16"/>
    <p:sldId id="1006" r:id="rId17"/>
    <p:sldId id="1008" r:id="rId18"/>
    <p:sldId id="993" r:id="rId19"/>
    <p:sldId id="395" r:id="rId20"/>
    <p:sldId id="680" r:id="rId21"/>
    <p:sldId id="1022" r:id="rId22"/>
    <p:sldId id="1025" r:id="rId23"/>
    <p:sldId id="785" r:id="rId24"/>
    <p:sldId id="786" r:id="rId25"/>
    <p:sldId id="788" r:id="rId26"/>
    <p:sldId id="1010" r:id="rId27"/>
    <p:sldId id="832" r:id="rId28"/>
    <p:sldId id="918" r:id="rId29"/>
    <p:sldId id="948" r:id="rId30"/>
    <p:sldId id="831" r:id="rId31"/>
    <p:sldId id="644" r:id="rId32"/>
    <p:sldId id="982" r:id="rId33"/>
    <p:sldId id="983" r:id="rId34"/>
    <p:sldId id="971" r:id="rId35"/>
    <p:sldId id="972" r:id="rId36"/>
    <p:sldId id="1060" r:id="rId37"/>
    <p:sldId id="974" r:id="rId38"/>
    <p:sldId id="994" r:id="rId39"/>
    <p:sldId id="995" r:id="rId40"/>
    <p:sldId id="978" r:id="rId41"/>
    <p:sldId id="1076" r:id="rId42"/>
    <p:sldId id="966" r:id="rId43"/>
    <p:sldId id="895" r:id="rId44"/>
    <p:sldId id="1082" r:id="rId45"/>
    <p:sldId id="1057" r:id="rId46"/>
    <p:sldId id="1058" r:id="rId47"/>
    <p:sldId id="1059" r:id="rId48"/>
    <p:sldId id="932" r:id="rId49"/>
    <p:sldId id="1036" r:id="rId50"/>
    <p:sldId id="933" r:id="rId51"/>
    <p:sldId id="1035" r:id="rId52"/>
    <p:sldId id="898" r:id="rId53"/>
    <p:sldId id="943" r:id="rId54"/>
    <p:sldId id="1011" r:id="rId55"/>
    <p:sldId id="1012" r:id="rId56"/>
    <p:sldId id="1046" r:id="rId57"/>
    <p:sldId id="1047" r:id="rId58"/>
    <p:sldId id="928" r:id="rId59"/>
    <p:sldId id="1048" r:id="rId60"/>
    <p:sldId id="1087" r:id="rId61"/>
    <p:sldId id="1084" r:id="rId62"/>
    <p:sldId id="1085" r:id="rId63"/>
    <p:sldId id="1066" r:id="rId64"/>
    <p:sldId id="1027" r:id="rId65"/>
    <p:sldId id="1081" r:id="rId66"/>
    <p:sldId id="1062" r:id="rId67"/>
    <p:sldId id="1033" r:id="rId68"/>
    <p:sldId id="984" r:id="rId69"/>
    <p:sldId id="985" r:id="rId70"/>
    <p:sldId id="1030" r:id="rId71"/>
    <p:sldId id="1040" r:id="rId72"/>
    <p:sldId id="1041" r:id="rId73"/>
    <p:sldId id="1065" r:id="rId74"/>
    <p:sldId id="1088" r:id="rId75"/>
    <p:sldId id="986" r:id="rId76"/>
    <p:sldId id="1034" r:id="rId77"/>
    <p:sldId id="1049" r:id="rId78"/>
    <p:sldId id="1028" r:id="rId79"/>
    <p:sldId id="954" r:id="rId80"/>
    <p:sldId id="957" r:id="rId81"/>
    <p:sldId id="949" r:id="rId82"/>
    <p:sldId id="958" r:id="rId83"/>
    <p:sldId id="959" r:id="rId84"/>
    <p:sldId id="1061" r:id="rId85"/>
    <p:sldId id="961" r:id="rId86"/>
    <p:sldId id="962" r:id="rId87"/>
    <p:sldId id="963" r:id="rId88"/>
    <p:sldId id="964" r:id="rId89"/>
    <p:sldId id="1050" r:id="rId90"/>
    <p:sldId id="661" r:id="rId91"/>
    <p:sldId id="1042" r:id="rId92"/>
    <p:sldId id="734" r:id="rId93"/>
    <p:sldId id="1014" r:id="rId94"/>
    <p:sldId id="1015" r:id="rId95"/>
    <p:sldId id="1051" r:id="rId96"/>
    <p:sldId id="953" r:id="rId97"/>
    <p:sldId id="907" r:id="rId98"/>
    <p:sldId id="1013" r:id="rId99"/>
    <p:sldId id="1019" r:id="rId100"/>
    <p:sldId id="1020" r:id="rId101"/>
    <p:sldId id="1031" r:id="rId102"/>
    <p:sldId id="839" r:id="rId103"/>
    <p:sldId id="944" r:id="rId104"/>
    <p:sldId id="1024" r:id="rId105"/>
    <p:sldId id="841" r:id="rId106"/>
    <p:sldId id="842" r:id="rId107"/>
    <p:sldId id="840" r:id="rId108"/>
    <p:sldId id="843" r:id="rId109"/>
    <p:sldId id="846" r:id="rId110"/>
    <p:sldId id="844" r:id="rId111"/>
    <p:sldId id="845" r:id="rId112"/>
    <p:sldId id="937" r:id="rId113"/>
    <p:sldId id="1000" r:id="rId114"/>
    <p:sldId id="1021" r:id="rId115"/>
    <p:sldId id="1023" r:id="rId116"/>
    <p:sldId id="941" r:id="rId117"/>
    <p:sldId id="942" r:id="rId118"/>
    <p:sldId id="996" r:id="rId119"/>
    <p:sldId id="998" r:id="rId120"/>
    <p:sldId id="1074" r:id="rId121"/>
    <p:sldId id="1037" r:id="rId122"/>
    <p:sldId id="1016" r:id="rId123"/>
    <p:sldId id="1055" r:id="rId1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lani.kamakau" initials="o" lastIdx="31" clrIdx="0"/>
  <p:cmAuthor id="1" name=" " initials="MSOffice" lastIdx="7" clrIdx="1"/>
  <p:cmAuthor id="2" name="Nicole.Plourde" initials="N" lastIdx="9" clrIdx="2"/>
  <p:cmAuthor id="3" name="MORRIS, DONALD B NH-04 USAF AFMC HQ AFMC/PK" initials="DBM" lastIdx="1" clrIdx="3">
    <p:extLst>
      <p:ext uri="{19B8F6BF-5375-455C-9EA6-DF929625EA0E}">
        <p15:presenceInfo xmlns:p15="http://schemas.microsoft.com/office/powerpoint/2012/main" userId="MORRIS, DONALD B NH-04 USAF AFMC HQ AFMC/P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a:srgbClr val="F1A9E8"/>
    <a:srgbClr val="6699FF"/>
    <a:srgbClr val="FFFF99"/>
    <a:srgbClr val="FFFF81"/>
    <a:srgbClr val="92D050"/>
    <a:srgbClr val="954ECA"/>
    <a:srgbClr val="FFFF66"/>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26750-D647-4714-AED3-09AEA1D44EE1}" v="10" dt="2023-11-06T21:27:07.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6401" autoAdjust="0"/>
  </p:normalViewPr>
  <p:slideViewPr>
    <p:cSldViewPr>
      <p:cViewPr>
        <p:scale>
          <a:sx n="100" d="100"/>
          <a:sy n="100" d="100"/>
        </p:scale>
        <p:origin x="336" y="-10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80" d="100"/>
          <a:sy n="180" d="100"/>
        </p:scale>
        <p:origin x="1674" y="-103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microsoft.com/office/2015/10/relationships/revisionInfo" Target="revisionInfo.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97671-F540-4571-96F2-AC4BECF8C858}"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F701039B-6A10-4E1A-B039-18EBAA59F19E}">
      <dgm:prSet phldrT="[Text]"/>
      <dgm:spPr>
        <a:solidFill>
          <a:schemeClr val="accent1">
            <a:lumMod val="20000"/>
            <a:lumOff val="80000"/>
            <a:alpha val="70000"/>
          </a:schemeClr>
        </a:solidFill>
      </dgm:spPr>
      <dgm:t>
        <a:bodyPr/>
        <a:lstStyle/>
        <a:p>
          <a:r>
            <a:rPr lang="en-US" b="1" dirty="0">
              <a:solidFill>
                <a:schemeClr val="tx1"/>
              </a:solidFill>
            </a:rPr>
            <a:t>Risk Identification</a:t>
          </a:r>
        </a:p>
      </dgm:t>
    </dgm:pt>
    <dgm:pt modelId="{C66FC88D-A18A-4DC3-91D0-59DE24E9489C}" type="parTrans" cxnId="{86D3738A-8EA1-4827-AF3B-AA062A005C0E}">
      <dgm:prSet/>
      <dgm:spPr/>
      <dgm:t>
        <a:bodyPr/>
        <a:lstStyle/>
        <a:p>
          <a:endParaRPr lang="en-US">
            <a:solidFill>
              <a:schemeClr val="tx1"/>
            </a:solidFill>
          </a:endParaRPr>
        </a:p>
      </dgm:t>
    </dgm:pt>
    <dgm:pt modelId="{B181EA51-9B40-4318-9CED-34CE40C16D94}" type="sibTrans" cxnId="{86D3738A-8EA1-4827-AF3B-AA062A005C0E}">
      <dgm:prSet/>
      <dgm:spPr>
        <a:ln w="28575"/>
      </dgm:spPr>
      <dgm:t>
        <a:bodyPr/>
        <a:lstStyle/>
        <a:p>
          <a:endParaRPr lang="en-US" dirty="0">
            <a:solidFill>
              <a:schemeClr val="tx1"/>
            </a:solidFill>
          </a:endParaRPr>
        </a:p>
      </dgm:t>
    </dgm:pt>
    <dgm:pt modelId="{77F3E3D8-DE5D-4D85-A010-376C0FC182E9}">
      <dgm:prSet phldrT="[Text]"/>
      <dgm:spPr>
        <a:solidFill>
          <a:srgbClr val="FFFF99">
            <a:alpha val="70000"/>
          </a:srgbClr>
        </a:solidFill>
      </dgm:spPr>
      <dgm:t>
        <a:bodyPr/>
        <a:lstStyle/>
        <a:p>
          <a:r>
            <a:rPr lang="en-US" b="1" dirty="0">
              <a:solidFill>
                <a:schemeClr val="tx1"/>
              </a:solidFill>
            </a:rPr>
            <a:t>Risk Analysis</a:t>
          </a:r>
        </a:p>
      </dgm:t>
    </dgm:pt>
    <dgm:pt modelId="{1D184ACD-66CB-45C7-9119-D18290FF86D0}" type="parTrans" cxnId="{FBFB78A1-7C81-456F-B09D-64CFBB23D5E0}">
      <dgm:prSet/>
      <dgm:spPr/>
      <dgm:t>
        <a:bodyPr/>
        <a:lstStyle/>
        <a:p>
          <a:endParaRPr lang="en-US">
            <a:solidFill>
              <a:schemeClr val="tx1"/>
            </a:solidFill>
          </a:endParaRPr>
        </a:p>
      </dgm:t>
    </dgm:pt>
    <dgm:pt modelId="{77975278-D81F-43A7-B282-95429F53F851}" type="sibTrans" cxnId="{FBFB78A1-7C81-456F-B09D-64CFBB23D5E0}">
      <dgm:prSet/>
      <dgm:spPr>
        <a:ln w="28575"/>
      </dgm:spPr>
      <dgm:t>
        <a:bodyPr/>
        <a:lstStyle/>
        <a:p>
          <a:endParaRPr lang="en-US" dirty="0">
            <a:solidFill>
              <a:schemeClr val="tx1"/>
            </a:solidFill>
          </a:endParaRPr>
        </a:p>
      </dgm:t>
    </dgm:pt>
    <dgm:pt modelId="{CC6B8354-7F14-49FE-8FF2-419ADEA71147}">
      <dgm:prSet phldrT="[Text]"/>
      <dgm:spPr>
        <a:solidFill>
          <a:srgbClr val="6699FF">
            <a:alpha val="70000"/>
          </a:srgbClr>
        </a:solidFill>
      </dgm:spPr>
      <dgm:t>
        <a:bodyPr/>
        <a:lstStyle/>
        <a:p>
          <a:r>
            <a:rPr lang="en-US" b="1" dirty="0">
              <a:solidFill>
                <a:schemeClr val="tx1"/>
              </a:solidFill>
            </a:rPr>
            <a:t>Risk Mitigation Planning &amp; Implementation</a:t>
          </a:r>
        </a:p>
      </dgm:t>
    </dgm:pt>
    <dgm:pt modelId="{43F7961D-79AD-4FE8-ACC6-78F3511A96FB}" type="parTrans" cxnId="{6BDF7620-A146-456F-A210-9A84A28DE897}">
      <dgm:prSet/>
      <dgm:spPr/>
      <dgm:t>
        <a:bodyPr/>
        <a:lstStyle/>
        <a:p>
          <a:endParaRPr lang="en-US">
            <a:solidFill>
              <a:schemeClr val="tx1"/>
            </a:solidFill>
          </a:endParaRPr>
        </a:p>
      </dgm:t>
    </dgm:pt>
    <dgm:pt modelId="{468D3EB9-E87B-4848-9C11-185343C1BB02}" type="sibTrans" cxnId="{6BDF7620-A146-456F-A210-9A84A28DE897}">
      <dgm:prSet/>
      <dgm:spPr>
        <a:ln w="28575"/>
      </dgm:spPr>
      <dgm:t>
        <a:bodyPr/>
        <a:lstStyle/>
        <a:p>
          <a:endParaRPr lang="en-US" dirty="0">
            <a:solidFill>
              <a:schemeClr val="tx1"/>
            </a:solidFill>
          </a:endParaRPr>
        </a:p>
      </dgm:t>
    </dgm:pt>
    <dgm:pt modelId="{C560D590-4E22-4305-A3AD-161527DB0BF6}">
      <dgm:prSet phldrT="[Text]"/>
      <dgm:spPr>
        <a:solidFill>
          <a:srgbClr val="F1A9E8">
            <a:alpha val="69804"/>
          </a:srgbClr>
        </a:solidFill>
      </dgm:spPr>
      <dgm:t>
        <a:bodyPr/>
        <a:lstStyle/>
        <a:p>
          <a:r>
            <a:rPr lang="en-US" b="1" dirty="0">
              <a:solidFill>
                <a:schemeClr val="tx1"/>
              </a:solidFill>
            </a:rPr>
            <a:t>Risk Tracking</a:t>
          </a:r>
        </a:p>
      </dgm:t>
    </dgm:pt>
    <dgm:pt modelId="{95B6239E-8EC6-40E9-B45E-2C482445D0B4}" type="sibTrans" cxnId="{54998E25-581B-4FAE-8474-4AD25A6F0F35}">
      <dgm:prSet/>
      <dgm:spPr>
        <a:ln w="28575"/>
      </dgm:spPr>
      <dgm:t>
        <a:bodyPr/>
        <a:lstStyle/>
        <a:p>
          <a:endParaRPr lang="en-US" dirty="0">
            <a:solidFill>
              <a:schemeClr val="tx1"/>
            </a:solidFill>
          </a:endParaRPr>
        </a:p>
      </dgm:t>
    </dgm:pt>
    <dgm:pt modelId="{3F46F663-F729-4B1B-81DE-F75481AEDCDA}" type="parTrans" cxnId="{54998E25-581B-4FAE-8474-4AD25A6F0F35}">
      <dgm:prSet/>
      <dgm:spPr/>
      <dgm:t>
        <a:bodyPr/>
        <a:lstStyle/>
        <a:p>
          <a:endParaRPr lang="en-US">
            <a:solidFill>
              <a:schemeClr val="tx1"/>
            </a:solidFill>
          </a:endParaRPr>
        </a:p>
      </dgm:t>
    </dgm:pt>
    <dgm:pt modelId="{F797A92E-7DC9-4F11-80EB-35E7F12ADC6E}" type="pres">
      <dgm:prSet presAssocID="{F8C97671-F540-4571-96F2-AC4BECF8C858}" presName="cycle" presStyleCnt="0">
        <dgm:presLayoutVars>
          <dgm:dir/>
          <dgm:resizeHandles val="exact"/>
        </dgm:presLayoutVars>
      </dgm:prSet>
      <dgm:spPr/>
    </dgm:pt>
    <dgm:pt modelId="{4FDE0382-5A73-43ED-80E4-1D1C0FB27A59}" type="pres">
      <dgm:prSet presAssocID="{F701039B-6A10-4E1A-B039-18EBAA59F19E}" presName="node" presStyleLbl="node1" presStyleIdx="0" presStyleCnt="4">
        <dgm:presLayoutVars>
          <dgm:bulletEnabled val="1"/>
        </dgm:presLayoutVars>
      </dgm:prSet>
      <dgm:spPr/>
    </dgm:pt>
    <dgm:pt modelId="{C0445974-2773-4E6C-AE14-C7549F991AFC}" type="pres">
      <dgm:prSet presAssocID="{F701039B-6A10-4E1A-B039-18EBAA59F19E}" presName="spNode" presStyleCnt="0"/>
      <dgm:spPr/>
    </dgm:pt>
    <dgm:pt modelId="{BA4CA342-ADDC-4D41-BC95-1D123F3A8A9F}" type="pres">
      <dgm:prSet presAssocID="{B181EA51-9B40-4318-9CED-34CE40C16D94}" presName="sibTrans" presStyleLbl="sibTrans1D1" presStyleIdx="0" presStyleCnt="4"/>
      <dgm:spPr/>
    </dgm:pt>
    <dgm:pt modelId="{936E9CBC-3678-4E96-A809-B9BF71322B35}" type="pres">
      <dgm:prSet presAssocID="{77F3E3D8-DE5D-4D85-A010-376C0FC182E9}" presName="node" presStyleLbl="node1" presStyleIdx="1" presStyleCnt="4">
        <dgm:presLayoutVars>
          <dgm:bulletEnabled val="1"/>
        </dgm:presLayoutVars>
      </dgm:prSet>
      <dgm:spPr/>
    </dgm:pt>
    <dgm:pt modelId="{464E492C-A0AF-472D-B447-F3F3D2663F28}" type="pres">
      <dgm:prSet presAssocID="{77F3E3D8-DE5D-4D85-A010-376C0FC182E9}" presName="spNode" presStyleCnt="0"/>
      <dgm:spPr/>
    </dgm:pt>
    <dgm:pt modelId="{8A4EA7A2-D3CC-49B4-9FD3-91DEB85C5E08}" type="pres">
      <dgm:prSet presAssocID="{77975278-D81F-43A7-B282-95429F53F851}" presName="sibTrans" presStyleLbl="sibTrans1D1" presStyleIdx="1" presStyleCnt="4"/>
      <dgm:spPr/>
    </dgm:pt>
    <dgm:pt modelId="{483168E7-CAE5-4226-8FF5-F541EC82B4CD}" type="pres">
      <dgm:prSet presAssocID="{CC6B8354-7F14-49FE-8FF2-419ADEA71147}" presName="node" presStyleLbl="node1" presStyleIdx="2" presStyleCnt="4">
        <dgm:presLayoutVars>
          <dgm:bulletEnabled val="1"/>
        </dgm:presLayoutVars>
      </dgm:prSet>
      <dgm:spPr/>
    </dgm:pt>
    <dgm:pt modelId="{F6CC6275-678C-447C-A44C-6BA6AE485D05}" type="pres">
      <dgm:prSet presAssocID="{CC6B8354-7F14-49FE-8FF2-419ADEA71147}" presName="spNode" presStyleCnt="0"/>
      <dgm:spPr/>
    </dgm:pt>
    <dgm:pt modelId="{814592F7-884E-48C3-870C-4A579B8BADFB}" type="pres">
      <dgm:prSet presAssocID="{468D3EB9-E87B-4848-9C11-185343C1BB02}" presName="sibTrans" presStyleLbl="sibTrans1D1" presStyleIdx="2" presStyleCnt="4"/>
      <dgm:spPr/>
    </dgm:pt>
    <dgm:pt modelId="{B7DB7E89-A531-43DD-9AE2-B1B90E939319}" type="pres">
      <dgm:prSet presAssocID="{C560D590-4E22-4305-A3AD-161527DB0BF6}" presName="node" presStyleLbl="node1" presStyleIdx="3" presStyleCnt="4">
        <dgm:presLayoutVars>
          <dgm:bulletEnabled val="1"/>
        </dgm:presLayoutVars>
      </dgm:prSet>
      <dgm:spPr/>
    </dgm:pt>
    <dgm:pt modelId="{057FA28C-5FDB-4A7E-AF7D-861C089B747A}" type="pres">
      <dgm:prSet presAssocID="{C560D590-4E22-4305-A3AD-161527DB0BF6}" presName="spNode" presStyleCnt="0"/>
      <dgm:spPr/>
    </dgm:pt>
    <dgm:pt modelId="{4AC06025-8213-4536-9250-5F492B5BF9EC}" type="pres">
      <dgm:prSet presAssocID="{95B6239E-8EC6-40E9-B45E-2C482445D0B4}" presName="sibTrans" presStyleLbl="sibTrans1D1" presStyleIdx="3" presStyleCnt="4"/>
      <dgm:spPr/>
    </dgm:pt>
  </dgm:ptLst>
  <dgm:cxnLst>
    <dgm:cxn modelId="{6BDF7620-A146-456F-A210-9A84A28DE897}" srcId="{F8C97671-F540-4571-96F2-AC4BECF8C858}" destId="{CC6B8354-7F14-49FE-8FF2-419ADEA71147}" srcOrd="2" destOrd="0" parTransId="{43F7961D-79AD-4FE8-ACC6-78F3511A96FB}" sibTransId="{468D3EB9-E87B-4848-9C11-185343C1BB02}"/>
    <dgm:cxn modelId="{54998E25-581B-4FAE-8474-4AD25A6F0F35}" srcId="{F8C97671-F540-4571-96F2-AC4BECF8C858}" destId="{C560D590-4E22-4305-A3AD-161527DB0BF6}" srcOrd="3" destOrd="0" parTransId="{3F46F663-F729-4B1B-81DE-F75481AEDCDA}" sibTransId="{95B6239E-8EC6-40E9-B45E-2C482445D0B4}"/>
    <dgm:cxn modelId="{0712B527-A78F-4837-A096-B7BF5535FB39}" type="presOf" srcId="{468D3EB9-E87B-4848-9C11-185343C1BB02}" destId="{814592F7-884E-48C3-870C-4A579B8BADFB}" srcOrd="0" destOrd="0" presId="urn:microsoft.com/office/officeart/2005/8/layout/cycle5"/>
    <dgm:cxn modelId="{07D47E4C-0A13-4708-AB4D-C74E330A37A5}" type="presOf" srcId="{F8C97671-F540-4571-96F2-AC4BECF8C858}" destId="{F797A92E-7DC9-4F11-80EB-35E7F12ADC6E}" srcOrd="0" destOrd="0" presId="urn:microsoft.com/office/officeart/2005/8/layout/cycle5"/>
    <dgm:cxn modelId="{86D3738A-8EA1-4827-AF3B-AA062A005C0E}" srcId="{F8C97671-F540-4571-96F2-AC4BECF8C858}" destId="{F701039B-6A10-4E1A-B039-18EBAA59F19E}" srcOrd="0" destOrd="0" parTransId="{C66FC88D-A18A-4DC3-91D0-59DE24E9489C}" sibTransId="{B181EA51-9B40-4318-9CED-34CE40C16D94}"/>
    <dgm:cxn modelId="{170C838A-4E9A-4B70-9A21-4950EFF848FC}" type="presOf" srcId="{B181EA51-9B40-4318-9CED-34CE40C16D94}" destId="{BA4CA342-ADDC-4D41-BC95-1D123F3A8A9F}" srcOrd="0" destOrd="0" presId="urn:microsoft.com/office/officeart/2005/8/layout/cycle5"/>
    <dgm:cxn modelId="{A6241E90-3789-403E-8EAF-EE8804D15127}" type="presOf" srcId="{F701039B-6A10-4E1A-B039-18EBAA59F19E}" destId="{4FDE0382-5A73-43ED-80E4-1D1C0FB27A59}" srcOrd="0" destOrd="0" presId="urn:microsoft.com/office/officeart/2005/8/layout/cycle5"/>
    <dgm:cxn modelId="{2B58E19F-502A-499C-972E-1EAA13A9508F}" type="presOf" srcId="{77975278-D81F-43A7-B282-95429F53F851}" destId="{8A4EA7A2-D3CC-49B4-9FD3-91DEB85C5E08}" srcOrd="0" destOrd="0" presId="urn:microsoft.com/office/officeart/2005/8/layout/cycle5"/>
    <dgm:cxn modelId="{FBFB78A1-7C81-456F-B09D-64CFBB23D5E0}" srcId="{F8C97671-F540-4571-96F2-AC4BECF8C858}" destId="{77F3E3D8-DE5D-4D85-A010-376C0FC182E9}" srcOrd="1" destOrd="0" parTransId="{1D184ACD-66CB-45C7-9119-D18290FF86D0}" sibTransId="{77975278-D81F-43A7-B282-95429F53F851}"/>
    <dgm:cxn modelId="{37AB4CE4-663C-4869-802D-622A377DB268}" type="presOf" srcId="{95B6239E-8EC6-40E9-B45E-2C482445D0B4}" destId="{4AC06025-8213-4536-9250-5F492B5BF9EC}" srcOrd="0" destOrd="0" presId="urn:microsoft.com/office/officeart/2005/8/layout/cycle5"/>
    <dgm:cxn modelId="{7C427DEC-AC6F-4599-A516-D36D4F0FD381}" type="presOf" srcId="{C560D590-4E22-4305-A3AD-161527DB0BF6}" destId="{B7DB7E89-A531-43DD-9AE2-B1B90E939319}" srcOrd="0" destOrd="0" presId="urn:microsoft.com/office/officeart/2005/8/layout/cycle5"/>
    <dgm:cxn modelId="{3FCD71F5-31DC-495D-9E2A-469DC78D0A08}" type="presOf" srcId="{CC6B8354-7F14-49FE-8FF2-419ADEA71147}" destId="{483168E7-CAE5-4226-8FF5-F541EC82B4CD}" srcOrd="0" destOrd="0" presId="urn:microsoft.com/office/officeart/2005/8/layout/cycle5"/>
    <dgm:cxn modelId="{B2FEDCF6-2AF7-4951-B243-0564F1CC42A5}" type="presOf" srcId="{77F3E3D8-DE5D-4D85-A010-376C0FC182E9}" destId="{936E9CBC-3678-4E96-A809-B9BF71322B35}" srcOrd="0" destOrd="0" presId="urn:microsoft.com/office/officeart/2005/8/layout/cycle5"/>
    <dgm:cxn modelId="{DBDE6401-EA3C-452A-A42D-0C5BEDFD23E5}" type="presParOf" srcId="{F797A92E-7DC9-4F11-80EB-35E7F12ADC6E}" destId="{4FDE0382-5A73-43ED-80E4-1D1C0FB27A59}" srcOrd="0" destOrd="0" presId="urn:microsoft.com/office/officeart/2005/8/layout/cycle5"/>
    <dgm:cxn modelId="{6497F6B4-F5ED-43B5-935A-C6C3D4236B51}" type="presParOf" srcId="{F797A92E-7DC9-4F11-80EB-35E7F12ADC6E}" destId="{C0445974-2773-4E6C-AE14-C7549F991AFC}" srcOrd="1" destOrd="0" presId="urn:microsoft.com/office/officeart/2005/8/layout/cycle5"/>
    <dgm:cxn modelId="{F572095E-D6CF-41DC-B201-8960A185DC22}" type="presParOf" srcId="{F797A92E-7DC9-4F11-80EB-35E7F12ADC6E}" destId="{BA4CA342-ADDC-4D41-BC95-1D123F3A8A9F}" srcOrd="2" destOrd="0" presId="urn:microsoft.com/office/officeart/2005/8/layout/cycle5"/>
    <dgm:cxn modelId="{6311E819-340D-49DC-8149-6868CA1E425A}" type="presParOf" srcId="{F797A92E-7DC9-4F11-80EB-35E7F12ADC6E}" destId="{936E9CBC-3678-4E96-A809-B9BF71322B35}" srcOrd="3" destOrd="0" presId="urn:microsoft.com/office/officeart/2005/8/layout/cycle5"/>
    <dgm:cxn modelId="{20FA08F7-2036-4DA9-92D4-B4A3F06CE525}" type="presParOf" srcId="{F797A92E-7DC9-4F11-80EB-35E7F12ADC6E}" destId="{464E492C-A0AF-472D-B447-F3F3D2663F28}" srcOrd="4" destOrd="0" presId="urn:microsoft.com/office/officeart/2005/8/layout/cycle5"/>
    <dgm:cxn modelId="{8F735E2A-8EA7-4709-9B4E-0D95A79C7D8F}" type="presParOf" srcId="{F797A92E-7DC9-4F11-80EB-35E7F12ADC6E}" destId="{8A4EA7A2-D3CC-49B4-9FD3-91DEB85C5E08}" srcOrd="5" destOrd="0" presId="urn:microsoft.com/office/officeart/2005/8/layout/cycle5"/>
    <dgm:cxn modelId="{6E614EDE-8DB3-4808-88EA-EA0768B8BE7E}" type="presParOf" srcId="{F797A92E-7DC9-4F11-80EB-35E7F12ADC6E}" destId="{483168E7-CAE5-4226-8FF5-F541EC82B4CD}" srcOrd="6" destOrd="0" presId="urn:microsoft.com/office/officeart/2005/8/layout/cycle5"/>
    <dgm:cxn modelId="{79D9D96A-74FC-4014-B097-EE15A1C6218D}" type="presParOf" srcId="{F797A92E-7DC9-4F11-80EB-35E7F12ADC6E}" destId="{F6CC6275-678C-447C-A44C-6BA6AE485D05}" srcOrd="7" destOrd="0" presId="urn:microsoft.com/office/officeart/2005/8/layout/cycle5"/>
    <dgm:cxn modelId="{6BB743E9-0DED-4CDE-88E3-AEEBFBD2055A}" type="presParOf" srcId="{F797A92E-7DC9-4F11-80EB-35E7F12ADC6E}" destId="{814592F7-884E-48C3-870C-4A579B8BADFB}" srcOrd="8" destOrd="0" presId="urn:microsoft.com/office/officeart/2005/8/layout/cycle5"/>
    <dgm:cxn modelId="{9BDD9E8B-E450-4EC7-97A2-C2B088D60A33}" type="presParOf" srcId="{F797A92E-7DC9-4F11-80EB-35E7F12ADC6E}" destId="{B7DB7E89-A531-43DD-9AE2-B1B90E939319}" srcOrd="9" destOrd="0" presId="urn:microsoft.com/office/officeart/2005/8/layout/cycle5"/>
    <dgm:cxn modelId="{7CB203E8-0EE6-4F54-95EC-4E5BA05C00B2}" type="presParOf" srcId="{F797A92E-7DC9-4F11-80EB-35E7F12ADC6E}" destId="{057FA28C-5FDB-4A7E-AF7D-861C089B747A}" srcOrd="10" destOrd="0" presId="urn:microsoft.com/office/officeart/2005/8/layout/cycle5"/>
    <dgm:cxn modelId="{9D826F4B-739E-4C6E-85C7-A52D6FF1D17E}" type="presParOf" srcId="{F797A92E-7DC9-4F11-80EB-35E7F12ADC6E}" destId="{4AC06025-8213-4536-9250-5F492B5BF9EC}"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E0382-5A73-43ED-80E4-1D1C0FB27A59}">
      <dsp:nvSpPr>
        <dsp:cNvPr id="0" name=""/>
        <dsp:cNvSpPr/>
      </dsp:nvSpPr>
      <dsp:spPr>
        <a:xfrm>
          <a:off x="2321718" y="174"/>
          <a:ext cx="1452562" cy="944165"/>
        </a:xfrm>
        <a:prstGeom prst="roundRect">
          <a:avLst/>
        </a:prstGeom>
        <a:solidFill>
          <a:schemeClr val="accent1">
            <a:lumMod val="20000"/>
            <a:lumOff val="8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Risk Identification</a:t>
          </a:r>
        </a:p>
      </dsp:txBody>
      <dsp:txXfrm>
        <a:off x="2367808" y="46264"/>
        <a:ext cx="1360382" cy="851985"/>
      </dsp:txXfrm>
    </dsp:sp>
    <dsp:sp modelId="{BA4CA342-ADDC-4D41-BC95-1D123F3A8A9F}">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28575"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936E9CBC-3678-4E96-A809-B9BF71322B35}">
      <dsp:nvSpPr>
        <dsp:cNvPr id="0" name=""/>
        <dsp:cNvSpPr/>
      </dsp:nvSpPr>
      <dsp:spPr>
        <a:xfrm>
          <a:off x="3881461" y="1559917"/>
          <a:ext cx="1452562" cy="944165"/>
        </a:xfrm>
        <a:prstGeom prst="roundRect">
          <a:avLst/>
        </a:prstGeom>
        <a:solidFill>
          <a:srgbClr val="FFFF99">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Risk Analysis</a:t>
          </a:r>
        </a:p>
      </dsp:txBody>
      <dsp:txXfrm>
        <a:off x="3927551" y="1606007"/>
        <a:ext cx="1360382" cy="851985"/>
      </dsp:txXfrm>
    </dsp:sp>
    <dsp:sp modelId="{8A4EA7A2-D3CC-49B4-9FD3-91DEB85C5E08}">
      <dsp:nvSpPr>
        <dsp:cNvPr id="0" name=""/>
        <dsp:cNvSpPr/>
      </dsp:nvSpPr>
      <dsp:spPr>
        <a:xfrm>
          <a:off x="1488257" y="472257"/>
          <a:ext cx="3119485" cy="3119485"/>
        </a:xfrm>
        <a:custGeom>
          <a:avLst/>
          <a:gdLst/>
          <a:ahLst/>
          <a:cxnLst/>
          <a:rect l="0" t="0" r="0" b="0"/>
          <a:pathLst>
            <a:path>
              <a:moveTo>
                <a:pt x="2957789" y="2251307"/>
              </a:moveTo>
              <a:arcTo wR="1559742" hR="1559742" stAng="1579199" swAng="1633569"/>
            </a:path>
          </a:pathLst>
        </a:custGeom>
        <a:noFill/>
        <a:ln w="28575"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483168E7-CAE5-4226-8FF5-F541EC82B4CD}">
      <dsp:nvSpPr>
        <dsp:cNvPr id="0" name=""/>
        <dsp:cNvSpPr/>
      </dsp:nvSpPr>
      <dsp:spPr>
        <a:xfrm>
          <a:off x="2321718" y="3119659"/>
          <a:ext cx="1452562" cy="944165"/>
        </a:xfrm>
        <a:prstGeom prst="roundRect">
          <a:avLst/>
        </a:prstGeom>
        <a:solidFill>
          <a:srgbClr val="6699F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Risk Mitigation Planning &amp; Implementation</a:t>
          </a:r>
        </a:p>
      </dsp:txBody>
      <dsp:txXfrm>
        <a:off x="2367808" y="3165749"/>
        <a:ext cx="1360382" cy="851985"/>
      </dsp:txXfrm>
    </dsp:sp>
    <dsp:sp modelId="{814592F7-884E-48C3-870C-4A579B8BADFB}">
      <dsp:nvSpPr>
        <dsp:cNvPr id="0" name=""/>
        <dsp:cNvSpPr/>
      </dsp:nvSpPr>
      <dsp:spPr>
        <a:xfrm>
          <a:off x="1488257" y="472257"/>
          <a:ext cx="3119485" cy="3119485"/>
        </a:xfrm>
        <a:custGeom>
          <a:avLst/>
          <a:gdLst/>
          <a:ahLst/>
          <a:cxnLst/>
          <a:rect l="0" t="0" r="0" b="0"/>
          <a:pathLst>
            <a:path>
              <a:moveTo>
                <a:pt x="632981" y="2814299"/>
              </a:moveTo>
              <a:arcTo wR="1559742" hR="1559742" stAng="7587232" swAng="1633569"/>
            </a:path>
          </a:pathLst>
        </a:custGeom>
        <a:noFill/>
        <a:ln w="28575"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B7DB7E89-A531-43DD-9AE2-B1B90E939319}">
      <dsp:nvSpPr>
        <dsp:cNvPr id="0" name=""/>
        <dsp:cNvSpPr/>
      </dsp:nvSpPr>
      <dsp:spPr>
        <a:xfrm>
          <a:off x="761975" y="1559917"/>
          <a:ext cx="1452562" cy="944165"/>
        </a:xfrm>
        <a:prstGeom prst="roundRect">
          <a:avLst/>
        </a:prstGeom>
        <a:solidFill>
          <a:srgbClr val="F1A9E8">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Risk Tracking</a:t>
          </a:r>
        </a:p>
      </dsp:txBody>
      <dsp:txXfrm>
        <a:off x="808065" y="1606007"/>
        <a:ext cx="1360382" cy="851985"/>
      </dsp:txXfrm>
    </dsp:sp>
    <dsp:sp modelId="{4AC06025-8213-4536-9250-5F492B5BF9EC}">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28575"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64A3209-E746-4CE5-9D2E-3E131C3698DC}" type="datetimeFigureOut">
              <a:rPr lang="en-US" smtClean="0"/>
              <a:pPr/>
              <a:t>12/6/2023</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24D8D2-B0A3-46DE-8EC4-55E8A17A22D1}" type="slidenum">
              <a:rPr lang="en-US" smtClean="0"/>
              <a:pPr/>
              <a:t>‹#›</a:t>
            </a:fld>
            <a:endParaRPr lang="en-US"/>
          </a:p>
        </p:txBody>
      </p:sp>
    </p:spTree>
    <p:extLst>
      <p:ext uri="{BB962C8B-B14F-4D97-AF65-F5344CB8AC3E}">
        <p14:creationId xmlns:p14="http://schemas.microsoft.com/office/powerpoint/2010/main" val="221883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59241EC6-DB85-47A5-AA1A-11C7D7AE4E0A}" type="datetimeFigureOut">
              <a:rPr lang="en-US" smtClean="0"/>
              <a:pPr/>
              <a:t>12/6/2023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5B84B94F-63AD-426E-88CB-044A92825218}" type="slidenum">
              <a:rPr lang="en-US" smtClean="0"/>
              <a:pPr/>
              <a:t>‹#›</a:t>
            </a:fld>
            <a:endParaRPr lang="en-US"/>
          </a:p>
        </p:txBody>
      </p:sp>
    </p:spTree>
    <p:extLst>
      <p:ext uri="{BB962C8B-B14F-4D97-AF65-F5344CB8AC3E}">
        <p14:creationId xmlns:p14="http://schemas.microsoft.com/office/powerpoint/2010/main" val="24619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acquisition.gov/dfars/part-252-solicitation-provisions-and-contract-clauses#DFARS-252.209-7010"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acquisition.gov/far/part-16#FAR_Subpart_16_5"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4103"/>
          <p:cNvSpPr>
            <a:spLocks noGrp="1" noChangeArrowheads="1"/>
          </p:cNvSpPr>
          <p:nvPr>
            <p:ph type="sldNum" sz="quarter" idx="5"/>
          </p:nvPr>
        </p:nvSpPr>
        <p:spPr/>
        <p:txBody>
          <a:bodyPr/>
          <a:lstStyle/>
          <a:p>
            <a:pPr>
              <a:defRPr/>
            </a:pPr>
            <a:fld id="{45CE9FC2-212C-408D-9796-D3594F879861}" type="slidenum">
              <a:rPr lang="en-US" smtClean="0"/>
              <a:pPr>
                <a:defRPr/>
              </a:pPr>
              <a:t>1</a:t>
            </a:fld>
            <a:endParaRPr lang="en-US" dirty="0"/>
          </a:p>
        </p:txBody>
      </p:sp>
      <p:sp>
        <p:nvSpPr>
          <p:cNvPr id="268291" name="Rectangle 2"/>
          <p:cNvSpPr>
            <a:spLocks noGrp="1" noRot="1" noChangeAspect="1" noChangeArrowheads="1" noTextEdit="1"/>
          </p:cNvSpPr>
          <p:nvPr>
            <p:ph type="sldImg"/>
          </p:nvPr>
        </p:nvSpPr>
        <p:spPr>
          <a:xfrm>
            <a:off x="1117600" y="723900"/>
            <a:ext cx="4645025" cy="3484563"/>
          </a:xfrm>
          <a:ln/>
        </p:spPr>
      </p:sp>
      <p:sp>
        <p:nvSpPr>
          <p:cNvPr id="268292" name="Rectangle 3"/>
          <p:cNvSpPr>
            <a:spLocks noGrp="1" noChangeArrowheads="1"/>
          </p:cNvSpPr>
          <p:nvPr>
            <p:ph type="body" idx="1"/>
          </p:nvPr>
        </p:nvSpPr>
        <p:spPr>
          <a:noFill/>
          <a:ln/>
        </p:spPr>
        <p:txBody>
          <a:bodyPr>
            <a:normAutofit fontScale="77500" lnSpcReduction="20000"/>
          </a:bodyPr>
          <a:lstStyle/>
          <a:p>
            <a:r>
              <a:rPr lang="en-US" sz="1200" b="1" kern="1200" dirty="0">
                <a:solidFill>
                  <a:schemeClr val="tx1"/>
                </a:solidFill>
                <a:latin typeface="+mn-lt"/>
                <a:ea typeface="+mn-ea"/>
                <a:cs typeface="+mn-cs"/>
              </a:rPr>
              <a:t>Source Selection Training (Phase I – Acquisition Planning) UPDATED TO INCORPORATE DoD SS PROCEDURES EFFECTIVE 1 SEP 2022 applicable to Solicitations with a Source Selection Plan approved on/after 1 September 2022.</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Phase I and Phase II SS training</a:t>
            </a:r>
            <a:r>
              <a:rPr lang="en-US" sz="1200" b="1" kern="1200" baseline="0" dirty="0">
                <a:solidFill>
                  <a:schemeClr val="tx1"/>
                </a:solidFill>
                <a:latin typeface="+mn-lt"/>
                <a:ea typeface="+mn-ea"/>
                <a:cs typeface="+mn-cs"/>
              </a:rPr>
              <a:t> are designed to be given on a just-in-time basis.  </a:t>
            </a:r>
            <a:r>
              <a:rPr lang="en-US" sz="1200" b="0" kern="1200" baseline="0" dirty="0">
                <a:solidFill>
                  <a:schemeClr val="tx1"/>
                </a:solidFill>
                <a:latin typeface="+mn-lt"/>
                <a:ea typeface="+mn-ea"/>
                <a:cs typeface="+mn-cs"/>
              </a:rPr>
              <a:t>Phase I training </a:t>
            </a:r>
            <a:r>
              <a:rPr lang="en-US" sz="1200" kern="1200" dirty="0">
                <a:solidFill>
                  <a:schemeClr val="tx1"/>
                </a:solidFill>
                <a:latin typeface="+mn-lt"/>
                <a:ea typeface="+mn-ea"/>
                <a:cs typeface="+mn-cs"/>
              </a:rPr>
              <a:t>should be provided to the acquisition team </a:t>
            </a:r>
            <a:r>
              <a:rPr lang="en-US" sz="1200" b="1" kern="1200" dirty="0">
                <a:solidFill>
                  <a:schemeClr val="tx1"/>
                </a:solidFill>
                <a:latin typeface="+mn-lt"/>
                <a:ea typeface="+mn-ea"/>
                <a:cs typeface="+mn-cs"/>
              </a:rPr>
              <a:t>as</a:t>
            </a:r>
            <a:r>
              <a:rPr lang="en-US" sz="1200" b="1" kern="1200" baseline="0" dirty="0">
                <a:solidFill>
                  <a:schemeClr val="tx1"/>
                </a:solidFill>
                <a:latin typeface="+mn-lt"/>
                <a:ea typeface="+mn-ea"/>
                <a:cs typeface="+mn-cs"/>
              </a:rPr>
              <a:t> early as possible, </a:t>
            </a:r>
            <a:r>
              <a:rPr lang="en-US" sz="1200" b="0" kern="1200" baseline="0" dirty="0">
                <a:solidFill>
                  <a:schemeClr val="tx1"/>
                </a:solidFill>
                <a:latin typeface="+mn-lt"/>
                <a:ea typeface="+mn-ea"/>
                <a:cs typeface="+mn-cs"/>
              </a:rPr>
              <a:t>shortly after requirements have been identified and the acquisition team is developing the strategy.  Note:  Source Selection trainers may want to consider breaking up the Phase I training to provide the most benefit to the acquisition team.  E.g., if you’re meeting with the team very early in the process, consider a Phase I session covering the essential areas needed by the team to complete the Acquisition Plan and Source Selection Plan.  </a:t>
            </a:r>
          </a:p>
          <a:p>
            <a:endParaRPr lang="en-US" sz="1200" b="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If the team has completed the early documentation, then tailor the training to include their plans, etc.  If the team has already released</a:t>
            </a:r>
            <a:r>
              <a:rPr lang="en-US" sz="1200" kern="1200" baseline="0" dirty="0">
                <a:solidFill>
                  <a:schemeClr val="tx1"/>
                </a:solidFill>
                <a:latin typeface="+mn-lt"/>
                <a:ea typeface="+mn-ea"/>
                <a:cs typeface="+mn-cs"/>
              </a:rPr>
              <a:t> their </a:t>
            </a:r>
            <a:r>
              <a:rPr lang="en-US" sz="1200" b="0" kern="1200" dirty="0">
                <a:solidFill>
                  <a:schemeClr val="tx1"/>
                </a:solidFill>
                <a:latin typeface="+mn-lt"/>
                <a:ea typeface="+mn-ea"/>
                <a:cs typeface="+mn-cs"/>
              </a:rPr>
              <a:t>RFP, </a:t>
            </a:r>
            <a:r>
              <a:rPr lang="en-US" sz="1200" kern="1200" dirty="0">
                <a:solidFill>
                  <a:schemeClr val="tx1"/>
                </a:solidFill>
                <a:latin typeface="+mn-lt"/>
                <a:ea typeface="+mn-ea"/>
                <a:cs typeface="+mn-cs"/>
              </a:rPr>
              <a:t>Phase I training may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be appropriate</a:t>
            </a:r>
            <a:r>
              <a:rPr lang="en-US" sz="1200" kern="1200" baseline="0" dirty="0">
                <a:solidFill>
                  <a:schemeClr val="tx1"/>
                </a:solidFill>
                <a:latin typeface="+mn-lt"/>
                <a:ea typeface="+mn-ea"/>
                <a:cs typeface="+mn-cs"/>
              </a:rPr>
              <a:t> and trainers should instead </a:t>
            </a:r>
            <a:r>
              <a:rPr lang="en-US" sz="1200" kern="1200" dirty="0">
                <a:solidFill>
                  <a:schemeClr val="tx1"/>
                </a:solidFill>
                <a:latin typeface="+mn-lt"/>
                <a:ea typeface="+mn-ea"/>
                <a:cs typeface="+mn-cs"/>
              </a:rPr>
              <a:t>use </a:t>
            </a:r>
            <a:r>
              <a:rPr lang="en-US" sz="1200" b="1" kern="1200" dirty="0">
                <a:solidFill>
                  <a:schemeClr val="tx1"/>
                </a:solidFill>
                <a:latin typeface="+mn-lt"/>
                <a:ea typeface="+mn-ea"/>
                <a:cs typeface="+mn-cs"/>
              </a:rPr>
              <a:t>Just-In-Time Phase II (SS Execution)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a:solidFill>
                  <a:schemeClr val="tx1"/>
                </a:solidFill>
                <a:latin typeface="+mn-lt"/>
                <a:ea typeface="+mn-ea"/>
                <a:cs typeface="+mn-cs"/>
              </a:rPr>
              <a:t>Primary purpose of Phase I (Acquisition Planning) </a:t>
            </a:r>
            <a:r>
              <a:rPr lang="en-US" sz="1200" kern="1200" dirty="0">
                <a:solidFill>
                  <a:schemeClr val="tx1"/>
                </a:solidFill>
                <a:latin typeface="+mn-lt"/>
                <a:ea typeface="+mn-ea"/>
                <a:cs typeface="+mn-cs"/>
              </a:rPr>
              <a:t>is to discuss, brainstorm, and </a:t>
            </a:r>
            <a:r>
              <a:rPr lang="en-US" sz="1200" b="0" kern="1200" dirty="0">
                <a:solidFill>
                  <a:schemeClr val="tx1"/>
                </a:solidFill>
                <a:latin typeface="+mn-lt"/>
                <a:ea typeface="+mn-ea"/>
                <a:cs typeface="+mn-cs"/>
              </a:rPr>
              <a:t>develop good evaluation criteria</a:t>
            </a:r>
            <a:r>
              <a:rPr lang="en-US" sz="1200" kern="1200" dirty="0">
                <a:solidFill>
                  <a:schemeClr val="tx1"/>
                </a:solidFill>
                <a:latin typeface="+mn-lt"/>
                <a:ea typeface="+mn-ea"/>
                <a:cs typeface="+mn-cs"/>
              </a:rPr>
              <a:t>.  In this phase, the customer(s) have </a:t>
            </a:r>
            <a:r>
              <a:rPr lang="en-US" sz="1200" b="1" kern="1200" dirty="0">
                <a:solidFill>
                  <a:schemeClr val="tx1"/>
                </a:solidFill>
                <a:latin typeface="+mn-lt"/>
                <a:ea typeface="+mn-ea"/>
                <a:cs typeface="+mn-cs"/>
              </a:rPr>
              <a:t>identified</a:t>
            </a:r>
            <a:r>
              <a:rPr lang="en-US" sz="1200" kern="1200" dirty="0">
                <a:solidFill>
                  <a:schemeClr val="tx1"/>
                </a:solidFill>
                <a:latin typeface="+mn-lt"/>
                <a:ea typeface="+mn-ea"/>
                <a:cs typeface="+mn-cs"/>
              </a:rPr>
              <a:t> the requirements and the acquisition team </a:t>
            </a:r>
            <a:r>
              <a:rPr lang="en-US" sz="1200" b="1" kern="1200" dirty="0">
                <a:solidFill>
                  <a:schemeClr val="tx1"/>
                </a:solidFill>
                <a:latin typeface="+mn-lt"/>
                <a:ea typeface="+mn-ea"/>
                <a:cs typeface="+mn-cs"/>
              </a:rPr>
              <a:t>develops</a:t>
            </a:r>
            <a:r>
              <a:rPr lang="en-US" sz="1200" kern="1200" dirty="0">
                <a:solidFill>
                  <a:schemeClr val="tx1"/>
                </a:solidFill>
                <a:latin typeface="+mn-lt"/>
                <a:ea typeface="+mn-ea"/>
                <a:cs typeface="+mn-cs"/>
              </a:rPr>
              <a:t> the strategy and they jointly </a:t>
            </a:r>
            <a:r>
              <a:rPr lang="en-US" sz="1200" b="1" kern="1200" dirty="0">
                <a:solidFill>
                  <a:schemeClr val="tx1"/>
                </a:solidFill>
                <a:latin typeface="+mn-lt"/>
                <a:ea typeface="+mn-ea"/>
                <a:cs typeface="+mn-cs"/>
              </a:rPr>
              <a:t>plan</a:t>
            </a:r>
            <a:r>
              <a:rPr lang="en-US" sz="1200" kern="1200" dirty="0">
                <a:solidFill>
                  <a:schemeClr val="tx1"/>
                </a:solidFill>
                <a:latin typeface="+mn-lt"/>
                <a:ea typeface="+mn-ea"/>
                <a:cs typeface="+mn-cs"/>
              </a:rPr>
              <a:t> the source selection.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Trainers are responsible to tailor the Phase I training to reflect the realities of the specific acquisition</a:t>
            </a:r>
            <a:r>
              <a:rPr lang="en-US" sz="1200" kern="1200" dirty="0">
                <a:solidFill>
                  <a:schemeClr val="tx1"/>
                </a:solidFill>
                <a:latin typeface="+mn-lt"/>
                <a:ea typeface="+mn-ea"/>
                <a:cs typeface="+mn-cs"/>
              </a:rPr>
              <a:t>.  The depth and detail of the training must be commensurate with the acquisition team’s level of experience and the complexity</a:t>
            </a:r>
            <a:r>
              <a:rPr lang="en-US" sz="1200" kern="1200" baseline="0" dirty="0">
                <a:solidFill>
                  <a:schemeClr val="tx1"/>
                </a:solidFill>
                <a:latin typeface="+mn-lt"/>
                <a:ea typeface="+mn-ea"/>
                <a:cs typeface="+mn-cs"/>
              </a:rPr>
              <a:t> of the acquisition.  </a:t>
            </a:r>
            <a:r>
              <a:rPr lang="en-US" sz="1200" kern="1200" dirty="0">
                <a:solidFill>
                  <a:schemeClr val="tx1"/>
                </a:solidFill>
                <a:latin typeface="+mn-lt"/>
                <a:ea typeface="+mn-ea"/>
                <a:cs typeface="+mn-cs"/>
              </a:rPr>
              <a:t>This is </a:t>
            </a:r>
            <a:r>
              <a:rPr lang="en-US" sz="1200" b="1" kern="1200" dirty="0">
                <a:solidFill>
                  <a:schemeClr val="tx1"/>
                </a:solidFill>
                <a:latin typeface="+mn-lt"/>
                <a:ea typeface="+mn-ea"/>
                <a:cs typeface="+mn-cs"/>
              </a:rPr>
              <a:t>critical</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to the success of your training</a:t>
            </a:r>
            <a:r>
              <a:rPr lang="en-US" sz="12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We strongly recommend that newly</a:t>
            </a:r>
            <a:r>
              <a:rPr lang="en-US" sz="1200" b="1" kern="1200" baseline="0" dirty="0">
                <a:solidFill>
                  <a:schemeClr val="tx1"/>
                </a:solidFill>
                <a:latin typeface="+mn-lt"/>
                <a:ea typeface="+mn-ea"/>
                <a:cs typeface="+mn-cs"/>
              </a:rPr>
              <a:t> designated trainers and inexperienced trainers reach out to experienced trainers for mentoring and assistance in conducting training.  It would be beneficial for newly designated trainers and inexperienced trainers to sit in on and then co-lead a couple of training sessions before conducting training on their own.</a:t>
            </a:r>
            <a:endParaRPr lang="en-US" sz="1200" kern="1200" dirty="0">
              <a:solidFill>
                <a:schemeClr val="tx1"/>
              </a:solidFill>
              <a:latin typeface="+mn-lt"/>
              <a:ea typeface="+mn-ea"/>
              <a:cs typeface="+mn-cs"/>
            </a:endParaRPr>
          </a:p>
          <a:p>
            <a:pPr lvl="0"/>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a:solidFill>
                  <a:schemeClr val="tx1"/>
                </a:solidFill>
                <a:latin typeface="+mn-lt"/>
                <a:ea typeface="+mn-ea"/>
                <a:cs typeface="+mn-cs"/>
              </a:rPr>
              <a:t>Independent review of source selection training materials by Source Selection Team (SST) members is not sufficient to satisfy this training requirement.  All SST members must</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receive Phase I and II and/or specialized training sessions, as applicable, </a:t>
            </a:r>
            <a:r>
              <a:rPr lang="en-US" sz="1200" b="1" kern="1200" dirty="0">
                <a:solidFill>
                  <a:schemeClr val="tx1"/>
                </a:solidFill>
                <a:latin typeface="+mn-lt"/>
                <a:ea typeface="+mn-ea"/>
                <a:cs typeface="+mn-cs"/>
              </a:rPr>
              <a:t>including the SSA and SSAC</a:t>
            </a:r>
            <a:r>
              <a:rPr lang="en-US" sz="1200" b="0" kern="1200" dirty="0">
                <a:solidFill>
                  <a:schemeClr val="tx1"/>
                </a:solidFill>
                <a:latin typeface="+mn-lt"/>
                <a:ea typeface="+mn-ea"/>
                <a:cs typeface="+mn-cs"/>
              </a:rPr>
              <a:t>, if used.  </a:t>
            </a:r>
            <a:endParaRPr lang="en-US" sz="1200" kern="1200" baseline="0" dirty="0">
              <a:solidFill>
                <a:schemeClr val="tx1"/>
              </a:solidFill>
              <a:latin typeface="+mn-lt"/>
              <a:ea typeface="+mn-ea"/>
              <a:cs typeface="+mn-cs"/>
            </a:endParaRPr>
          </a:p>
          <a:p>
            <a:pPr lvl="0"/>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a:solidFill>
                  <a:schemeClr val="tx1"/>
                </a:solidFill>
                <a:latin typeface="+mn-lt"/>
                <a:ea typeface="+mn-ea"/>
                <a:cs typeface="+mn-cs"/>
              </a:rPr>
              <a:t>Training material</a:t>
            </a:r>
            <a:r>
              <a:rPr lang="en-US" sz="1200" kern="1200" dirty="0">
                <a:solidFill>
                  <a:schemeClr val="tx1"/>
                </a:solidFill>
                <a:latin typeface="+mn-lt"/>
                <a:ea typeface="+mn-ea"/>
                <a:cs typeface="+mn-cs"/>
              </a:rPr>
              <a:t> – these</a:t>
            </a:r>
            <a:r>
              <a:rPr lang="en-US" sz="1200" kern="1200" baseline="0" dirty="0">
                <a:solidFill>
                  <a:schemeClr val="tx1"/>
                </a:solidFill>
                <a:latin typeface="+mn-lt"/>
                <a:ea typeface="+mn-ea"/>
                <a:cs typeface="+mn-cs"/>
              </a:rPr>
              <a:t> notes are</a:t>
            </a:r>
            <a:r>
              <a:rPr lang="en-US" sz="1200" b="0" kern="1200" dirty="0">
                <a:solidFill>
                  <a:schemeClr val="tx1"/>
                </a:solidFill>
                <a:latin typeface="+mn-lt"/>
                <a:ea typeface="+mn-ea"/>
                <a:cs typeface="+mn-cs"/>
              </a:rPr>
              <a:t> intended for the trainer’s use only and not recommended for use by the trainees.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kern="1200" dirty="0">
                <a:solidFill>
                  <a:schemeClr val="tx1"/>
                </a:solidFill>
                <a:latin typeface="+mn-lt"/>
                <a:ea typeface="+mn-ea"/>
                <a:cs typeface="+mn-cs"/>
              </a:rPr>
              <a:t>Reference</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Source Selection Trainer’s Reference/Resource</a:t>
            </a:r>
            <a:r>
              <a:rPr lang="en-US" sz="1200" b="0" kern="1200" dirty="0">
                <a:solidFill>
                  <a:schemeClr val="tx1"/>
                </a:solidFill>
                <a:latin typeface="+mn-lt"/>
                <a:ea typeface="+mn-ea"/>
                <a:cs typeface="+mn-cs"/>
              </a:rPr>
              <a:t> Material.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316020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103"/>
          <p:cNvSpPr>
            <a:spLocks noGrp="1" noChangeArrowheads="1"/>
          </p:cNvSpPr>
          <p:nvPr>
            <p:ph type="sldNum" sz="quarter" idx="5"/>
          </p:nvPr>
        </p:nvSpPr>
        <p:spPr/>
        <p:txBody>
          <a:bodyPr/>
          <a:lstStyle/>
          <a:p>
            <a:pPr>
              <a:defRPr/>
            </a:pPr>
            <a:fld id="{83417384-ACB8-4F54-82BB-15A0E58236CB}" type="slidenum">
              <a:rPr lang="en-US" smtClean="0"/>
              <a:pPr>
                <a:defRPr/>
              </a:pPr>
              <a:t>10</a:t>
            </a:fld>
            <a:endParaRPr lang="en-US"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normAutofit fontScale="92500" lnSpcReduction="10000"/>
          </a:bodyPr>
          <a:lstStyle/>
          <a:p>
            <a:r>
              <a:rPr lang="en-US" sz="1200" b="1" kern="1200" dirty="0">
                <a:solidFill>
                  <a:schemeClr val="tx1"/>
                </a:solidFill>
                <a:latin typeface="+mn-lt"/>
                <a:ea typeface="+mn-ea"/>
                <a:cs typeface="+mn-cs"/>
              </a:rPr>
              <a:t>Market Research</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Market Research (MR) is a</a:t>
            </a:r>
            <a:r>
              <a:rPr lang="en-US" sz="1200" kern="1200" baseline="0" dirty="0">
                <a:solidFill>
                  <a:schemeClr val="tx1"/>
                </a:solidFill>
                <a:latin typeface="+mn-lt"/>
                <a:ea typeface="+mn-ea"/>
                <a:cs typeface="+mn-cs"/>
              </a:rPr>
              <a:t> critical and continuous process</a:t>
            </a:r>
            <a:r>
              <a:rPr lang="en-US" sz="1200" kern="1200" dirty="0">
                <a:solidFill>
                  <a:schemeClr val="tx1"/>
                </a:solidFill>
                <a:latin typeface="+mn-lt"/>
                <a:ea typeface="+mn-ea"/>
                <a:cs typeface="+mn-cs"/>
              </a:rPr>
              <a:t> in any acquisition and should be conducted as early</a:t>
            </a:r>
            <a:r>
              <a:rPr lang="en-US" sz="1200" kern="1200" baseline="0" dirty="0">
                <a:solidFill>
                  <a:schemeClr val="tx1"/>
                </a:solidFill>
                <a:latin typeface="+mn-lt"/>
                <a:ea typeface="+mn-ea"/>
                <a:cs typeface="+mn-cs"/>
              </a:rPr>
              <a:t> as possible and continue through RFP release</a:t>
            </a:r>
            <a:r>
              <a:rPr lang="en-US" sz="1200" kern="1200" dirty="0">
                <a:solidFill>
                  <a:schemeClr val="tx1"/>
                </a:solidFill>
                <a:latin typeface="+mn-lt"/>
                <a:ea typeface="+mn-ea"/>
                <a:cs typeface="+mn-cs"/>
              </a:rPr>
              <a:t>. </a:t>
            </a:r>
            <a:r>
              <a:rPr lang="en-US" sz="1200" b="0" i="0" kern="1200" dirty="0">
                <a:solidFill>
                  <a:schemeClr val="tx1"/>
                </a:solidFill>
                <a:latin typeface="+mn-lt"/>
                <a:ea typeface="+mn-ea"/>
                <a:cs typeface="+mn-cs"/>
              </a:rPr>
              <a:t>MR is</a:t>
            </a:r>
            <a:r>
              <a:rPr lang="en-US" sz="1200" b="0" i="0" kern="1200" baseline="0" dirty="0">
                <a:solidFill>
                  <a:schemeClr val="tx1"/>
                </a:solidFill>
                <a:latin typeface="+mn-lt"/>
                <a:ea typeface="+mn-ea"/>
                <a:cs typeface="+mn-cs"/>
              </a:rPr>
              <a:t> a responsibility shared by the Program Manager (PM), Requirements Owner, and contracting officer, with assistance from the Small Business Specialist and other acquisition team members.  </a:t>
            </a:r>
            <a:r>
              <a:rPr lang="en-US" sz="1200" b="0" i="0" kern="1200" dirty="0">
                <a:solidFill>
                  <a:schemeClr val="tx1"/>
                </a:solidFill>
                <a:latin typeface="+mn-lt"/>
                <a:ea typeface="+mn-ea"/>
                <a:cs typeface="+mn-cs"/>
              </a:rPr>
              <a:t>We have provided links on this chart to information pertaining to Market Research.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1</a:t>
            </a:r>
            <a:r>
              <a:rPr lang="en-US" sz="1200" b="0" i="0" kern="1200" baseline="0" dirty="0">
                <a:solidFill>
                  <a:schemeClr val="tx1"/>
                </a:solidFill>
                <a:latin typeface="+mn-lt"/>
                <a:ea typeface="+mn-ea"/>
                <a:cs typeface="+mn-cs"/>
              </a:rPr>
              <a:t>.  </a:t>
            </a:r>
            <a:r>
              <a:rPr lang="en-US" sz="1200" b="1" i="0" kern="1200" baseline="0" dirty="0">
                <a:solidFill>
                  <a:schemeClr val="tx1"/>
                </a:solidFill>
                <a:latin typeface="+mn-lt"/>
                <a:ea typeface="+mn-ea"/>
                <a:cs typeface="+mn-cs"/>
              </a:rPr>
              <a:t>Market Research Report template</a:t>
            </a:r>
            <a:r>
              <a:rPr lang="en-US" sz="1200" b="0" i="0" kern="1200" baseline="0" dirty="0">
                <a:solidFill>
                  <a:schemeClr val="tx1"/>
                </a:solidFill>
                <a:latin typeface="+mn-lt"/>
                <a:ea typeface="+mn-ea"/>
                <a:cs typeface="+mn-cs"/>
              </a:rPr>
              <a:t> – market research MUST be documented.</a:t>
            </a:r>
          </a:p>
          <a:p>
            <a:r>
              <a:rPr lang="en-US" sz="1200" b="0" i="0" kern="1200" baseline="0" dirty="0">
                <a:solidFill>
                  <a:schemeClr val="tx1"/>
                </a:solidFill>
                <a:latin typeface="+mn-lt"/>
                <a:ea typeface="+mn-ea"/>
                <a:cs typeface="+mn-cs"/>
              </a:rPr>
              <a:t>2.</a:t>
            </a:r>
            <a:r>
              <a:rPr lang="en-US" sz="1200" b="1" i="0" kern="1200" baseline="0" dirty="0">
                <a:solidFill>
                  <a:schemeClr val="tx1"/>
                </a:solidFill>
                <a:latin typeface="+mn-lt"/>
                <a:ea typeface="+mn-ea"/>
                <a:cs typeface="+mn-cs"/>
              </a:rPr>
              <a:t>  Market Research/Market Intelligence Webinar </a:t>
            </a:r>
            <a:r>
              <a:rPr lang="en-US" sz="1200" b="0" i="0" kern="1200" baseline="0" dirty="0">
                <a:solidFill>
                  <a:schemeClr val="tx1"/>
                </a:solidFill>
                <a:latin typeface="+mn-lt"/>
                <a:ea typeface="+mn-ea"/>
                <a:cs typeface="+mn-cs"/>
              </a:rPr>
              <a:t>– tutorial on benefits and requirements for MR.</a:t>
            </a:r>
          </a:p>
          <a:p>
            <a:r>
              <a:rPr lang="en-US" sz="1200" b="0" i="0" kern="1200" baseline="0" dirty="0">
                <a:solidFill>
                  <a:schemeClr val="tx1"/>
                </a:solidFill>
                <a:latin typeface="+mn-lt"/>
                <a:ea typeface="+mn-ea"/>
                <a:cs typeface="+mn-cs"/>
              </a:rPr>
              <a:t>3.</a:t>
            </a:r>
            <a:r>
              <a:rPr lang="en-US" sz="1200" b="1" i="0" kern="1200" baseline="0" dirty="0">
                <a:solidFill>
                  <a:schemeClr val="tx1"/>
                </a:solidFill>
                <a:latin typeface="+mn-lt"/>
                <a:ea typeface="+mn-ea"/>
                <a:cs typeface="+mn-cs"/>
              </a:rPr>
              <a:t>  Useful MR Sources </a:t>
            </a:r>
            <a:r>
              <a:rPr lang="en-US" sz="1200" b="0" i="0" kern="1200" baseline="0" dirty="0">
                <a:solidFill>
                  <a:schemeClr val="tx1"/>
                </a:solidFill>
                <a:latin typeface="+mn-lt"/>
                <a:ea typeface="+mn-ea"/>
                <a:cs typeface="+mn-cs"/>
              </a:rPr>
              <a:t>– compilation of useful sites to help you conduct MR. </a:t>
            </a:r>
          </a:p>
          <a:p>
            <a:pPr marL="228600" indent="-228600">
              <a:buAutoNum type="arabicPeriod" startAt="4"/>
            </a:pPr>
            <a:r>
              <a:rPr lang="en-US" sz="1200" b="1" i="0" kern="1200" baseline="0" dirty="0">
                <a:solidFill>
                  <a:schemeClr val="tx1"/>
                </a:solidFill>
                <a:latin typeface="+mn-lt"/>
                <a:ea typeface="+mn-ea"/>
                <a:cs typeface="+mn-cs"/>
              </a:rPr>
              <a:t>AFLCMC/AZA (ACE) Market Research Page</a:t>
            </a:r>
          </a:p>
          <a:p>
            <a:pPr marL="228600" indent="-228600">
              <a:buAutoNum type="arabicPeriod" startAt="4"/>
            </a:pPr>
            <a:endParaRPr lang="en-US" sz="1200" b="1" i="0" kern="1200" baseline="0" dirty="0">
              <a:solidFill>
                <a:schemeClr val="tx1"/>
              </a:solidFill>
              <a:latin typeface="+mn-lt"/>
              <a:ea typeface="+mn-ea"/>
              <a:cs typeface="+mn-cs"/>
            </a:endParaRPr>
          </a:p>
          <a:p>
            <a:r>
              <a:rPr lang="en-US" sz="1200" b="1" i="0" kern="1200" dirty="0">
                <a:solidFill>
                  <a:schemeClr val="tx1"/>
                </a:solidFill>
                <a:latin typeface="+mn-lt"/>
                <a:ea typeface="+mn-ea"/>
                <a:cs typeface="+mn-cs"/>
              </a:rPr>
              <a:t>NOTE:  </a:t>
            </a:r>
            <a:r>
              <a:rPr lang="en-US" b="1" dirty="0"/>
              <a:t>Emphasize the requirement to document market research.  The FY2020 NDAA, Section 818 resulted in DoD issuing a final rule amending amend 10 U.S.C. 2377(c) and 41 U.S.C. 3307(d) and now requires (shall vs should) the head of the agency to document the results of market research in a manner appropriate to the size and complexity of the acquisition. Discuss that all acquisition actions be documented, not merely because it is now required, but also because good documentation can also help in the event of a protest.  Many protests are lost because of lack of documentation.    </a:t>
            </a:r>
          </a:p>
          <a:p>
            <a:r>
              <a:rPr lang="en-US" b="1" dirty="0"/>
              <a:t> </a:t>
            </a:r>
          </a:p>
          <a:p>
            <a:r>
              <a:rPr lang="en-US" b="1" dirty="0"/>
              <a:t>References:  SS Trainer’s Reference/Resource Material (Market Research section); FAR 10.001 and 10.002; DFARS 210.001; </a:t>
            </a:r>
            <a:r>
              <a:rPr lang="en-US" b="1" dirty="0" err="1"/>
              <a:t>DoDI</a:t>
            </a:r>
            <a:r>
              <a:rPr lang="en-US" b="1" dirty="0"/>
              <a:t> 5000.02, Operation of the Defense Acquisition System; 41 USC 3306 and 3307; 10 USC 2377; NDAA FY2016, Section 844; NDAA FY2020, Section 818, DoD Source Selection Procedures, Section 2, paragraph 2.1.</a:t>
            </a:r>
            <a:r>
              <a:rPr lang="en-US" sz="1200" b="1" kern="1200" baseline="0" dirty="0">
                <a:solidFill>
                  <a:schemeClr val="tx1"/>
                </a:solidFill>
              </a:rPr>
              <a:t> </a:t>
            </a:r>
            <a:endParaRPr lang="en-US" b="1" baseline="0" dirty="0"/>
          </a:p>
          <a:p>
            <a:pPr marL="0" indent="0">
              <a:buNone/>
            </a:pPr>
            <a:endParaRPr lang="en-US" sz="1200" b="1" i="0" kern="1200" dirty="0">
              <a:solidFill>
                <a:schemeClr val="tx1"/>
              </a:solidFill>
              <a:latin typeface="+mn-lt"/>
              <a:ea typeface="+mn-ea"/>
              <a:cs typeface="+mn-cs"/>
            </a:endParaRPr>
          </a:p>
          <a:p>
            <a:pPr>
              <a:buFont typeface="Arial" pitchFamily="34" charset="0"/>
              <a:buNone/>
            </a:pPr>
            <a:endParaRPr lang="en-US" sz="1200" b="1"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6170419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Slide Number Placeholder 3"/>
          <p:cNvSpPr>
            <a:spLocks noGrp="1"/>
          </p:cNvSpPr>
          <p:nvPr>
            <p:ph type="sldNum" sz="quarter" idx="5"/>
          </p:nvPr>
        </p:nvSpPr>
        <p:spPr/>
        <p:txBody>
          <a:bodyPr/>
          <a:lstStyle/>
          <a:p>
            <a:pPr>
              <a:defRPr/>
            </a:pPr>
            <a:fld id="{643D1331-F46E-485A-9887-4AB5ABF84D27}" type="slidenum">
              <a:rPr lang="en-US" smtClean="0"/>
              <a:pPr>
                <a:defRPr/>
              </a:pPr>
              <a:t>102</a:t>
            </a:fld>
            <a:endParaRPr lang="en-US" dirty="0"/>
          </a:p>
        </p:txBody>
      </p:sp>
      <p:sp>
        <p:nvSpPr>
          <p:cNvPr id="69636" name="Notes Placeholder 4"/>
          <p:cNvSpPr>
            <a:spLocks noGrp="1"/>
          </p:cNvSpPr>
          <p:nvPr>
            <p:ph type="body" sz="quarter" idx="11"/>
          </p:nvPr>
        </p:nvSpPr>
        <p:spPr>
          <a:xfrm>
            <a:off x="152401" y="4416427"/>
            <a:ext cx="6705600" cy="4183063"/>
          </a:xfrm>
          <a:noFill/>
          <a:ln/>
        </p:spPr>
        <p:txBody>
          <a:bodyPr/>
          <a:lstStyle/>
          <a:p>
            <a:r>
              <a:rPr lang="en-US" sz="1200" b="1" dirty="0"/>
              <a:t>Emphasize that</a:t>
            </a:r>
            <a:r>
              <a:rPr lang="en-US" sz="1200" b="1" baseline="0" dirty="0"/>
              <a:t> weaknesses are only ever related to the evaluation of risk.</a:t>
            </a:r>
          </a:p>
          <a:p>
            <a:endParaRPr lang="en-US" sz="1200" b="1" baseline="0" dirty="0"/>
          </a:p>
          <a:p>
            <a:r>
              <a:rPr lang="en-US" sz="1200" b="1" baseline="0" dirty="0"/>
              <a:t>Note DoD SS Procedures dated 20 August 2022 revised the descriptions for “low”, “high” and “unacceptable”. </a:t>
            </a:r>
          </a:p>
          <a:p>
            <a:pPr marL="171450" indent="-171450">
              <a:buFontTx/>
              <a:buChar char="-"/>
            </a:pPr>
            <a:r>
              <a:rPr lang="en-US" sz="1200" b="1" baseline="0" dirty="0"/>
              <a:t>LOW – changed wording from “</a:t>
            </a:r>
            <a:r>
              <a:rPr lang="en-US" sz="1200" b="1" i="1" baseline="0" dirty="0"/>
              <a:t>little </a:t>
            </a:r>
            <a:r>
              <a:rPr lang="en-US" sz="1200" b="1" i="0" baseline="0" dirty="0"/>
              <a:t>potential” to “</a:t>
            </a:r>
            <a:r>
              <a:rPr lang="en-US" sz="1200" b="1" i="1" baseline="0" dirty="0"/>
              <a:t>low </a:t>
            </a:r>
            <a:r>
              <a:rPr lang="en-US" sz="1200" b="1" i="0" baseline="0" dirty="0"/>
              <a:t>potential”</a:t>
            </a:r>
          </a:p>
          <a:p>
            <a:pPr marL="171450" indent="-171450">
              <a:buFontTx/>
              <a:buChar char="-"/>
            </a:pPr>
            <a:r>
              <a:rPr lang="en-US" sz="1200" b="1" i="0" baseline="0" dirty="0"/>
              <a:t>HIGH – changed wording to add “</a:t>
            </a:r>
            <a:r>
              <a:rPr lang="en-US" sz="1200" b="1" i="1" baseline="0" dirty="0"/>
              <a:t>have high potential” </a:t>
            </a:r>
            <a:r>
              <a:rPr lang="en-US" sz="1200" b="1" i="0" baseline="0" dirty="0"/>
              <a:t>before “to cause significant disruption…”</a:t>
            </a:r>
          </a:p>
          <a:p>
            <a:pPr marL="171450" indent="-171450">
              <a:buFontTx/>
              <a:buChar char="-"/>
            </a:pPr>
            <a:r>
              <a:rPr lang="en-US" sz="1200" b="1" i="0" baseline="0" dirty="0"/>
              <a:t>UNACCEPTABLE – new wording.</a:t>
            </a:r>
            <a:endParaRPr lang="en-US" sz="1200" b="1" dirty="0"/>
          </a:p>
          <a:p>
            <a:endParaRPr lang="en-US" sz="1600" dirty="0"/>
          </a:p>
          <a:p>
            <a:endParaRPr lang="en-US" sz="1600" dirty="0"/>
          </a:p>
          <a:p>
            <a:endParaRPr lang="en-US" dirty="0"/>
          </a:p>
        </p:txBody>
      </p:sp>
    </p:spTree>
    <p:extLst>
      <p:ext uri="{BB962C8B-B14F-4D97-AF65-F5344CB8AC3E}">
        <p14:creationId xmlns:p14="http://schemas.microsoft.com/office/powerpoint/2010/main" val="42340004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Slide Number Placeholder 3"/>
          <p:cNvSpPr>
            <a:spLocks noGrp="1"/>
          </p:cNvSpPr>
          <p:nvPr>
            <p:ph type="sldNum" sz="quarter" idx="5"/>
          </p:nvPr>
        </p:nvSpPr>
        <p:spPr/>
        <p:txBody>
          <a:bodyPr/>
          <a:lstStyle/>
          <a:p>
            <a:pPr>
              <a:defRPr/>
            </a:pPr>
            <a:fld id="{4D920179-FB1C-4197-BD73-3492F622DF7C}" type="slidenum">
              <a:rPr lang="en-US" smtClean="0"/>
              <a:pPr>
                <a:defRPr/>
              </a:pPr>
              <a:t>103</a:t>
            </a:fld>
            <a:endParaRPr lang="en-US" dirty="0"/>
          </a:p>
        </p:txBody>
      </p:sp>
      <p:sp>
        <p:nvSpPr>
          <p:cNvPr id="5" name="Notes Placeholder 4"/>
          <p:cNvSpPr>
            <a:spLocks noGrp="1"/>
          </p:cNvSpPr>
          <p:nvPr>
            <p:ph type="body" sz="quarter" idx="11"/>
          </p:nvPr>
        </p:nvSpPr>
        <p:spPr>
          <a:xfrm>
            <a:off x="219075" y="4416427"/>
            <a:ext cx="6648450" cy="4183063"/>
          </a:xfrm>
        </p:spPr>
        <p:txBody>
          <a:bodyPr>
            <a:normAutofit/>
          </a:bodyPr>
          <a:lstStyle/>
          <a:p>
            <a:r>
              <a:rPr lang="en-US" sz="1200" b="1" baseline="0" dirty="0"/>
              <a:t>Proposals must meet all requirements in order to be awardable.  This is inherent in the descriptions for Blue, Purple, and Green</a:t>
            </a:r>
            <a:r>
              <a:rPr lang="en-US" sz="1800" baseline="0" dirty="0"/>
              <a:t>.</a:t>
            </a:r>
          </a:p>
          <a:p>
            <a:endParaRPr lang="en-US" sz="1200" b="1" dirty="0"/>
          </a:p>
          <a:p>
            <a:r>
              <a:rPr lang="en-US" sz="1200" b="1" dirty="0"/>
              <a:t>Note:</a:t>
            </a:r>
            <a:r>
              <a:rPr lang="en-US" sz="1200" b="1" baseline="0" dirty="0"/>
              <a:t>  DoD SS Procedures dated 20 August 2022 revised/updated “Description” as follows:</a:t>
            </a:r>
          </a:p>
          <a:p>
            <a:pPr marL="171450" indent="-171450">
              <a:buFontTx/>
              <a:buChar char="-"/>
            </a:pPr>
            <a:r>
              <a:rPr lang="en-US" sz="1200" b="1" baseline="0" dirty="0"/>
              <a:t>Blue/Outstanding:  Changed “</a:t>
            </a:r>
            <a:r>
              <a:rPr lang="en-US" sz="1200" b="1" i="1" baseline="0" dirty="0"/>
              <a:t>indicate</a:t>
            </a:r>
            <a:r>
              <a:rPr lang="en-US" sz="1200" b="1" baseline="0" dirty="0"/>
              <a:t>s” to “</a:t>
            </a:r>
            <a:r>
              <a:rPr lang="en-US" sz="1200" b="1" i="1" baseline="0" dirty="0"/>
              <a:t>demonstrates</a:t>
            </a:r>
            <a:r>
              <a:rPr lang="en-US" sz="1200" b="1" baseline="0" dirty="0"/>
              <a:t>” before “exceptional approach” and added “</a:t>
            </a:r>
            <a:r>
              <a:rPr lang="en-US" sz="1200" b="1" i="1" baseline="0" dirty="0"/>
              <a:t>and/or at least one significant strength” </a:t>
            </a:r>
            <a:r>
              <a:rPr lang="en-US" sz="1200" b="1" i="0" baseline="0" dirty="0"/>
              <a:t>after “…multiple strengths…”</a:t>
            </a:r>
          </a:p>
          <a:p>
            <a:pPr marL="171450" indent="-171450">
              <a:buFontTx/>
              <a:buChar char="-"/>
            </a:pPr>
            <a:r>
              <a:rPr lang="en-US" sz="1200" b="1" i="0" baseline="0" dirty="0"/>
              <a:t>Purple/Good:  Unlike Methodology 1, did not change wording from “</a:t>
            </a:r>
            <a:r>
              <a:rPr lang="en-US" sz="1200" b="1" i="1" baseline="0" dirty="0"/>
              <a:t>indicates</a:t>
            </a:r>
            <a:r>
              <a:rPr lang="en-US" sz="1200" b="1" i="0" baseline="0" dirty="0"/>
              <a:t>” to “</a:t>
            </a:r>
            <a:r>
              <a:rPr lang="en-US" sz="1200" b="1" i="1" baseline="0" dirty="0"/>
              <a:t>demonstrates</a:t>
            </a:r>
            <a:r>
              <a:rPr lang="en-US" sz="1200" b="1" i="0" baseline="0" dirty="0"/>
              <a:t>”, but did add </a:t>
            </a:r>
            <a:r>
              <a:rPr lang="en-US" sz="1200" b="1" i="1" baseline="0" dirty="0"/>
              <a:t>“…at least one significant strength…</a:t>
            </a:r>
            <a:r>
              <a:rPr lang="en-US" sz="1200" b="1" i="0" baseline="0" dirty="0"/>
              <a:t>”</a:t>
            </a:r>
          </a:p>
          <a:p>
            <a:pPr marL="171450" indent="-171450">
              <a:buFontTx/>
              <a:buChar char="-"/>
            </a:pPr>
            <a:r>
              <a:rPr lang="en-US" sz="1200" b="1" i="0" baseline="0" dirty="0"/>
              <a:t>Green/Acceptable:  Unchanged</a:t>
            </a:r>
          </a:p>
          <a:p>
            <a:pPr marL="171450" indent="-171450">
              <a:buFontTx/>
              <a:buChar char="-"/>
            </a:pPr>
            <a:r>
              <a:rPr lang="en-US" sz="1200" b="1" i="0" baseline="0" dirty="0"/>
              <a:t>Yellow/Marginal:  Unchanged</a:t>
            </a:r>
          </a:p>
          <a:p>
            <a:pPr marL="171450" indent="-171450">
              <a:buFontTx/>
              <a:buChar char="-"/>
            </a:pPr>
            <a:r>
              <a:rPr lang="en-US" sz="1200" b="1" i="0" baseline="0" dirty="0"/>
              <a:t>Red/Unacceptable:  Restructured sentence, but only change was to add the wording “</a:t>
            </a:r>
            <a:r>
              <a:rPr lang="en-US" sz="1200" b="1" i="1" baseline="0" dirty="0"/>
              <a:t>unacceptably high</a:t>
            </a:r>
            <a:r>
              <a:rPr lang="en-US" sz="1200" b="1" i="0" baseline="0" dirty="0"/>
              <a:t>” in lieu of “</a:t>
            </a:r>
            <a:r>
              <a:rPr lang="en-US" sz="1200" b="1" i="1" baseline="0" dirty="0"/>
              <a:t>unacceptable”</a:t>
            </a:r>
            <a:r>
              <a:rPr lang="en-US" sz="1200" b="1" i="0" baseline="0" dirty="0"/>
              <a:t>.  </a:t>
            </a:r>
            <a:endParaRPr lang="en-US" sz="1200" b="1" dirty="0"/>
          </a:p>
        </p:txBody>
      </p:sp>
    </p:spTree>
    <p:extLst>
      <p:ext uri="{BB962C8B-B14F-4D97-AF65-F5344CB8AC3E}">
        <p14:creationId xmlns:p14="http://schemas.microsoft.com/office/powerpoint/2010/main" val="30512138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Slide Number Placeholder 3"/>
          <p:cNvSpPr>
            <a:spLocks noGrp="1"/>
          </p:cNvSpPr>
          <p:nvPr>
            <p:ph type="sldNum" sz="quarter" idx="5"/>
          </p:nvPr>
        </p:nvSpPr>
        <p:spPr/>
        <p:txBody>
          <a:bodyPr/>
          <a:lstStyle/>
          <a:p>
            <a:pPr>
              <a:defRPr/>
            </a:pPr>
            <a:fld id="{F15DB325-636E-4489-BB80-D72F6A209E39}" type="slidenum">
              <a:rPr lang="en-US" smtClean="0"/>
              <a:pPr>
                <a:defRPr/>
              </a:pPr>
              <a:t>104</a:t>
            </a:fld>
            <a:endParaRPr lang="en-US" dirty="0"/>
          </a:p>
        </p:txBody>
      </p:sp>
      <p:sp>
        <p:nvSpPr>
          <p:cNvPr id="5" name="Notes Placeholder 4"/>
          <p:cNvSpPr>
            <a:spLocks noGrp="1"/>
          </p:cNvSpPr>
          <p:nvPr>
            <p:ph type="body" sz="quarter" idx="11"/>
          </p:nvPr>
        </p:nvSpPr>
        <p:spPr>
          <a:xfrm>
            <a:off x="152401" y="4295777"/>
            <a:ext cx="6696075" cy="4303713"/>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Reference</a:t>
            </a:r>
            <a:r>
              <a:rPr lang="en-US" sz="1800" dirty="0"/>
              <a:t>:  DoD Source Selection Procedures Guide, </a:t>
            </a:r>
            <a:r>
              <a:rPr lang="en-US" sz="1800" b="0" dirty="0"/>
              <a:t>Appendix C.</a:t>
            </a:r>
          </a:p>
          <a:p>
            <a:pPr>
              <a:defRPr/>
            </a:pPr>
            <a:endParaRPr lang="en-US" sz="1800" dirty="0"/>
          </a:p>
        </p:txBody>
      </p:sp>
    </p:spTree>
    <p:extLst>
      <p:ext uri="{BB962C8B-B14F-4D97-AF65-F5344CB8AC3E}">
        <p14:creationId xmlns:p14="http://schemas.microsoft.com/office/powerpoint/2010/main" val="91713408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Slide Number Placeholder 3"/>
          <p:cNvSpPr>
            <a:spLocks noGrp="1"/>
          </p:cNvSpPr>
          <p:nvPr>
            <p:ph type="sldNum" sz="quarter" idx="5"/>
          </p:nvPr>
        </p:nvSpPr>
        <p:spPr/>
        <p:txBody>
          <a:bodyPr/>
          <a:lstStyle/>
          <a:p>
            <a:pPr>
              <a:defRPr/>
            </a:pPr>
            <a:fld id="{BE98EE3C-EB32-41E5-A019-FFC4A42AB07A}" type="slidenum">
              <a:rPr lang="en-US" smtClean="0"/>
              <a:pPr>
                <a:defRPr/>
              </a:pPr>
              <a:t>105</a:t>
            </a:fld>
            <a:endParaRPr lang="en-US" dirty="0"/>
          </a:p>
        </p:txBody>
      </p:sp>
      <p:sp>
        <p:nvSpPr>
          <p:cNvPr id="5" name="Notes Placeholder 4"/>
          <p:cNvSpPr>
            <a:spLocks noGrp="1"/>
          </p:cNvSpPr>
          <p:nvPr>
            <p:ph type="body" sz="quarter" idx="11"/>
          </p:nvPr>
        </p:nvSpPr>
        <p:spPr>
          <a:xfrm>
            <a:off x="152401" y="4295777"/>
            <a:ext cx="6696075" cy="4303713"/>
          </a:xfrm>
        </p:spPr>
        <p:txBody>
          <a:bodyPr>
            <a:normAutofit/>
          </a:bodyPr>
          <a:lstStyle/>
          <a:p>
            <a:pPr>
              <a:defRPr/>
            </a:pPr>
            <a:r>
              <a:rPr lang="en-US" sz="1200" b="1" dirty="0"/>
              <a:t>Reference</a:t>
            </a:r>
            <a:r>
              <a:rPr lang="en-US" sz="1200" dirty="0"/>
              <a:t>:  DoD Source Selection Procedures Guide, </a:t>
            </a:r>
            <a:r>
              <a:rPr lang="en-US" sz="1200" b="0" dirty="0"/>
              <a:t>Appendix C.</a:t>
            </a:r>
          </a:p>
        </p:txBody>
      </p:sp>
    </p:spTree>
    <p:extLst>
      <p:ext uri="{BB962C8B-B14F-4D97-AF65-F5344CB8AC3E}">
        <p14:creationId xmlns:p14="http://schemas.microsoft.com/office/powerpoint/2010/main" val="39471833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Slide Number Placeholder 3"/>
          <p:cNvSpPr>
            <a:spLocks noGrp="1"/>
          </p:cNvSpPr>
          <p:nvPr>
            <p:ph type="sldNum" sz="quarter" idx="5"/>
          </p:nvPr>
        </p:nvSpPr>
        <p:spPr/>
        <p:txBody>
          <a:bodyPr/>
          <a:lstStyle/>
          <a:p>
            <a:pPr>
              <a:defRPr/>
            </a:pPr>
            <a:fld id="{3BFBE48A-D3A3-4465-9FC4-C6BDDC68B9D4}" type="slidenum">
              <a:rPr lang="en-US" smtClean="0"/>
              <a:pPr>
                <a:defRPr/>
              </a:pPr>
              <a:t>106</a:t>
            </a:fld>
            <a:endParaRPr lang="en-US" dirty="0"/>
          </a:p>
        </p:txBody>
      </p:sp>
      <p:sp>
        <p:nvSpPr>
          <p:cNvPr id="5" name="Notes Placeholder 4"/>
          <p:cNvSpPr>
            <a:spLocks noGrp="1"/>
          </p:cNvSpPr>
          <p:nvPr>
            <p:ph type="body" sz="quarter" idx="11"/>
          </p:nvPr>
        </p:nvSpPr>
        <p:spPr>
          <a:xfrm>
            <a:off x="152401" y="4295777"/>
            <a:ext cx="6696075" cy="4303713"/>
          </a:xfrm>
        </p:spPr>
        <p:txBody>
          <a:bodyPr>
            <a:normAutofit/>
          </a:bodyPr>
          <a:lstStyle/>
          <a:p>
            <a:pPr>
              <a:defRPr/>
            </a:pPr>
            <a:endParaRPr lang="en-US" sz="1800" dirty="0"/>
          </a:p>
        </p:txBody>
      </p:sp>
    </p:spTree>
    <p:extLst>
      <p:ext uri="{BB962C8B-B14F-4D97-AF65-F5344CB8AC3E}">
        <p14:creationId xmlns:p14="http://schemas.microsoft.com/office/powerpoint/2010/main" val="12136104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Slide Number Placeholder 3"/>
          <p:cNvSpPr>
            <a:spLocks noGrp="1"/>
          </p:cNvSpPr>
          <p:nvPr>
            <p:ph type="sldNum" sz="quarter" idx="5"/>
          </p:nvPr>
        </p:nvSpPr>
        <p:spPr/>
        <p:txBody>
          <a:bodyPr/>
          <a:lstStyle/>
          <a:p>
            <a:pPr>
              <a:defRPr/>
            </a:pPr>
            <a:fld id="{B9B9A232-9F64-45D0-80BC-B0FFC5FD42E2}" type="slidenum">
              <a:rPr lang="en-US" smtClean="0"/>
              <a:pPr>
                <a:defRPr/>
              </a:pPr>
              <a:t>107</a:t>
            </a:fld>
            <a:endParaRPr lang="en-US" dirty="0"/>
          </a:p>
        </p:txBody>
      </p:sp>
      <p:sp>
        <p:nvSpPr>
          <p:cNvPr id="73732" name="Notes Placeholder 4"/>
          <p:cNvSpPr>
            <a:spLocks noGrp="1"/>
          </p:cNvSpPr>
          <p:nvPr>
            <p:ph type="body" sz="quarter" idx="11"/>
          </p:nvPr>
        </p:nvSpPr>
        <p:spPr>
          <a:xfrm>
            <a:off x="190501" y="4416427"/>
            <a:ext cx="6677025" cy="4183063"/>
          </a:xfrm>
          <a:noFill/>
          <a:ln/>
        </p:spPr>
        <p:txBody>
          <a:bodyPr/>
          <a:lstStyle/>
          <a:p>
            <a:endParaRPr lang="en-US" sz="1800" dirty="0"/>
          </a:p>
        </p:txBody>
      </p:sp>
    </p:spTree>
    <p:extLst>
      <p:ext uri="{BB962C8B-B14F-4D97-AF65-F5344CB8AC3E}">
        <p14:creationId xmlns:p14="http://schemas.microsoft.com/office/powerpoint/2010/main" val="2608142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Slide Number Placeholder 3"/>
          <p:cNvSpPr>
            <a:spLocks noGrp="1"/>
          </p:cNvSpPr>
          <p:nvPr>
            <p:ph type="sldNum" sz="quarter" idx="5"/>
          </p:nvPr>
        </p:nvSpPr>
        <p:spPr/>
        <p:txBody>
          <a:bodyPr/>
          <a:lstStyle/>
          <a:p>
            <a:pPr>
              <a:defRPr/>
            </a:pPr>
            <a:fld id="{6BC97C96-63A8-4FEE-AAB7-9976E976B914}" type="slidenum">
              <a:rPr lang="en-US" smtClean="0"/>
              <a:pPr>
                <a:defRPr/>
              </a:pPr>
              <a:t>108</a:t>
            </a:fld>
            <a:endParaRPr lang="en-US" dirty="0"/>
          </a:p>
        </p:txBody>
      </p:sp>
      <p:sp>
        <p:nvSpPr>
          <p:cNvPr id="68612" name="Notes Placeholder 4"/>
          <p:cNvSpPr>
            <a:spLocks noGrp="1"/>
          </p:cNvSpPr>
          <p:nvPr>
            <p:ph type="body" sz="quarter" idx="11"/>
          </p:nvPr>
        </p:nvSpPr>
        <p:spPr>
          <a:xfrm>
            <a:off x="114301" y="4416427"/>
            <a:ext cx="6696075" cy="4183063"/>
          </a:xfrm>
          <a:noFill/>
          <a:ln/>
        </p:spPr>
        <p:txBody>
          <a:bodyPr/>
          <a:lstStyle/>
          <a:p>
            <a:endParaRPr lang="en-US" sz="1800" dirty="0"/>
          </a:p>
          <a:p>
            <a:endParaRPr lang="en-US" sz="1800" dirty="0"/>
          </a:p>
        </p:txBody>
      </p:sp>
    </p:spTree>
    <p:extLst>
      <p:ext uri="{BB962C8B-B14F-4D97-AF65-F5344CB8AC3E}">
        <p14:creationId xmlns:p14="http://schemas.microsoft.com/office/powerpoint/2010/main" val="31185112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4103"/>
          <p:cNvSpPr>
            <a:spLocks noGrp="1" noChangeArrowheads="1"/>
          </p:cNvSpPr>
          <p:nvPr>
            <p:ph type="sldNum" sz="quarter" idx="5"/>
          </p:nvPr>
        </p:nvSpPr>
        <p:spPr/>
        <p:txBody>
          <a:bodyPr/>
          <a:lstStyle/>
          <a:p>
            <a:pPr>
              <a:defRPr/>
            </a:pPr>
            <a:fld id="{16EEFA79-267E-4CA0-9142-E7CDFDEFEC77}" type="slidenum">
              <a:rPr lang="en-US" smtClean="0"/>
              <a:pPr>
                <a:defRPr/>
              </a:pPr>
              <a:t>109</a:t>
            </a:fld>
            <a:endParaRPr lang="en-US"/>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Linked Charts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30437551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latin typeface="+mn-lt"/>
                <a:ea typeface="+mn-ea"/>
                <a:cs typeface="+mn-cs"/>
              </a:rPr>
              <a:t>Market Research Activities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a:buFontTx/>
              <a:buNone/>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t>
            </a:r>
            <a:r>
              <a:rPr lang="en-US" dirty="0"/>
              <a:t>The acquisition team must decide which MR activities would</a:t>
            </a:r>
            <a:r>
              <a:rPr lang="en-US" baseline="0" dirty="0"/>
              <a:t> be most beneficial for the specific acquisition</a:t>
            </a:r>
            <a:r>
              <a:rPr lang="en-US" dirty="0"/>
              <a:t> and must document the results.  In the majority of cases they will most likely use a combination of methods.  </a:t>
            </a:r>
          </a:p>
          <a:p>
            <a:pPr>
              <a:buFont typeface="Arial" pitchFamily="34" charset="0"/>
              <a:buNone/>
            </a:pP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A</a:t>
            </a:r>
            <a:r>
              <a:rPr lang="en-US" b="0" baseline="0" dirty="0"/>
              <a:t> Sources Sought Synopsis is</a:t>
            </a:r>
            <a:r>
              <a:rPr lang="en-US" b="1" dirty="0"/>
              <a:t> </a:t>
            </a:r>
            <a:r>
              <a:rPr lang="en-US" dirty="0"/>
              <a:t>a formal process to survey a specific market-sector for information relative to a particular acquisition.  The technical staff prepares a description of the product/service and a brief questionnaire to determine vendor capabilities within the market sector.  The team forwards a copy of the requirements description and the survey questions to the PCO.  The PCO reviews the survey questions for appropriateness to established MR goals and posts the </a:t>
            </a:r>
            <a:r>
              <a:rPr lang="en-US" b="1" dirty="0"/>
              <a:t>Sources Sought Survey </a:t>
            </a:r>
            <a:r>
              <a:rPr lang="en-US" dirty="0"/>
              <a:t>with instructions to </a:t>
            </a:r>
            <a:r>
              <a:rPr lang="en-US" b="1" dirty="0"/>
              <a:t>reply only to the PCO</a:t>
            </a:r>
            <a:r>
              <a:rPr lang="en-US" dirty="0"/>
              <a:t>.  The timeframe for interested vendors to respond is determined by the urgency and technical aspects of the acquisition.  The acquisition team is encouraged to notify potential vendors that the announcement and survey are posted and asks them to respond.  The PCO receives survey responses and forwards them to the acquisition team. </a:t>
            </a:r>
            <a:endParaRPr lang="en-US" b="1" dirty="0"/>
          </a:p>
          <a:p>
            <a:pPr>
              <a:buFont typeface="Arial" pitchFamily="34" charset="0"/>
              <a:buNone/>
            </a:pPr>
            <a:endParaRPr lang="en-US" dirty="0"/>
          </a:p>
          <a:p>
            <a:pPr>
              <a:buFont typeface="Arial" pitchFamily="34" charset="0"/>
              <a:buNone/>
            </a:pPr>
            <a:r>
              <a:rPr lang="en-US" sz="1200" kern="1200" dirty="0">
                <a:solidFill>
                  <a:schemeClr val="tx1"/>
                </a:solidFill>
                <a:latin typeface="+mn-lt"/>
                <a:ea typeface="+mn-ea"/>
                <a:cs typeface="+mn-cs"/>
              </a:rPr>
              <a:t>Ask trainees to discuss the tools that are most appropriate and what they have employed for the current acquisition.  </a:t>
            </a:r>
            <a:endParaRPr lang="en-US" sz="1200" kern="1200" baseline="0" dirty="0">
              <a:solidFill>
                <a:schemeClr val="tx1"/>
              </a:solidFill>
              <a:latin typeface="+mn-lt"/>
              <a:ea typeface="+mn-ea"/>
              <a:cs typeface="+mn-cs"/>
            </a:endParaRPr>
          </a:p>
          <a:p>
            <a:pPr>
              <a:buFont typeface="Arial" pitchFamily="34" charset="0"/>
              <a:buNone/>
            </a:pPr>
            <a:r>
              <a:rPr lang="en-US" dirty="0"/>
              <a:t> </a:t>
            </a:r>
          </a:p>
          <a:p>
            <a:pPr>
              <a:buFont typeface="Arial" pitchFamily="34" charset="0"/>
              <a:buNone/>
            </a:pPr>
            <a:r>
              <a:rPr lang="en-US" dirty="0"/>
              <a:t>For a complex, high value acquisition, you may wish to use Industry Days, Requests for Information (RFIs), bidders’ list for previous similar contracts in your agency and other governmental agencies and, </a:t>
            </a:r>
            <a:r>
              <a:rPr lang="en-US" b="1" dirty="0"/>
              <a:t>most</a:t>
            </a:r>
            <a:r>
              <a:rPr lang="en-US" b="1" baseline="0" dirty="0"/>
              <a:t> important, a </a:t>
            </a:r>
            <a:r>
              <a:rPr lang="en-US" b="1" dirty="0"/>
              <a:t>draft RFP</a:t>
            </a:r>
            <a:r>
              <a:rPr lang="en-US" dirty="0"/>
              <a:t>.  Depending on the acquisition, it</a:t>
            </a:r>
            <a:r>
              <a:rPr lang="en-US" baseline="0" dirty="0"/>
              <a:t> may be appropriate to hold multiple Industry Days and release multiple draft RFPs.  Content of draft RFPs must be coordinated with the Program Manager and the team’s legal counsel.  </a:t>
            </a:r>
            <a:r>
              <a:rPr lang="en-US" dirty="0"/>
              <a:t>Communication with industry is highly encouraged, provided all potential offerors are treated fairly. </a:t>
            </a:r>
          </a:p>
          <a:p>
            <a:pPr algn="l">
              <a:buFont typeface="Arial" pitchFamily="34" charset="0"/>
              <a:buNone/>
            </a:pPr>
            <a:endParaRPr lang="en-US" b="1" dirty="0"/>
          </a:p>
          <a:p>
            <a:pPr algn="l">
              <a:buFont typeface="Arial" pitchFamily="34" charset="0"/>
              <a:buNone/>
            </a:pPr>
            <a:r>
              <a:rPr lang="en-US" b="0" dirty="0"/>
              <a:t>When using the Value Adjusted Total Evaluated Price (VATEP)</a:t>
            </a:r>
            <a:r>
              <a:rPr lang="en-US" b="0" baseline="0" dirty="0"/>
              <a:t> evaluation methodology, Industry Days and draft RFPs are very important in obtaining industry feedback and buy-in on the valued requirements and their associated monetization.</a:t>
            </a:r>
            <a:endParaRPr lang="en-US" b="0" dirty="0"/>
          </a:p>
          <a:p>
            <a:pPr>
              <a:buFont typeface="Arial" pitchFamily="34" charset="0"/>
              <a:buNone/>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  </a:t>
            </a:r>
            <a:r>
              <a:rPr lang="en-US" sz="1200" b="0" kern="1200" dirty="0">
                <a:solidFill>
                  <a:schemeClr val="tx1"/>
                </a:solidFill>
                <a:latin typeface="+mn-lt"/>
                <a:ea typeface="+mn-ea"/>
                <a:cs typeface="+mn-cs"/>
              </a:rPr>
              <a:t>DoD Source Selection Procedures, Chapter 2, paragraph</a:t>
            </a:r>
            <a:r>
              <a:rPr lang="en-US" sz="1200" b="0" kern="1200" baseline="0" dirty="0">
                <a:solidFill>
                  <a:schemeClr val="tx1"/>
                </a:solidFill>
                <a:latin typeface="+mn-lt"/>
                <a:ea typeface="+mn-ea"/>
                <a:cs typeface="+mn-cs"/>
              </a:rPr>
              <a:t> 2.1.2 and subparagraphs</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110</a:t>
            </a:fld>
            <a:endParaRPr lang="en-US" dirty="0"/>
          </a:p>
        </p:txBody>
      </p:sp>
    </p:spTree>
    <p:extLst>
      <p:ext uri="{BB962C8B-B14F-4D97-AF65-F5344CB8AC3E}">
        <p14:creationId xmlns:p14="http://schemas.microsoft.com/office/powerpoint/2010/main" val="8665406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latin typeface="+mn-lt"/>
                <a:ea typeface="+mn-ea"/>
                <a:cs typeface="+mn-cs"/>
              </a:rPr>
              <a:t>Risk Management Process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Discuss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4 steps to</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risk management process and the questions below as they relate to the current acquisition: </a:t>
            </a:r>
          </a:p>
          <a:p>
            <a:endParaRPr lang="en-US" sz="1200" kern="1200" dirty="0">
              <a:solidFill>
                <a:schemeClr val="tx1"/>
              </a:solidFill>
              <a:latin typeface="+mn-lt"/>
              <a:ea typeface="+mn-ea"/>
              <a:cs typeface="+mn-cs"/>
            </a:endParaRPr>
          </a:p>
          <a:p>
            <a:pPr>
              <a:buFont typeface="Arial" pitchFamily="34" charset="0"/>
              <a:buNone/>
            </a:pPr>
            <a:r>
              <a:rPr lang="en-US" sz="1200" b="0" i="0" kern="1200" dirty="0">
                <a:solidFill>
                  <a:schemeClr val="tx1"/>
                </a:solidFill>
                <a:latin typeface="+mn-lt"/>
                <a:ea typeface="+mn-ea"/>
                <a:cs typeface="+mn-cs"/>
              </a:rPr>
              <a:t>1. </a:t>
            </a:r>
            <a:r>
              <a:rPr lang="en-US" sz="1200" b="1" i="0" kern="1200" dirty="0">
                <a:solidFill>
                  <a:schemeClr val="tx1"/>
                </a:solidFill>
                <a:latin typeface="+mn-lt"/>
                <a:ea typeface="+mn-ea"/>
                <a:cs typeface="+mn-cs"/>
              </a:rPr>
              <a:t>Identify risk</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“What can go wrong?”</a:t>
            </a:r>
          </a:p>
          <a:p>
            <a:pPr marL="628650" lvl="1" indent="-171450">
              <a:buFont typeface="Wingdings" pitchFamily="2" charset="2"/>
              <a:buChar char="Ø"/>
            </a:pPr>
            <a:r>
              <a:rPr lang="en-US" sz="1200" kern="1200" dirty="0">
                <a:solidFill>
                  <a:schemeClr val="tx1"/>
                </a:solidFill>
                <a:latin typeface="+mn-lt"/>
                <a:ea typeface="+mn-ea"/>
                <a:cs typeface="+mn-cs"/>
              </a:rPr>
              <a:t>Look at current and proposed staffing, process, design, supplier, operational employment, and resources. </a:t>
            </a:r>
          </a:p>
          <a:p>
            <a:pPr marL="628650" lvl="1" indent="-171450">
              <a:buFont typeface="Wingdings" pitchFamily="2" charset="2"/>
              <a:buChar char="Ø"/>
            </a:pPr>
            <a:r>
              <a:rPr lang="en-US" sz="1200" kern="1200" dirty="0">
                <a:solidFill>
                  <a:schemeClr val="tx1"/>
                </a:solidFill>
                <a:latin typeface="+mn-lt"/>
                <a:ea typeface="+mn-ea"/>
                <a:cs typeface="+mn-cs"/>
              </a:rPr>
              <a:t>Monitor test results, especially test failures (readiness results and readiness problems for sustainment phase). </a:t>
            </a:r>
          </a:p>
          <a:p>
            <a:pPr marL="628650" lvl="1" indent="-171450">
              <a:buFont typeface="Wingdings" pitchFamily="2" charset="2"/>
              <a:buChar char="Ø"/>
            </a:pPr>
            <a:r>
              <a:rPr lang="en-US" sz="1200" kern="1200" dirty="0">
                <a:solidFill>
                  <a:schemeClr val="tx1"/>
                </a:solidFill>
                <a:latin typeface="+mn-lt"/>
                <a:ea typeface="+mn-ea"/>
                <a:cs typeface="+mn-cs"/>
              </a:rPr>
              <a:t>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potential shortfalls against expectations. </a:t>
            </a:r>
          </a:p>
          <a:p>
            <a:pPr marL="628650" lvl="1" indent="-171450">
              <a:buFont typeface="Wingdings" pitchFamily="2" charset="2"/>
              <a:buChar char="Ø"/>
            </a:pPr>
            <a:r>
              <a:rPr lang="en-US" sz="1200" kern="1200" dirty="0">
                <a:solidFill>
                  <a:schemeClr val="tx1"/>
                </a:solidFill>
                <a:latin typeface="+mn-lt"/>
                <a:ea typeface="+mn-ea"/>
                <a:cs typeface="+mn-cs"/>
              </a:rPr>
              <a:t>Analyze negative trends. </a:t>
            </a:r>
          </a:p>
          <a:p>
            <a:pPr marL="457200" lvl="1" indent="0">
              <a:buFont typeface="Wingdings" pitchFamily="2" charset="2"/>
              <a:buNone/>
            </a:pPr>
            <a:endParaRPr lang="en-US" sz="1200" kern="1200" dirty="0">
              <a:solidFill>
                <a:schemeClr val="tx1"/>
              </a:solidFill>
              <a:latin typeface="+mn-lt"/>
              <a:ea typeface="+mn-ea"/>
              <a:cs typeface="+mn-cs"/>
            </a:endParaRPr>
          </a:p>
          <a:p>
            <a:pPr>
              <a:buFont typeface="Arial" pitchFamily="34" charset="0"/>
              <a:buNone/>
            </a:pPr>
            <a:r>
              <a:rPr lang="en-US" sz="1200" b="0" i="0" kern="1200" dirty="0">
                <a:solidFill>
                  <a:schemeClr val="tx1"/>
                </a:solidFill>
                <a:latin typeface="+mn-lt"/>
                <a:ea typeface="+mn-ea"/>
                <a:cs typeface="+mn-cs"/>
              </a:rPr>
              <a:t>2. </a:t>
            </a:r>
            <a:r>
              <a:rPr lang="en-US" sz="1200" b="1" i="0" kern="1200" dirty="0">
                <a:solidFill>
                  <a:schemeClr val="tx1"/>
                </a:solidFill>
                <a:latin typeface="+mn-lt"/>
                <a:ea typeface="+mn-ea"/>
                <a:cs typeface="+mn-cs"/>
              </a:rPr>
              <a:t>Analyze risk:  </a:t>
            </a:r>
            <a:r>
              <a:rPr lang="en-US" sz="1200" kern="1200" dirty="0">
                <a:solidFill>
                  <a:schemeClr val="tx1"/>
                </a:solidFill>
                <a:latin typeface="+mn-lt"/>
                <a:ea typeface="+mn-ea"/>
                <a:cs typeface="+mn-cs"/>
              </a:rPr>
              <a:t>“How big is the risk?” </a:t>
            </a:r>
          </a:p>
          <a:p>
            <a:pPr lvl="1">
              <a:buFont typeface="Wingdings" pitchFamily="2" charset="2"/>
              <a:buChar char="Ø"/>
            </a:pPr>
            <a:r>
              <a:rPr lang="en-US" sz="1200" kern="1200" dirty="0">
                <a:solidFill>
                  <a:schemeClr val="tx1"/>
                </a:solidFill>
                <a:latin typeface="+mn-lt"/>
                <a:ea typeface="+mn-ea"/>
                <a:cs typeface="+mn-cs"/>
              </a:rPr>
              <a:t> Consider the likelihood of the root cause occurrence.</a:t>
            </a:r>
            <a:r>
              <a:rPr lang="en-US" sz="1200" kern="1200" baseline="0" dirty="0">
                <a:solidFill>
                  <a:schemeClr val="tx1"/>
                </a:solidFill>
                <a:latin typeface="+mn-lt"/>
                <a:ea typeface="+mn-ea"/>
                <a:cs typeface="+mn-cs"/>
              </a:rPr>
              <a:t> </a:t>
            </a:r>
          </a:p>
          <a:p>
            <a:pPr lvl="1">
              <a:buFont typeface="Wingdings" pitchFamily="2" charset="2"/>
              <a:buChar char="Ø"/>
            </a:pPr>
            <a:r>
              <a:rPr lang="en-US" sz="1200" kern="1200" dirty="0">
                <a:solidFill>
                  <a:schemeClr val="tx1"/>
                </a:solidFill>
                <a:latin typeface="+mn-lt"/>
                <a:ea typeface="+mn-ea"/>
                <a:cs typeface="+mn-cs"/>
              </a:rPr>
              <a:t> Identify the possible consequences in terms of performance, schedule, and cost. </a:t>
            </a:r>
          </a:p>
          <a:p>
            <a:pPr lvl="1">
              <a:buFont typeface="Wingdings" pitchFamily="2" charset="2"/>
              <a:buChar char="Ø"/>
            </a:pPr>
            <a:r>
              <a:rPr lang="en-US" sz="1200" kern="1200" dirty="0">
                <a:solidFill>
                  <a:schemeClr val="tx1"/>
                </a:solidFill>
                <a:latin typeface="+mn-lt"/>
                <a:ea typeface="+mn-ea"/>
                <a:cs typeface="+mn-cs"/>
              </a:rPr>
              <a:t> Identify the risk level using a Risk Reporting Matrix. </a:t>
            </a:r>
          </a:p>
          <a:p>
            <a:pPr lvl="1">
              <a:buFont typeface="Wingdings" pitchFamily="2" charset="2"/>
              <a:buNone/>
            </a:pPr>
            <a:endParaRPr lang="en-US" sz="1200" kern="1200" dirty="0">
              <a:solidFill>
                <a:schemeClr val="tx1"/>
              </a:solidFill>
              <a:latin typeface="+mn-lt"/>
              <a:ea typeface="+mn-ea"/>
              <a:cs typeface="+mn-cs"/>
            </a:endParaRPr>
          </a:p>
          <a:p>
            <a:pPr>
              <a:buFont typeface="Arial" pitchFamily="34" charset="0"/>
              <a:buNone/>
            </a:pPr>
            <a:r>
              <a:rPr lang="en-US" sz="1200" b="0" i="0" kern="1200" dirty="0">
                <a:solidFill>
                  <a:schemeClr val="tx1"/>
                </a:solidFill>
                <a:latin typeface="+mn-lt"/>
                <a:ea typeface="+mn-ea"/>
                <a:cs typeface="+mn-cs"/>
              </a:rPr>
              <a:t>3. </a:t>
            </a:r>
            <a:r>
              <a:rPr lang="en-US" sz="1200" b="1" i="0" kern="1200" dirty="0">
                <a:solidFill>
                  <a:schemeClr val="tx1"/>
                </a:solidFill>
                <a:latin typeface="+mn-lt"/>
                <a:ea typeface="+mn-ea"/>
                <a:cs typeface="+mn-cs"/>
              </a:rPr>
              <a:t>Mitigate risk: </a:t>
            </a:r>
            <a:r>
              <a:rPr lang="en-US" sz="1200" kern="1200" dirty="0">
                <a:solidFill>
                  <a:schemeClr val="tx1"/>
                </a:solidFill>
                <a:latin typeface="+mn-lt"/>
                <a:ea typeface="+mn-ea"/>
                <a:cs typeface="+mn-cs"/>
              </a:rPr>
              <a:t>“How will we manage this potential unfavorable consequence?”</a:t>
            </a:r>
          </a:p>
          <a:p>
            <a:pPr lvl="1">
              <a:buFont typeface="Wingdings" pitchFamily="2" charset="2"/>
              <a:buChar char="Ø"/>
            </a:pPr>
            <a:r>
              <a:rPr lang="en-US" sz="1200" kern="1200" dirty="0">
                <a:solidFill>
                  <a:schemeClr val="tx1"/>
                </a:solidFill>
                <a:latin typeface="+mn-lt"/>
                <a:ea typeface="+mn-ea"/>
                <a:cs typeface="+mn-cs"/>
              </a:rPr>
              <a:t> Avoid risk</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by eliminating the root cause and/or the consequence. </a:t>
            </a:r>
          </a:p>
          <a:p>
            <a:pPr lvl="1">
              <a:buFont typeface="Wingdings" pitchFamily="2" charset="2"/>
              <a:buChar char="Ø"/>
            </a:pPr>
            <a:r>
              <a:rPr lang="en-US" sz="1200" kern="1200" dirty="0">
                <a:solidFill>
                  <a:schemeClr val="tx1"/>
                </a:solidFill>
                <a:latin typeface="+mn-lt"/>
                <a:ea typeface="+mn-ea"/>
                <a:cs typeface="+mn-cs"/>
              </a:rPr>
              <a:t> Control the cause or consequence. </a:t>
            </a:r>
          </a:p>
          <a:p>
            <a:pPr lvl="1">
              <a:buFont typeface="Wingdings" pitchFamily="2" charset="2"/>
              <a:buChar char="Ø"/>
            </a:pPr>
            <a:r>
              <a:rPr lang="en-US" sz="1200" kern="1200" dirty="0">
                <a:solidFill>
                  <a:schemeClr val="tx1"/>
                </a:solidFill>
                <a:latin typeface="+mn-lt"/>
                <a:ea typeface="+mn-ea"/>
                <a:cs typeface="+mn-cs"/>
              </a:rPr>
              <a:t> Transfer the risk. </a:t>
            </a:r>
          </a:p>
          <a:p>
            <a:pPr lvl="1">
              <a:buFont typeface="Wingdings" pitchFamily="2" charset="2"/>
              <a:buChar char="Ø"/>
            </a:pPr>
            <a:r>
              <a:rPr lang="en-US" sz="1200" kern="1200" dirty="0">
                <a:solidFill>
                  <a:schemeClr val="tx1"/>
                </a:solidFill>
                <a:latin typeface="+mn-lt"/>
                <a:ea typeface="+mn-ea"/>
                <a:cs typeface="+mn-cs"/>
              </a:rPr>
              <a:t> Assume the level of risk and continuing on the current program plan.</a:t>
            </a:r>
          </a:p>
          <a:p>
            <a:pPr lvl="1">
              <a:buFont typeface="Wingdings" pitchFamily="2" charset="2"/>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4. </a:t>
            </a:r>
            <a:r>
              <a:rPr lang="en-US" sz="1200" b="1" kern="1200" dirty="0">
                <a:solidFill>
                  <a:schemeClr val="tx1"/>
                </a:solidFill>
                <a:latin typeface="+mn-lt"/>
                <a:ea typeface="+mn-ea"/>
                <a:cs typeface="+mn-cs"/>
              </a:rPr>
              <a:t>Track risk: </a:t>
            </a:r>
            <a:r>
              <a:rPr lang="en-US" sz="1200" b="0" kern="1200" dirty="0">
                <a:solidFill>
                  <a:schemeClr val="tx1"/>
                </a:solidFill>
                <a:latin typeface="+mn-lt"/>
                <a:ea typeface="+mn-ea"/>
                <a:cs typeface="+mn-cs"/>
              </a:rPr>
              <a:t> A continuous process throughout the acquisition.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References</a:t>
            </a:r>
            <a:r>
              <a:rPr lang="en-US" sz="1200" kern="1200" dirty="0">
                <a:solidFill>
                  <a:schemeClr val="tx1"/>
                </a:solidFill>
                <a:latin typeface="+mn-lt"/>
                <a:ea typeface="+mn-ea"/>
                <a:cs typeface="+mn-cs"/>
              </a:rPr>
              <a:t>:  See </a:t>
            </a:r>
            <a:r>
              <a:rPr lang="en-US" sz="1200" b="0" kern="1200" dirty="0">
                <a:solidFill>
                  <a:schemeClr val="tx1"/>
                </a:solidFill>
                <a:latin typeface="+mn-lt"/>
                <a:ea typeface="+mn-ea"/>
                <a:cs typeface="+mn-cs"/>
              </a:rPr>
              <a:t>DoD Risk Management Guide, dated Aug 2006, </a:t>
            </a:r>
            <a:r>
              <a:rPr lang="en-US" sz="1200" b="0" kern="1200" baseline="0" dirty="0">
                <a:solidFill>
                  <a:schemeClr val="tx1"/>
                </a:solidFill>
                <a:latin typeface="+mn-lt"/>
                <a:ea typeface="+mn-ea"/>
                <a:cs typeface="+mn-cs"/>
              </a:rPr>
              <a:t>in SS Trainer’s Reference/Resource Material.  </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111</a:t>
            </a:fld>
            <a:endParaRPr lang="en-US" dirty="0"/>
          </a:p>
        </p:txBody>
      </p:sp>
    </p:spTree>
    <p:extLst>
      <p:ext uri="{BB962C8B-B14F-4D97-AF65-F5344CB8AC3E}">
        <p14:creationId xmlns:p14="http://schemas.microsoft.com/office/powerpoint/2010/main" val="146605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Purpose of Market Research</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Emphasize importance</a:t>
            </a:r>
            <a:r>
              <a:rPr lang="en-US" sz="1200" b="0" kern="1200" baseline="0" dirty="0">
                <a:solidFill>
                  <a:schemeClr val="tx1"/>
                </a:solidFill>
                <a:latin typeface="+mn-lt"/>
                <a:ea typeface="+mn-ea"/>
                <a:cs typeface="+mn-cs"/>
              </a:rPr>
              <a:t> of MR and how it will directly relate to selection of evaluation criteria and SS process.  A</a:t>
            </a:r>
            <a:r>
              <a:rPr lang="en-US" sz="1200" b="0" kern="1200" dirty="0">
                <a:solidFill>
                  <a:schemeClr val="tx1"/>
                </a:solidFill>
                <a:latin typeface="+mn-lt"/>
                <a:ea typeface="+mn-ea"/>
                <a:cs typeface="+mn-cs"/>
              </a:rPr>
              <a:t>sk trainees to discuss the following</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topics as they relate to the current acquisition.  </a:t>
            </a:r>
          </a:p>
          <a:p>
            <a:pPr lvl="0"/>
            <a:endParaRPr lang="en-US" sz="1200" b="1" kern="1200" dirty="0">
              <a:solidFill>
                <a:schemeClr val="tx1"/>
              </a:solidFill>
              <a:latin typeface="+mn-lt"/>
              <a:ea typeface="+mn-ea"/>
              <a:cs typeface="+mn-cs"/>
            </a:endParaRPr>
          </a:p>
          <a:p>
            <a:pPr lvl="0">
              <a:buFont typeface="Wingdings" pitchFamily="2" charset="2"/>
              <a:buChar char="Ø"/>
            </a:pPr>
            <a:r>
              <a:rPr lang="en-US" sz="1200" b="1" kern="1200" dirty="0">
                <a:solidFill>
                  <a:schemeClr val="tx1"/>
                </a:solidFill>
                <a:latin typeface="+mn-lt"/>
                <a:ea typeface="+mn-ea"/>
                <a:cs typeface="+mn-cs"/>
              </a:rPr>
              <a:t>Identify current and future potential problems</a:t>
            </a:r>
            <a:r>
              <a:rPr lang="en-US" sz="1200" kern="1200" dirty="0">
                <a:solidFill>
                  <a:schemeClr val="tx1"/>
                </a:solidFill>
                <a:latin typeface="+mn-lt"/>
                <a:ea typeface="+mn-ea"/>
                <a:cs typeface="+mn-cs"/>
              </a:rPr>
              <a:t>:  Are there limited suppliers (subcontractors) for parts or materials?  For example: Titanium is used in planes, tanks, vehicles, body armor.  Titanium supplies are very limited in the US.  You may need to obtain it from Russia, which raises issues with the Buy American Act and possibly Congress.  Another example: Due to the limited textile mills in the US, you may need to contend with longer delivery schedules.</a:t>
            </a:r>
          </a:p>
          <a:p>
            <a:pPr lvl="0">
              <a:buFont typeface="Wingdings" pitchFamily="2" charset="2"/>
              <a:buChar char="Ø"/>
            </a:pPr>
            <a:r>
              <a:rPr lang="en-US" sz="1200" b="1" kern="1200" dirty="0">
                <a:solidFill>
                  <a:schemeClr val="tx1"/>
                </a:solidFill>
                <a:latin typeface="+mn-lt"/>
                <a:ea typeface="+mn-ea"/>
                <a:cs typeface="+mn-cs"/>
              </a:rPr>
              <a:t> Identify opportunities and industry trends</a:t>
            </a:r>
            <a:r>
              <a:rPr lang="en-US" sz="1200" kern="1200" dirty="0">
                <a:solidFill>
                  <a:schemeClr val="tx1"/>
                </a:solidFill>
                <a:latin typeface="+mn-lt"/>
                <a:ea typeface="+mn-ea"/>
                <a:cs typeface="+mn-cs"/>
              </a:rPr>
              <a:t>: Strategic sourcing; rapid technology changes.</a:t>
            </a:r>
          </a:p>
          <a:p>
            <a:pPr lvl="0">
              <a:buFont typeface="Wingdings" pitchFamily="2" charset="2"/>
              <a:buChar char="Ø"/>
            </a:pPr>
            <a:endParaRPr lang="en-US" sz="1200" kern="1200" dirty="0">
              <a:solidFill>
                <a:schemeClr val="tx1"/>
              </a:solidFill>
              <a:latin typeface="+mn-lt"/>
              <a:ea typeface="+mn-ea"/>
              <a:cs typeface="+mn-cs"/>
            </a:endParaRPr>
          </a:p>
          <a:p>
            <a:pPr lvl="0">
              <a:buFont typeface="Wingdings" pitchFamily="2" charset="2"/>
              <a:buNone/>
            </a:pPr>
            <a:r>
              <a:rPr lang="en-US" sz="1200" kern="1200" dirty="0">
                <a:solidFill>
                  <a:schemeClr val="tx1"/>
                </a:solidFill>
                <a:latin typeface="+mn-lt"/>
                <a:ea typeface="+mn-ea"/>
                <a:cs typeface="+mn-cs"/>
              </a:rPr>
              <a:t>Market research supports the</a:t>
            </a:r>
            <a:r>
              <a:rPr lang="en-US" sz="1200" kern="1200" baseline="0" dirty="0">
                <a:solidFill>
                  <a:schemeClr val="tx1"/>
                </a:solidFill>
                <a:latin typeface="+mn-lt"/>
                <a:ea typeface="+mn-ea"/>
                <a:cs typeface="+mn-cs"/>
              </a:rPr>
              <a:t> decision to acquire or modify commercial items or develop items exclusively for Government use (non-commercial).  It also supports decisions regarding extent of competition (full and open competition, small business set-asides, etc.).</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a:t>
            </a:fld>
            <a:endParaRPr lang="en-US" dirty="0"/>
          </a:p>
        </p:txBody>
      </p:sp>
    </p:spTree>
    <p:extLst>
      <p:ext uri="{BB962C8B-B14F-4D97-AF65-F5344CB8AC3E}">
        <p14:creationId xmlns:p14="http://schemas.microsoft.com/office/powerpoint/2010/main" val="42618514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Uniform Contract Format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Discuss the Uniform Contract Format.  Trainer may consider distributing a sample RFP (good example) to the SST so they can become familiar with the format.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Emphasize the importance of </a:t>
            </a:r>
            <a:r>
              <a:rPr lang="en-US" sz="1200" b="1" kern="1200" dirty="0">
                <a:solidFill>
                  <a:schemeClr val="tx1"/>
                </a:solidFill>
                <a:latin typeface="+mn-lt"/>
                <a:ea typeface="+mn-ea"/>
                <a:cs typeface="+mn-cs"/>
              </a:rPr>
              <a:t>Sections L and M.  </a:t>
            </a:r>
            <a:r>
              <a:rPr lang="en-US" sz="1200" kern="1200" dirty="0">
                <a:solidFill>
                  <a:schemeClr val="tx1"/>
                </a:solidFill>
                <a:latin typeface="+mn-lt"/>
                <a:ea typeface="+mn-ea"/>
                <a:cs typeface="+mn-cs"/>
              </a:rPr>
              <a:t>The evaluation criteria and factors prepared by the acquisition team are the basis for Section M.  Also mention that these two sections (L and M) are included only in the RFP and not in the final contract.</a:t>
            </a:r>
            <a:endParaRPr lang="en-US"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112</a:t>
            </a:fld>
            <a:endParaRPr lang="en-US"/>
          </a:p>
        </p:txBody>
      </p:sp>
    </p:spTree>
    <p:extLst>
      <p:ext uri="{BB962C8B-B14F-4D97-AF65-F5344CB8AC3E}">
        <p14:creationId xmlns:p14="http://schemas.microsoft.com/office/powerpoint/2010/main" val="39962587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Commercial</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Contract Format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If the acquisition uses FAR Part 12- Commercial,</a:t>
            </a:r>
            <a:r>
              <a:rPr lang="en-US" sz="1200" b="0" kern="1200" baseline="0" dirty="0">
                <a:solidFill>
                  <a:schemeClr val="tx1"/>
                </a:solidFill>
                <a:latin typeface="+mn-lt"/>
                <a:ea typeface="+mn-ea"/>
                <a:cs typeface="+mn-cs"/>
              </a:rPr>
              <a:t> the structure of the contract format differs.  </a:t>
            </a:r>
            <a:r>
              <a:rPr lang="en-US" sz="1200" kern="1200" dirty="0">
                <a:solidFill>
                  <a:schemeClr val="tx1"/>
                </a:solidFill>
                <a:latin typeface="+mn-lt"/>
                <a:ea typeface="+mn-ea"/>
                <a:cs typeface="+mn-cs"/>
              </a:rPr>
              <a:t>Discuss the Part 12 Contract Format if applicable to current acquisition and using FAR Part 15.</a:t>
            </a:r>
          </a:p>
          <a:p>
            <a:r>
              <a:rPr lang="en-US" sz="1200" kern="1200" dirty="0">
                <a:solidFill>
                  <a:schemeClr val="tx1"/>
                </a:solidFill>
                <a:latin typeface="+mn-lt"/>
                <a:ea typeface="+mn-ea"/>
                <a:cs typeface="+mn-cs"/>
              </a:rPr>
              <a:t>  </a:t>
            </a:r>
          </a:p>
          <a:p>
            <a:pPr>
              <a:buFont typeface="Arial" pitchFamily="34" charset="0"/>
              <a:buNone/>
            </a:pPr>
            <a:r>
              <a:rPr lang="en-US" sz="1200" kern="1200" dirty="0">
                <a:solidFill>
                  <a:schemeClr val="tx1"/>
                </a:solidFill>
                <a:latin typeface="+mn-lt"/>
                <a:ea typeface="+mn-ea"/>
                <a:cs typeface="+mn-cs"/>
              </a:rPr>
              <a:t>Consider distributing a sample SF 1449 to the SST so they can become familiar with the format.  </a:t>
            </a:r>
          </a:p>
          <a:p>
            <a:r>
              <a:rPr lang="en-US" sz="1200" b="1" kern="1200" dirty="0">
                <a:solidFill>
                  <a:schemeClr val="tx1"/>
                </a:solidFill>
                <a:latin typeface="+mn-lt"/>
                <a:ea typeface="+mn-ea"/>
                <a:cs typeface="+mn-cs"/>
              </a:rPr>
              <a:t> </a:t>
            </a:r>
          </a:p>
          <a:p>
            <a:r>
              <a:rPr lang="en-US" b="1" dirty="0"/>
              <a:t>Reference:  </a:t>
            </a:r>
            <a:r>
              <a:rPr lang="en-US" b="0" dirty="0"/>
              <a:t>FAR Part 12.303</a:t>
            </a:r>
          </a:p>
        </p:txBody>
      </p:sp>
      <p:sp>
        <p:nvSpPr>
          <p:cNvPr id="4" name="Slide Number Placeholder 3"/>
          <p:cNvSpPr>
            <a:spLocks noGrp="1"/>
          </p:cNvSpPr>
          <p:nvPr>
            <p:ph type="sldNum" sz="quarter" idx="10"/>
          </p:nvPr>
        </p:nvSpPr>
        <p:spPr/>
        <p:txBody>
          <a:bodyPr/>
          <a:lstStyle/>
          <a:p>
            <a:fld id="{5B84B94F-63AD-426E-88CB-044A92825218}" type="slidenum">
              <a:rPr lang="en-US" smtClean="0"/>
              <a:pPr/>
              <a:t>113</a:t>
            </a:fld>
            <a:endParaRPr lang="en-US" dirty="0"/>
          </a:p>
        </p:txBody>
      </p:sp>
    </p:spTree>
    <p:extLst>
      <p:ext uri="{BB962C8B-B14F-4D97-AF65-F5344CB8AC3E}">
        <p14:creationId xmlns:p14="http://schemas.microsoft.com/office/powerpoint/2010/main" val="37900486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Advisors</a:t>
            </a:r>
            <a:r>
              <a:rPr lang="en-US" b="1" baseline="0" dirty="0"/>
              <a:t> – Roles and Responsibilities</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a:t>
            </a:r>
            <a:r>
              <a:rPr lang="en-US" baseline="0" dirty="0"/>
              <a:t>If the SS team is using </a:t>
            </a:r>
            <a:r>
              <a:rPr lang="en-US" b="1" baseline="0" dirty="0"/>
              <a:t>non-government advisors </a:t>
            </a:r>
            <a:r>
              <a:rPr lang="en-US" baseline="0" dirty="0"/>
              <a:t>emphasize their </a:t>
            </a:r>
            <a:r>
              <a:rPr lang="en-US" b="1" baseline="0" dirty="0"/>
              <a:t>limitations </a:t>
            </a:r>
            <a:r>
              <a:rPr lang="en-US" baseline="0" dirty="0"/>
              <a:t>and ensure the team has obtained the required approvals.  Ensure team understands the rationale for these limitations.  In addition, e</a:t>
            </a:r>
            <a:r>
              <a:rPr lang="en-US" sz="1200" kern="1200" dirty="0">
                <a:solidFill>
                  <a:schemeClr val="tx1"/>
                </a:solidFill>
                <a:latin typeface="+mn-lt"/>
                <a:ea typeface="+mn-ea"/>
                <a:cs typeface="+mn-cs"/>
              </a:rPr>
              <a:t>nsure </a:t>
            </a:r>
            <a:r>
              <a:rPr lang="en-US" sz="1200" b="1" kern="1200" dirty="0">
                <a:solidFill>
                  <a:schemeClr val="tx1"/>
                </a:solidFill>
                <a:latin typeface="+mn-lt"/>
                <a:ea typeface="+mn-ea"/>
                <a:cs typeface="+mn-cs"/>
              </a:rPr>
              <a:t>Conflict of Interest Statements </a:t>
            </a:r>
            <a:r>
              <a:rPr lang="en-US" sz="1200" kern="1200" dirty="0">
                <a:solidFill>
                  <a:schemeClr val="tx1"/>
                </a:solidFill>
                <a:latin typeface="+mn-lt"/>
                <a:ea typeface="+mn-ea"/>
                <a:cs typeface="+mn-cs"/>
              </a:rPr>
              <a:t>(from both Government members/advisors and non-Government team advisors) are appropriately reviewed and actual or potential conflict of interest issues are resolved prior to granting access to any source selection information. </a:t>
            </a:r>
          </a:p>
          <a:p>
            <a:endParaRPr lang="en-US" baseline="0" dirty="0"/>
          </a:p>
          <a:p>
            <a:pPr>
              <a:buFont typeface="Arial" pitchFamily="34" charset="0"/>
              <a:buNone/>
            </a:pPr>
            <a:r>
              <a:rPr lang="en-US" baseline="0" dirty="0"/>
              <a:t>Ask the team to review the Government advisors and, if necessary, discuss areas where they may want to consider using additional advisors.  Also, does the team have adequate legal support at this level?  Is Small Business appropriately represented?  </a:t>
            </a:r>
          </a:p>
          <a:p>
            <a:pPr>
              <a:buFont typeface="Arial" pitchFamily="34" charset="0"/>
              <a:buNone/>
            </a:pPr>
            <a:endParaRPr lang="en-US" baseline="0" dirty="0"/>
          </a:p>
          <a:p>
            <a:pPr>
              <a:buFont typeface="Arial" pitchFamily="34" charset="0"/>
              <a:buNone/>
            </a:pPr>
            <a:r>
              <a:rPr lang="en-US" sz="1200" b="0" i="0" kern="1200" dirty="0">
                <a:solidFill>
                  <a:schemeClr val="tx1"/>
                </a:solidFill>
                <a:effectLst/>
                <a:latin typeface="+mn-lt"/>
                <a:ea typeface="+mn-ea"/>
                <a:cs typeface="+mn-cs"/>
              </a:rPr>
              <a:t>Foreign Military Sales (FMS) customers and international cooperative project partners may only participate in the source selection process as advisors. The PCO must not disclose to the FMS customer any form of cost or price data that is proprietary unless the offeror authorizes its release.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References: </a:t>
            </a:r>
            <a:r>
              <a:rPr lang="en-US" b="0" dirty="0"/>
              <a:t>DoD Source Selection Procedures, Section 1, paragraph</a:t>
            </a:r>
            <a:r>
              <a:rPr lang="en-US" b="0" baseline="0" dirty="0"/>
              <a:t> 1.4.6.1 and 1.4.6.2</a:t>
            </a:r>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114</a:t>
            </a:fld>
            <a:endParaRPr lang="en-US" dirty="0"/>
          </a:p>
        </p:txBody>
      </p:sp>
    </p:spTree>
    <p:extLst>
      <p:ext uri="{BB962C8B-B14F-4D97-AF65-F5344CB8AC3E}">
        <p14:creationId xmlns:p14="http://schemas.microsoft.com/office/powerpoint/2010/main" val="9429320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SSAC Roles and Responsibilities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The SSAC Chair is responsible for identifying the members of the SSAC</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When used, the SSAC 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established by the SSA in order to gain access to functional area expertise to provide necessary support to the SSA throughout the source selection process. SSAC chair should be independent, not</a:t>
            </a:r>
            <a:r>
              <a:rPr lang="en-US" sz="1200" kern="1200" baseline="0" dirty="0">
                <a:solidFill>
                  <a:schemeClr val="tx1"/>
                </a:solidFill>
                <a:latin typeface="+mn-lt"/>
                <a:ea typeface="+mn-ea"/>
                <a:cs typeface="+mn-cs"/>
              </a:rPr>
              <a:t> in SSA rating chain. This mitigates influence to meet schedule at expense of quality.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SSAC’s primary responsibility is to provide a written comparative analysis and award recommendation to the SSA</a:t>
            </a:r>
            <a:r>
              <a:rPr lang="en-US" sz="1200" kern="1200" dirty="0">
                <a:solidFill>
                  <a:schemeClr val="tx1"/>
                </a:solidFill>
                <a:latin typeface="+mn-lt"/>
                <a:ea typeface="+mn-ea"/>
                <a:cs typeface="+mn-cs"/>
              </a:rPr>
              <a:t>.  Once established, the SSAC will also </a:t>
            </a:r>
            <a:r>
              <a:rPr lang="en-US" sz="1200" b="1" kern="1200" dirty="0">
                <a:solidFill>
                  <a:schemeClr val="tx1"/>
                </a:solidFill>
                <a:latin typeface="+mn-lt"/>
                <a:ea typeface="+mn-ea"/>
                <a:cs typeface="+mn-cs"/>
              </a:rPr>
              <a:t>provide in-depth oversight to the SSEB</a:t>
            </a:r>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SSACs are mandatory for source selections of</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$100M or more </a:t>
            </a:r>
            <a:r>
              <a:rPr lang="en-US" sz="1200" kern="1200" dirty="0">
                <a:solidFill>
                  <a:schemeClr val="tx1"/>
                </a:solidFill>
                <a:latin typeface="+mn-lt"/>
                <a:ea typeface="+mn-ea"/>
                <a:cs typeface="+mn-cs"/>
              </a:rPr>
              <a:t>and strongly encouraged for special interest acquisitions with a total estimated value of </a:t>
            </a:r>
            <a:r>
              <a:rPr lang="en-US" sz="1200" kern="1200" baseline="0" dirty="0">
                <a:solidFill>
                  <a:schemeClr val="tx1"/>
                </a:solidFill>
                <a:latin typeface="+mn-lt"/>
                <a:ea typeface="+mn-ea"/>
                <a:cs typeface="+mn-cs"/>
              </a:rPr>
              <a:t>less than </a:t>
            </a:r>
            <a:r>
              <a:rPr lang="en-US" sz="1200" kern="1200" dirty="0">
                <a:solidFill>
                  <a:schemeClr val="tx1"/>
                </a:solidFill>
                <a:latin typeface="+mn-lt"/>
                <a:ea typeface="+mn-ea"/>
                <a:cs typeface="+mn-cs"/>
              </a:rPr>
              <a:t>$100M, at the discretion of the SSA.</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a:t>
            </a:r>
            <a:r>
              <a:rPr lang="en-US" sz="1200" kern="1200" dirty="0">
                <a:solidFill>
                  <a:schemeClr val="tx1"/>
                </a:solidFill>
                <a:latin typeface="+mn-lt"/>
                <a:ea typeface="+mn-ea"/>
                <a:cs typeface="+mn-cs"/>
              </a:rPr>
              <a:t>: </a:t>
            </a:r>
            <a:r>
              <a:rPr lang="en-US" sz="1200" b="0" kern="1200" dirty="0">
                <a:solidFill>
                  <a:schemeClr val="tx1"/>
                </a:solidFill>
                <a:latin typeface="+mn-lt"/>
                <a:ea typeface="+mn-ea"/>
                <a:cs typeface="+mn-cs"/>
              </a:rPr>
              <a:t>DoD</a:t>
            </a:r>
            <a:r>
              <a:rPr lang="en-US" sz="1200" b="0" kern="1200" baseline="0" dirty="0">
                <a:solidFill>
                  <a:schemeClr val="tx1"/>
                </a:solidFill>
                <a:latin typeface="+mn-lt"/>
                <a:ea typeface="+mn-ea"/>
                <a:cs typeface="+mn-cs"/>
              </a:rPr>
              <a:t> Source Selection Procedures, Section 1, paragraph 1.4.3, and AFFARS MP5315.3, Section 1, paragraph 1.4.3.</a:t>
            </a:r>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115</a:t>
            </a:fld>
            <a:endParaRPr lang="en-US" dirty="0"/>
          </a:p>
        </p:txBody>
      </p:sp>
    </p:spTree>
    <p:extLst>
      <p:ext uri="{BB962C8B-B14F-4D97-AF65-F5344CB8AC3E}">
        <p14:creationId xmlns:p14="http://schemas.microsoft.com/office/powerpoint/2010/main" val="200823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SSEB Evaluators Roles and Responsibilities</a:t>
            </a:r>
          </a:p>
          <a:p>
            <a:endParaRPr lang="en-US" dirty="0"/>
          </a:p>
          <a:p>
            <a:r>
              <a:rPr lang="en-US" b="1" dirty="0"/>
              <a:t>Lesson Plan:  </a:t>
            </a:r>
            <a:r>
              <a:rPr lang="en-US" b="1" baseline="0" dirty="0"/>
              <a:t>Walk the team through the chart and emphasize the following: </a:t>
            </a:r>
          </a:p>
          <a:p>
            <a:pPr>
              <a:buFont typeface="Wingdings" pitchFamily="2" charset="2"/>
              <a:buNone/>
            </a:pPr>
            <a:endParaRPr lang="en-US" b="1"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a:t>SS responsibilities take priority over other work and should be the primary duty responsibility.  </a:t>
            </a:r>
            <a:endParaRPr lang="en-US" b="1" dirty="0"/>
          </a:p>
          <a:p>
            <a:pPr>
              <a:buFont typeface="Wingdings" pitchFamily="2" charset="2"/>
              <a:buNone/>
            </a:pPr>
            <a:endParaRPr lang="en-US" b="1" baseline="0" dirty="0"/>
          </a:p>
          <a:p>
            <a:pPr marL="171450" indent="-171450">
              <a:buFont typeface="Wingdings" pitchFamily="2" charset="2"/>
              <a:buChar char="v"/>
            </a:pPr>
            <a:r>
              <a:rPr lang="en-US" b="1" baseline="0" dirty="0"/>
              <a:t>SSEB members shall evaluate the offerors’ proposals solely against the evaluation criteria set forth in the RFP.  </a:t>
            </a:r>
          </a:p>
          <a:p>
            <a:pPr marL="171450" indent="-171450">
              <a:buFont typeface="Wingdings" pitchFamily="2" charset="2"/>
              <a:buChar char="v"/>
            </a:pPr>
            <a:r>
              <a:rPr lang="en-US" b="1" baseline="0" dirty="0"/>
              <a:t>Evaluators must thoroughly document, in complete sentences, why/how each evaluated aspect of the proposal does or does not meet the applicable requirement. </a:t>
            </a:r>
          </a:p>
          <a:p>
            <a:pPr marL="171450" indent="-171450">
              <a:buFont typeface="Wingdings" pitchFamily="2" charset="2"/>
              <a:buChar char="v"/>
            </a:pPr>
            <a:r>
              <a:rPr lang="en-US" b="1" baseline="0" dirty="0"/>
              <a:t>Discuss the types of activities SSEB members may be required to support after award such as debriefing the offerors and, in the event of a protest, providing testimony to the GAO.</a:t>
            </a:r>
          </a:p>
          <a:p>
            <a:pPr marL="171450" indent="-171450">
              <a:buFont typeface="Wingdings" pitchFamily="2" charset="2"/>
              <a:buChar char="v"/>
            </a:pPr>
            <a:r>
              <a:rPr lang="en-US" b="1" baseline="0" dirty="0"/>
              <a:t>If there’s no SSAC and the SSEB shall document its comparative analysis.  </a:t>
            </a:r>
          </a:p>
          <a:p>
            <a:pPr marL="171450" indent="-171450">
              <a:buFont typeface="Wingdings" pitchFamily="2" charset="2"/>
              <a:buChar char="v"/>
            </a:pPr>
            <a:endParaRPr lang="en-US" b="1" baseline="0" dirty="0"/>
          </a:p>
          <a:p>
            <a:r>
              <a:rPr lang="en-US" b="1" dirty="0"/>
              <a:t>References:  DoD</a:t>
            </a:r>
            <a:r>
              <a:rPr lang="en-US" b="1" baseline="0" dirty="0"/>
              <a:t> Source Selection Procedures, Section 1, paragraph 1.4.4, and AFFARS MP5315.3, Section 1, paragraph 1.4.4</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116</a:t>
            </a:fld>
            <a:endParaRPr lang="en-US" dirty="0"/>
          </a:p>
        </p:txBody>
      </p:sp>
    </p:spTree>
    <p:extLst>
      <p:ext uri="{BB962C8B-B14F-4D97-AF65-F5344CB8AC3E}">
        <p14:creationId xmlns:p14="http://schemas.microsoft.com/office/powerpoint/2010/main" val="23003846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There</a:t>
            </a:r>
            <a:r>
              <a:rPr lang="en-US" baseline="0" dirty="0"/>
              <a:t> have been a few acquisitions recently that involve facilities clearance wherein small business offerors did not meet the facilities clearance requirements of the solicitation.  This becomes an issue in source selections using the Acceptable/Unacceptable technical evaluation rating methodology.  GAO has repeatedly stated, going back many, many years, that facilities clearance issues – including secure facilities and access to secure facilities – are squarely within the realm of contractor responsibility because they go directly to the offeror’s capability to perform the contract and, therefore, a contracting officer who determines a small business offeror to be Unacceptable and therefore ineligible for award based on not meeting these requirements is actually making a determination of non-responsibility and must engage the Small Business Administration Certificate of Competency process.</a:t>
            </a:r>
          </a:p>
          <a:p>
            <a:endParaRPr lang="en-US" baseline="0" dirty="0"/>
          </a:p>
          <a:p>
            <a:r>
              <a:rPr lang="en-US" baseline="0" dirty="0"/>
              <a:t>As just stated, GAO has held that rating an offeror Unacceptable on this type of criteria equates to a non-responsibility determination.  However, in repeatedly holding that this is an area of contractor responsibility, GAO has also provided us with a way forward.  GAO has stated, “traditional responsibility factors may be used as technical evaluation factors…but only when a comparative evaluation of those areas is to be made.”  Comparative evaluation means using the subjective rating methodology, which assigns colors/adjectival ratings, as opposed to the Acceptable/Unacceptable (pass/fail) rating methodology. </a:t>
            </a:r>
          </a:p>
          <a:p>
            <a:endParaRPr lang="en-US" baseline="0" dirty="0"/>
          </a:p>
          <a:p>
            <a:r>
              <a:rPr lang="en-US" baseline="0" dirty="0"/>
              <a:t>So what does this mean for source selection teams?  It means that facilities clearance *can* be used as an evaluation factor, but should *not* be rated on an Acceptable/Unacceptable basis.  Rather, facilities clearance should be included as a subjectively evaluated (color/adjectival rating) criteria, with the evaluation criteria focused on the offeror’s proposed approach to meeting the facilities clearance requirements of the solicitation.  Offerors whose proposals do not demonstrate that they can meet the facilities clearance requirements as set forth in the solicitation should be rated accordingly using the color/adjectival ratings, and discussions used to address this issue for offerors who are included in the competitive range.</a:t>
            </a:r>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117</a:t>
            </a:fld>
            <a:endParaRPr lang="en-US" dirty="0"/>
          </a:p>
        </p:txBody>
      </p:sp>
    </p:spTree>
    <p:extLst>
      <p:ext uri="{BB962C8B-B14F-4D97-AF65-F5344CB8AC3E}">
        <p14:creationId xmlns:p14="http://schemas.microsoft.com/office/powerpoint/2010/main" val="11608860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Business &amp; Contract Clearance</a:t>
            </a:r>
          </a:p>
          <a:p>
            <a:endParaRPr lang="en-US" b="1" dirty="0"/>
          </a:p>
          <a:p>
            <a:r>
              <a:rPr lang="en-US" b="1" dirty="0"/>
              <a:t>Lesson Plan:  </a:t>
            </a:r>
            <a:r>
              <a:rPr lang="en-US" b="0" dirty="0"/>
              <a:t>Inform team members that </a:t>
            </a:r>
            <a:r>
              <a:rPr lang="en-US" sz="1200" kern="1200" dirty="0">
                <a:solidFill>
                  <a:schemeClr val="tx1"/>
                </a:solidFill>
                <a:effectLst/>
                <a:latin typeface="+mn-lt"/>
                <a:ea typeface="+mn-ea"/>
                <a:cs typeface="+mn-cs"/>
              </a:rPr>
              <a:t>“Business Clearance” means approval to issue the solicitation (RFP) for competitive acquisitions.  “Contract Clearance” means approval by the clearance approval authority for the SSA to make the decision to award for competitive acquisitions </a:t>
            </a:r>
            <a:r>
              <a:rPr lang="en-US" sz="1200" i="1" u="sng" kern="1200" dirty="0">
                <a:solidFill>
                  <a:schemeClr val="tx1"/>
                </a:solidFill>
                <a:effectLst/>
                <a:latin typeface="+mn-lt"/>
                <a:ea typeface="+mn-ea"/>
                <a:cs typeface="+mn-cs"/>
              </a:rPr>
              <a:t>conducted without discussions</a:t>
            </a:r>
            <a:r>
              <a:rPr lang="en-US" sz="1200" i="0" u="none" kern="1200" dirty="0">
                <a:solidFill>
                  <a:schemeClr val="tx1"/>
                </a:solidFill>
                <a:effectLst/>
                <a:latin typeface="+mn-lt"/>
                <a:ea typeface="+mn-ea"/>
                <a:cs typeface="+mn-cs"/>
              </a:rPr>
              <a:t>.</a:t>
            </a:r>
            <a:r>
              <a:rPr lang="en-US" sz="1200" i="0" u="none" kern="1200" baseline="0" dirty="0">
                <a:solidFill>
                  <a:schemeClr val="tx1"/>
                </a:solidFill>
                <a:effectLst/>
                <a:latin typeface="+mn-lt"/>
                <a:ea typeface="+mn-ea"/>
                <a:cs typeface="+mn-cs"/>
              </a:rPr>
              <a:t>  In competitive acquisitions with discussions, “contract clearance” is </a:t>
            </a:r>
            <a:r>
              <a:rPr lang="en-US" sz="1200" kern="1200" dirty="0">
                <a:solidFill>
                  <a:schemeClr val="tx1"/>
                </a:solidFill>
                <a:effectLst/>
                <a:latin typeface="+mn-lt"/>
                <a:ea typeface="+mn-ea"/>
                <a:cs typeface="+mn-cs"/>
              </a:rPr>
              <a:t>approval by the clearance approval authority for the SSA to request final proposal revisions (FPRs) in accordance with </a:t>
            </a:r>
            <a:r>
              <a:rPr lang="en-US" sz="1200" u="none" kern="1200" dirty="0">
                <a:solidFill>
                  <a:schemeClr val="tx1"/>
                </a:solidFill>
                <a:effectLst/>
                <a:latin typeface="+mn-lt"/>
                <a:ea typeface="+mn-ea"/>
                <a:cs typeface="+mn-cs"/>
              </a:rPr>
              <a:t>FAR 15.307 </a:t>
            </a:r>
            <a:r>
              <a:rPr lang="en-US" sz="1200" kern="1200" dirty="0">
                <a:solidFill>
                  <a:schemeClr val="tx1"/>
                </a:solidFill>
                <a:effectLst/>
                <a:latin typeface="+mn-lt"/>
                <a:ea typeface="+mn-ea"/>
                <a:cs typeface="+mn-cs"/>
              </a:rPr>
              <a:t>and approval by the clearance approval authority for the SSA to make a source selection decision</a:t>
            </a:r>
            <a:r>
              <a:rPr lang="en-US" sz="1200" i="1"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Reference</a:t>
            </a:r>
            <a:r>
              <a:rPr lang="en-US" sz="1200" kern="1200" dirty="0">
                <a:solidFill>
                  <a:schemeClr val="tx1"/>
                </a:solidFill>
                <a:effectLst/>
                <a:latin typeface="+mn-lt"/>
                <a:ea typeface="+mn-ea"/>
                <a:cs typeface="+mn-cs"/>
              </a:rPr>
              <a:t>:  AFFARS 5301.9000(c) and (e).</a:t>
            </a:r>
          </a:p>
          <a:p>
            <a:r>
              <a:rPr lang="en-US" b="0" dirty="0"/>
              <a:t>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38CA53-577D-4CFE-820F-1A34A0AB3A38}" type="slidenum">
              <a:rPr lang="en-US" sz="1200" smtClean="0"/>
              <a:pPr/>
              <a:t>118</a:t>
            </a:fld>
            <a:endParaRPr lang="en-US" sz="1200" dirty="0"/>
          </a:p>
        </p:txBody>
      </p:sp>
    </p:spTree>
    <p:extLst>
      <p:ext uri="{BB962C8B-B14F-4D97-AF65-F5344CB8AC3E}">
        <p14:creationId xmlns:p14="http://schemas.microsoft.com/office/powerpoint/2010/main" val="35010338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b="1" dirty="0"/>
              <a:t>MIRT Critical Decision Points (CDPs) and OSD Peer Review Phases</a:t>
            </a:r>
          </a:p>
          <a:p>
            <a:pPr eaLnBrk="1" hangingPunct="1">
              <a:spcBef>
                <a:spcPct val="0"/>
              </a:spcBef>
            </a:pPr>
            <a:endParaRPr lang="en-US" altLang="en-US" dirty="0"/>
          </a:p>
          <a:p>
            <a:pPr eaLnBrk="1" hangingPunct="1">
              <a:spcBef>
                <a:spcPct val="0"/>
              </a:spcBef>
            </a:pPr>
            <a:r>
              <a:rPr lang="en-US" altLang="en-US" b="1" dirty="0"/>
              <a:t>Lesson Plan</a:t>
            </a:r>
            <a:r>
              <a:rPr lang="en-US" altLang="en-US" dirty="0"/>
              <a:t>:  PEER see </a:t>
            </a:r>
            <a:r>
              <a:rPr lang="en-US" sz="1200" kern="1200" dirty="0">
                <a:solidFill>
                  <a:schemeClr val="tx1"/>
                </a:solidFill>
                <a:effectLst/>
                <a:latin typeface="+mn-lt"/>
                <a:ea typeface="+mn-ea"/>
                <a:cs typeface="+mn-cs"/>
              </a:rPr>
              <a:t>DFARS 201.170:</a:t>
            </a:r>
          </a:p>
          <a:p>
            <a:pPr fontAlgn="base"/>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DPC will conduct the pre-award peer reviews for competitive procurements prior to the in three phases of the acquisition for all procurements with an estimated value of $1 billion or more under major defense acquisition programs for which the Under Secretary of Defense for Acquisition and Sustainment (USD(A&amp;S)) is the milestone decision authority or USD(A&amp;S) designates as requiring a peer review regardless of value.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DoD components may request DPC-led peer reviews for acquisitions valued below the $1 billion threshold. DPC will conduct these reviews upon approval by the Director, Defense Pricing and Contracting (Contract Policy).]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DPC will conduct </a:t>
            </a:r>
            <a:r>
              <a:rPr lang="en-US" sz="1200" b="0" i="0" kern="1200">
                <a:solidFill>
                  <a:schemeClr val="tx1"/>
                </a:solidFill>
                <a:effectLst/>
                <a:latin typeface="+mn-lt"/>
                <a:ea typeface="+mn-ea"/>
                <a:cs typeface="+mn-cs"/>
              </a:rPr>
              <a:t>the pre-award </a:t>
            </a:r>
            <a:r>
              <a:rPr lang="en-US" sz="1200" b="0" i="0" kern="1200" dirty="0">
                <a:solidFill>
                  <a:schemeClr val="tx1"/>
                </a:solidFill>
                <a:effectLst/>
                <a:latin typeface="+mn-lt"/>
                <a:ea typeface="+mn-ea"/>
                <a:cs typeface="+mn-cs"/>
              </a:rPr>
              <a:t>peer reviews for noncompetitive procurements prior to the two phases of the acquisition (see (b))] for contract actions, e.g., new contracts, modifications to existing contracts, requests for equitable adjustment, claims valued at $1 billion or more, or for any other contract action USD(A&amp;S) designates as requiring a peer review regardless of value. DoD components may request DPC-led peer reviews for contract actions valued below the $1 billion threshold. DPC will conduct these reviews upon approval by the Director, Defense Pricing and Contracting (Price, Cost and Finance).</a:t>
            </a:r>
          </a:p>
          <a:p>
            <a:pPr fontAlgn="base"/>
            <a:r>
              <a:rPr lang="en-US" sz="1200" b="0" i="0" kern="1200" dirty="0">
                <a:solidFill>
                  <a:schemeClr val="tx1"/>
                </a:solidFill>
                <a:effectLst/>
                <a:latin typeface="+mn-lt"/>
                <a:ea typeface="+mn-ea"/>
                <a:cs typeface="+mn-cs"/>
              </a:rPr>
              <a:t>(iii) Use the following criteria to identify actions that are subject to peer review (see also FAR 1.108(c), Dollar thresholds):</a:t>
            </a:r>
          </a:p>
          <a:p>
            <a:pPr fontAlgn="base"/>
            <a:r>
              <a:rPr lang="en-US" sz="1200" b="0" i="0" kern="1200" dirty="0">
                <a:solidFill>
                  <a:schemeClr val="tx1"/>
                </a:solidFill>
                <a:effectLst/>
                <a:latin typeface="+mn-lt"/>
                <a:ea typeface="+mn-ea"/>
                <a:cs typeface="+mn-cs"/>
              </a:rPr>
              <a:t>(A) If the not-to-exceed amount for an </a:t>
            </a:r>
            <a:r>
              <a:rPr lang="en-US" sz="1200" b="0" i="0" kern="1200" dirty="0" err="1">
                <a:solidFill>
                  <a:schemeClr val="tx1"/>
                </a:solidFill>
                <a:effectLst/>
                <a:latin typeface="+mn-lt"/>
                <a:ea typeface="+mn-ea"/>
                <a:cs typeface="+mn-cs"/>
              </a:rPr>
              <a:t>undefinitized</a:t>
            </a:r>
            <a:r>
              <a:rPr lang="en-US" sz="1200" b="0" i="0" kern="1200" dirty="0">
                <a:solidFill>
                  <a:schemeClr val="tx1"/>
                </a:solidFill>
                <a:effectLst/>
                <a:latin typeface="+mn-lt"/>
                <a:ea typeface="+mn-ea"/>
                <a:cs typeface="+mn-cs"/>
              </a:rPr>
              <a:t> contract action or an unpriced change order exceeds the peer review threshold, then the resultant </a:t>
            </a:r>
            <a:r>
              <a:rPr lang="en-US" sz="1200" b="0" i="0" kern="1200" dirty="0" err="1">
                <a:solidFill>
                  <a:schemeClr val="tx1"/>
                </a:solidFill>
                <a:effectLst/>
                <a:latin typeface="+mn-lt"/>
                <a:ea typeface="+mn-ea"/>
                <a:cs typeface="+mn-cs"/>
              </a:rPr>
              <a:t>definitization</a:t>
            </a:r>
            <a:r>
              <a:rPr lang="en-US" sz="1200" b="0" i="0" kern="1200" dirty="0">
                <a:solidFill>
                  <a:schemeClr val="tx1"/>
                </a:solidFill>
                <a:effectLst/>
                <a:latin typeface="+mn-lt"/>
                <a:ea typeface="+mn-ea"/>
                <a:cs typeface="+mn-cs"/>
              </a:rPr>
              <a:t> modification(s) will be subject to peer review regardless of actual performance up to the point of </a:t>
            </a:r>
            <a:r>
              <a:rPr lang="en-US" sz="1200" b="0" i="0" kern="1200" dirty="0" err="1">
                <a:solidFill>
                  <a:schemeClr val="tx1"/>
                </a:solidFill>
                <a:effectLst/>
                <a:latin typeface="+mn-lt"/>
                <a:ea typeface="+mn-ea"/>
                <a:cs typeface="+mn-cs"/>
              </a:rPr>
              <a:t>definitization</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(B) For indefinite delivery indefinite quantity (IDIQ) contracts that will establish pricing terms that apply to orders, use the total maximum dollar value for purposes of the peer review threshold. IDIQ contracts that will not establish pricing terms in the basic contract are not subject to peer review, but individual orders that exceed the threshold are subject to peer review.</a:t>
            </a:r>
          </a:p>
          <a:p>
            <a:pPr eaLnBrk="1" hangingPunct="1">
              <a:spcBef>
                <a:spcPct val="0"/>
              </a:spcBef>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MIRTS:  </a:t>
            </a:r>
            <a:r>
              <a:rPr lang="en-US" sz="1200" b="1" i="0" kern="1200" dirty="0">
                <a:solidFill>
                  <a:schemeClr val="tx1"/>
                </a:solidFill>
                <a:effectLst/>
                <a:latin typeface="+mn-lt"/>
                <a:ea typeface="+mn-ea"/>
                <a:cs typeface="+mn-cs"/>
              </a:rPr>
              <a:t>AF PGI 5301.9001(b) Clearance: Multi-Functional Independent Review Teams</a:t>
            </a:r>
          </a:p>
          <a:p>
            <a:pPr fontAlgn="base"/>
            <a:r>
              <a:rPr lang="en-US" sz="1200" b="0" i="0" kern="1200" dirty="0">
                <a:solidFill>
                  <a:schemeClr val="tx1"/>
                </a:solidFill>
                <a:effectLst/>
                <a:latin typeface="+mn-lt"/>
                <a:ea typeface="+mn-ea"/>
                <a:cs typeface="+mn-cs"/>
              </a:rPr>
              <a:t>The use of</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multi-functional independent review teams (MIRT) is considered a best practice for high dollar value or complex competitive acquisitions. </a:t>
            </a:r>
            <a:endParaRPr lang="en-US" altLang="en-US" dirty="0"/>
          </a:p>
        </p:txBody>
      </p:sp>
      <p:sp>
        <p:nvSpPr>
          <p:cNvPr id="12292" name="Slide Number Placeholder 3"/>
          <p:cNvSpPr>
            <a:spLocks noGrp="1"/>
          </p:cNvSpPr>
          <p:nvPr>
            <p:ph type="sldNum" sz="quarter" idx="5"/>
          </p:nvPr>
        </p:nvSpPr>
        <p:spPr/>
        <p:txBody>
          <a:bodyPr/>
          <a:lstStyle/>
          <a:p>
            <a:pPr>
              <a:defRPr/>
            </a:pPr>
            <a:fld id="{4ED3A97B-E4D3-427F-BFE8-92ABE9654B38}" type="slidenum">
              <a:rPr lang="en-US" smtClean="0"/>
              <a:pPr>
                <a:defRPr/>
              </a:pPr>
              <a:t>119</a:t>
            </a:fld>
            <a:endParaRPr lang="en-US" dirty="0"/>
          </a:p>
        </p:txBody>
      </p:sp>
    </p:spTree>
    <p:extLst>
      <p:ext uri="{BB962C8B-B14F-4D97-AF65-F5344CB8AC3E}">
        <p14:creationId xmlns:p14="http://schemas.microsoft.com/office/powerpoint/2010/main" val="46683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Purpose</a:t>
            </a:r>
            <a:r>
              <a:rPr lang="en-US" sz="1200" b="1" kern="1200" baseline="0" dirty="0">
                <a:solidFill>
                  <a:schemeClr val="tx1"/>
                </a:solidFill>
                <a:latin typeface="+mn-lt"/>
                <a:ea typeface="+mn-ea"/>
                <a:cs typeface="+mn-cs"/>
              </a:rPr>
              <a:t> of Market Research </a:t>
            </a:r>
            <a:r>
              <a:rPr lang="en-US" sz="1200" b="0" kern="1200" baseline="0" dirty="0">
                <a:solidFill>
                  <a:schemeClr val="tx1"/>
                </a:solidFill>
                <a:latin typeface="+mn-lt"/>
                <a:ea typeface="+mn-ea"/>
                <a:cs typeface="+mn-cs"/>
              </a:rPr>
              <a:t>(continued)</a:t>
            </a:r>
            <a:endParaRPr lang="en-US" sz="1200" b="1" kern="1200" baseline="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a:t>
            </a:r>
            <a:r>
              <a:rPr lang="en-US" sz="1200" b="0" kern="1200" dirty="0">
                <a:solidFill>
                  <a:schemeClr val="tx1"/>
                </a:solidFill>
                <a:latin typeface="+mn-lt"/>
                <a:ea typeface="+mn-ea"/>
                <a:cs typeface="+mn-cs"/>
              </a:rPr>
              <a:t>sk trainees to discuss the following</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topics as they relate to the current acquisition:</a:t>
            </a:r>
          </a:p>
          <a:p>
            <a:pPr lvl="0"/>
            <a:endParaRPr lang="en-US" sz="1200" b="1" kern="1200" dirty="0">
              <a:solidFill>
                <a:schemeClr val="tx1"/>
              </a:solidFill>
              <a:latin typeface="+mn-lt"/>
              <a:ea typeface="+mn-ea"/>
              <a:cs typeface="+mn-cs"/>
            </a:endParaRPr>
          </a:p>
          <a:p>
            <a:pPr lvl="0">
              <a:buFont typeface="Wingdings" pitchFamily="2" charset="2"/>
              <a:buChar char="Ø"/>
            </a:pPr>
            <a:r>
              <a:rPr lang="en-US" sz="1200" b="1" kern="1200" dirty="0">
                <a:solidFill>
                  <a:schemeClr val="tx1"/>
                </a:solidFill>
                <a:latin typeface="+mn-lt"/>
                <a:ea typeface="+mn-ea"/>
                <a:cs typeface="+mn-cs"/>
              </a:rPr>
              <a:t> Pursue business intelligence</a:t>
            </a:r>
            <a:r>
              <a:rPr lang="en-US" sz="1200" kern="1200" dirty="0">
                <a:solidFill>
                  <a:schemeClr val="tx1"/>
                </a:solidFill>
                <a:latin typeface="+mn-lt"/>
                <a:ea typeface="+mn-ea"/>
                <a:cs typeface="+mn-cs"/>
              </a:rPr>
              <a:t> to make informed decisions.  Are potential suppliers merging or creating a joint venture? How will this affect our acquisition? Understanding the market will allow you to formalize your acquisition strategy and planning.</a:t>
            </a:r>
          </a:p>
          <a:p>
            <a:pPr lvl="0">
              <a:buFont typeface="Wingdings" pitchFamily="2" charset="2"/>
              <a:buChar char="Ø"/>
            </a:pPr>
            <a:r>
              <a:rPr lang="en-US" sz="1200" b="1" kern="1200" dirty="0">
                <a:solidFill>
                  <a:schemeClr val="tx1"/>
                </a:solidFill>
                <a:latin typeface="+mn-lt"/>
                <a:ea typeface="+mn-ea"/>
                <a:cs typeface="+mn-cs"/>
              </a:rPr>
              <a:t> Reduce business risks</a:t>
            </a:r>
            <a:r>
              <a:rPr lang="en-US" sz="1200" kern="1200" dirty="0">
                <a:solidFill>
                  <a:schemeClr val="tx1"/>
                </a:solidFill>
                <a:latin typeface="+mn-lt"/>
                <a:ea typeface="+mn-ea"/>
                <a:cs typeface="+mn-cs"/>
              </a:rPr>
              <a:t>:  Are we buying a unique item or specialized service with limited suppliers?  Are the suppliers financially stable?  Are we buying an item or service that many suppliers can provide?</a:t>
            </a:r>
          </a:p>
          <a:p>
            <a:pPr lvl="0">
              <a:buFont typeface="Wingdings" pitchFamily="2" charset="2"/>
              <a:buChar char="Ø"/>
            </a:pPr>
            <a:r>
              <a:rPr lang="en-US" sz="1200" b="1" kern="1200" dirty="0">
                <a:solidFill>
                  <a:schemeClr val="tx1"/>
                </a:solidFill>
                <a:latin typeface="+mn-lt"/>
                <a:ea typeface="+mn-ea"/>
                <a:cs typeface="+mn-cs"/>
              </a:rPr>
              <a:t>Business</a:t>
            </a:r>
            <a:r>
              <a:rPr lang="en-US" sz="1200" b="1" kern="1200" baseline="0" dirty="0">
                <a:solidFill>
                  <a:schemeClr val="tx1"/>
                </a:solidFill>
                <a:latin typeface="+mn-lt"/>
                <a:ea typeface="+mn-ea"/>
                <a:cs typeface="+mn-cs"/>
              </a:rPr>
              <a:t> strength and financial arrangements:  </a:t>
            </a:r>
            <a:r>
              <a:rPr lang="en-US" sz="1200" b="0" kern="1200" baseline="0" dirty="0">
                <a:solidFill>
                  <a:schemeClr val="tx1"/>
                </a:solidFill>
                <a:latin typeface="+mn-lt"/>
                <a:ea typeface="+mn-ea"/>
                <a:cs typeface="+mn-cs"/>
              </a:rPr>
              <a:t>This information helps to determine contract type and what types of incentives might be appropriate for the acquisition.</a:t>
            </a:r>
            <a:endParaRPr lang="en-US" sz="1200" b="1" kern="1200" dirty="0">
              <a:solidFill>
                <a:schemeClr val="tx1"/>
              </a:solidFill>
              <a:latin typeface="+mn-lt"/>
              <a:ea typeface="+mn-ea"/>
              <a:cs typeface="+mn-cs"/>
            </a:endParaRPr>
          </a:p>
          <a:p>
            <a:pPr lvl="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12</a:t>
            </a:fld>
            <a:endParaRPr lang="en-US" dirty="0"/>
          </a:p>
        </p:txBody>
      </p:sp>
    </p:spTree>
    <p:extLst>
      <p:ext uri="{BB962C8B-B14F-4D97-AF65-F5344CB8AC3E}">
        <p14:creationId xmlns:p14="http://schemas.microsoft.com/office/powerpoint/2010/main" val="339838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Engage</a:t>
            </a:r>
            <a:r>
              <a:rPr lang="en-US" sz="1200" b="1" baseline="0" dirty="0"/>
              <a:t> </a:t>
            </a:r>
            <a:r>
              <a:rPr lang="en-US" sz="1200" b="1" dirty="0"/>
              <a:t>Industry</a:t>
            </a:r>
          </a:p>
          <a:p>
            <a:endParaRPr lang="en-US" sz="1200" b="1" dirty="0"/>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Discuss the</a:t>
            </a:r>
            <a:r>
              <a:rPr lang="en-US" sz="1200" kern="1200" baseline="0" dirty="0">
                <a:solidFill>
                  <a:schemeClr val="tx1"/>
                </a:solidFill>
                <a:latin typeface="+mn-lt"/>
                <a:ea typeface="+mn-ea"/>
                <a:cs typeface="+mn-cs"/>
              </a:rPr>
              <a:t> positive impact that keeping open communication lines between Government and industry can have during the acquisition planning phase and emphasize the importance of engaging early.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Discuss various tools/approaches for early engagement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Pre-solicitation notices, Industry Days (Pre-solicitation conferences/Pre-proposal conferences), and Draft Request for Proposals. </a:t>
            </a:r>
            <a:r>
              <a:rPr lang="en-US" dirty="0"/>
              <a:t>Industry engagement, under the guidance of the PCO, is essential to a successful competitive acquisition. Meaningful communications with Industry should begin early during the development of the contract requirements and the acquisition strategy and continue up to release of RFP. </a:t>
            </a:r>
          </a:p>
          <a:p>
            <a:r>
              <a:rPr lang="en-US" sz="1200" kern="1200" baseline="0" dirty="0">
                <a:solidFill>
                  <a:schemeClr val="tx1"/>
                </a:solidFill>
                <a:latin typeface="+mn-lt"/>
                <a:ea typeface="+mn-ea"/>
                <a:cs typeface="+mn-cs"/>
              </a:rPr>
              <a:t> </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13</a:t>
            </a:fld>
            <a:endParaRPr lang="en-US"/>
          </a:p>
        </p:txBody>
      </p:sp>
    </p:spTree>
    <p:extLst>
      <p:ext uri="{BB962C8B-B14F-4D97-AF65-F5344CB8AC3E}">
        <p14:creationId xmlns:p14="http://schemas.microsoft.com/office/powerpoint/2010/main" val="47251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103"/>
          <p:cNvSpPr>
            <a:spLocks noGrp="1" noChangeArrowheads="1"/>
          </p:cNvSpPr>
          <p:nvPr>
            <p:ph type="sldNum" sz="quarter" idx="5"/>
          </p:nvPr>
        </p:nvSpPr>
        <p:spPr/>
        <p:txBody>
          <a:bodyPr/>
          <a:lstStyle/>
          <a:p>
            <a:pPr>
              <a:defRPr/>
            </a:pPr>
            <a:fld id="{83417384-ACB8-4F54-82BB-15A0E58236CB}" type="slidenum">
              <a:rPr lang="en-US" smtClean="0"/>
              <a:pPr>
                <a:defRPr/>
              </a:pPr>
              <a:t>14</a:t>
            </a:fld>
            <a:endParaRPr lang="en-US"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Requirements Documents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This section will help team members understand the requirements documents that may be part of the acquisition and program.</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  </a:t>
            </a:r>
            <a:r>
              <a:rPr lang="en-US" sz="1200" b="0" kern="1200" dirty="0">
                <a:solidFill>
                  <a:schemeClr val="tx1"/>
                </a:solidFill>
                <a:latin typeface="+mn-lt"/>
                <a:ea typeface="+mn-ea"/>
                <a:cs typeface="+mn-cs"/>
              </a:rPr>
              <a:t>FAR 11.101, DFARS 211.1.</a:t>
            </a:r>
          </a:p>
          <a:p>
            <a:endParaRPr lang="en-US" dirty="0"/>
          </a:p>
        </p:txBody>
      </p:sp>
    </p:spTree>
    <p:extLst>
      <p:ext uri="{BB962C8B-B14F-4D97-AF65-F5344CB8AC3E}">
        <p14:creationId xmlns:p14="http://schemas.microsoft.com/office/powerpoint/2010/main" val="741068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4103"/>
          <p:cNvSpPr>
            <a:spLocks noGrp="1" noChangeArrowheads="1"/>
          </p:cNvSpPr>
          <p:nvPr>
            <p:ph type="sldNum" sz="quarter" idx="5"/>
          </p:nvPr>
        </p:nvSpPr>
        <p:spPr/>
        <p:txBody>
          <a:bodyPr/>
          <a:lstStyle/>
          <a:p>
            <a:pPr>
              <a:defRPr/>
            </a:pPr>
            <a:fld id="{43A98AFC-EEEB-4092-A632-2BB3E567DFDE}" type="slidenum">
              <a:rPr lang="en-US" smtClean="0"/>
              <a:pPr>
                <a:defRPr/>
              </a:pPr>
              <a:t>15</a:t>
            </a:fld>
            <a:endParaRPr lang="en-US" dirty="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Requirements Documents Describe Agency Needs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Tailor this section to focus on the requirements documents for the current acquisition. These documents establish the technical base from which industry develops proposals, and provides the contractual scope for the acquisition.  The evaluation criteria the team will</a:t>
            </a:r>
            <a:r>
              <a:rPr lang="en-US" sz="1200" kern="1200" baseline="0" dirty="0">
                <a:solidFill>
                  <a:schemeClr val="tx1"/>
                </a:solidFill>
                <a:latin typeface="+mn-lt"/>
                <a:ea typeface="+mn-ea"/>
                <a:cs typeface="+mn-cs"/>
              </a:rPr>
              <a:t> develop must always map to the requirements.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latin typeface="+mn-lt"/>
                <a:ea typeface="+mn-ea"/>
                <a:cs typeface="+mn-cs"/>
              </a:rPr>
              <a:t>The focus of this training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to develop requirements documents, but rather to discuss how these requirements must be supported by the evaluation criteria, evaluation techniques, and the solicitation.</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pPr>
              <a:buFont typeface="Arial" pitchFamily="34" charset="0"/>
              <a:buChar cha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a:solidFill>
                  <a:schemeClr val="tx1"/>
                </a:solidFill>
                <a:latin typeface="+mn-lt"/>
                <a:ea typeface="+mn-ea"/>
                <a:cs typeface="+mn-cs"/>
              </a:rPr>
              <a:t>Good functional and performance requirements have high-quality verification methods </a:t>
            </a:r>
            <a:r>
              <a:rPr lang="en-US" sz="1200" kern="1200" dirty="0">
                <a:solidFill>
                  <a:schemeClr val="tx1"/>
                </a:solidFill>
                <a:latin typeface="+mn-lt"/>
                <a:ea typeface="+mn-ea"/>
                <a:cs typeface="+mn-cs"/>
              </a:rPr>
              <a:t>while poorly written/unclear requirements may not be easily verifiable.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6881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Requirements Documents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Requirements</a:t>
            </a:r>
            <a:r>
              <a:rPr lang="en-US" sz="1200" kern="1200" baseline="0" dirty="0">
                <a:solidFill>
                  <a:schemeClr val="tx1"/>
                </a:solidFill>
                <a:latin typeface="+mn-lt"/>
                <a:ea typeface="+mn-ea"/>
                <a:cs typeface="+mn-cs"/>
              </a:rPr>
              <a:t> documents set forth the descriptions, specifications, and criteria that define the Government’s minimum needs.  They describe the requirement in terms of function, performance levels, physical characteristics, and desired results.  Providing offerors with our specific requirements enables them to determine  if they can meet our requirements and make internal proposal decisions, including the level of expertise, manpower, and other resources they will need to develop and submit a strong proposal.</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When explaining typical content of</a:t>
            </a:r>
            <a:r>
              <a:rPr lang="en-US" sz="1200" kern="1200" baseline="0" dirty="0">
                <a:solidFill>
                  <a:schemeClr val="tx1"/>
                </a:solidFill>
                <a:latin typeface="+mn-lt"/>
                <a:ea typeface="+mn-ea"/>
                <a:cs typeface="+mn-cs"/>
              </a:rPr>
              <a:t> requirements documents</a:t>
            </a:r>
            <a:r>
              <a:rPr lang="en-US" sz="1200" kern="1200" dirty="0">
                <a:solidFill>
                  <a:schemeClr val="tx1"/>
                </a:solidFill>
                <a:latin typeface="+mn-lt"/>
                <a:ea typeface="+mn-ea"/>
                <a:cs typeface="+mn-cs"/>
              </a:rPr>
              <a:t>, focus on the current acquisition and discuss information that should be included in the current acquisition’s requirements documents.  </a:t>
            </a:r>
            <a:endParaRPr lang="en-US" dirty="0"/>
          </a:p>
          <a:p>
            <a:endParaRPr lang="en-US" dirty="0"/>
          </a:p>
          <a:p>
            <a:endParaRPr lang="en-US" b="1"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16</a:t>
            </a:fld>
            <a:endParaRPr lang="en-US" dirty="0"/>
          </a:p>
        </p:txBody>
      </p:sp>
    </p:spTree>
    <p:extLst>
      <p:ext uri="{BB962C8B-B14F-4D97-AF65-F5344CB8AC3E}">
        <p14:creationId xmlns:p14="http://schemas.microsoft.com/office/powerpoint/2010/main" val="307464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Requirements Documents</a:t>
            </a:r>
            <a:r>
              <a:rPr lang="en-US" sz="1200" b="1" kern="1200" baseline="0" dirty="0">
                <a:solidFill>
                  <a:schemeClr val="tx1"/>
                </a:solidFill>
                <a:latin typeface="+mn-lt"/>
                <a:ea typeface="+mn-ea"/>
                <a:cs typeface="+mn-cs"/>
              </a:rPr>
              <a:t> (cont.)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Requirements documents are the basis for the acquisition team’s market, risk assessment, and are critical in developing the evaluation criteria.  The requirements documents also inform decisions regarding contract type selection.  </a:t>
            </a:r>
            <a:r>
              <a:rPr lang="en-US" sz="1200" kern="1200" dirty="0">
                <a:solidFill>
                  <a:schemeClr val="tx1"/>
                </a:solidFill>
                <a:latin typeface="+mn-lt"/>
                <a:ea typeface="+mn-ea"/>
                <a:cs typeface="+mn-cs"/>
              </a:rPr>
              <a:t>Once the contract is awarded, </a:t>
            </a:r>
            <a:r>
              <a:rPr lang="en-US" sz="1200" b="1" kern="1200" dirty="0">
                <a:solidFill>
                  <a:schemeClr val="tx1"/>
                </a:solidFill>
                <a:latin typeface="+mn-lt"/>
                <a:ea typeface="+mn-ea"/>
                <a:cs typeface="+mn-cs"/>
              </a:rPr>
              <a:t>the requirements documents become part of the contract </a:t>
            </a:r>
            <a:r>
              <a:rPr lang="en-US" sz="1200" kern="1200" dirty="0">
                <a:solidFill>
                  <a:schemeClr val="tx1"/>
                </a:solidFill>
                <a:latin typeface="+mn-lt"/>
                <a:ea typeface="+mn-ea"/>
                <a:cs typeface="+mn-cs"/>
              </a:rPr>
              <a:t>and serve as the basis for the contract formation and execution.</a:t>
            </a:r>
            <a:endParaRPr lang="en-US" baseline="0" dirty="0">
              <a:latin typeface="Arial" charset="0"/>
            </a:endParaRPr>
          </a:p>
          <a:p>
            <a:endParaRPr lang="en-US" dirty="0"/>
          </a:p>
          <a:p>
            <a:endParaRPr lang="en-US"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17</a:t>
            </a:fld>
            <a:endParaRPr lang="en-US" dirty="0"/>
          </a:p>
        </p:txBody>
      </p:sp>
    </p:spTree>
    <p:extLst>
      <p:ext uri="{BB962C8B-B14F-4D97-AF65-F5344CB8AC3E}">
        <p14:creationId xmlns:p14="http://schemas.microsoft.com/office/powerpoint/2010/main" val="314808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4103"/>
          <p:cNvSpPr>
            <a:spLocks noGrp="1" noChangeArrowheads="1"/>
          </p:cNvSpPr>
          <p:nvPr>
            <p:ph type="sldNum" sz="quarter" idx="5"/>
          </p:nvPr>
        </p:nvSpPr>
        <p:spPr/>
        <p:txBody>
          <a:bodyPr/>
          <a:lstStyle/>
          <a:p>
            <a:pPr>
              <a:defRPr/>
            </a:pPr>
            <a:fld id="{C886A367-D921-4027-B9DF-9529787854BD}" type="slidenum">
              <a:rPr lang="en-US" smtClean="0"/>
              <a:pPr>
                <a:defRPr/>
              </a:pPr>
              <a:t>18</a:t>
            </a:fld>
            <a:endParaRPr lang="en-US"/>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normAutofit fontScale="55000" lnSpcReduction="20000"/>
          </a:bodyPr>
          <a:lstStyle/>
          <a:p>
            <a:r>
              <a:rPr lang="en-US" sz="1200" b="1" kern="1200" dirty="0">
                <a:solidFill>
                  <a:schemeClr val="tx1"/>
                </a:solidFill>
                <a:latin typeface="+mn-lt"/>
                <a:ea typeface="+mn-ea"/>
                <a:cs typeface="+mn-cs"/>
              </a:rPr>
              <a:t>Requirements Documents (cont.)  </a:t>
            </a:r>
            <a:r>
              <a:rPr lang="en-US" sz="1200" b="0" kern="1200" dirty="0">
                <a:solidFill>
                  <a:schemeClr val="tx1"/>
                </a:solidFill>
                <a:latin typeface="+mn-lt"/>
                <a:ea typeface="+mn-ea"/>
                <a:cs typeface="+mn-cs"/>
              </a:rPr>
              <a:t>(Skip</a:t>
            </a:r>
            <a:r>
              <a:rPr lang="en-US" sz="1200" kern="1200" baseline="0" dirty="0">
                <a:solidFill>
                  <a:schemeClr val="tx1"/>
                </a:solidFill>
                <a:latin typeface="+mn-lt"/>
                <a:ea typeface="+mn-ea"/>
                <a:cs typeface="+mn-cs"/>
              </a:rPr>
              <a:t> this chart if current acquisition is NOT services).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Plan:  </a:t>
            </a:r>
            <a:r>
              <a:rPr lang="en-US" sz="1200" b="0" kern="1200" baseline="0" dirty="0">
                <a:solidFill>
                  <a:schemeClr val="tx1"/>
                </a:solidFill>
                <a:effectLst/>
                <a:latin typeface="+mn-lt"/>
                <a:ea typeface="+mn-ea"/>
                <a:cs typeface="+mn-cs"/>
              </a:rPr>
              <a:t>The requirements document for a services acquisition will be a Performance Work Statement (PWS).  A PWS tells the offerors what our requirement is and what the required performance outcomes are, but does not tell the offerors how to fulfill the requirement.  A PWS also identifies the required directives and standards that apply to the services acquisition.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use of performance-based acquisition for services acquisitions is further emphasized by t</a:t>
            </a:r>
            <a:r>
              <a:rPr lang="en-US" dirty="0"/>
              <a:t>he FAR, which,</a:t>
            </a:r>
            <a:r>
              <a:rPr lang="en-US" baseline="0" dirty="0"/>
              <a:t> </a:t>
            </a:r>
            <a:r>
              <a:rPr lang="en-US" dirty="0"/>
              <a:t>in implementing Public Law 106-398, states that performance based acquisition methods should be used to the maximum extent practicable for services.  PBA for</a:t>
            </a:r>
            <a:r>
              <a:rPr lang="en-US" baseline="0" dirty="0"/>
              <a:t> services is also called out by t</a:t>
            </a:r>
            <a:r>
              <a:rPr lang="en-US" dirty="0"/>
              <a:t>he</a:t>
            </a:r>
            <a:r>
              <a:rPr lang="en-US" baseline="0" dirty="0"/>
              <a:t> Defense Acquisition Guidebook, which states in Chapter 14:  “</a:t>
            </a:r>
            <a:r>
              <a:rPr lang="en-US" dirty="0"/>
              <a:t>PBA for services involves performance requirements and acquisition strategies that describe and communicate measurable outcomes rather than direct specific performance processes. It is structured around defining a service requirement in terms of performance results and providing contractors the latitude to determine how to meet those objectives. Simply put, it is a method for acquiring </a:t>
            </a:r>
            <a:r>
              <a:rPr lang="en-US" i="1" dirty="0"/>
              <a:t>what results are required</a:t>
            </a:r>
            <a:r>
              <a:rPr lang="en-US" dirty="0"/>
              <a:t> and placing the responsibility for </a:t>
            </a:r>
            <a:r>
              <a:rPr lang="en-US" i="1" dirty="0"/>
              <a:t>how it is accomplished</a:t>
            </a:r>
            <a:r>
              <a:rPr lang="en-US" dirty="0"/>
              <a:t> on the contractor.”  Finally, p</a:t>
            </a:r>
            <a:r>
              <a:rPr lang="en-US" sz="1200" kern="1200" dirty="0">
                <a:solidFill>
                  <a:schemeClr val="tx1"/>
                </a:solidFill>
                <a:effectLst/>
                <a:latin typeface="+mn-lt"/>
                <a:ea typeface="+mn-ea"/>
                <a:cs typeface="+mn-cs"/>
              </a:rPr>
              <a:t>er DoD</a:t>
            </a:r>
            <a:r>
              <a:rPr lang="en-US" sz="1200" kern="1200" baseline="0" dirty="0">
                <a:solidFill>
                  <a:schemeClr val="tx1"/>
                </a:solidFill>
                <a:effectLst/>
                <a:latin typeface="+mn-lt"/>
                <a:ea typeface="+mn-ea"/>
                <a:cs typeface="+mn-cs"/>
              </a:rPr>
              <a:t> Instruction 5000.74, </a:t>
            </a:r>
            <a:r>
              <a:rPr lang="en-US" sz="1200" b="0" i="0" u="none" strike="noStrike" kern="1200" baseline="0" dirty="0">
                <a:solidFill>
                  <a:schemeClr val="tx1"/>
                </a:solidFill>
                <a:latin typeface="+mn-lt"/>
                <a:ea typeface="+mn-ea"/>
                <a:cs typeface="+mn-cs"/>
              </a:rPr>
              <a:t>performance-based contracting should be used to the maximum extent practical for the procurement of contracted services.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Why do we not tell the offerors how to perform the required services?  Because </a:t>
            </a:r>
            <a:r>
              <a:rPr lang="en-US" sz="1200" kern="1200" dirty="0">
                <a:solidFill>
                  <a:schemeClr val="tx1"/>
                </a:solidFill>
                <a:effectLst/>
                <a:latin typeface="+mn-lt"/>
                <a:ea typeface="+mn-ea"/>
                <a:cs typeface="+mn-cs"/>
              </a:rPr>
              <a:t>DoD Directive 5001.01 encourages the use performance-based strategies for the</a:t>
            </a:r>
            <a:r>
              <a:rPr lang="en-US" sz="1200" kern="1200" baseline="0" dirty="0">
                <a:solidFill>
                  <a:schemeClr val="tx1"/>
                </a:solidFill>
                <a:effectLst/>
                <a:latin typeface="+mn-lt"/>
                <a:ea typeface="+mn-ea"/>
                <a:cs typeface="+mn-cs"/>
              </a:rPr>
              <a:t> acquisition of both products (acquisition and sustainment), and services in order to : “…</a:t>
            </a:r>
            <a:r>
              <a:rPr lang="en-US" sz="1200" b="0" i="0" u="none" strike="noStrike" kern="1200" baseline="0" dirty="0">
                <a:solidFill>
                  <a:schemeClr val="tx1"/>
                </a:solidFill>
                <a:latin typeface="+mn-lt"/>
                <a:ea typeface="+mn-ea"/>
                <a:cs typeface="+mn-cs"/>
              </a:rPr>
              <a:t>maximize competition, innovation, and interoperability, and to enable greater flexibility in capitalizing on commercial technologies to reduce costs….”, whenever feasible.  In a performance-based services acquisition we tell the offerors what the required cost, schedule, and performance outcomes are.  These must be identifiable and measurable.  The offerors then submit a proposal demonstrating and explaining their proposed approach to meeting the specified required outcomes.</a:t>
            </a: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Why does this matter?  Contracted services are a significant portion </a:t>
            </a:r>
            <a:r>
              <a:rPr lang="en-US" sz="1200" b="1" kern="1200" dirty="0">
                <a:solidFill>
                  <a:srgbClr val="FF0000"/>
                </a:solidFill>
                <a:effectLst/>
                <a:latin typeface="+mn-lt"/>
                <a:ea typeface="+mn-ea"/>
                <a:cs typeface="+mn-cs"/>
              </a:rPr>
              <a:t>(57% in FY15 per AFPEO/CM,</a:t>
            </a:r>
            <a:r>
              <a:rPr lang="en-US" sz="1200" b="1" kern="1200" baseline="0" dirty="0">
                <a:solidFill>
                  <a:srgbClr val="FF0000"/>
                </a:solidFill>
                <a:effectLst/>
                <a:latin typeface="+mn-lt"/>
                <a:ea typeface="+mn-ea"/>
                <a:cs typeface="+mn-cs"/>
              </a:rPr>
              <a:t> 20 May 16)</a:t>
            </a:r>
            <a:r>
              <a:rPr lang="en-US" sz="1200" b="1" kern="1200" dirty="0">
                <a:solidFill>
                  <a:schemeClr val="tx1"/>
                </a:solidFill>
                <a:effectLst/>
                <a:latin typeface="+mn-lt"/>
                <a:ea typeface="+mn-ea"/>
                <a:cs typeface="+mn-cs"/>
              </a:rPr>
              <a:t> Air Force mission support resources</a:t>
            </a:r>
            <a:r>
              <a:rPr lang="en-US" sz="1200" kern="1200" dirty="0">
                <a:solidFill>
                  <a:schemeClr val="tx1"/>
                </a:solidFill>
                <a:effectLst/>
                <a:latin typeface="+mn-lt"/>
                <a:ea typeface="+mn-ea"/>
                <a:cs typeface="+mn-cs"/>
              </a:rPr>
              <a:t>. They provide support in diverse mission areas such as information technology, </a:t>
            </a:r>
            <a:r>
              <a:rPr lang="en-US" sz="1200" kern="1200" dirty="0" err="1">
                <a:solidFill>
                  <a:schemeClr val="tx1"/>
                </a:solidFill>
                <a:effectLst/>
                <a:latin typeface="+mn-lt"/>
                <a:ea typeface="+mn-ea"/>
                <a:cs typeface="+mn-cs"/>
              </a:rPr>
              <a:t>flightline</a:t>
            </a:r>
            <a:r>
              <a:rPr lang="en-US" sz="1200" kern="1200" dirty="0">
                <a:solidFill>
                  <a:schemeClr val="tx1"/>
                </a:solidFill>
                <a:effectLst/>
                <a:latin typeface="+mn-lt"/>
                <a:ea typeface="+mn-ea"/>
                <a:cs typeface="+mn-cs"/>
              </a:rPr>
              <a:t> and depot maintenance, base operations, advisory and assistance services to our acquisition and logistics managers, and healthcare.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Proper management of these contracted services from requirements definition through contract execution is critical to Air Force mission success and enhances our ability to maximize the efficiency of Air Force resources. </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Discuss that, in </a:t>
            </a:r>
            <a:r>
              <a:rPr lang="en-US" sz="1200" kern="1200" dirty="0">
                <a:solidFill>
                  <a:schemeClr val="tx1"/>
                </a:solidFill>
                <a:latin typeface="+mn-lt"/>
                <a:ea typeface="+mn-ea"/>
                <a:cs typeface="+mn-cs"/>
              </a:rPr>
              <a:t>general, a performance based acquisition should contain the following elements: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mn-ea"/>
              <a:cs typeface="+mn-cs"/>
            </a:endParaRPr>
          </a:p>
          <a:p>
            <a:pPr>
              <a:buFont typeface="Wingdings" pitchFamily="2" charset="2"/>
              <a:buChar char="Ø"/>
            </a:pPr>
            <a:r>
              <a:rPr lang="en-US" sz="1200" kern="1200" baseline="0" dirty="0">
                <a:solidFill>
                  <a:schemeClr val="tx1"/>
                </a:solidFill>
                <a:latin typeface="+mn-lt"/>
                <a:ea typeface="+mn-ea"/>
                <a:cs typeface="+mn-cs"/>
              </a:rPr>
              <a:t>Description of </a:t>
            </a:r>
            <a:r>
              <a:rPr lang="en-US" sz="1200" kern="1200" dirty="0">
                <a:solidFill>
                  <a:schemeClr val="tx1"/>
                </a:solidFill>
                <a:latin typeface="+mn-lt"/>
                <a:ea typeface="+mn-ea"/>
                <a:cs typeface="+mn-cs"/>
              </a:rPr>
              <a:t>requirements in terms of results required rather than methods of performance of the work; </a:t>
            </a:r>
          </a:p>
          <a:p>
            <a:pPr>
              <a:buFont typeface="Wingdings" pitchFamily="2" charset="2"/>
              <a:buChar char="Ø"/>
            </a:pPr>
            <a:r>
              <a:rPr lang="en-US" sz="1200" kern="1200" dirty="0">
                <a:solidFill>
                  <a:schemeClr val="tx1"/>
                </a:solidFill>
                <a:latin typeface="+mn-lt"/>
                <a:ea typeface="+mn-ea"/>
                <a:cs typeface="+mn-cs"/>
              </a:rPr>
              <a:t>Measurable performance standards (i.e., terms of quality, timeliness, quantity, etc.) and quality assurance surveillance plans (see FAR 46.103(a) and FAR 46.401(a)); </a:t>
            </a:r>
          </a:p>
          <a:p>
            <a:pPr>
              <a:buFont typeface="Wingdings" pitchFamily="2" charset="2"/>
              <a:buChar char="Ø"/>
            </a:pPr>
            <a:r>
              <a:rPr lang="en-US" sz="1200" kern="1200" dirty="0">
                <a:solidFill>
                  <a:schemeClr val="tx1"/>
                </a:solidFill>
                <a:latin typeface="+mn-lt"/>
                <a:ea typeface="+mn-ea"/>
                <a:cs typeface="+mn-cs"/>
              </a:rPr>
              <a:t>Procedures for reductions of fee or reductions to the price of a fixed-price contract when services are not performed or do not meet contract requirements (see FAR 46.407); and </a:t>
            </a:r>
          </a:p>
          <a:p>
            <a:pPr>
              <a:buFont typeface="Wingdings" pitchFamily="2" charset="2"/>
              <a:buChar char="Ø"/>
            </a:pPr>
            <a:r>
              <a:rPr lang="en-US" sz="1200" kern="1200" dirty="0">
                <a:solidFill>
                  <a:schemeClr val="tx1"/>
                </a:solidFill>
                <a:latin typeface="+mn-lt"/>
                <a:ea typeface="+mn-ea"/>
                <a:cs typeface="+mn-cs"/>
              </a:rPr>
              <a:t>Performance incentives where appropriate.  A possible method of ensuring compliance is to have the offeror, as part of the technical proposal, convert our requirements into either a Performance Work Statement (PWS) or Statement of Objectives (SOO). The offeror should also propose performance criteria, a Quality Assurance Surveillance Plan and positive and negative incentives.  </a:t>
            </a:r>
            <a:r>
              <a:rPr lang="en-US" sz="1200" b="0" kern="1200" dirty="0">
                <a:solidFill>
                  <a:schemeClr val="tx1"/>
                </a:solidFill>
                <a:latin typeface="+mn-lt"/>
                <a:ea typeface="+mn-ea"/>
                <a:cs typeface="+mn-cs"/>
              </a:rPr>
              <a:t>It is important to note that </a:t>
            </a:r>
            <a:r>
              <a:rPr lang="en-US" sz="1200" b="1" kern="1200" dirty="0">
                <a:solidFill>
                  <a:schemeClr val="tx1"/>
                </a:solidFill>
                <a:latin typeface="+mn-lt"/>
                <a:ea typeface="+mn-ea"/>
                <a:cs typeface="+mn-cs"/>
              </a:rPr>
              <a:t>not each and every individual statement of work requirement has to be written as performance based</a:t>
            </a:r>
            <a:r>
              <a:rPr lang="en-US" sz="1200" b="0" kern="1200" dirty="0">
                <a:solidFill>
                  <a:schemeClr val="tx1"/>
                </a:solidFill>
                <a:latin typeface="+mn-lt"/>
                <a:ea typeface="+mn-ea"/>
                <a:cs typeface="+mn-cs"/>
              </a:rPr>
              <a:t>, because not all elements of a service</a:t>
            </a:r>
            <a:r>
              <a:rPr lang="en-US" sz="1200" kern="1200" dirty="0">
                <a:solidFill>
                  <a:schemeClr val="tx1"/>
                </a:solidFill>
                <a:latin typeface="+mn-lt"/>
                <a:ea typeface="+mn-ea"/>
                <a:cs typeface="+mn-cs"/>
              </a:rPr>
              <a:t> acquisition will lend themselves to PBSA objectives, </a:t>
            </a:r>
            <a:r>
              <a:rPr lang="en-US" sz="1200" b="1" kern="1200" dirty="0">
                <a:solidFill>
                  <a:schemeClr val="tx1"/>
                </a:solidFill>
                <a:latin typeface="+mn-lt"/>
                <a:ea typeface="+mn-ea"/>
                <a:cs typeface="+mn-cs"/>
              </a:rPr>
              <a:t>e.g., Nuclear Safety</a:t>
            </a:r>
            <a:r>
              <a:rPr lang="en-US" sz="1200" b="0" kern="1200" dirty="0">
                <a:solidFill>
                  <a:schemeClr val="tx1"/>
                </a:solidFill>
                <a:latin typeface="+mn-lt"/>
                <a:ea typeface="+mn-ea"/>
                <a:cs typeface="+mn-cs"/>
              </a:rPr>
              <a:t>, Environmental, etc.</a:t>
            </a:r>
            <a:r>
              <a:rPr lang="en-US" sz="1200" kern="1200" dirty="0">
                <a:solidFill>
                  <a:schemeClr val="tx1"/>
                </a:solidFill>
                <a:latin typeface="+mn-lt"/>
                <a:ea typeface="+mn-ea"/>
                <a:cs typeface="+mn-cs"/>
              </a:rPr>
              <a:t>  The Services Designated Official is responsible for approving any services acquisition that is not performance-based. </a:t>
            </a:r>
          </a:p>
          <a:p>
            <a:r>
              <a:rPr lang="en-US" baseline="0" dirty="0"/>
              <a:t>	</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References:</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See SS Trainer’s Reference/Resource Materials (</a:t>
            </a:r>
            <a:r>
              <a:rPr lang="en-US" sz="1200" b="0" i="0" kern="1200" dirty="0">
                <a:solidFill>
                  <a:schemeClr val="tx1"/>
                </a:solidFill>
                <a:latin typeface="+mn-lt"/>
                <a:ea typeface="+mn-ea"/>
                <a:cs typeface="+mn-cs"/>
              </a:rPr>
              <a:t>AFFARS Part 5337</a:t>
            </a:r>
            <a:r>
              <a:rPr lang="en-US" sz="1200" i="0" kern="1200" dirty="0">
                <a:solidFill>
                  <a:schemeClr val="tx1"/>
                </a:solidFill>
                <a:latin typeface="+mn-lt"/>
                <a:ea typeface="+mn-ea"/>
                <a:cs typeface="+mn-cs"/>
              </a:rPr>
              <a:t>) for more information,</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and </a:t>
            </a:r>
            <a:r>
              <a:rPr lang="en-US" sz="1200" b="0" kern="1200" dirty="0">
                <a:solidFill>
                  <a:schemeClr val="tx1"/>
                </a:solidFill>
                <a:latin typeface="+mn-lt"/>
                <a:ea typeface="+mn-ea"/>
                <a:cs typeface="+mn-cs"/>
              </a:rPr>
              <a:t>FAR Parts 37.602, 37.603, and Part 46.  Also, </a:t>
            </a:r>
            <a:r>
              <a:rPr lang="en-US" sz="1200" b="0" kern="1200" baseline="0" dirty="0" err="1">
                <a:solidFill>
                  <a:schemeClr val="tx1"/>
                </a:solidFill>
                <a:latin typeface="+mn-lt"/>
                <a:ea typeface="+mn-ea"/>
                <a:cs typeface="+mn-cs"/>
              </a:rPr>
              <a:t>DoDI</a:t>
            </a:r>
            <a:r>
              <a:rPr lang="en-US" sz="1200" b="0" kern="1200" baseline="0" dirty="0">
                <a:solidFill>
                  <a:schemeClr val="tx1"/>
                </a:solidFill>
                <a:latin typeface="+mn-lt"/>
                <a:ea typeface="+mn-ea"/>
                <a:cs typeface="+mn-cs"/>
              </a:rPr>
              <a:t> 5000.74, AFI 63-138. DoD Directive 5000.01, </a:t>
            </a:r>
            <a:r>
              <a:rPr lang="en-US" sz="1200" b="0" kern="1200" dirty="0">
                <a:solidFill>
                  <a:schemeClr val="tx1"/>
                </a:solidFill>
                <a:effectLst/>
                <a:latin typeface="+mn-lt"/>
                <a:ea typeface="+mn-ea"/>
                <a:cs typeface="+mn-cs"/>
              </a:rPr>
              <a:t>Defense</a:t>
            </a:r>
            <a:r>
              <a:rPr lang="en-US" sz="1200" b="0" kern="1200" baseline="0" dirty="0">
                <a:solidFill>
                  <a:schemeClr val="tx1"/>
                </a:solidFill>
                <a:effectLst/>
                <a:latin typeface="+mn-lt"/>
                <a:ea typeface="+mn-ea"/>
                <a:cs typeface="+mn-cs"/>
              </a:rPr>
              <a:t> Acquisition Guidebook, Chapter 14, and FAR Part 37.</a:t>
            </a:r>
            <a:endParaRPr lang="en-US" sz="1200" b="0" kern="1200" dirty="0">
              <a:solidFill>
                <a:schemeClr val="tx1"/>
              </a:solidFill>
              <a:effectLst/>
              <a:latin typeface="+mn-lt"/>
              <a:ea typeface="+mn-ea"/>
              <a:cs typeface="+mn-cs"/>
            </a:endParaRPr>
          </a:p>
          <a:p>
            <a:endParaRPr lang="en-US" sz="1200" b="1" dirty="0"/>
          </a:p>
        </p:txBody>
      </p:sp>
    </p:spTree>
    <p:extLst>
      <p:ext uri="{BB962C8B-B14F-4D97-AF65-F5344CB8AC3E}">
        <p14:creationId xmlns:p14="http://schemas.microsoft.com/office/powerpoint/2010/main" val="3099547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4103"/>
          <p:cNvSpPr>
            <a:spLocks noGrp="1" noChangeArrowheads="1"/>
          </p:cNvSpPr>
          <p:nvPr>
            <p:ph type="sldNum" sz="quarter" idx="5"/>
          </p:nvPr>
        </p:nvSpPr>
        <p:spPr/>
        <p:txBody>
          <a:bodyPr/>
          <a:lstStyle/>
          <a:p>
            <a:pPr>
              <a:defRPr/>
            </a:pPr>
            <a:fld id="{36EED6CF-EC51-495B-B0BE-E0F543F69A10}" type="slidenum">
              <a:rPr lang="en-US" smtClean="0"/>
              <a:pPr>
                <a:defRPr/>
              </a:pPr>
              <a:t>19</a:t>
            </a:fld>
            <a:endParaRPr lang="en-US" dirty="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Risk Assessment</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Risk</a:t>
            </a:r>
            <a:r>
              <a:rPr lang="en-US" sz="1200" kern="1200" baseline="0" dirty="0">
                <a:solidFill>
                  <a:schemeClr val="tx1"/>
                </a:solidFill>
                <a:latin typeface="+mn-lt"/>
                <a:ea typeface="+mn-ea"/>
                <a:cs typeface="+mn-cs"/>
              </a:rPr>
              <a:t> is inherent in everything we do.  We must, therefore, assess the risk of our particular acquisition in order to </a:t>
            </a:r>
            <a:r>
              <a:rPr lang="en-US" sz="1200" b="0" kern="1200" baseline="0" dirty="0">
                <a:solidFill>
                  <a:schemeClr val="tx1"/>
                </a:solidFill>
                <a:latin typeface="+mn-lt"/>
                <a:ea typeface="+mn-ea"/>
                <a:cs typeface="+mn-cs"/>
              </a:rPr>
              <a:t>develop</a:t>
            </a:r>
            <a:r>
              <a:rPr lang="en-US" sz="1200" b="0" kern="1200" dirty="0">
                <a:solidFill>
                  <a:schemeClr val="tx1"/>
                </a:solidFill>
                <a:latin typeface="+mn-lt"/>
                <a:ea typeface="+mn-ea"/>
                <a:cs typeface="+mn-cs"/>
              </a:rPr>
              <a:t> good evaluation criteria that will address and mitigate the risk.  </a:t>
            </a:r>
          </a:p>
          <a:p>
            <a:endParaRPr lang="en-US" sz="1200" b="0" kern="1200" dirty="0">
              <a:solidFill>
                <a:schemeClr val="tx1"/>
              </a:solidFill>
              <a:latin typeface="+mn-lt"/>
              <a:ea typeface="+mn-ea"/>
              <a:cs typeface="+mn-cs"/>
            </a:endParaRPr>
          </a:p>
          <a:p>
            <a:r>
              <a:rPr lang="en-US" sz="1200" kern="1200" dirty="0">
                <a:solidFill>
                  <a:schemeClr val="tx1"/>
                </a:solidFill>
                <a:latin typeface="+mn-lt"/>
                <a:ea typeface="+mn-ea"/>
                <a:cs typeface="+mn-cs"/>
              </a:rPr>
              <a:t>The purpose of this discussion is to understand the benefits of performing risk assessment and to discuss how this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can help in source selections.  </a:t>
            </a:r>
          </a:p>
          <a:p>
            <a:endParaRPr lang="en-US" sz="1200" kern="1200" dirty="0">
              <a:solidFill>
                <a:schemeClr val="tx1"/>
              </a:solidFill>
              <a:latin typeface="+mn-lt"/>
              <a:ea typeface="+mn-ea"/>
              <a:cs typeface="+mn-cs"/>
            </a:endParaRPr>
          </a:p>
          <a:p>
            <a:r>
              <a:rPr lang="en-US" sz="1200" kern="1200" baseline="0" dirty="0">
                <a:solidFill>
                  <a:schemeClr val="tx1"/>
                </a:solidFill>
                <a:latin typeface="+mn-lt"/>
                <a:ea typeface="+mn-ea"/>
                <a:cs typeface="+mn-cs"/>
              </a:rPr>
              <a:t>SS Trainers will</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conduct the actual risk assessment here.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  </a:t>
            </a:r>
            <a:r>
              <a:rPr lang="en-US" b="0" dirty="0"/>
              <a:t>FAR Part 7.105(a)(7). </a:t>
            </a:r>
            <a:endParaRPr lang="en-US" sz="1200" b="0" i="1" kern="1200" baseline="0" dirty="0">
              <a:solidFill>
                <a:schemeClr val="tx1"/>
              </a:solidFill>
              <a:latin typeface="+mn-lt"/>
              <a:ea typeface="+mn-ea"/>
              <a:cs typeface="+mn-cs"/>
            </a:endParaRPr>
          </a:p>
          <a:p>
            <a:endParaRPr lang="en-US" b="1" dirty="0"/>
          </a:p>
          <a:p>
            <a:endParaRPr lang="en-US" dirty="0"/>
          </a:p>
          <a:p>
            <a:endParaRPr lang="en-US" b="1" dirty="0"/>
          </a:p>
          <a:p>
            <a:endParaRPr lang="en-US" b="1" dirty="0"/>
          </a:p>
        </p:txBody>
      </p:sp>
    </p:spTree>
    <p:extLst>
      <p:ext uri="{BB962C8B-B14F-4D97-AF65-F5344CB8AC3E}">
        <p14:creationId xmlns:p14="http://schemas.microsoft.com/office/powerpoint/2010/main" val="103907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Overview</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This</a:t>
            </a:r>
            <a:r>
              <a:rPr lang="en-US" sz="1200" kern="1200" baseline="0" dirty="0">
                <a:solidFill>
                  <a:schemeClr val="tx1"/>
                </a:solidFill>
                <a:latin typeface="+mn-lt"/>
                <a:ea typeface="+mn-ea"/>
                <a:cs typeface="+mn-cs"/>
              </a:rPr>
              <a:t> slide</a:t>
            </a:r>
            <a:r>
              <a:rPr lang="en-US" sz="1200" kern="1200" dirty="0">
                <a:solidFill>
                  <a:schemeClr val="tx1"/>
                </a:solidFill>
                <a:latin typeface="+mn-lt"/>
                <a:ea typeface="+mn-ea"/>
                <a:cs typeface="+mn-cs"/>
              </a:rPr>
              <a:t> provides an outline of the training sections.  The </a:t>
            </a:r>
            <a:r>
              <a:rPr lang="en-US" sz="1200" b="0" kern="1200" dirty="0">
                <a:solidFill>
                  <a:schemeClr val="tx1"/>
                </a:solidFill>
                <a:latin typeface="+mn-lt"/>
                <a:ea typeface="+mn-ea"/>
                <a:cs typeface="+mn-cs"/>
              </a:rPr>
              <a:t>topics outlined here are baseline topics for one day training depending</a:t>
            </a:r>
            <a:r>
              <a:rPr lang="en-US" sz="1200" b="0" kern="1200" baseline="0" dirty="0">
                <a:solidFill>
                  <a:schemeClr val="tx1"/>
                </a:solidFill>
                <a:latin typeface="+mn-lt"/>
                <a:ea typeface="+mn-ea"/>
                <a:cs typeface="+mn-cs"/>
              </a:rPr>
              <a:t> on the complexity of the acquisition and the experience level of the SST.  </a:t>
            </a:r>
            <a:r>
              <a:rPr lang="en-US" sz="1200" b="0" kern="1200" dirty="0">
                <a:solidFill>
                  <a:schemeClr val="tx1"/>
                </a:solidFill>
                <a:latin typeface="+mn-lt"/>
                <a:ea typeface="+mn-ea"/>
                <a:cs typeface="+mn-cs"/>
              </a:rPr>
              <a:t>“Governance/Oversight and Clearance” will depend</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on the dollar value of the acquisition. </a:t>
            </a:r>
            <a:r>
              <a:rPr lang="en-US" sz="1200" b="1" kern="1200" dirty="0">
                <a:solidFill>
                  <a:schemeClr val="tx1"/>
                </a:solidFill>
                <a:latin typeface="+mn-lt"/>
                <a:ea typeface="+mn-ea"/>
                <a:cs typeface="+mn-cs"/>
              </a:rPr>
              <a:t> Topics can be TAILORED.</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a:t>
            </a:fld>
            <a:endParaRPr lang="en-US" dirty="0"/>
          </a:p>
        </p:txBody>
      </p:sp>
    </p:spTree>
    <p:extLst>
      <p:ext uri="{BB962C8B-B14F-4D97-AF65-F5344CB8AC3E}">
        <p14:creationId xmlns:p14="http://schemas.microsoft.com/office/powerpoint/2010/main" val="1745390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Purpose of Risk Assessment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Discuss risk areas related to the current acquisition, </a:t>
            </a:r>
            <a:r>
              <a:rPr lang="en-US" sz="1200" b="0" kern="1200" dirty="0">
                <a:solidFill>
                  <a:schemeClr val="tx1"/>
                </a:solidFill>
                <a:latin typeface="+mn-lt"/>
                <a:ea typeface="+mn-ea"/>
                <a:cs typeface="+mn-cs"/>
              </a:rPr>
              <a:t>focusing on the </a:t>
            </a:r>
            <a:r>
              <a:rPr lang="en-US" sz="1200" kern="1200" dirty="0">
                <a:solidFill>
                  <a:schemeClr val="tx1"/>
                </a:solidFill>
                <a:latin typeface="+mn-lt"/>
                <a:ea typeface="+mn-ea"/>
                <a:cs typeface="+mn-cs"/>
              </a:rPr>
              <a:t>high-risk areas </a:t>
            </a:r>
            <a:r>
              <a:rPr lang="en-US" sz="1200" b="0" kern="1200" dirty="0">
                <a:solidFill>
                  <a:schemeClr val="tx1"/>
                </a:solidFill>
                <a:latin typeface="+mn-lt"/>
                <a:ea typeface="+mn-ea"/>
                <a:cs typeface="+mn-cs"/>
              </a:rPr>
              <a:t>which should be considered as </a:t>
            </a:r>
            <a:r>
              <a:rPr lang="en-US" sz="1200" b="1" kern="1200" dirty="0">
                <a:solidFill>
                  <a:schemeClr val="tx1"/>
                </a:solidFill>
                <a:latin typeface="+mn-lt"/>
                <a:ea typeface="+mn-ea"/>
                <a:cs typeface="+mn-cs"/>
              </a:rPr>
              <a:t>discriminators</a:t>
            </a:r>
            <a:r>
              <a:rPr lang="en-US" sz="1200" kern="1200" dirty="0">
                <a:solidFill>
                  <a:schemeClr val="tx1"/>
                </a:solidFill>
                <a:latin typeface="+mn-lt"/>
                <a:ea typeface="+mn-ea"/>
                <a:cs typeface="+mn-cs"/>
              </a:rPr>
              <a:t> and/or focus areas in the source selection.  It is important to emphasize that risk analysis, whether formal</a:t>
            </a:r>
            <a:r>
              <a:rPr lang="en-US" sz="1200" kern="1200" baseline="0" dirty="0">
                <a:solidFill>
                  <a:schemeClr val="tx1"/>
                </a:solidFill>
                <a:latin typeface="+mn-lt"/>
                <a:ea typeface="+mn-ea"/>
                <a:cs typeface="+mn-cs"/>
              </a:rPr>
              <a:t> or informal,</a:t>
            </a:r>
            <a:r>
              <a:rPr lang="en-US" sz="1200" kern="1200" dirty="0">
                <a:solidFill>
                  <a:schemeClr val="tx1"/>
                </a:solidFill>
                <a:latin typeface="+mn-lt"/>
                <a:ea typeface="+mn-ea"/>
                <a:cs typeface="+mn-cs"/>
              </a:rPr>
              <a:t> is performed for all types of acquisitions</a:t>
            </a:r>
            <a:r>
              <a:rPr lang="en-US" sz="1200" kern="1200" baseline="0" dirty="0">
                <a:solidFill>
                  <a:schemeClr val="tx1"/>
                </a:solidFill>
                <a:latin typeface="+mn-lt"/>
                <a:ea typeface="+mn-ea"/>
                <a:cs typeface="+mn-cs"/>
              </a:rPr>
              <a:t>.  Remind trainees that risk cannot be eliminated but it can be mitigated and managed.  </a:t>
            </a:r>
          </a:p>
          <a:p>
            <a:endParaRPr lang="en-US" sz="1200" b="1"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Address the following areas</a:t>
            </a:r>
            <a:r>
              <a:rPr lang="en-US" sz="1200" b="0" kern="1200" dirty="0">
                <a:solidFill>
                  <a:schemeClr val="tx1"/>
                </a:solidFill>
                <a:latin typeface="+mn-lt"/>
                <a:ea typeface="+mn-ea"/>
                <a:cs typeface="+mn-cs"/>
              </a:rPr>
              <a:t>: </a:t>
            </a:r>
          </a:p>
          <a:p>
            <a:endParaRPr lang="en-US" sz="1200" b="1" i="1" kern="1200" dirty="0">
              <a:solidFill>
                <a:schemeClr val="tx1"/>
              </a:solidFill>
              <a:latin typeface="+mn-lt"/>
              <a:ea typeface="+mn-ea"/>
              <a:cs typeface="+mn-cs"/>
            </a:endParaRPr>
          </a:p>
          <a:p>
            <a:pPr lvl="0">
              <a:buFont typeface="Wingdings" pitchFamily="2" charset="2"/>
              <a:buChar char="Ø"/>
            </a:pPr>
            <a:r>
              <a:rPr lang="en-US" sz="1200" b="1" i="0" kern="1200" dirty="0">
                <a:solidFill>
                  <a:schemeClr val="tx1"/>
                </a:solidFill>
                <a:latin typeface="+mn-lt"/>
                <a:ea typeface="+mn-ea"/>
                <a:cs typeface="+mn-cs"/>
              </a:rPr>
              <a:t> Business/Programmatic Risk </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Are there any</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c</a:t>
            </a:r>
            <a:r>
              <a:rPr lang="en-US" sz="1200" kern="1200" dirty="0">
                <a:solidFill>
                  <a:schemeClr val="tx1"/>
                </a:solidFill>
                <a:latin typeface="+mn-lt"/>
                <a:ea typeface="+mn-ea"/>
                <a:cs typeface="+mn-cs"/>
              </a:rPr>
              <a:t>ost/schedule/performance issues?</a:t>
            </a:r>
          </a:p>
          <a:p>
            <a:pPr lvl="0">
              <a:buFont typeface="Wingdings" pitchFamily="2" charset="2"/>
              <a:buChar char="Ø"/>
            </a:pPr>
            <a:r>
              <a:rPr lang="en-US" sz="1200" b="1" i="0" kern="1200" dirty="0">
                <a:solidFill>
                  <a:schemeClr val="tx1"/>
                </a:solidFill>
                <a:latin typeface="+mn-lt"/>
                <a:ea typeface="+mn-ea"/>
                <a:cs typeface="+mn-cs"/>
              </a:rPr>
              <a:t> Technical Risk </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What</a:t>
            </a:r>
            <a:r>
              <a:rPr lang="en-US" sz="1200" b="0" kern="1200" baseline="0" dirty="0">
                <a:solidFill>
                  <a:schemeClr val="tx1"/>
                </a:solidFill>
                <a:latin typeface="+mn-lt"/>
                <a:ea typeface="+mn-ea"/>
                <a:cs typeface="+mn-cs"/>
              </a:rPr>
              <a:t> are the</a:t>
            </a:r>
            <a:r>
              <a:rPr lang="en-US" sz="1200" kern="1200" dirty="0">
                <a:solidFill>
                  <a:schemeClr val="tx1"/>
                </a:solidFill>
                <a:latin typeface="+mn-lt"/>
                <a:ea typeface="+mn-ea"/>
                <a:cs typeface="+mn-cs"/>
              </a:rPr>
              <a:t> technical risks?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Consider maturity of technology and processes reliant on technology.</a:t>
            </a:r>
          </a:p>
          <a:p>
            <a:pPr lvl="0">
              <a:buFont typeface="Wingdings" pitchFamily="2" charset="2"/>
              <a:buChar char="Ø"/>
            </a:pPr>
            <a:r>
              <a:rPr lang="en-US" sz="1200" b="1" i="0" kern="1200" dirty="0">
                <a:solidFill>
                  <a:schemeClr val="tx1"/>
                </a:solidFill>
                <a:latin typeface="+mn-lt"/>
                <a:ea typeface="+mn-ea"/>
                <a:cs typeface="+mn-cs"/>
              </a:rPr>
              <a:t> Funding Risk </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Are funds available, approved and sufficient?  </a:t>
            </a:r>
          </a:p>
          <a:p>
            <a:pPr lvl="0">
              <a:buFont typeface="Wingdings" pitchFamily="2" charset="2"/>
              <a:buChar char="Ø"/>
            </a:pPr>
            <a:r>
              <a:rPr lang="en-US" sz="1200" b="1" i="0" kern="1200" dirty="0">
                <a:solidFill>
                  <a:schemeClr val="tx1"/>
                </a:solidFill>
                <a:latin typeface="+mn-lt"/>
                <a:ea typeface="+mn-ea"/>
                <a:cs typeface="+mn-cs"/>
              </a:rPr>
              <a:t> Process Risk - </a:t>
            </a:r>
            <a:r>
              <a:rPr lang="en-US" sz="1200" kern="1200" dirty="0">
                <a:solidFill>
                  <a:schemeClr val="tx1"/>
                </a:solidFill>
                <a:latin typeface="+mn-lt"/>
                <a:ea typeface="+mn-ea"/>
                <a:cs typeface="+mn-cs"/>
              </a:rPr>
              <a:t>Are new processes required for this acquisition?</a:t>
            </a:r>
          </a:p>
          <a:p>
            <a:pPr lvl="0">
              <a:buFont typeface="Wingdings" pitchFamily="2" charset="2"/>
              <a:buChar char="Ø"/>
            </a:pPr>
            <a:r>
              <a:rPr lang="en-US" sz="1200" b="1" i="0" kern="1200" dirty="0">
                <a:solidFill>
                  <a:schemeClr val="tx1"/>
                </a:solidFill>
                <a:latin typeface="+mn-lt"/>
                <a:ea typeface="+mn-ea"/>
                <a:cs typeface="+mn-cs"/>
              </a:rPr>
              <a:t> Organizational Risk </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Are we implementing change within an organization?</a:t>
            </a:r>
          </a:p>
          <a:p>
            <a:pPr lvl="0">
              <a:buFont typeface="Wingdings" pitchFamily="2" charset="2"/>
              <a:buChar char="Ø"/>
            </a:pPr>
            <a:r>
              <a:rPr lang="en-US" sz="1200" b="1" i="0" kern="1200" dirty="0">
                <a:solidFill>
                  <a:schemeClr val="tx1"/>
                </a:solidFill>
                <a:latin typeface="+mn-lt"/>
                <a:ea typeface="+mn-ea"/>
                <a:cs typeface="+mn-cs"/>
              </a:rPr>
              <a:t> Stakeholder Risk </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Stakeholders change, or needs change over time.  What are</a:t>
            </a:r>
            <a:r>
              <a:rPr lang="en-US" sz="1200" kern="1200" baseline="0" dirty="0">
                <a:solidFill>
                  <a:schemeClr val="tx1"/>
                </a:solidFill>
                <a:latin typeface="+mn-lt"/>
                <a:ea typeface="+mn-ea"/>
                <a:cs typeface="+mn-cs"/>
              </a:rPr>
              <a:t> some</a:t>
            </a:r>
            <a:r>
              <a:rPr lang="en-US" sz="1200" kern="1200" dirty="0">
                <a:solidFill>
                  <a:schemeClr val="tx1"/>
                </a:solidFill>
                <a:latin typeface="+mn-lt"/>
                <a:ea typeface="+mn-ea"/>
                <a:cs typeface="+mn-cs"/>
              </a:rPr>
              <a:t> of the changes associated with this acquisition?</a:t>
            </a:r>
          </a:p>
          <a:p>
            <a:pPr lvl="0"/>
            <a:endParaRPr lang="en-US" sz="1200" b="1" i="1"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B84B94F-63AD-426E-88CB-044A92825218}" type="slidenum">
              <a:rPr lang="en-US" smtClean="0"/>
              <a:pPr/>
              <a:t>20</a:t>
            </a:fld>
            <a:endParaRPr lang="en-US" dirty="0"/>
          </a:p>
        </p:txBody>
      </p:sp>
    </p:spTree>
    <p:extLst>
      <p:ext uri="{BB962C8B-B14F-4D97-AF65-F5344CB8AC3E}">
        <p14:creationId xmlns:p14="http://schemas.microsoft.com/office/powerpoint/2010/main" val="4070870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4103"/>
          <p:cNvSpPr>
            <a:spLocks noGrp="1" noChangeArrowheads="1"/>
          </p:cNvSpPr>
          <p:nvPr>
            <p:ph type="sldNum" sz="quarter" idx="5"/>
          </p:nvPr>
        </p:nvSpPr>
        <p:spPr/>
        <p:txBody>
          <a:bodyPr/>
          <a:lstStyle/>
          <a:p>
            <a:pPr>
              <a:defRPr/>
            </a:pPr>
            <a:fld id="{3A605568-0494-45A6-8A34-87A869AC548B}" type="slidenum">
              <a:rPr lang="en-US" smtClean="0"/>
              <a:pPr>
                <a:defRPr/>
              </a:pPr>
              <a:t>21</a:t>
            </a:fld>
            <a:endParaRPr lang="en-US" dirty="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normAutofit fontScale="77500" lnSpcReduction="20000"/>
          </a:bodyPr>
          <a:lstStyle/>
          <a:p>
            <a:r>
              <a:rPr lang="en-US" sz="1200" b="1" kern="1200" dirty="0">
                <a:solidFill>
                  <a:schemeClr val="tx1"/>
                </a:solidFill>
                <a:latin typeface="+mn-lt"/>
                <a:ea typeface="+mn-ea"/>
                <a:cs typeface="+mn-cs"/>
              </a:rPr>
              <a:t>Conducting Risk Assessment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Discuss the thread that starts with the requirement, runs through risk assessment, then to the RFP, proposal evaluation, and contract execution that impacts the current acquisition. </a:t>
            </a:r>
          </a:p>
          <a:p>
            <a:pPr>
              <a:buFont typeface="Arial" pitchFamily="34" charset="0"/>
              <a:buNone/>
            </a:pPr>
            <a:endParaRPr lang="en-US" dirty="0"/>
          </a:p>
          <a:p>
            <a:pPr>
              <a:buFont typeface="Arial" pitchFamily="34" charset="0"/>
              <a:buNone/>
            </a:pPr>
            <a:r>
              <a:rPr lang="en-US" dirty="0"/>
              <a:t>If acquisition is less complex, discussion</a:t>
            </a:r>
            <a:r>
              <a:rPr lang="en-US" baseline="0" dirty="0"/>
              <a:t> on risk mitigation strategies for proposal evaluation may be tailored.</a:t>
            </a:r>
          </a:p>
          <a:p>
            <a:pPr>
              <a:buFont typeface="Arial" pitchFamily="34" charset="0"/>
              <a:buNone/>
            </a:pPr>
            <a:endParaRPr lang="en-US" baseline="0" dirty="0"/>
          </a:p>
          <a:p>
            <a:r>
              <a:rPr lang="en-US" dirty="0"/>
              <a:t>Acquisition team members must have a clear understanding of the requirements, and must</a:t>
            </a:r>
            <a:r>
              <a:rPr lang="en-US" baseline="0" dirty="0"/>
              <a:t> </a:t>
            </a:r>
            <a:r>
              <a:rPr lang="en-US" dirty="0"/>
              <a:t>identify the risks associated</a:t>
            </a:r>
            <a:r>
              <a:rPr lang="en-US" baseline="0" dirty="0"/>
              <a:t> with </a:t>
            </a:r>
            <a:r>
              <a:rPr lang="en-US" dirty="0"/>
              <a:t>those requirements.  There are many sources of risk</a:t>
            </a:r>
            <a:r>
              <a:rPr lang="en-US" baseline="0" dirty="0"/>
              <a:t> – some </a:t>
            </a:r>
            <a:r>
              <a:rPr lang="en-US" dirty="0"/>
              <a:t>are listed on this chart.  </a:t>
            </a:r>
          </a:p>
          <a:p>
            <a:endParaRPr lang="en-US" dirty="0"/>
          </a:p>
          <a:p>
            <a:r>
              <a:rPr lang="en-US" dirty="0"/>
              <a:t>When writing a risk statement, the typical convention is to phrase it in an “If…then” format, giving an indication of both the concern and the potential impact area.  For example, “If the funding is not released, contract award will be delayed.”  </a:t>
            </a:r>
          </a:p>
          <a:p>
            <a:endParaRPr lang="en-US" dirty="0"/>
          </a:p>
          <a:p>
            <a:r>
              <a:rPr lang="en-US" dirty="0"/>
              <a:t>Another common method of writing a risk statement is to put it in the negative, such as “Funding not released”, or even “Funding not released, contract award delayed.”</a:t>
            </a:r>
          </a:p>
          <a:p>
            <a:endParaRPr lang="en-US" dirty="0"/>
          </a:p>
          <a:p>
            <a:r>
              <a:rPr lang="en-US" b="0" dirty="0"/>
              <a:t>When a</a:t>
            </a:r>
            <a:r>
              <a:rPr lang="en-US" sz="1200" b="0" i="0" kern="1200" dirty="0">
                <a:solidFill>
                  <a:schemeClr val="tx1"/>
                </a:solidFill>
                <a:latin typeface="+mn-lt"/>
                <a:ea typeface="+mn-ea"/>
                <a:cs typeface="+mn-cs"/>
              </a:rPr>
              <a:t>nalyzing risk ask</a:t>
            </a:r>
            <a:r>
              <a:rPr lang="en-US" sz="1200" b="1" i="0" kern="1200" dirty="0">
                <a:solidFill>
                  <a:schemeClr val="tx1"/>
                </a:solidFill>
                <a:latin typeface="+mn-lt"/>
                <a:ea typeface="+mn-ea"/>
                <a:cs typeface="+mn-cs"/>
              </a:rPr>
              <a:t>:  </a:t>
            </a:r>
            <a:r>
              <a:rPr lang="en-US" sz="1200" kern="1200" dirty="0">
                <a:solidFill>
                  <a:schemeClr val="tx1"/>
                </a:solidFill>
                <a:latin typeface="+mn-lt"/>
                <a:ea typeface="+mn-ea"/>
                <a:cs typeface="+mn-cs"/>
              </a:rPr>
              <a:t>“How big is the risk?” and</a:t>
            </a:r>
          </a:p>
          <a:p>
            <a:r>
              <a:rPr lang="en-US" sz="1200" kern="1200" dirty="0">
                <a:solidFill>
                  <a:schemeClr val="tx1"/>
                </a:solidFill>
                <a:latin typeface="+mn-lt"/>
                <a:ea typeface="+mn-ea"/>
                <a:cs typeface="+mn-cs"/>
              </a:rPr>
              <a:t>(1) Consider the likelihood of occurrence </a:t>
            </a:r>
          </a:p>
          <a:p>
            <a:r>
              <a:rPr lang="en-US" sz="1200" kern="1200" dirty="0">
                <a:solidFill>
                  <a:schemeClr val="tx1"/>
                </a:solidFill>
                <a:latin typeface="+mn-lt"/>
                <a:ea typeface="+mn-ea"/>
                <a:cs typeface="+mn-cs"/>
              </a:rPr>
              <a:t>(2) Identify the possible consequences in terms of performance, schedule, and cost</a:t>
            </a:r>
          </a:p>
          <a:p>
            <a:r>
              <a:rPr lang="en-US" sz="1200" kern="1200" dirty="0">
                <a:solidFill>
                  <a:schemeClr val="tx1"/>
                </a:solidFill>
                <a:latin typeface="+mn-lt"/>
                <a:ea typeface="+mn-ea"/>
                <a:cs typeface="+mn-cs"/>
              </a:rPr>
              <a:t>(3) Identify the risk level using a Risk Reporting Matrix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It refines each risk in terms of its </a:t>
            </a:r>
            <a:r>
              <a:rPr lang="en-US" sz="1200" b="1" kern="1200" baseline="0" dirty="0">
                <a:solidFill>
                  <a:schemeClr val="tx1"/>
                </a:solidFill>
                <a:latin typeface="+mn-lt"/>
                <a:ea typeface="+mn-ea"/>
                <a:cs typeface="+mn-cs"/>
              </a:rPr>
              <a:t>likelihood, its consequence</a:t>
            </a:r>
            <a:r>
              <a:rPr lang="en-US" sz="1200" kern="1200" baseline="0" dirty="0">
                <a:solidFill>
                  <a:schemeClr val="tx1"/>
                </a:solidFill>
                <a:latin typeface="+mn-lt"/>
                <a:ea typeface="+mn-ea"/>
                <a:cs typeface="+mn-cs"/>
              </a:rPr>
              <a:t>, and its relationship to other risk areas or processes. Analysis begins with a detailed study of the risks identified.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objective is to gather enough information about future risks to judge the root causes, the likelihood, and the consequences, if the risk occurs. The frequently used term “risk assessment” includes the distinct activities of risk identification and risk analysis.  </a:t>
            </a:r>
            <a:r>
              <a:rPr lang="en-US" dirty="0"/>
              <a:t>There are two parts to the analysis – </a:t>
            </a:r>
            <a:r>
              <a:rPr lang="en-US" b="1" dirty="0"/>
              <a:t>probability and consequence</a:t>
            </a:r>
            <a:r>
              <a:rPr lang="en-US" dirty="0"/>
              <a:t>.  The first part is</a:t>
            </a:r>
            <a:r>
              <a:rPr lang="en-US" baseline="0" dirty="0"/>
              <a:t> determining the </a:t>
            </a:r>
            <a:r>
              <a:rPr lang="en-US" b="1" baseline="0" dirty="0"/>
              <a:t>probability</a:t>
            </a:r>
            <a:r>
              <a:rPr lang="en-US" b="0" baseline="0" dirty="0"/>
              <a:t> of the risk occurring – how likely or unlikely is it that the specific risk will occur?</a:t>
            </a:r>
            <a:endParaRPr lang="en-US" dirty="0"/>
          </a:p>
          <a:p>
            <a:endParaRPr lang="en-US" dirty="0"/>
          </a:p>
          <a:p>
            <a:r>
              <a:rPr lang="en-US" dirty="0"/>
              <a:t>The second part of analysis is determining the </a:t>
            </a:r>
            <a:r>
              <a:rPr lang="en-US" b="1" dirty="0"/>
              <a:t>consequence</a:t>
            </a:r>
            <a:r>
              <a:rPr lang="en-US" dirty="0"/>
              <a:t> of the risk, if the risk occurs.  It is important to remember that consequence is independent of probability, that is,</a:t>
            </a:r>
            <a:r>
              <a:rPr lang="en-US" baseline="0" dirty="0"/>
              <a:t> </a:t>
            </a:r>
            <a:r>
              <a:rPr lang="en-US" dirty="0"/>
              <a:t>the impact assuming that the risk has already been realized.  There may be multiple areas of impact, for example, on cost, schedule, performance, etc.</a:t>
            </a:r>
          </a:p>
          <a:p>
            <a:endParaRPr lang="en-US" dirty="0"/>
          </a:p>
          <a:p>
            <a:r>
              <a:rPr lang="en-US" sz="1200" b="1" kern="1200" baseline="0" dirty="0">
                <a:solidFill>
                  <a:schemeClr val="tx1"/>
                </a:solidFill>
                <a:latin typeface="+mn-lt"/>
                <a:ea typeface="+mn-ea"/>
                <a:cs typeface="+mn-cs"/>
              </a:rPr>
              <a:t>Note:</a:t>
            </a:r>
            <a:r>
              <a:rPr lang="en-US" sz="1200" kern="1200" baseline="0" dirty="0">
                <a:solidFill>
                  <a:schemeClr val="tx1"/>
                </a:solidFill>
                <a:latin typeface="+mn-lt"/>
                <a:ea typeface="+mn-ea"/>
                <a:cs typeface="+mn-cs"/>
              </a:rPr>
              <a:t>  Risk analysis is a snapshot in time and may change significantly during the program.  Risk analysis must be periodically re-accomplished to ensure the analysis remains current.</a:t>
            </a:r>
            <a:endParaRPr lang="en-US" dirty="0"/>
          </a:p>
          <a:p>
            <a:endParaRPr lang="en-US" dirty="0"/>
          </a:p>
        </p:txBody>
      </p:sp>
    </p:spTree>
    <p:extLst>
      <p:ext uri="{BB962C8B-B14F-4D97-AF65-F5344CB8AC3E}">
        <p14:creationId xmlns:p14="http://schemas.microsoft.com/office/powerpoint/2010/main" val="2568559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9B05645-4D8C-4887-974E-4FD9884214A9}" type="slidenum">
              <a:rPr lang="en-US" smtClean="0"/>
              <a:pPr/>
              <a:t>22</a:t>
            </a:fld>
            <a:endParaRPr lang="en-US"/>
          </a:p>
        </p:txBody>
      </p:sp>
      <p:sp>
        <p:nvSpPr>
          <p:cNvPr id="81923" name="Rectangle 2"/>
          <p:cNvSpPr>
            <a:spLocks noGrp="1" noRot="1" noChangeAspect="1" noChangeArrowheads="1" noTextEdit="1"/>
          </p:cNvSpPr>
          <p:nvPr>
            <p:ph type="sldImg"/>
          </p:nvPr>
        </p:nvSpPr>
        <p:spPr>
          <a:xfrm>
            <a:off x="1127125" y="703263"/>
            <a:ext cx="4630738" cy="3473450"/>
          </a:xfrm>
          <a:ln/>
        </p:spPr>
      </p:sp>
      <p:sp>
        <p:nvSpPr>
          <p:cNvPr id="81924" name="Rectangle 3"/>
          <p:cNvSpPr>
            <a:spLocks noGrp="1" noChangeArrowheads="1"/>
          </p:cNvSpPr>
          <p:nvPr>
            <p:ph type="body" idx="1"/>
          </p:nvPr>
        </p:nvSpPr>
        <p:spPr>
          <a:xfrm>
            <a:off x="534525" y="4414838"/>
            <a:ext cx="5734844" cy="4183062"/>
          </a:xfrm>
          <a:noFill/>
          <a:ln/>
        </p:spPr>
        <p:txBody>
          <a:bodyPr>
            <a:normAutofit fontScale="92500" lnSpcReduction="10000"/>
          </a:bodyPr>
          <a:lstStyle/>
          <a:p>
            <a:r>
              <a:rPr lang="en-US" b="1" dirty="0"/>
              <a:t>Risk-Driven</a:t>
            </a:r>
            <a:r>
              <a:rPr lang="en-US" b="1" baseline="0" dirty="0"/>
              <a:t> Acquisition Strategy</a:t>
            </a:r>
          </a:p>
          <a:p>
            <a:endParaRPr lang="en-US" b="1" baseline="0" dirty="0"/>
          </a:p>
          <a:p>
            <a:r>
              <a:rPr lang="en-US" b="1" dirty="0"/>
              <a:t>Lesson plan:</a:t>
            </a:r>
            <a:r>
              <a:rPr lang="en-US" b="0" dirty="0"/>
              <a:t>  </a:t>
            </a:r>
            <a:r>
              <a:rPr lang="en-US" dirty="0"/>
              <a:t>The process is accomplished with total SST member participation.  This includes the user, program office, to include all stakeholders, potential industry partners, and any others.  </a:t>
            </a:r>
          </a:p>
          <a:p>
            <a:endParaRPr lang="en-US" dirty="0"/>
          </a:p>
          <a:p>
            <a:r>
              <a:rPr lang="en-US" dirty="0"/>
              <a:t>In</a:t>
            </a:r>
            <a:r>
              <a:rPr lang="en-US" baseline="0" dirty="0"/>
              <a:t> this process the team will identify potential risks (“What can go wrong?”), through looking</a:t>
            </a:r>
            <a:r>
              <a:rPr lang="en-US" sz="1200" kern="1200" dirty="0">
                <a:solidFill>
                  <a:schemeClr val="tx1"/>
                </a:solidFill>
                <a:latin typeface="+mn-lt"/>
                <a:ea typeface="+mn-ea"/>
                <a:cs typeface="+mn-cs"/>
              </a:rPr>
              <a:t> at current and proposed staffing, process, design, supplier, operational employment, and resources.</a:t>
            </a:r>
            <a:r>
              <a:rPr lang="en-US" sz="1200" kern="1200" baseline="0" dirty="0">
                <a:solidFill>
                  <a:schemeClr val="tx1"/>
                </a:solidFill>
                <a:latin typeface="+mn-lt"/>
                <a:ea typeface="+mn-ea"/>
                <a:cs typeface="+mn-cs"/>
              </a:rPr>
              <a:t>  The team will then analyze the risks (“How big is the risk?”), by considering</a:t>
            </a:r>
            <a:r>
              <a:rPr lang="en-US" sz="1200" kern="1200" dirty="0">
                <a:solidFill>
                  <a:schemeClr val="tx1"/>
                </a:solidFill>
                <a:latin typeface="+mn-lt"/>
                <a:ea typeface="+mn-ea"/>
                <a:cs typeface="+mn-cs"/>
              </a:rPr>
              <a:t> the likelihood of the root cause occurrence,</a:t>
            </a:r>
            <a:r>
              <a:rPr lang="en-US" sz="1200" kern="1200" baseline="0" dirty="0">
                <a:solidFill>
                  <a:schemeClr val="tx1"/>
                </a:solidFill>
                <a:latin typeface="+mn-lt"/>
                <a:ea typeface="+mn-ea"/>
                <a:cs typeface="+mn-cs"/>
              </a:rPr>
              <a:t> and identifying </a:t>
            </a:r>
            <a:r>
              <a:rPr lang="en-US" sz="1200" kern="1200" dirty="0">
                <a:solidFill>
                  <a:schemeClr val="tx1"/>
                </a:solidFill>
                <a:latin typeface="+mn-lt"/>
                <a:ea typeface="+mn-ea"/>
                <a:cs typeface="+mn-cs"/>
              </a:rPr>
              <a:t>the possible consequences in terms of performance, schedule, and cost. </a:t>
            </a:r>
            <a:r>
              <a:rPr lang="en-US" sz="1200" kern="1200" baseline="0" dirty="0">
                <a:solidFill>
                  <a:schemeClr val="tx1"/>
                </a:solidFill>
                <a:latin typeface="+mn-lt"/>
                <a:ea typeface="+mn-ea"/>
                <a:cs typeface="+mn-cs"/>
              </a:rPr>
              <a:t> The team will then determine how to mitigate the risk (“H</a:t>
            </a:r>
            <a:r>
              <a:rPr lang="en-US" sz="1200" kern="1200" dirty="0">
                <a:solidFill>
                  <a:schemeClr val="tx1"/>
                </a:solidFill>
                <a:latin typeface="+mn-lt"/>
                <a:ea typeface="+mn-ea"/>
                <a:cs typeface="+mn-cs"/>
              </a:rPr>
              <a:t>ow will we manage this potential unfavorable consequence?”).</a:t>
            </a:r>
            <a:r>
              <a:rPr lang="en-US" sz="1200" kern="1200" baseline="0" dirty="0">
                <a:solidFill>
                  <a:schemeClr val="tx1"/>
                </a:solidFill>
                <a:latin typeface="+mn-lt"/>
                <a:ea typeface="+mn-ea"/>
                <a:cs typeface="+mn-cs"/>
              </a:rPr>
              <a:t>  Options include avoid </a:t>
            </a:r>
            <a:r>
              <a:rPr lang="en-US" sz="1200" kern="1200" dirty="0">
                <a:solidFill>
                  <a:schemeClr val="tx1"/>
                </a:solidFill>
                <a:latin typeface="+mn-lt"/>
                <a:ea typeface="+mn-ea"/>
                <a:cs typeface="+mn-cs"/>
              </a:rPr>
              <a:t>risk</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by eliminating the root cause and/or the consequence,</a:t>
            </a:r>
            <a:r>
              <a:rPr lang="en-US" sz="1200" kern="1200" baseline="0" dirty="0">
                <a:solidFill>
                  <a:schemeClr val="tx1"/>
                </a:solidFill>
                <a:latin typeface="+mn-lt"/>
                <a:ea typeface="+mn-ea"/>
                <a:cs typeface="+mn-cs"/>
              </a:rPr>
              <a:t> c</a:t>
            </a:r>
            <a:r>
              <a:rPr lang="en-US" sz="1200" kern="1200" dirty="0">
                <a:solidFill>
                  <a:schemeClr val="tx1"/>
                </a:solidFill>
                <a:latin typeface="+mn-lt"/>
                <a:ea typeface="+mn-ea"/>
                <a:cs typeface="+mn-cs"/>
              </a:rPr>
              <a:t>ontrolling the cause or consequence, transferring the risk, and</a:t>
            </a:r>
            <a:r>
              <a:rPr lang="en-US" sz="1200" kern="1200" baseline="0" dirty="0">
                <a:solidFill>
                  <a:schemeClr val="tx1"/>
                </a:solidFill>
                <a:latin typeface="+mn-lt"/>
                <a:ea typeface="+mn-ea"/>
                <a:cs typeface="+mn-cs"/>
              </a:rPr>
              <a:t> assuming</a:t>
            </a:r>
            <a:r>
              <a:rPr lang="en-US" sz="1200" kern="1200" dirty="0">
                <a:solidFill>
                  <a:schemeClr val="tx1"/>
                </a:solidFill>
                <a:latin typeface="+mn-lt"/>
                <a:ea typeface="+mn-ea"/>
                <a:cs typeface="+mn-cs"/>
              </a:rPr>
              <a:t> the level of risk and continuing on the current program plan.</a:t>
            </a:r>
          </a:p>
          <a:p>
            <a:endParaRPr lang="en-US" dirty="0"/>
          </a:p>
          <a:p>
            <a:r>
              <a:rPr lang="en-US" dirty="0"/>
              <a:t>Through a brainstorming session, the team identifies risks which can be grouped</a:t>
            </a:r>
            <a:r>
              <a:rPr lang="en-US" baseline="0" dirty="0"/>
              <a:t> </a:t>
            </a:r>
            <a:r>
              <a:rPr lang="en-US" dirty="0"/>
              <a:t>into general categories.  These categories could include, but are not limited to, Technical, Programmatic, and Business.  Each risk is ranked by (1) probability of occurrence and (2) impact to the program if the risk does occur.  </a:t>
            </a:r>
          </a:p>
          <a:p>
            <a:endParaRPr lang="en-US" dirty="0"/>
          </a:p>
          <a:p>
            <a:r>
              <a:rPr lang="en-US" dirty="0"/>
              <a:t>Ranking is generally accomplished numerically using a scale of 1-10.  The risks are plotted on a matrix and lines of demarcation are drawn to identify high, medium and low risks.  High</a:t>
            </a:r>
            <a:r>
              <a:rPr lang="en-US" baseline="0" dirty="0"/>
              <a:t> risks</a:t>
            </a:r>
            <a:r>
              <a:rPr lang="en-US" dirty="0"/>
              <a:t> should be managed, medium should be tracked, and</a:t>
            </a:r>
            <a:r>
              <a:rPr lang="en-US" baseline="0" dirty="0"/>
              <a:t> </a:t>
            </a:r>
            <a:r>
              <a:rPr lang="en-US" dirty="0"/>
              <a:t>low should be ignored.  </a:t>
            </a:r>
          </a:p>
          <a:p>
            <a:endParaRPr lang="en-US" dirty="0"/>
          </a:p>
          <a:p>
            <a:r>
              <a:rPr lang="en-US" dirty="0"/>
              <a:t>The output of this exercise will identify to the team the objectives of the program and the key</a:t>
            </a:r>
            <a:r>
              <a:rPr lang="en-US" baseline="0" dirty="0"/>
              <a:t> </a:t>
            </a:r>
            <a:r>
              <a:rPr lang="en-US" dirty="0"/>
              <a:t>discriminators for</a:t>
            </a:r>
            <a:r>
              <a:rPr lang="en-US" baseline="0" dirty="0"/>
              <a:t> the </a:t>
            </a:r>
            <a:r>
              <a:rPr lang="en-US" dirty="0"/>
              <a:t>evaluation criteria.</a:t>
            </a:r>
          </a:p>
        </p:txBody>
      </p:sp>
    </p:spTree>
    <p:extLst>
      <p:ext uri="{BB962C8B-B14F-4D97-AF65-F5344CB8AC3E}">
        <p14:creationId xmlns:p14="http://schemas.microsoft.com/office/powerpoint/2010/main" val="49028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23</a:t>
            </a:fld>
            <a:endParaRPr lang="en-US" dirty="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normAutofit lnSpcReduction="10000"/>
          </a:bodyPr>
          <a:lstStyle/>
          <a:p>
            <a:r>
              <a:rPr lang="en-US" sz="1200" b="1" kern="1200" dirty="0">
                <a:solidFill>
                  <a:schemeClr val="tx1"/>
                </a:solidFill>
                <a:latin typeface="+mn-lt"/>
                <a:ea typeface="+mn-ea"/>
                <a:cs typeface="+mn-cs"/>
              </a:rPr>
              <a:t>Contract</a:t>
            </a:r>
            <a:r>
              <a:rPr lang="en-US" sz="1200" b="1" kern="1200" baseline="0" dirty="0">
                <a:solidFill>
                  <a:schemeClr val="tx1"/>
                </a:solidFill>
                <a:latin typeface="+mn-lt"/>
                <a:ea typeface="+mn-ea"/>
                <a:cs typeface="+mn-cs"/>
              </a:rPr>
              <a:t> Type Selection</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Discuss the importance of selecting the right contract type and incentives and the impact of these</a:t>
            </a:r>
            <a:r>
              <a:rPr lang="en-US" sz="1200" kern="1200" baseline="0" dirty="0">
                <a:solidFill>
                  <a:schemeClr val="tx1"/>
                </a:solidFill>
                <a:latin typeface="+mn-lt"/>
                <a:ea typeface="+mn-ea"/>
                <a:cs typeface="+mn-cs"/>
              </a:rPr>
              <a:t> decisions </a:t>
            </a:r>
            <a:r>
              <a:rPr lang="en-US" sz="1200" kern="1200" dirty="0">
                <a:solidFill>
                  <a:schemeClr val="tx1"/>
                </a:solidFill>
                <a:latin typeface="+mn-lt"/>
                <a:ea typeface="+mn-ea"/>
                <a:cs typeface="+mn-cs"/>
              </a:rPr>
              <a:t>on successful contract performance.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rationale for selection of contract type must be fully documented in accordance with FAR 16.103 and is applicable for all new contracts and new task or delivery orders.  The PCO selects the </a:t>
            </a:r>
            <a:r>
              <a:rPr lang="en-US" sz="1200" b="1" kern="1200" dirty="0">
                <a:solidFill>
                  <a:schemeClr val="tx1"/>
                </a:solidFill>
                <a:latin typeface="+mn-lt"/>
                <a:ea typeface="+mn-ea"/>
                <a:cs typeface="+mn-cs"/>
              </a:rPr>
              <a:t>contract type</a:t>
            </a:r>
            <a:r>
              <a:rPr lang="en-US" sz="1200" kern="1200" dirty="0">
                <a:solidFill>
                  <a:schemeClr val="tx1"/>
                </a:solidFill>
                <a:latin typeface="+mn-lt"/>
                <a:ea typeface="+mn-ea"/>
                <a:cs typeface="+mn-cs"/>
              </a:rPr>
              <a:t> for any given procurement, basing the decision, in part, on information provided by the Program Manager or the customer (Requirements Owner). </a:t>
            </a:r>
            <a:endParaRPr lang="en-US" sz="18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endParaRPr lang="en-US" sz="1800" kern="1200" dirty="0">
              <a:solidFill>
                <a:schemeClr val="tx1"/>
              </a:solidFill>
              <a:latin typeface="+mn-lt"/>
              <a:ea typeface="+mn-ea"/>
              <a:cs typeface="+mn-cs"/>
            </a:endParaRPr>
          </a:p>
          <a:p>
            <a:r>
              <a:rPr lang="en-US" sz="1200" kern="1200" dirty="0">
                <a:solidFill>
                  <a:schemeClr val="tx1"/>
                </a:solidFill>
                <a:latin typeface="+mn-lt"/>
                <a:ea typeface="+mn-ea"/>
                <a:cs typeface="+mn-cs"/>
              </a:rPr>
              <a:t>The selection of a contract type will vary according to the specific Government requirement. Successful planning includes forecasting needs to ensure that the resulting procurement(s) will do the following:</a:t>
            </a:r>
          </a:p>
          <a:p>
            <a:endParaRPr lang="en-US" sz="1800" kern="1200" dirty="0">
              <a:solidFill>
                <a:schemeClr val="tx1"/>
              </a:solidFill>
              <a:latin typeface="+mn-lt"/>
              <a:ea typeface="+mn-ea"/>
              <a:cs typeface="+mn-cs"/>
            </a:endParaRPr>
          </a:p>
          <a:p>
            <a:pPr lvl="1">
              <a:buFont typeface="Wingdings" pitchFamily="2" charset="2"/>
              <a:buChar char="Ø"/>
            </a:pPr>
            <a:r>
              <a:rPr lang="en-US" sz="1200" kern="1200" dirty="0">
                <a:solidFill>
                  <a:schemeClr val="tx1"/>
                </a:solidFill>
                <a:latin typeface="+mn-lt"/>
                <a:ea typeface="+mn-ea"/>
                <a:cs typeface="+mn-cs"/>
              </a:rPr>
              <a:t> Support the acquisition mission of the Program Manager/customer in a timely manner. </a:t>
            </a:r>
          </a:p>
          <a:p>
            <a:pPr lvl="1">
              <a:buFont typeface="Wingdings" pitchFamily="2" charset="2"/>
              <a:buChar char="Ø"/>
            </a:pPr>
            <a:r>
              <a:rPr lang="en-US" sz="1200" kern="1200" dirty="0">
                <a:solidFill>
                  <a:schemeClr val="tx1"/>
                </a:solidFill>
                <a:latin typeface="+mn-lt"/>
                <a:ea typeface="+mn-ea"/>
                <a:cs typeface="+mn-cs"/>
              </a:rPr>
              <a:t> Support the financial objectives and ensure availability of budgeted funds.</a:t>
            </a:r>
          </a:p>
          <a:p>
            <a:pPr lvl="1">
              <a:buFont typeface="Wingdings" pitchFamily="2" charset="2"/>
              <a:buChar char="Ø"/>
            </a:pPr>
            <a:r>
              <a:rPr lang="en-US" sz="1200" kern="1200" dirty="0">
                <a:solidFill>
                  <a:schemeClr val="tx1"/>
                </a:solidFill>
                <a:latin typeface="+mn-lt"/>
                <a:ea typeface="+mn-ea"/>
                <a:cs typeface="+mn-cs"/>
              </a:rPr>
              <a:t> Adhere to the appropriate laws and regulations. </a:t>
            </a:r>
          </a:p>
          <a:p>
            <a:pPr lvl="1">
              <a:buFont typeface="Wingdings" pitchFamily="2" charset="2"/>
              <a:buChar char="Ø"/>
            </a:pPr>
            <a:r>
              <a:rPr lang="en-US" sz="1200" kern="1200" dirty="0">
                <a:solidFill>
                  <a:schemeClr val="tx1"/>
                </a:solidFill>
                <a:latin typeface="+mn-lt"/>
                <a:ea typeface="+mn-ea"/>
                <a:cs typeface="+mn-cs"/>
              </a:rPr>
              <a:t> Identify acceptable risks and tradeoffs.</a:t>
            </a:r>
            <a:endParaRPr lang="en-US" sz="18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  </a:t>
            </a:r>
            <a:r>
              <a:rPr lang="en-US" sz="1200" b="0" kern="1200" baseline="0" dirty="0">
                <a:solidFill>
                  <a:schemeClr val="tx1"/>
                </a:solidFill>
                <a:latin typeface="+mn-lt"/>
                <a:ea typeface="+mn-ea"/>
                <a:cs typeface="+mn-cs"/>
              </a:rPr>
              <a:t>FAR 16.103 and 104, DFARS 216.1, </a:t>
            </a:r>
            <a:r>
              <a:rPr lang="en-US" sz="1200" b="0" kern="1200" dirty="0">
                <a:solidFill>
                  <a:schemeClr val="tx1"/>
                </a:solidFill>
                <a:latin typeface="+mn-lt"/>
                <a:ea typeface="+mn-ea"/>
                <a:cs typeface="+mn-cs"/>
              </a:rPr>
              <a:t>AFFARS 5316.1.</a:t>
            </a:r>
            <a:r>
              <a:rPr lang="en-US" sz="1200" b="0" kern="1200" baseline="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147848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latin typeface="+mn-lt"/>
                <a:ea typeface="+mn-ea"/>
                <a:cs typeface="+mn-cs"/>
              </a:rPr>
              <a:t>Spectrum - Contract Type and Risk</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This chart demonstrates which contract type would be optimal for mitigating risk.  Discuss whether the government and offerors in the current acquisition have the ability to accurately estimate costs (contract performance costs) in light of new concepts, cutting edge technologies, and market volatility.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different meanings associated with the term “contract type”.  Contract type is used to describe the compensation arrangement of the contract (e.g. FFP, Cost reimbursement, etc.), the structure or form of the contract (e.g. an IDIQ, letter contract, performance-based contracts,</a:t>
            </a:r>
            <a:r>
              <a:rPr lang="en-US" sz="1200" kern="1200" baseline="0" dirty="0">
                <a:solidFill>
                  <a:schemeClr val="tx1"/>
                </a:solidFill>
                <a:latin typeface="+mn-lt"/>
                <a:ea typeface="+mn-ea"/>
                <a:cs typeface="+mn-cs"/>
              </a:rPr>
              <a:t> T&amp;M, </a:t>
            </a:r>
            <a:r>
              <a:rPr lang="en-US" sz="1200" kern="1200" dirty="0">
                <a:solidFill>
                  <a:schemeClr val="tx1"/>
                </a:solidFill>
                <a:latin typeface="+mn-lt"/>
                <a:ea typeface="+mn-ea"/>
                <a:cs typeface="+mn-cs"/>
              </a:rPr>
              <a:t>etc.) and the intended end purpose (e.g.</a:t>
            </a:r>
            <a:r>
              <a:rPr lang="en-US" sz="1200" kern="1200" baseline="0" dirty="0">
                <a:solidFill>
                  <a:schemeClr val="tx1"/>
                </a:solidFill>
                <a:latin typeface="+mn-lt"/>
                <a:ea typeface="+mn-ea"/>
                <a:cs typeface="+mn-cs"/>
              </a:rPr>
              <a:t> a </a:t>
            </a:r>
            <a:r>
              <a:rPr lang="en-US" sz="1200" kern="1200" dirty="0">
                <a:solidFill>
                  <a:schemeClr val="tx1"/>
                </a:solidFill>
                <a:latin typeface="+mn-lt"/>
                <a:ea typeface="+mn-ea"/>
                <a:cs typeface="+mn-cs"/>
              </a:rPr>
              <a:t>research and development contract,</a:t>
            </a:r>
            <a:r>
              <a:rPr lang="en-US" sz="1200" kern="1200" baseline="0" dirty="0">
                <a:solidFill>
                  <a:schemeClr val="tx1"/>
                </a:solidFill>
                <a:latin typeface="+mn-lt"/>
                <a:ea typeface="+mn-ea"/>
                <a:cs typeface="+mn-cs"/>
              </a:rPr>
              <a:t> supply contract, A&amp;ES services contract, etc.).  The focus of this chart is on the compensation arrangement.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two major compensation categories of contracts:  fixed-price and cost reimbursement.  Within these categories</a:t>
            </a:r>
            <a:r>
              <a:rPr lang="en-US" sz="1200" kern="1200" baseline="0" dirty="0">
                <a:solidFill>
                  <a:schemeClr val="tx1"/>
                </a:solidFill>
                <a:latin typeface="+mn-lt"/>
                <a:ea typeface="+mn-ea"/>
                <a:cs typeface="+mn-cs"/>
              </a:rPr>
              <a:t> are firm fixed price at one end and cost plus fixed fee at the other end.  In between are various compensation/profit structures providing for varying degrees of contractor responsibility, depending upon the degree of uncertainty involved in contract performance.  The selection of contract type is the principal method of allocating cost and performance risk between the government and the contractor.  When performance risk to the contractor is minimal or can be predicted with an acceptable degree of certainty allowing for reasonable cost estimates, a firm fixed price contract is preferred.  However, as uncertainties increase, other fixed price or cost type contracts should be used to mitigate these uncertainties and avoid placing too great of a cost risk on the contractor.  Selecting contract type (i.e., the compensation arrangement) should be tailored to the unique circumstances of each individual acquisition.  The use of multiple contract types within an acquisition can be considered but the Government’s requirements documents must clearly define where costs incurred for performance are to be estimated and ultimately charged.  Requirements must be described and defined at the CLIN level.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 should also point out that,</a:t>
            </a:r>
            <a:r>
              <a:rPr lang="en-US" sz="1200" kern="1200" baseline="0" dirty="0">
                <a:solidFill>
                  <a:schemeClr val="tx1"/>
                </a:solidFill>
                <a:latin typeface="+mn-lt"/>
                <a:ea typeface="+mn-ea"/>
                <a:cs typeface="+mn-cs"/>
              </a:rPr>
              <a:t> while </a:t>
            </a:r>
            <a:r>
              <a:rPr lang="en-US" sz="1200" kern="1200" dirty="0">
                <a:solidFill>
                  <a:schemeClr val="tx1"/>
                </a:solidFill>
                <a:latin typeface="+mn-lt"/>
                <a:ea typeface="+mn-ea"/>
                <a:cs typeface="+mn-cs"/>
              </a:rPr>
              <a:t>T&amp;M and LH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type contracts are not included in the chart</a:t>
            </a:r>
            <a:r>
              <a:rPr lang="en-US" sz="1200" kern="1200" baseline="0" dirty="0">
                <a:solidFill>
                  <a:schemeClr val="tx1"/>
                </a:solidFill>
                <a:latin typeface="+mn-lt"/>
                <a:ea typeface="+mn-ea"/>
                <a:cs typeface="+mn-cs"/>
              </a:rPr>
              <a:t> due to DoD limitations on their use, they are appropriate in certain situations.  If used, the PCO must prepare a D&amp;F that documents why another contract type is not appropriate and describe how the requirement has been structured to minimize the use of T&amp;M or LH requirements and actions planned to minimize the use of these type of contracts on future acquisitions for the same requirement.  (Refer to DFARS 216.601(d)(1)(B) and AFFARS 5316.601(d)(i)(A)(2).</a:t>
            </a:r>
            <a:r>
              <a:rPr lang="en-US" sz="1200" kern="1200" dirty="0">
                <a:solidFill>
                  <a:schemeClr val="tx1"/>
                </a:solidFill>
                <a:effectLst/>
                <a:latin typeface="+mn-lt"/>
                <a:ea typeface="+mn-ea"/>
                <a:cs typeface="+mn-cs"/>
              </a:rPr>
              <a:t> Please refer to the D&amp;F Limitations on T&amp;M and LH Contracts Template &lt;https://usaf.dps.mil/sites/AFCC/KnowledgeCenter/contracting_templates/limitation_on_TM_and_LH_contracts.pdf&gt;  for guidance on writing the D&amp;F.  This template includes the required D&amp;F elements outlined in DFARS 216.601(d)(1)(B), to include “actions planned to minimize the use of time-and-materials and labor-hour contracts on future acquisitions for the same requirements.”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24</a:t>
            </a:fld>
            <a:endParaRPr lang="en-US"/>
          </a:p>
        </p:txBody>
      </p:sp>
    </p:spTree>
    <p:extLst>
      <p:ext uri="{BB962C8B-B14F-4D97-AF65-F5344CB8AC3E}">
        <p14:creationId xmlns:p14="http://schemas.microsoft.com/office/powerpoint/2010/main" val="1436094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a:solidFill>
                  <a:schemeClr val="tx1"/>
                </a:solidFill>
                <a:latin typeface="+mn-lt"/>
                <a:ea typeface="+mn-ea"/>
                <a:cs typeface="Arial" pitchFamily="34" charset="0"/>
              </a:rPr>
              <a:t>Selecting the “Right” Contract Type</a:t>
            </a:r>
            <a:endParaRPr lang="en-US" sz="1200" kern="1200" dirty="0">
              <a:solidFill>
                <a:schemeClr val="tx1"/>
              </a:solidFill>
              <a:latin typeface="+mn-lt"/>
              <a:ea typeface="+mn-ea"/>
              <a:cs typeface="Arial" pitchFamily="34" charset="0"/>
            </a:endParaRPr>
          </a:p>
          <a:p>
            <a:pPr>
              <a:lnSpc>
                <a:spcPts val="800"/>
              </a:lnSpc>
            </a:pPr>
            <a:endParaRPr lang="en-US" sz="1200" b="1" kern="1200" dirty="0">
              <a:solidFill>
                <a:schemeClr val="tx1"/>
              </a:solidFill>
              <a:latin typeface="+mn-lt"/>
              <a:ea typeface="+mn-ea"/>
              <a:cs typeface="Arial" pitchFamily="34" charset="0"/>
            </a:endParaRPr>
          </a:p>
          <a:p>
            <a:r>
              <a:rPr lang="en-US" sz="1200" b="1" kern="1200" dirty="0">
                <a:solidFill>
                  <a:schemeClr val="tx1"/>
                </a:solidFill>
                <a:latin typeface="+mn-lt"/>
                <a:ea typeface="+mn-ea"/>
                <a:cs typeface="Arial" pitchFamily="34" charset="0"/>
              </a:rPr>
              <a:t>Lesson Plan:  </a:t>
            </a:r>
            <a:r>
              <a:rPr lang="en-US" sz="1200" b="0" kern="1200" dirty="0">
                <a:solidFill>
                  <a:schemeClr val="tx1"/>
                </a:solidFill>
                <a:latin typeface="+mn-lt"/>
                <a:ea typeface="+mn-ea"/>
                <a:cs typeface="Arial" pitchFamily="34" charset="0"/>
              </a:rPr>
              <a:t>Discuss and review factors that contribute to performance and cost risk and should be considered</a:t>
            </a:r>
            <a:r>
              <a:rPr lang="en-US" sz="1200" b="0" kern="1200" baseline="0" dirty="0">
                <a:solidFill>
                  <a:schemeClr val="tx1"/>
                </a:solidFill>
                <a:latin typeface="+mn-lt"/>
                <a:ea typeface="+mn-ea"/>
                <a:cs typeface="Arial" pitchFamily="34" charset="0"/>
              </a:rPr>
              <a:t> when determining contract type.</a:t>
            </a:r>
            <a:r>
              <a:rPr lang="en-US" sz="1200" b="0" kern="1200" dirty="0">
                <a:solidFill>
                  <a:schemeClr val="tx1"/>
                </a:solidFill>
                <a:latin typeface="+mn-lt"/>
                <a:ea typeface="+mn-ea"/>
                <a:cs typeface="Arial" pitchFamily="34" charset="0"/>
              </a:rPr>
              <a:t>  </a:t>
            </a:r>
            <a:endParaRPr lang="en-US" sz="1200" b="1" kern="1200" dirty="0">
              <a:solidFill>
                <a:schemeClr val="tx1"/>
              </a:solidFill>
              <a:latin typeface="+mn-lt"/>
              <a:ea typeface="+mn-ea"/>
              <a:cs typeface="Arial" pitchFamily="34" charset="0"/>
            </a:endParaRPr>
          </a:p>
          <a:p>
            <a:pPr>
              <a:lnSpc>
                <a:spcPct val="200000"/>
              </a:lnSpc>
            </a:pPr>
            <a:endParaRPr lang="en-US" sz="1200" b="1" kern="1200" dirty="0">
              <a:solidFill>
                <a:schemeClr val="tx1"/>
              </a:solidFill>
              <a:latin typeface="+mn-lt"/>
              <a:ea typeface="+mn-ea"/>
              <a:cs typeface="Arial" pitchFamily="34" charset="0"/>
            </a:endParaRPr>
          </a:p>
          <a:p>
            <a:pPr>
              <a:buFont typeface="Wingdings" pitchFamily="2" charset="2"/>
              <a:buChar char="Ø"/>
            </a:pPr>
            <a:r>
              <a:rPr lang="en-US" sz="1200" b="0" kern="1200" baseline="0" dirty="0">
                <a:solidFill>
                  <a:schemeClr val="tx1"/>
                </a:solidFill>
                <a:latin typeface="+mn-lt"/>
                <a:ea typeface="+mn-ea"/>
                <a:cs typeface="Arial" pitchFamily="34" charset="0"/>
              </a:rPr>
              <a:t>The objective to selecting a contract type should be to establish the pricing arrangement that will incentivize offerors to perform quality work at a fair and reasonable price.  If too much cost and technical risks are assigned to the contractor, offerors may either include excessive pricing contingencies in their offers to cover the risk or they may assume a best case scenario for the award and have to trade cost and quality as they perform.  If not enough risk is left for the contractor, then there will be little or no incentive for exercising management skill to perform efficiently and thereby control costs.   </a:t>
            </a:r>
            <a:r>
              <a:rPr lang="en-US" sz="1200" b="1" kern="1200" baseline="0" dirty="0">
                <a:solidFill>
                  <a:schemeClr val="tx1"/>
                </a:solidFill>
                <a:latin typeface="+mn-lt"/>
                <a:ea typeface="+mn-ea"/>
                <a:cs typeface="Arial" pitchFamily="34" charset="0"/>
              </a:rPr>
              <a:t>Consider the following factors in determining contract type:</a:t>
            </a:r>
          </a:p>
          <a:p>
            <a:pPr>
              <a:buFont typeface="Wingdings" pitchFamily="2" charset="2"/>
              <a:buChar char="Ø"/>
            </a:pPr>
            <a:r>
              <a:rPr lang="en-US" sz="1200" b="1" kern="1200" dirty="0">
                <a:solidFill>
                  <a:schemeClr val="tx1"/>
                </a:solidFill>
                <a:latin typeface="+mn-lt"/>
                <a:ea typeface="+mn-ea"/>
                <a:cs typeface="Arial" pitchFamily="34" charset="0"/>
              </a:rPr>
              <a:t>Type and complexity of requirement </a:t>
            </a:r>
            <a:r>
              <a:rPr lang="en-US" sz="1200" b="0" kern="1200" dirty="0">
                <a:solidFill>
                  <a:schemeClr val="tx1"/>
                </a:solidFill>
                <a:latin typeface="+mn-lt"/>
                <a:ea typeface="+mn-ea"/>
                <a:cs typeface="Arial" pitchFamily="34" charset="0"/>
              </a:rPr>
              <a:t>–</a:t>
            </a:r>
            <a:r>
              <a:rPr lang="en-US" sz="1200" b="0" kern="1200" baseline="0" dirty="0">
                <a:solidFill>
                  <a:schemeClr val="tx1"/>
                </a:solidFill>
                <a:latin typeface="+mn-lt"/>
                <a:ea typeface="+mn-ea"/>
                <a:cs typeface="Arial" pitchFamily="34" charset="0"/>
              </a:rPr>
              <a:t> complex </a:t>
            </a:r>
            <a:r>
              <a:rPr lang="en-US" sz="1200" kern="1200" dirty="0">
                <a:solidFill>
                  <a:schemeClr val="tx1"/>
                </a:solidFill>
                <a:latin typeface="+mn-lt"/>
                <a:ea typeface="+mn-ea"/>
                <a:cs typeface="Arial" pitchFamily="34" charset="0"/>
              </a:rPr>
              <a:t>requirements, particularly those unique to the Government, usually result in greater risk assumption by the Government. Greater uncertainties would likely result in cost reimbursement</a:t>
            </a:r>
            <a:r>
              <a:rPr lang="en-US" sz="1200" kern="1200" baseline="0" dirty="0">
                <a:solidFill>
                  <a:schemeClr val="tx1"/>
                </a:solidFill>
                <a:latin typeface="+mn-lt"/>
                <a:ea typeface="+mn-ea"/>
                <a:cs typeface="Arial" pitchFamily="34" charset="0"/>
              </a:rPr>
              <a:t> type contracts as this type of arrangement shifts cost risk from the contractor to the Government.  </a:t>
            </a:r>
            <a:r>
              <a:rPr lang="en-US" sz="1200" kern="1200" dirty="0">
                <a:solidFill>
                  <a:schemeClr val="tx1"/>
                </a:solidFill>
                <a:latin typeface="+mn-lt"/>
                <a:ea typeface="+mn-ea"/>
                <a:cs typeface="Arial" pitchFamily="34" charset="0"/>
              </a:rPr>
              <a:t>This is especially true for complex research and development contracts, where performance uncertainties or likelihood of changes makes it difficult to estimate performance costs in advance.  As a requirement recurs or quantities produced increase, the cost risk should shift to the contractor, and more of a fixed-price type</a:t>
            </a:r>
            <a:r>
              <a:rPr lang="en-US" sz="1200" kern="1200" baseline="0" dirty="0">
                <a:solidFill>
                  <a:schemeClr val="tx1"/>
                </a:solidFill>
                <a:latin typeface="+mn-lt"/>
                <a:ea typeface="+mn-ea"/>
                <a:cs typeface="Arial" pitchFamily="34" charset="0"/>
              </a:rPr>
              <a:t> </a:t>
            </a:r>
            <a:r>
              <a:rPr lang="en-US" sz="1200" kern="1200" dirty="0">
                <a:solidFill>
                  <a:schemeClr val="tx1"/>
                </a:solidFill>
                <a:latin typeface="+mn-lt"/>
                <a:ea typeface="+mn-ea"/>
                <a:cs typeface="Arial" pitchFamily="34" charset="0"/>
              </a:rPr>
              <a:t>contract should be considered. </a:t>
            </a:r>
            <a:r>
              <a:rPr lang="en-US" sz="1200" kern="1200" baseline="0" dirty="0">
                <a:solidFill>
                  <a:schemeClr val="tx1"/>
                </a:solidFill>
                <a:latin typeface="+mn-lt"/>
                <a:ea typeface="+mn-ea"/>
                <a:cs typeface="Arial" pitchFamily="34" charset="0"/>
              </a:rPr>
              <a:t> </a:t>
            </a:r>
            <a:endParaRPr lang="en-US" sz="1200" kern="1200" dirty="0">
              <a:solidFill>
                <a:schemeClr val="tx1"/>
              </a:solidFill>
              <a:latin typeface="+mn-lt"/>
              <a:ea typeface="+mn-ea"/>
              <a:cs typeface="Arial" pitchFamily="34" charset="0"/>
            </a:endParaRPr>
          </a:p>
          <a:p>
            <a:pPr>
              <a:buFont typeface="Wingdings" pitchFamily="2" charset="2"/>
              <a:buChar char="Ø"/>
            </a:pPr>
            <a:r>
              <a:rPr lang="en-US" sz="1200" b="1" kern="1200" dirty="0">
                <a:solidFill>
                  <a:schemeClr val="tx1"/>
                </a:solidFill>
                <a:latin typeface="+mn-lt"/>
                <a:ea typeface="+mn-ea"/>
                <a:cs typeface="Arial" pitchFamily="34" charset="0"/>
              </a:rPr>
              <a:t>Urgency of the requirement </a:t>
            </a:r>
            <a:r>
              <a:rPr lang="en-US" sz="1200" b="0" kern="1200" dirty="0">
                <a:solidFill>
                  <a:schemeClr val="tx1"/>
                </a:solidFill>
                <a:latin typeface="+mn-lt"/>
                <a:ea typeface="+mn-ea"/>
                <a:cs typeface="Arial" pitchFamily="34" charset="0"/>
              </a:rPr>
              <a:t>–</a:t>
            </a:r>
            <a:r>
              <a:rPr lang="en-US" sz="1200" b="0" kern="1200" baseline="0" dirty="0">
                <a:solidFill>
                  <a:schemeClr val="tx1"/>
                </a:solidFill>
                <a:latin typeface="+mn-lt"/>
                <a:ea typeface="+mn-ea"/>
                <a:cs typeface="Arial" pitchFamily="34" charset="0"/>
              </a:rPr>
              <a:t> if </a:t>
            </a:r>
            <a:r>
              <a:rPr lang="en-US" sz="1200" kern="1200" dirty="0">
                <a:solidFill>
                  <a:schemeClr val="tx1"/>
                </a:solidFill>
                <a:latin typeface="+mn-lt"/>
                <a:ea typeface="+mn-ea"/>
                <a:cs typeface="Arial" pitchFamily="34" charset="0"/>
              </a:rPr>
              <a:t>urgency is a primary factor, the Government may choose to assume a greater proportion of risk or it may offer incentives to ensure timely contract performance. </a:t>
            </a:r>
          </a:p>
          <a:p>
            <a:pPr>
              <a:buFont typeface="Wingdings" pitchFamily="2" charset="2"/>
              <a:buChar char="Ø"/>
            </a:pPr>
            <a:r>
              <a:rPr lang="en-US" sz="1200" b="1" kern="1200" dirty="0">
                <a:solidFill>
                  <a:schemeClr val="tx1"/>
                </a:solidFill>
                <a:latin typeface="+mn-lt"/>
                <a:ea typeface="+mn-ea"/>
                <a:cs typeface="Arial" pitchFamily="34" charset="0"/>
              </a:rPr>
              <a:t> Period of performance or length of production run </a:t>
            </a:r>
            <a:r>
              <a:rPr lang="en-US" sz="1200" b="0" kern="1200" dirty="0">
                <a:solidFill>
                  <a:schemeClr val="tx1"/>
                </a:solidFill>
                <a:latin typeface="+mn-lt"/>
                <a:ea typeface="+mn-ea"/>
                <a:cs typeface="Arial" pitchFamily="34" charset="0"/>
              </a:rPr>
              <a:t>–</a:t>
            </a:r>
            <a:r>
              <a:rPr lang="en-US" sz="1200" b="0" kern="1200" baseline="0" dirty="0">
                <a:solidFill>
                  <a:schemeClr val="tx1"/>
                </a:solidFill>
                <a:latin typeface="+mn-lt"/>
                <a:ea typeface="+mn-ea"/>
                <a:cs typeface="Arial" pitchFamily="34" charset="0"/>
              </a:rPr>
              <a:t> in </a:t>
            </a:r>
            <a:r>
              <a:rPr lang="en-US" sz="1200" kern="1200" dirty="0">
                <a:solidFill>
                  <a:schemeClr val="tx1"/>
                </a:solidFill>
                <a:latin typeface="+mn-lt"/>
                <a:ea typeface="+mn-ea"/>
                <a:cs typeface="Arial" pitchFamily="34" charset="0"/>
              </a:rPr>
              <a:t>times of economic uncertainty, contracts extending over a relatively long period may require economic price adjustment terms. </a:t>
            </a:r>
          </a:p>
          <a:p>
            <a:pPr>
              <a:buFont typeface="Wingdings" pitchFamily="2" charset="2"/>
              <a:buChar char="Ø"/>
            </a:pPr>
            <a:r>
              <a:rPr lang="en-US" sz="1200" b="1" kern="1200" dirty="0">
                <a:solidFill>
                  <a:schemeClr val="tx1"/>
                </a:solidFill>
                <a:latin typeface="+mn-lt"/>
                <a:ea typeface="+mn-ea"/>
                <a:cs typeface="Arial" pitchFamily="34" charset="0"/>
              </a:rPr>
              <a:t>Technical capability </a:t>
            </a:r>
            <a:r>
              <a:rPr lang="en-US" sz="1200" b="0" kern="1200" dirty="0">
                <a:solidFill>
                  <a:schemeClr val="tx1"/>
                </a:solidFill>
                <a:latin typeface="+mn-lt"/>
                <a:ea typeface="+mn-ea"/>
                <a:cs typeface="Arial" pitchFamily="34" charset="0"/>
              </a:rPr>
              <a:t>–</a:t>
            </a:r>
            <a:r>
              <a:rPr lang="en-US" sz="1200" kern="1200" dirty="0">
                <a:solidFill>
                  <a:schemeClr val="tx1"/>
                </a:solidFill>
                <a:latin typeface="+mn-lt"/>
                <a:ea typeface="+mn-ea"/>
                <a:cs typeface="Arial" pitchFamily="34" charset="0"/>
              </a:rPr>
              <a:t>  consideration</a:t>
            </a:r>
            <a:r>
              <a:rPr lang="en-US" sz="1200" kern="1200" baseline="0" dirty="0">
                <a:solidFill>
                  <a:schemeClr val="tx1"/>
                </a:solidFill>
                <a:latin typeface="+mn-lt"/>
                <a:ea typeface="+mn-ea"/>
                <a:cs typeface="Arial" pitchFamily="34" charset="0"/>
              </a:rPr>
              <a:t> should be given to “”has this type of effort been done before?”  Is the technical requirement or objective well defined such that the cost of success can be estimated?  Are there many sellers in the marketplace or is this a new state of the art requirement?  Meeting technical requirements that require a high degree of technical capability generally have higher risk.  </a:t>
            </a:r>
          </a:p>
          <a:p>
            <a:pPr>
              <a:buFont typeface="Wingdings" pitchFamily="2" charset="2"/>
              <a:buChar char="Ø"/>
            </a:pPr>
            <a:r>
              <a:rPr lang="en-US" sz="1200" b="1" kern="1200" baseline="0" dirty="0">
                <a:solidFill>
                  <a:schemeClr val="tx1"/>
                </a:solidFill>
                <a:latin typeface="+mn-lt"/>
                <a:ea typeface="+mn-ea"/>
                <a:cs typeface="Arial" pitchFamily="34" charset="0"/>
              </a:rPr>
              <a:t>Financial capability</a:t>
            </a:r>
            <a:r>
              <a:rPr lang="en-US" sz="1200" b="0" kern="1200" baseline="0" dirty="0">
                <a:solidFill>
                  <a:schemeClr val="tx1"/>
                </a:solidFill>
                <a:latin typeface="+mn-lt"/>
                <a:ea typeface="+mn-ea"/>
                <a:cs typeface="Arial" pitchFamily="34" charset="0"/>
              </a:rPr>
              <a:t> – c</a:t>
            </a:r>
            <a:r>
              <a:rPr lang="en-US" sz="1200" kern="1200" baseline="0" dirty="0">
                <a:solidFill>
                  <a:schemeClr val="tx1"/>
                </a:solidFill>
                <a:latin typeface="+mn-lt"/>
                <a:ea typeface="+mn-ea"/>
                <a:cs typeface="Arial" pitchFamily="34" charset="0"/>
              </a:rPr>
              <a:t>onsider the  contractor’s financial risk.  For example, smaller firms with limited expertise may not have the financial backing to accomplish the work if things do not go as planned.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b="1" kern="1200" baseline="0" dirty="0">
                <a:solidFill>
                  <a:schemeClr val="tx1"/>
                </a:solidFill>
                <a:latin typeface="+mn-lt"/>
                <a:ea typeface="+mn-ea"/>
                <a:cs typeface="Arial" pitchFamily="34" charset="0"/>
              </a:rPr>
              <a:t>Performance/Cost Incentives </a:t>
            </a:r>
            <a:r>
              <a:rPr lang="en-US" sz="1200" kern="1200" baseline="0" dirty="0">
                <a:solidFill>
                  <a:schemeClr val="tx1"/>
                </a:solidFill>
                <a:latin typeface="+mn-lt"/>
                <a:ea typeface="+mn-ea"/>
                <a:cs typeface="Arial" pitchFamily="34" charset="0"/>
              </a:rPr>
              <a:t>– incentives may be considered when realistic, measurable targets can be set out in the requirements documents.  To have realistic and measurable targets, good technical, schedule and cost baselines are important.  A combination of performance and cost incentives can be used.  Performance incentives can be considered when the Government desires improvements in performance.  Cost incentives can be used to motivate the contactor to effectively manage costs.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b="1" kern="1200" baseline="0" dirty="0">
                <a:solidFill>
                  <a:schemeClr val="tx1"/>
                </a:solidFill>
                <a:latin typeface="+mn-lt"/>
                <a:ea typeface="+mn-ea"/>
                <a:cs typeface="Arial" pitchFamily="34" charset="0"/>
              </a:rPr>
              <a:t>Adequacy of the Contractor’s Accounting System </a:t>
            </a:r>
            <a:r>
              <a:rPr lang="en-US" sz="1200" kern="1200" baseline="0" dirty="0">
                <a:solidFill>
                  <a:schemeClr val="tx1"/>
                </a:solidFill>
                <a:latin typeface="+mn-lt"/>
                <a:ea typeface="+mn-ea"/>
                <a:cs typeface="Arial" pitchFamily="34" charset="0"/>
              </a:rPr>
              <a:t>– before reaching a decision on contract type other than FFP, you must ensure that the contractor’s accounting system will permit timely tracking and reporting of necessary cost data in the form required by the proposed contract type.  Having an adequate accounting system can be a requirement of the contract type you want to select.     </a:t>
            </a:r>
            <a:endParaRPr lang="en-US" sz="1200" kern="1200" dirty="0">
              <a:solidFill>
                <a:schemeClr val="tx1"/>
              </a:solidFill>
              <a:latin typeface="+mn-lt"/>
              <a:ea typeface="+mn-ea"/>
              <a:cs typeface="Arial" pitchFamily="34" charset="0"/>
            </a:endParaRPr>
          </a:p>
          <a:p>
            <a:pPr>
              <a:buFont typeface="Wingdings" pitchFamily="2" charset="2"/>
              <a:buChar char="Ø"/>
            </a:pPr>
            <a:r>
              <a:rPr lang="en-US" sz="1200" b="1" kern="1200" dirty="0">
                <a:solidFill>
                  <a:schemeClr val="tx1"/>
                </a:solidFill>
                <a:latin typeface="+mn-lt"/>
                <a:ea typeface="+mn-ea"/>
                <a:cs typeface="Arial" pitchFamily="34" charset="0"/>
              </a:rPr>
              <a:t>Acquisition history </a:t>
            </a:r>
            <a:r>
              <a:rPr lang="en-US" sz="1200" b="0" kern="1200" dirty="0">
                <a:solidFill>
                  <a:schemeClr val="tx1"/>
                </a:solidFill>
                <a:latin typeface="+mn-lt"/>
                <a:ea typeface="+mn-ea"/>
                <a:cs typeface="Arial" pitchFamily="34" charset="0"/>
              </a:rPr>
              <a:t>–</a:t>
            </a:r>
            <a:r>
              <a:rPr lang="en-US" sz="1200" b="0" kern="1200" baseline="0" dirty="0">
                <a:solidFill>
                  <a:schemeClr val="tx1"/>
                </a:solidFill>
                <a:latin typeface="+mn-lt"/>
                <a:ea typeface="+mn-ea"/>
                <a:cs typeface="Arial" pitchFamily="34" charset="0"/>
              </a:rPr>
              <a:t> contractor</a:t>
            </a:r>
            <a:r>
              <a:rPr lang="en-US" sz="1200" b="1" kern="1200" baseline="0" dirty="0">
                <a:solidFill>
                  <a:schemeClr val="tx1"/>
                </a:solidFill>
                <a:latin typeface="+mn-lt"/>
                <a:ea typeface="+mn-ea"/>
                <a:cs typeface="Arial" pitchFamily="34" charset="0"/>
              </a:rPr>
              <a:t> </a:t>
            </a:r>
            <a:r>
              <a:rPr lang="en-US" sz="1200" kern="1200" dirty="0">
                <a:solidFill>
                  <a:schemeClr val="tx1"/>
                </a:solidFill>
                <a:latin typeface="+mn-lt"/>
                <a:ea typeface="+mn-ea"/>
                <a:cs typeface="Arial" pitchFamily="34" charset="0"/>
              </a:rPr>
              <a:t>risk usually decreases as the requirement is repetitively performed.  Also, product descriptions or descriptions of services to be performed can be defined more clearly based on experience. </a:t>
            </a:r>
            <a:r>
              <a:rPr lang="en-US" sz="1200" kern="1200" baseline="0" dirty="0">
                <a:solidFill>
                  <a:schemeClr val="tx1"/>
                </a:solidFill>
                <a:latin typeface="+mn-lt"/>
                <a:ea typeface="+mn-ea"/>
                <a:cs typeface="Arial" pitchFamily="34" charset="0"/>
              </a:rPr>
              <a:t> </a:t>
            </a:r>
            <a:endParaRPr lang="en-US" sz="1200" kern="1200" dirty="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b="1" kern="1200" dirty="0">
                <a:solidFill>
                  <a:schemeClr val="tx1"/>
                </a:solidFill>
                <a:latin typeface="+mn-lt"/>
                <a:ea typeface="+mn-ea"/>
                <a:cs typeface="Arial" pitchFamily="34" charset="0"/>
              </a:rPr>
              <a:t>Concurrent contracts </a:t>
            </a:r>
            <a:r>
              <a:rPr lang="en-US" sz="1200" b="0" kern="1200" dirty="0">
                <a:solidFill>
                  <a:schemeClr val="tx1"/>
                </a:solidFill>
                <a:latin typeface="+mn-lt"/>
                <a:ea typeface="+mn-ea"/>
                <a:cs typeface="Arial" pitchFamily="34" charset="0"/>
              </a:rPr>
              <a:t>–</a:t>
            </a:r>
            <a:r>
              <a:rPr lang="en-US" sz="1200" b="0" kern="1200" baseline="0" dirty="0">
                <a:solidFill>
                  <a:schemeClr val="tx1"/>
                </a:solidFill>
                <a:latin typeface="+mn-lt"/>
                <a:ea typeface="+mn-ea"/>
                <a:cs typeface="Arial" pitchFamily="34" charset="0"/>
              </a:rPr>
              <a:t> if </a:t>
            </a:r>
            <a:r>
              <a:rPr lang="en-US" sz="1200" kern="1200" dirty="0">
                <a:solidFill>
                  <a:schemeClr val="tx1"/>
                </a:solidFill>
                <a:latin typeface="+mn-lt"/>
                <a:ea typeface="+mn-ea"/>
                <a:cs typeface="Arial" pitchFamily="34" charset="0"/>
              </a:rPr>
              <a:t>performance under the proposed contract involves concurrent operations under other contracts, the impact of those contracts, including their pricing arrangements/contract</a:t>
            </a:r>
            <a:r>
              <a:rPr lang="en-US" sz="1200" kern="1200" baseline="0" dirty="0">
                <a:solidFill>
                  <a:schemeClr val="tx1"/>
                </a:solidFill>
                <a:latin typeface="+mn-lt"/>
                <a:ea typeface="+mn-ea"/>
                <a:cs typeface="Arial" pitchFamily="34" charset="0"/>
              </a:rPr>
              <a:t> types</a:t>
            </a:r>
            <a:r>
              <a:rPr lang="en-US" sz="1200" kern="1200" dirty="0">
                <a:solidFill>
                  <a:schemeClr val="tx1"/>
                </a:solidFill>
                <a:latin typeface="+mn-lt"/>
                <a:ea typeface="+mn-ea"/>
                <a:cs typeface="Arial" pitchFamily="34" charset="0"/>
              </a:rPr>
              <a:t>, should be considered.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1" kern="1200" dirty="0">
                <a:solidFill>
                  <a:schemeClr val="tx1"/>
                </a:solidFill>
                <a:latin typeface="+mn-lt"/>
                <a:ea typeface="+mn-ea"/>
                <a:cs typeface="Arial" pitchFamily="34" charset="0"/>
              </a:rPr>
              <a:t> Extent and nature of proposed subcontracting </a:t>
            </a:r>
            <a:r>
              <a:rPr lang="en-US" sz="1200" b="0" kern="1200" dirty="0">
                <a:solidFill>
                  <a:schemeClr val="tx1"/>
                </a:solidFill>
                <a:latin typeface="+mn-lt"/>
                <a:ea typeface="+mn-ea"/>
                <a:cs typeface="Arial" pitchFamily="34" charset="0"/>
              </a:rPr>
              <a:t>–</a:t>
            </a:r>
            <a:r>
              <a:rPr lang="en-US" sz="1200" b="0" kern="1200" baseline="0" dirty="0">
                <a:solidFill>
                  <a:schemeClr val="tx1"/>
                </a:solidFill>
                <a:latin typeface="+mn-lt"/>
                <a:ea typeface="+mn-ea"/>
                <a:cs typeface="Arial" pitchFamily="34" charset="0"/>
              </a:rPr>
              <a:t> if </a:t>
            </a:r>
            <a:r>
              <a:rPr lang="en-US" sz="1200" kern="1200" dirty="0">
                <a:solidFill>
                  <a:schemeClr val="tx1"/>
                </a:solidFill>
                <a:latin typeface="+mn-lt"/>
                <a:ea typeface="+mn-ea"/>
                <a:cs typeface="Arial" pitchFamily="34" charset="0"/>
              </a:rPr>
              <a:t>there is an expectation that the offeror will be proposing extensive subcontracting, knowledge of the contract type(s)  the offeror intends to use or has historically given these subcontractors might need to be considered.  For example, if</a:t>
            </a:r>
            <a:r>
              <a:rPr lang="en-US" sz="1200" kern="1200" baseline="0" dirty="0">
                <a:solidFill>
                  <a:schemeClr val="tx1"/>
                </a:solidFill>
                <a:latin typeface="+mn-lt"/>
                <a:ea typeface="+mn-ea"/>
                <a:cs typeface="Arial" pitchFamily="34" charset="0"/>
              </a:rPr>
              <a:t> 90% of the effort is to be performed by subcontracts under cost type contracts, a FFP prime may result in greater risk to the prime offeror.  </a:t>
            </a:r>
            <a:r>
              <a:rPr lang="en-US" sz="1200" kern="1200" dirty="0">
                <a:solidFill>
                  <a:schemeClr val="tx1"/>
                </a:solidFill>
                <a:latin typeface="+mn-lt"/>
                <a:ea typeface="+mn-ea"/>
                <a:cs typeface="Arial" pitchFamily="34" charset="0"/>
              </a:rPr>
              <a:t> </a:t>
            </a:r>
          </a:p>
          <a:p>
            <a:pPr>
              <a:lnSpc>
                <a:spcPts val="900"/>
              </a:lnSpc>
              <a:buFont typeface="Wingdings" pitchFamily="2" charset="2"/>
              <a:buNone/>
            </a:pPr>
            <a:endParaRPr lang="en-US" sz="1200" b="1" kern="1200" baseline="0" dirty="0">
              <a:solidFill>
                <a:schemeClr val="tx1"/>
              </a:solidFill>
              <a:latin typeface="+mn-lt"/>
              <a:ea typeface="+mn-ea"/>
              <a:cs typeface="Arial" pitchFamily="34" charset="0"/>
            </a:endParaRPr>
          </a:p>
          <a:p>
            <a:pPr>
              <a:buFont typeface="Wingdings" pitchFamily="2" charset="2"/>
              <a:buChar char="Ø"/>
            </a:pPr>
            <a:r>
              <a:rPr lang="en-US" sz="1200" b="1" kern="1200" baseline="0" dirty="0">
                <a:solidFill>
                  <a:schemeClr val="tx1"/>
                </a:solidFill>
                <a:latin typeface="+mn-lt"/>
                <a:ea typeface="+mn-ea"/>
                <a:cs typeface="Arial" pitchFamily="34" charset="0"/>
              </a:rPr>
              <a:t>Contract type can drive additional cost/price factors – cost type contracts require a cost realism analysis to derive the probable cost.  </a:t>
            </a:r>
          </a:p>
          <a:p>
            <a:pPr>
              <a:buFont typeface="Wingdings" pitchFamily="2" charset="2"/>
              <a:buChar char="Ø"/>
            </a:pPr>
            <a:endParaRPr lang="en-US" sz="1200" b="1" kern="1200" baseline="0" dirty="0">
              <a:solidFill>
                <a:schemeClr val="tx1"/>
              </a:solidFill>
              <a:latin typeface="+mn-lt"/>
              <a:ea typeface="+mn-ea"/>
              <a:cs typeface="Arial" pitchFamily="34" charset="0"/>
            </a:endParaRPr>
          </a:p>
          <a:p>
            <a:pPr>
              <a:buFont typeface="Wingdings" pitchFamily="2" charset="2"/>
              <a:buNone/>
            </a:pPr>
            <a:r>
              <a:rPr lang="en-US" sz="1200" b="1" kern="1200" baseline="0" dirty="0">
                <a:solidFill>
                  <a:schemeClr val="tx1"/>
                </a:solidFill>
                <a:latin typeface="+mn-lt"/>
                <a:ea typeface="+mn-ea"/>
                <a:cs typeface="Arial" pitchFamily="34" charset="0"/>
              </a:rPr>
              <a:t>  </a:t>
            </a:r>
            <a:endParaRPr lang="en-US" sz="1200" kern="1200" dirty="0">
              <a:solidFill>
                <a:schemeClr val="tx1"/>
              </a:solidFill>
              <a:latin typeface="+mn-lt"/>
              <a:ea typeface="+mn-ea"/>
              <a:cs typeface="Arial" pitchFamily="34" charset="0"/>
            </a:endParaRPr>
          </a:p>
          <a:p>
            <a:pPr>
              <a:buFont typeface="Wingdings" pitchFamily="2" charset="2"/>
              <a:buNone/>
            </a:pPr>
            <a:endParaRPr lang="en-US" sz="1200" kern="1200" dirty="0">
              <a:solidFill>
                <a:schemeClr val="tx1"/>
              </a:solidFill>
              <a:latin typeface="+mn-lt"/>
              <a:ea typeface="+mn-ea"/>
              <a:cs typeface="Arial" pitchFamily="34" charset="0"/>
            </a:endParaRPr>
          </a:p>
          <a:p>
            <a:endParaRPr lang="en-US" sz="1200" b="1"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25</a:t>
            </a:fld>
            <a:endParaRPr lang="en-US"/>
          </a:p>
        </p:txBody>
      </p:sp>
    </p:spTree>
    <p:extLst>
      <p:ext uri="{BB962C8B-B14F-4D97-AF65-F5344CB8AC3E}">
        <p14:creationId xmlns:p14="http://schemas.microsoft.com/office/powerpoint/2010/main" val="2037460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Selecting “Right” Contract Type </a:t>
            </a:r>
            <a:r>
              <a:rPr lang="en-US" sz="1200" b="0" kern="1200" dirty="0">
                <a:solidFill>
                  <a:schemeClr val="tx1"/>
                </a:solidFill>
                <a:latin typeface="+mn-lt"/>
                <a:ea typeface="+mn-ea"/>
                <a:cs typeface="+mn-cs"/>
              </a:rPr>
              <a:t>(continued)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Discuss</a:t>
            </a:r>
            <a:r>
              <a:rPr lang="en-US" sz="1200" kern="1200" dirty="0">
                <a:solidFill>
                  <a:schemeClr val="tx1"/>
                </a:solidFill>
                <a:latin typeface="+mn-lt"/>
                <a:ea typeface="+mn-ea"/>
                <a:cs typeface="+mn-cs"/>
              </a:rPr>
              <a:t> how the </a:t>
            </a:r>
            <a:r>
              <a:rPr lang="en-US" sz="1200" b="1" kern="1200" dirty="0">
                <a:solidFill>
                  <a:schemeClr val="tx1"/>
                </a:solidFill>
                <a:latin typeface="+mn-lt"/>
                <a:ea typeface="+mn-ea"/>
                <a:cs typeface="+mn-cs"/>
              </a:rPr>
              <a:t>political environment </a:t>
            </a:r>
            <a:r>
              <a:rPr lang="en-US" sz="1200" kern="1200" dirty="0">
                <a:solidFill>
                  <a:schemeClr val="tx1"/>
                </a:solidFill>
                <a:latin typeface="+mn-lt"/>
                <a:ea typeface="+mn-ea"/>
                <a:cs typeface="+mn-cs"/>
              </a:rPr>
              <a:t>can affect current program requirements, acquisition plan/strategy, and overall business deal.  Determine</a:t>
            </a:r>
            <a:r>
              <a:rPr lang="en-US" sz="1200" kern="1200" baseline="0" dirty="0">
                <a:solidFill>
                  <a:schemeClr val="tx1"/>
                </a:solidFill>
                <a:latin typeface="+mn-lt"/>
                <a:ea typeface="+mn-ea"/>
                <a:cs typeface="+mn-cs"/>
              </a:rPr>
              <a:t> who the </a:t>
            </a:r>
            <a:r>
              <a:rPr lang="en-US" sz="1200" b="1" kern="1200" baseline="0" dirty="0">
                <a:solidFill>
                  <a:schemeClr val="tx1"/>
                </a:solidFill>
                <a:latin typeface="+mn-lt"/>
                <a:ea typeface="+mn-ea"/>
                <a:cs typeface="+mn-cs"/>
              </a:rPr>
              <a:t>key stakeholders </a:t>
            </a:r>
            <a:r>
              <a:rPr lang="en-US" sz="1200" kern="1200" baseline="0" dirty="0">
                <a:solidFill>
                  <a:schemeClr val="tx1"/>
                </a:solidFill>
                <a:latin typeface="+mn-lt"/>
                <a:ea typeface="+mn-ea"/>
                <a:cs typeface="+mn-cs"/>
              </a:rPr>
              <a:t>are for the current acquisition and possible impact(s).  Be ready to address </a:t>
            </a:r>
            <a:r>
              <a:rPr lang="en-US" sz="1200" b="1" kern="1200" baseline="0" dirty="0">
                <a:solidFill>
                  <a:schemeClr val="tx1"/>
                </a:solidFill>
                <a:latin typeface="+mn-lt"/>
                <a:ea typeface="+mn-ea"/>
                <a:cs typeface="+mn-cs"/>
              </a:rPr>
              <a:t>AT&amp;L, DPC and AQ memos </a:t>
            </a:r>
            <a:r>
              <a:rPr lang="en-US" sz="1200" kern="1200" baseline="0" dirty="0">
                <a:solidFill>
                  <a:schemeClr val="tx1"/>
                </a:solidFill>
                <a:latin typeface="+mn-lt"/>
                <a:ea typeface="+mn-ea"/>
                <a:cs typeface="+mn-cs"/>
              </a:rPr>
              <a:t>that specifically address p</a:t>
            </a:r>
            <a:r>
              <a:rPr lang="en-US" sz="1200" dirty="0"/>
              <a:t>hasing out award-fee contracts and favor fixed-price or cost-type incentive contracts, and using cost-reimbursement contracts only when government requirements or industry processes cannot be adequately specified.</a:t>
            </a:r>
            <a:endParaRPr lang="en-US" sz="1200" i="1" dirty="0"/>
          </a:p>
          <a:p>
            <a:endParaRPr lang="en-US" sz="1200" i="0" dirty="0"/>
          </a:p>
          <a:p>
            <a:r>
              <a:rPr lang="en-US" sz="1200" i="0" dirty="0"/>
              <a:t>In addition, for services, AT&amp;L recommends:</a:t>
            </a:r>
          </a:p>
          <a:p>
            <a:pPr marL="171450" indent="-171450">
              <a:buFont typeface="Arial" panose="020B0604020202090204" pitchFamily="34" charset="0"/>
              <a:buChar char="•"/>
            </a:pPr>
            <a:r>
              <a:rPr lang="en-US" sz="1200" i="0" dirty="0"/>
              <a:t>P</a:t>
            </a:r>
            <a:r>
              <a:rPr lang="en-US" sz="1200" dirty="0"/>
              <a:t>hasing out T&amp;M; </a:t>
            </a:r>
          </a:p>
          <a:p>
            <a:pPr marL="171450" indent="-171450">
              <a:buFont typeface="Arial" panose="020B0604020202090204" pitchFamily="34" charset="0"/>
              <a:buChar char="•"/>
            </a:pPr>
            <a:r>
              <a:rPr lang="en-US" sz="1200" baseline="0" dirty="0"/>
              <a:t>Using</a:t>
            </a:r>
            <a:r>
              <a:rPr lang="en-US" sz="1200" dirty="0"/>
              <a:t> fixed-price performance-based with firm and measurable requirements;</a:t>
            </a:r>
          </a:p>
          <a:p>
            <a:pPr marL="171450" indent="-171450">
              <a:buFont typeface="Arial" panose="020B0604020202090204" pitchFamily="34" charset="0"/>
              <a:buChar char="•"/>
            </a:pPr>
            <a:r>
              <a:rPr lang="en-US" sz="1200" dirty="0"/>
              <a:t>Using fixed-price level of effort or cost-plus level of effort contracts when costs</a:t>
            </a:r>
            <a:r>
              <a:rPr lang="en-US" sz="1200" baseline="0" dirty="0"/>
              <a:t> are difficult to estimate;</a:t>
            </a:r>
          </a:p>
          <a:p>
            <a:pPr marL="171450" indent="-171450">
              <a:buFont typeface="Arial" panose="020B0604020202090204" pitchFamily="34" charset="0"/>
              <a:buChar char="•"/>
            </a:pPr>
            <a:r>
              <a:rPr lang="en-US" sz="1200" dirty="0"/>
              <a:t>Using</a:t>
            </a:r>
            <a:r>
              <a:rPr lang="en-US" sz="1200" baseline="0" dirty="0"/>
              <a:t> award fees</a:t>
            </a:r>
            <a:r>
              <a:rPr lang="en-US" sz="1200" dirty="0"/>
              <a:t> “only by exception”; and</a:t>
            </a:r>
          </a:p>
          <a:p>
            <a:pPr marL="171450" indent="-171450">
              <a:buFont typeface="Arial" panose="020B0604020202090204" pitchFamily="34" charset="0"/>
              <a:buChar char="•"/>
            </a:pPr>
            <a:r>
              <a:rPr lang="en-US" sz="1200" dirty="0"/>
              <a:t>Maximizing use of multiple sources and competitive contracts.</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References:  </a:t>
            </a:r>
            <a:r>
              <a:rPr lang="en-US" sz="1200" b="0" kern="1200" dirty="0">
                <a:solidFill>
                  <a:schemeClr val="tx1"/>
                </a:solidFill>
                <a:latin typeface="+mn-lt"/>
                <a:ea typeface="+mn-ea"/>
                <a:cs typeface="+mn-cs"/>
              </a:rPr>
              <a:t>See</a:t>
            </a:r>
            <a:r>
              <a:rPr lang="en-US" sz="1200" b="1" kern="1200" dirty="0">
                <a:solidFill>
                  <a:schemeClr val="tx1"/>
                </a:solidFill>
                <a:latin typeface="+mn-lt"/>
                <a:ea typeface="+mn-ea"/>
                <a:cs typeface="+mn-cs"/>
              </a:rPr>
              <a:t> </a:t>
            </a:r>
            <a:r>
              <a:rPr lang="en-US" sz="1200" b="0" i="0" kern="1200" dirty="0">
                <a:solidFill>
                  <a:schemeClr val="tx1"/>
                </a:solidFill>
                <a:latin typeface="+mn-lt"/>
                <a:ea typeface="+mn-ea"/>
                <a:cs typeface="+mn-cs"/>
              </a:rPr>
              <a:t>Trainer’s Reference/Resource Material, “</a:t>
            </a:r>
            <a:r>
              <a:rPr lang="en-US" sz="1200" b="1" i="0" kern="1200" dirty="0">
                <a:solidFill>
                  <a:schemeClr val="tx1"/>
                </a:solidFill>
                <a:latin typeface="+mn-lt"/>
                <a:ea typeface="+mn-ea"/>
                <a:cs typeface="+mn-cs"/>
              </a:rPr>
              <a:t>AT&amp;L/DOD Links</a:t>
            </a:r>
            <a:r>
              <a:rPr lang="en-US" sz="1200" b="0" i="0" kern="1200" dirty="0">
                <a:solidFill>
                  <a:schemeClr val="tx1"/>
                </a:solidFill>
                <a:latin typeface="+mn-lt"/>
                <a:ea typeface="+mn-ea"/>
                <a:cs typeface="+mn-cs"/>
              </a:rPr>
              <a:t>” and briefing on “</a:t>
            </a:r>
            <a:r>
              <a:rPr lang="en-US" sz="1200" b="1" i="0" kern="1200" dirty="0">
                <a:solidFill>
                  <a:schemeClr val="tx1"/>
                </a:solidFill>
                <a:latin typeface="+mn-lt"/>
                <a:ea typeface="+mn-ea"/>
                <a:cs typeface="+mn-cs"/>
              </a:rPr>
              <a:t>Contract Type &amp; Incentives</a:t>
            </a:r>
            <a:r>
              <a:rPr lang="en-US" sz="1200" b="0" i="0" kern="1200" dirty="0">
                <a:solidFill>
                  <a:schemeClr val="tx1"/>
                </a:solidFill>
                <a:latin typeface="+mn-lt"/>
                <a:ea typeface="+mn-ea"/>
                <a:cs typeface="+mn-cs"/>
              </a:rPr>
              <a:t>” under the ASP Development section.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26</a:t>
            </a:fld>
            <a:endParaRPr lang="en-US"/>
          </a:p>
        </p:txBody>
      </p:sp>
    </p:spTree>
    <p:extLst>
      <p:ext uri="{BB962C8B-B14F-4D97-AF65-F5344CB8AC3E}">
        <p14:creationId xmlns:p14="http://schemas.microsoft.com/office/powerpoint/2010/main" val="2093629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27</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Source Selection Plan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Transition chart.</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References: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FAR Part 15, DFARS 215, </a:t>
            </a:r>
            <a:r>
              <a:rPr lang="en-US" sz="1200" b="0" kern="1200" dirty="0">
                <a:solidFill>
                  <a:schemeClr val="tx1"/>
                </a:solidFill>
                <a:latin typeface="+mn-lt"/>
                <a:ea typeface="+mn-ea"/>
                <a:cs typeface="+mn-cs"/>
              </a:rPr>
              <a:t>AFFARS MP5315.3.</a:t>
            </a:r>
            <a:endParaRPr lang="en-US" b="0" dirty="0"/>
          </a:p>
        </p:txBody>
      </p:sp>
    </p:spTree>
    <p:extLst>
      <p:ext uri="{BB962C8B-B14F-4D97-AF65-F5344CB8AC3E}">
        <p14:creationId xmlns:p14="http://schemas.microsoft.com/office/powerpoint/2010/main" val="297357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latin typeface="+mn-lt"/>
                <a:ea typeface="+mn-ea"/>
                <a:cs typeface="+mn-cs"/>
              </a:rPr>
              <a:t>Source Selection Plan</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Source Selection Plans (SSPs) are required for all best-value, negotiated competitive</a:t>
            </a:r>
            <a:r>
              <a:rPr lang="en-US" sz="1200" kern="1200" baseline="0" dirty="0">
                <a:solidFill>
                  <a:schemeClr val="tx1"/>
                </a:solidFill>
                <a:latin typeface="+mn-lt"/>
                <a:ea typeface="+mn-ea"/>
                <a:cs typeface="+mn-cs"/>
              </a:rPr>
              <a:t> acquisitions using FAR Part 15 procedures.  </a:t>
            </a:r>
            <a:r>
              <a:rPr lang="en-US" sz="1200" kern="1200" dirty="0">
                <a:solidFill>
                  <a:schemeClr val="tx1"/>
                </a:solidFill>
                <a:latin typeface="+mn-lt"/>
                <a:ea typeface="+mn-ea"/>
                <a:cs typeface="+mn-cs"/>
              </a:rPr>
              <a:t>Discuss that SST members and </a:t>
            </a:r>
            <a:r>
              <a:rPr lang="en-US" sz="1200" b="1" kern="1200" dirty="0">
                <a:solidFill>
                  <a:schemeClr val="tx1"/>
                </a:solidFill>
                <a:latin typeface="+mn-lt"/>
                <a:ea typeface="+mn-ea"/>
                <a:cs typeface="+mn-cs"/>
              </a:rPr>
              <a:t>all advisor(s) to the SSA, the SSAC, or the SSEB must be listed in the SSP</a:t>
            </a:r>
            <a:r>
              <a:rPr lang="en-US" sz="1200" kern="1200" dirty="0">
                <a:solidFill>
                  <a:schemeClr val="tx1"/>
                </a:solidFill>
                <a:latin typeface="+mn-lt"/>
                <a:ea typeface="+mn-ea"/>
                <a:cs typeface="+mn-cs"/>
              </a:rPr>
              <a:t>.  As the SSA is responsible for the expertise and competency of the team, </a:t>
            </a:r>
            <a:r>
              <a:rPr lang="en-US" sz="1200" b="0" kern="1200" dirty="0">
                <a:solidFill>
                  <a:schemeClr val="tx1"/>
                </a:solidFill>
                <a:latin typeface="+mn-lt"/>
                <a:ea typeface="+mn-ea"/>
                <a:cs typeface="+mn-cs"/>
              </a:rPr>
              <a:t>accountability and clear lines in the road are paramount to an effective and efficient source selection. </a:t>
            </a:r>
            <a:r>
              <a:rPr lang="en-US" sz="1200" kern="1200" dirty="0">
                <a:solidFill>
                  <a:schemeClr val="tx1"/>
                </a:solidFill>
                <a:latin typeface="+mn-lt"/>
                <a:ea typeface="+mn-ea"/>
                <a:cs typeface="+mn-cs"/>
              </a:rPr>
              <a:t> History has shown the</a:t>
            </a:r>
            <a:r>
              <a:rPr lang="en-US" sz="1200" kern="1200" baseline="0" dirty="0">
                <a:solidFill>
                  <a:schemeClr val="tx1"/>
                </a:solidFill>
                <a:latin typeface="+mn-lt"/>
                <a:ea typeface="+mn-ea"/>
                <a:cs typeface="+mn-cs"/>
              </a:rPr>
              <a:t> importance of a “right-sized”, dedicated and focused team to the success of the source selection. </a:t>
            </a:r>
          </a:p>
          <a:p>
            <a:endParaRPr lang="en-US" sz="120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Everyone listed in the SSP should have completed all required training (including the SSA, SSAC and advisors) </a:t>
            </a:r>
            <a:r>
              <a:rPr lang="en-US" sz="1200" kern="1200" dirty="0">
                <a:solidFill>
                  <a:schemeClr val="tx1"/>
                </a:solidFill>
                <a:latin typeface="+mn-lt"/>
                <a:ea typeface="+mn-ea"/>
                <a:cs typeface="+mn-cs"/>
              </a:rPr>
              <a:t>before engaging in source selection related activity.  Having a more comprehensive listing in the SSP along with clarity of roles and responsibilities should help address the challenge regarding conflicting guidance or adherence to established timelines for reviews, etc.</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Recommend including specific guidelines for required updates to the plan and the associated approvals.  Some considerations may include:  [1]</a:t>
            </a:r>
            <a:r>
              <a:rPr lang="en-US" baseline="0" dirty="0"/>
              <a:t> the SSA delegating adjustments to the SSEB composition to the SSEB Chair; and [2] the SSA delegating authority to release subsequent evaluation notices after the Competitive Range Determination.</a:t>
            </a:r>
            <a:endParaRPr lang="en-US" dirty="0"/>
          </a:p>
          <a:p>
            <a:endParaRPr lang="en-US" dirty="0"/>
          </a:p>
          <a:p>
            <a:r>
              <a:rPr lang="en-US" dirty="0"/>
              <a:t>The SSP must</a:t>
            </a:r>
            <a:r>
              <a:rPr lang="en-US" baseline="0" dirty="0"/>
              <a:t> be approved by the SSA prior to release of the RFP and updated as required.</a:t>
            </a:r>
          </a:p>
          <a:p>
            <a:endParaRPr lang="en-US" dirty="0"/>
          </a:p>
          <a:p>
            <a:r>
              <a:rPr lang="en-US" b="1" dirty="0"/>
              <a:t>References:  </a:t>
            </a:r>
            <a:r>
              <a:rPr lang="en-US" b="0" dirty="0"/>
              <a:t>DFARS 215.303 and 304; DoD Source Selection Procedures, Section 2, paragraph</a:t>
            </a:r>
            <a:r>
              <a:rPr lang="en-US" b="0" baseline="0" dirty="0"/>
              <a:t> 2.2; AFFARS MP5315.3, Section 2, paragraph 2.2.</a:t>
            </a:r>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28</a:t>
            </a:fld>
            <a:endParaRPr lang="en-US"/>
          </a:p>
        </p:txBody>
      </p:sp>
    </p:spTree>
    <p:extLst>
      <p:ext uri="{BB962C8B-B14F-4D97-AF65-F5344CB8AC3E}">
        <p14:creationId xmlns:p14="http://schemas.microsoft.com/office/powerpoint/2010/main" val="3566600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latin typeface="+mn-lt"/>
                <a:ea typeface="+mn-ea"/>
                <a:cs typeface="+mn-cs"/>
              </a:rPr>
              <a:t>Source Selection Plan</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(continued)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Source selection must reflect exactly what is written in SSP.  </a:t>
            </a:r>
            <a:r>
              <a:rPr lang="en-US" sz="1200" b="0" kern="1200" dirty="0">
                <a:solidFill>
                  <a:schemeClr val="tx1"/>
                </a:solidFill>
                <a:latin typeface="+mn-lt"/>
                <a:ea typeface="+mn-ea"/>
                <a:cs typeface="+mn-cs"/>
              </a:rPr>
              <a:t>May want to share additional</a:t>
            </a:r>
            <a:r>
              <a:rPr lang="en-US" sz="1200" b="0" kern="1200" baseline="0" dirty="0">
                <a:solidFill>
                  <a:schemeClr val="tx1"/>
                </a:solidFill>
                <a:latin typeface="+mn-lt"/>
                <a:ea typeface="+mn-ea"/>
                <a:cs typeface="+mn-cs"/>
              </a:rPr>
              <a:t> details of the</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mandatory topics addressed below:</a:t>
            </a:r>
          </a:p>
          <a:p>
            <a:r>
              <a:rPr lang="en-US" sz="1200" kern="1200" baseline="0" dirty="0">
                <a:solidFill>
                  <a:schemeClr val="tx1"/>
                </a:solidFill>
                <a:latin typeface="+mn-lt"/>
                <a:ea typeface="+mn-ea"/>
                <a:cs typeface="+mn-cs"/>
              </a:rPr>
              <a:t> </a:t>
            </a:r>
          </a:p>
          <a:p>
            <a:pPr>
              <a:buFont typeface="Wingdings" pitchFamily="2" charset="2"/>
              <a:buChar char="Ø"/>
            </a:pPr>
            <a:r>
              <a:rPr lang="en-US" sz="120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Background and Objectives - </a:t>
            </a:r>
            <a:r>
              <a:rPr lang="en-US" sz="1200" b="0" kern="1200" dirty="0">
                <a:solidFill>
                  <a:schemeClr val="tx1"/>
                </a:solidFill>
                <a:latin typeface="+mn-lt"/>
                <a:ea typeface="+mn-ea"/>
                <a:cs typeface="+mn-cs"/>
              </a:rPr>
              <a:t>i</a:t>
            </a:r>
            <a:r>
              <a:rPr lang="en-US" sz="1200" kern="1200" dirty="0">
                <a:solidFill>
                  <a:schemeClr val="tx1"/>
                </a:solidFill>
                <a:latin typeface="+mn-lt"/>
                <a:ea typeface="+mn-ea"/>
                <a:cs typeface="+mn-cs"/>
              </a:rPr>
              <a:t>nclude brief description of the requirement, a summary of the objectives, and any reference to applicable guidance.</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Acquisition Strategy </a:t>
            </a:r>
            <a:r>
              <a:rPr lang="en-US" sz="1200" b="0" kern="1200" dirty="0">
                <a:solidFill>
                  <a:schemeClr val="tx1"/>
                </a:solidFill>
                <a:latin typeface="+mn-lt"/>
                <a:ea typeface="+mn-ea"/>
                <a:cs typeface="+mn-cs"/>
              </a:rPr>
              <a: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p</a:t>
            </a:r>
            <a:r>
              <a:rPr lang="en-US" sz="1200" kern="1200" dirty="0">
                <a:solidFill>
                  <a:schemeClr val="tx1"/>
                </a:solidFill>
                <a:latin typeface="+mn-lt"/>
                <a:ea typeface="+mn-ea"/>
                <a:cs typeface="+mn-cs"/>
              </a:rPr>
              <a:t>rovide a summary of the planned acquisition approach to include a description of how the specific acquisition being competed fits into the entire program.</a:t>
            </a:r>
          </a:p>
          <a:p>
            <a:pPr>
              <a:buFont typeface="Wingdings" pitchFamily="2" charset="2"/>
              <a:buChar char="Ø"/>
            </a:pP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Source Selection Team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describe the source selection organizational structure and identify the various roles and responsibilities, such as the SSEB, the SSAC, the PCO, and the SSA, during the phases of the source selection. List members and advisors by name, position title, company affiliation(if applicable), or by functional area.</a:t>
            </a:r>
          </a:p>
          <a:p>
            <a:pPr>
              <a:buFont typeface="Wingdings" pitchFamily="2" charset="2"/>
              <a:buChar char="Ø"/>
            </a:pPr>
            <a:r>
              <a:rPr lang="en-US" sz="1200" b="1" kern="1200" dirty="0">
                <a:solidFill>
                  <a:schemeClr val="tx1"/>
                </a:solidFill>
                <a:latin typeface="+mn-lt"/>
                <a:ea typeface="+mn-ea"/>
                <a:cs typeface="+mn-cs"/>
              </a:rPr>
              <a:t> Communications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describe the process and controls for communication with industry as well as internal Government team communication during</a:t>
            </a:r>
            <a:r>
              <a:rPr lang="en-US" sz="1200" kern="1200" baseline="0" dirty="0">
                <a:solidFill>
                  <a:schemeClr val="tx1"/>
                </a:solidFill>
                <a:latin typeface="+mn-lt"/>
                <a:ea typeface="+mn-ea"/>
                <a:cs typeface="+mn-cs"/>
              </a:rPr>
              <a:t> the source selection</a:t>
            </a:r>
            <a:r>
              <a:rPr lang="en-US" sz="1200" kern="1200" dirty="0">
                <a:solidFill>
                  <a:schemeClr val="tx1"/>
                </a:solidFill>
                <a:latin typeface="+mn-lt"/>
                <a:ea typeface="+mn-ea"/>
                <a:cs typeface="+mn-cs"/>
              </a:rPr>
              <a:t>, to include the use of email, and outline the security measures that will be utilized to ensure the information is protected as source selection information. (See FAR 2.101 and FAR 3.104)</a:t>
            </a:r>
          </a:p>
          <a:p>
            <a:pPr>
              <a:buFont typeface="Wingdings" pitchFamily="2" charset="2"/>
              <a:buChar char="Ø"/>
            </a:pPr>
            <a:r>
              <a:rPr lang="en-US" sz="1200" b="1" kern="1200" dirty="0">
                <a:solidFill>
                  <a:schemeClr val="tx1"/>
                </a:solidFill>
                <a:latin typeface="+mn-lt"/>
                <a:ea typeface="+mn-ea"/>
                <a:cs typeface="+mn-cs"/>
              </a:rPr>
              <a:t> Evaluation Factors and Subfactors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identify the evaluation factors, subfactors, their relative order of importance; the importance of all non-cost or price factors to the cost or price factor; and the evaluation process, including specific procedures and techniques to be used in evaluating proposals. Include within the SSP document or attach the most current Sections L and M from the RFP (or a non-UCF solicitation) to preclude inconsistencies between the SSP and RFP. </a:t>
            </a: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b="1" kern="1200" dirty="0">
                <a:solidFill>
                  <a:schemeClr val="tx1"/>
                </a:solidFill>
                <a:latin typeface="+mn-lt"/>
                <a:ea typeface="+mn-ea"/>
                <a:cs typeface="+mn-cs"/>
              </a:rPr>
              <a:t> Documentation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identify the types of documents that will be prepared during the course of the source selection, to include </a:t>
            </a:r>
            <a:r>
              <a:rPr lang="en-US" sz="1200" b="1" kern="1200" dirty="0">
                <a:solidFill>
                  <a:schemeClr val="tx1"/>
                </a:solidFill>
                <a:latin typeface="+mn-lt"/>
                <a:ea typeface="+mn-ea"/>
                <a:cs typeface="+mn-cs"/>
              </a:rPr>
              <a:t>at a minimum</a:t>
            </a:r>
            <a:r>
              <a:rPr lang="en-US" sz="1200" kern="1200" dirty="0">
                <a:solidFill>
                  <a:schemeClr val="tx1"/>
                </a:solidFill>
                <a:latin typeface="+mn-lt"/>
                <a:ea typeface="+mn-ea"/>
                <a:cs typeface="+mn-cs"/>
              </a:rPr>
              <a:t>:  SSEB Initial Report (formerly Proposal Analysis Report (PAR)) covering the initial evaluation and updated as necessary following responses to discussion questions; Competitive Range Decision Document (CRDD)</a:t>
            </a:r>
            <a:r>
              <a:rPr lang="en-US" sz="1200" kern="1200" baseline="0" dirty="0">
                <a:solidFill>
                  <a:schemeClr val="tx1"/>
                </a:solidFill>
                <a:latin typeface="+mn-lt"/>
                <a:ea typeface="+mn-ea"/>
                <a:cs typeface="+mn-cs"/>
              </a:rPr>
              <a:t> identifying the criteria used to establish the competitive range and a written analysis explaining what will be discussed with each offeror in the competitive range; </a:t>
            </a:r>
            <a:r>
              <a:rPr lang="en-US" sz="1200" kern="1200" dirty="0">
                <a:solidFill>
                  <a:schemeClr val="tx1"/>
                </a:solidFill>
                <a:latin typeface="+mn-lt"/>
                <a:ea typeface="+mn-ea"/>
                <a:cs typeface="+mn-cs"/>
              </a:rPr>
              <a:t>SSEB Final Report (formerly PAR) after evaluation of Final Proposal Revisions; SSAC Comparative Analysis Report (CAR), if there is an SSAC, which reflects the SSAC's analysis of the SSEB Final Report and makes the SSAC's award recommendation to the SSA; and the Source Selection Decision Document (SSDD), which reflects the SSA's independent determination. All final documents</a:t>
            </a:r>
            <a:r>
              <a:rPr lang="en-US" sz="1200" kern="1200" baseline="0" dirty="0">
                <a:solidFill>
                  <a:schemeClr val="tx1"/>
                </a:solidFill>
                <a:latin typeface="+mn-lt"/>
                <a:ea typeface="+mn-ea"/>
                <a:cs typeface="+mn-cs"/>
              </a:rPr>
              <a:t> must be retained in the contract file in case of contract litigation.</a:t>
            </a:r>
            <a:r>
              <a:rPr lang="en-US" sz="1200" kern="1200" dirty="0">
                <a:solidFill>
                  <a:schemeClr val="tx1"/>
                </a:solidFill>
                <a:latin typeface="+mn-lt"/>
                <a:ea typeface="+mn-ea"/>
                <a:cs typeface="+mn-cs"/>
              </a:rPr>
              <a:t> </a:t>
            </a:r>
          </a:p>
          <a:p>
            <a:pPr>
              <a:buFont typeface="Wingdings" pitchFamily="2" charset="2"/>
              <a:buChar char="Ø"/>
            </a:pPr>
            <a:r>
              <a:rPr lang="en-US" sz="1200" b="1" kern="1200" dirty="0">
                <a:solidFill>
                  <a:schemeClr val="tx1"/>
                </a:solidFill>
                <a:latin typeface="+mn-lt"/>
                <a:ea typeface="+mn-ea"/>
                <a:cs typeface="+mn-cs"/>
              </a:rPr>
              <a:t> Schedule of Events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list the major acquisition activities and projected completion dates. (include consideration</a:t>
            </a:r>
            <a:r>
              <a:rPr lang="en-US" sz="1200" kern="1200" baseline="0" dirty="0">
                <a:solidFill>
                  <a:schemeClr val="tx1"/>
                </a:solidFill>
                <a:latin typeface="+mn-lt"/>
                <a:ea typeface="+mn-ea"/>
                <a:cs typeface="+mn-cs"/>
              </a:rPr>
              <a:t> of bid protest)</a:t>
            </a:r>
            <a:endParaRPr lang="en-US" sz="1200" kern="1200" dirty="0">
              <a:solidFill>
                <a:schemeClr val="tx1"/>
              </a:solidFill>
              <a:latin typeface="+mn-lt"/>
              <a:ea typeface="+mn-ea"/>
              <a:cs typeface="+mn-cs"/>
            </a:endParaRPr>
          </a:p>
          <a:p>
            <a:pPr>
              <a:buFont typeface="Wingdings" pitchFamily="2" charset="2"/>
              <a:buChar char="Ø"/>
            </a:pPr>
            <a:r>
              <a:rPr lang="en-US" sz="1200" b="1" kern="1200" dirty="0">
                <a:solidFill>
                  <a:schemeClr val="tx1"/>
                </a:solidFill>
                <a:latin typeface="+mn-lt"/>
                <a:ea typeface="+mn-ea"/>
                <a:cs typeface="+mn-cs"/>
              </a:rPr>
              <a:t>Nongovernment Advisors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address the use of nongovernment advisors and compliance with requirements of Section 1.4.6.2 of the DoD Source Selection Procedures. </a:t>
            </a:r>
          </a:p>
          <a:p>
            <a:pPr>
              <a:buFont typeface="Wingdings" pitchFamily="2" charset="2"/>
              <a:buChar char="Ø"/>
            </a:pPr>
            <a:r>
              <a:rPr lang="en-US" sz="1200" b="1" kern="1200" dirty="0">
                <a:solidFill>
                  <a:schemeClr val="tx1"/>
                </a:solidFill>
                <a:latin typeface="+mn-lt"/>
                <a:ea typeface="+mn-ea"/>
                <a:cs typeface="+mn-cs"/>
              </a:rPr>
              <a:t> Securing Source Selection Materials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 detail the plan for securing all source selection materials throughout the evaluation process and retaining all final documents in the official contract file in case of litigation.</a:t>
            </a:r>
          </a:p>
          <a:p>
            <a:pPr>
              <a:buFont typeface="Arial" pitchFamily="34" charset="0"/>
              <a:buNone/>
            </a:pPr>
            <a:r>
              <a:rPr lang="en-US" sz="1200" kern="1200" baseline="0" dirty="0">
                <a:solidFill>
                  <a:schemeClr val="tx1"/>
                </a:solidFill>
                <a:latin typeface="+mn-lt"/>
                <a:ea typeface="+mn-ea"/>
                <a:cs typeface="+mn-cs"/>
              </a:rPr>
              <a:t>D</a:t>
            </a:r>
            <a:r>
              <a:rPr lang="en-US" sz="1200" kern="1200" dirty="0">
                <a:solidFill>
                  <a:schemeClr val="tx1"/>
                </a:solidFill>
                <a:latin typeface="+mn-lt"/>
                <a:ea typeface="+mn-ea"/>
                <a:cs typeface="+mn-cs"/>
              </a:rPr>
              <a:t>iscuss any additional sections of the SSP if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needed for the current acquisition.  For source selections</a:t>
            </a:r>
            <a:r>
              <a:rPr lang="en-US" sz="1200" kern="1200" baseline="0" dirty="0">
                <a:solidFill>
                  <a:schemeClr val="tx1"/>
                </a:solidFill>
                <a:latin typeface="+mn-lt"/>
                <a:ea typeface="+mn-ea"/>
                <a:cs typeface="+mn-cs"/>
              </a:rPr>
              <a:t> utilizing an electronic system for source selection documentation, the SSP must include the process for handling documentation, such as the process for documenting the basis for any changes made to an evaluator’s finalized document.</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None/>
            </a:pPr>
            <a:r>
              <a:rPr lang="en-US" sz="1200" kern="1200" baseline="0" dirty="0">
                <a:solidFill>
                  <a:schemeClr val="tx1"/>
                </a:solidFill>
                <a:latin typeface="+mn-lt"/>
                <a:ea typeface="+mn-ea"/>
                <a:cs typeface="+mn-cs"/>
              </a:rPr>
              <a:t>SSP should also address streamlining techniques considered.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Reference: </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DoD Source Selection Procedures</a:t>
            </a:r>
            <a:r>
              <a:rPr lang="en-US" sz="1200" b="0" kern="1200" baseline="0" dirty="0">
                <a:solidFill>
                  <a:schemeClr val="tx1"/>
                </a:solidFill>
                <a:latin typeface="+mn-lt"/>
                <a:ea typeface="+mn-ea"/>
                <a:cs typeface="+mn-cs"/>
              </a:rPr>
              <a:t>, Section 2, paragraph </a:t>
            </a:r>
            <a:r>
              <a:rPr lang="en-US" sz="1200" b="0" kern="1200" dirty="0">
                <a:solidFill>
                  <a:schemeClr val="tx1"/>
                </a:solidFill>
                <a:latin typeface="+mn-lt"/>
                <a:ea typeface="+mn-ea"/>
                <a:cs typeface="+mn-cs"/>
              </a:rPr>
              <a:t>2.2;</a:t>
            </a:r>
            <a:r>
              <a:rPr lang="en-US" sz="1200" b="0" kern="1200" baseline="0" dirty="0">
                <a:solidFill>
                  <a:schemeClr val="tx1"/>
                </a:solidFill>
                <a:latin typeface="+mn-lt"/>
                <a:ea typeface="+mn-ea"/>
                <a:cs typeface="+mn-cs"/>
              </a:rPr>
              <a:t> AFFARS MP5315.3, Section 2, paragraph 2.2</a:t>
            </a:r>
            <a:r>
              <a:rPr lang="en-US" sz="1200" b="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B84B94F-63AD-426E-88CB-044A92825218}" type="slidenum">
              <a:rPr lang="en-US" smtClean="0"/>
              <a:pPr/>
              <a:t>29</a:t>
            </a:fld>
            <a:endParaRPr lang="en-US" dirty="0"/>
          </a:p>
        </p:txBody>
      </p:sp>
    </p:spTree>
    <p:extLst>
      <p:ext uri="{BB962C8B-B14F-4D97-AF65-F5344CB8AC3E}">
        <p14:creationId xmlns:p14="http://schemas.microsoft.com/office/powerpoint/2010/main" val="299772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4103"/>
          <p:cNvSpPr>
            <a:spLocks noGrp="1" noChangeArrowheads="1"/>
          </p:cNvSpPr>
          <p:nvPr>
            <p:ph type="sldNum" sz="quarter" idx="5"/>
          </p:nvPr>
        </p:nvSpPr>
        <p:spPr/>
        <p:txBody>
          <a:bodyPr/>
          <a:lstStyle/>
          <a:p>
            <a:pPr>
              <a:defRPr/>
            </a:pPr>
            <a:fld id="{C23EFBD5-F64E-49BF-BE23-E3B7F53B7F83}" type="slidenum">
              <a:rPr lang="en-US" smtClean="0"/>
              <a:pPr>
                <a:defRPr/>
              </a:pPr>
              <a:t>3</a:t>
            </a:fld>
            <a:endParaRPr lang="en-US" dirty="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normAutofit lnSpcReduction="10000"/>
          </a:bodyPr>
          <a:lstStyle/>
          <a:p>
            <a:r>
              <a:rPr lang="en-US" sz="1200" b="1" kern="1200" dirty="0">
                <a:solidFill>
                  <a:schemeClr val="tx1"/>
                </a:solidFill>
                <a:latin typeface="+mn-lt"/>
                <a:ea typeface="+mn-ea"/>
                <a:cs typeface="+mn-cs"/>
              </a:rPr>
              <a:t>Objectives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It is important to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understand *why* we conduct training early in the acquisition planning process.  The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acquisition team must see and understand how their actions (market research/intelligence gathering, analyzing risks, and documenting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requirements) impact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acquisition process and eventual source selection.</a:t>
            </a: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Through early training, we will identify an optimum and supportable acquisition plan/strategy with key evaluation criteria and optimum contract types for a best value source selection</a:t>
            </a:r>
            <a:r>
              <a:rPr lang="en-US" sz="1200" kern="1200" baseline="0" dirty="0">
                <a:solidFill>
                  <a:schemeClr val="tx1"/>
                </a:solidFill>
                <a:latin typeface="+mn-lt"/>
                <a:ea typeface="+mn-ea"/>
                <a:cs typeface="+mn-cs"/>
              </a:rPr>
              <a:t> process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Emphasize a sound foundation for building the Source Selection Plan and execute it by bringing the evaluation criteria into the RFP.  Ultimately, the RFP must clearly and concisely communicate the Government requirements.</a:t>
            </a:r>
          </a:p>
          <a:p>
            <a:r>
              <a:rPr lang="en-US" sz="1200" kern="1200" dirty="0">
                <a:solidFill>
                  <a:schemeClr val="tx1"/>
                </a:solidFill>
                <a:latin typeface="+mn-lt"/>
                <a:ea typeface="+mn-ea"/>
                <a:cs typeface="+mn-cs"/>
              </a:rPr>
              <a:t>  </a:t>
            </a:r>
          </a:p>
          <a:p>
            <a:pPr>
              <a:buFont typeface="Arial" pitchFamily="34" charset="0"/>
              <a:buNone/>
            </a:pPr>
            <a:r>
              <a:rPr lang="en-US" sz="1200" kern="1200" dirty="0">
                <a:solidFill>
                  <a:schemeClr val="tx1"/>
                </a:solidFill>
                <a:latin typeface="+mn-lt"/>
                <a:ea typeface="+mn-ea"/>
                <a:cs typeface="+mn-cs"/>
              </a:rPr>
              <a:t>The training does not capture every activity in the acquisition planning process, but at a minimum it must cover the basics.  By the end of the training the team members must be able to develop a</a:t>
            </a:r>
            <a:r>
              <a:rPr lang="en-US" sz="1200" kern="1200" baseline="0" dirty="0">
                <a:solidFill>
                  <a:schemeClr val="tx1"/>
                </a:solidFill>
                <a:latin typeface="+mn-lt"/>
                <a:ea typeface="+mn-ea"/>
                <a:cs typeface="+mn-cs"/>
              </a:rPr>
              <a:t> sound</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RFP</a:t>
            </a:r>
            <a:r>
              <a:rPr lang="en-US" sz="1200" kern="1200" dirty="0">
                <a:solidFill>
                  <a:srgbClr val="00B050"/>
                </a:solidFill>
                <a:latin typeface="+mn-lt"/>
                <a:ea typeface="+mn-ea"/>
                <a:cs typeface="+mn-cs"/>
              </a:rPr>
              <a:t>.</a:t>
            </a:r>
            <a:r>
              <a:rPr lang="en-US" sz="1200" kern="1200" dirty="0">
                <a:solidFill>
                  <a:schemeClr val="tx1"/>
                </a:solidFill>
                <a:latin typeface="+mn-lt"/>
                <a:ea typeface="+mn-ea"/>
                <a:cs typeface="+mn-cs"/>
              </a:rPr>
              <a:t> </a:t>
            </a:r>
          </a:p>
          <a:p>
            <a:pPr>
              <a:buFont typeface="Arial" pitchFamily="34" charset="0"/>
              <a:buChar char="•"/>
            </a:pPr>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Emphasize that ethics and procurement integrity are an integral part of every acquisition and the related source selection.</a:t>
            </a: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Consider other key takeaways that</a:t>
            </a:r>
            <a:r>
              <a:rPr lang="en-US" sz="1200" kern="1200" baseline="0" dirty="0">
                <a:solidFill>
                  <a:schemeClr val="tx1"/>
                </a:solidFill>
                <a:latin typeface="+mn-lt"/>
                <a:ea typeface="+mn-ea"/>
                <a:cs typeface="+mn-cs"/>
              </a:rPr>
              <a:t> may </a:t>
            </a:r>
            <a:r>
              <a:rPr lang="en-US" sz="1200" kern="1200" dirty="0">
                <a:solidFill>
                  <a:schemeClr val="tx1"/>
                </a:solidFill>
                <a:latin typeface="+mn-lt"/>
                <a:ea typeface="+mn-ea"/>
                <a:cs typeface="+mn-cs"/>
              </a:rPr>
              <a:t>be vital to the team.</a:t>
            </a:r>
            <a:endParaRPr lang="en-US" baseline="0" dirty="0"/>
          </a:p>
        </p:txBody>
      </p:sp>
    </p:spTree>
    <p:extLst>
      <p:ext uri="{BB962C8B-B14F-4D97-AF65-F5344CB8AC3E}">
        <p14:creationId xmlns:p14="http://schemas.microsoft.com/office/powerpoint/2010/main" val="1751268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4103"/>
          <p:cNvSpPr>
            <a:spLocks noGrp="1" noChangeArrowheads="1"/>
          </p:cNvSpPr>
          <p:nvPr>
            <p:ph type="sldNum" sz="quarter" idx="5"/>
          </p:nvPr>
        </p:nvSpPr>
        <p:spPr/>
        <p:txBody>
          <a:bodyPr/>
          <a:lstStyle/>
          <a:p>
            <a:pPr>
              <a:defRPr/>
            </a:pPr>
            <a:fld id="{FFF33C9B-8EFE-47B2-BD71-630A39F7EE97}" type="slidenum">
              <a:rPr lang="en-US" smtClean="0"/>
              <a:pPr>
                <a:defRPr/>
              </a:pPr>
              <a:t>30</a:t>
            </a:fld>
            <a:endParaRPr lang="en-US"/>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Source Selection Team Roles and Responsibilities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Transition chart.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  </a:t>
            </a:r>
            <a:r>
              <a:rPr lang="en-US" sz="1200" b="0" i="0" kern="1200" dirty="0">
                <a:solidFill>
                  <a:schemeClr val="tx1"/>
                </a:solidFill>
                <a:latin typeface="+mn-lt"/>
                <a:ea typeface="+mn-ea"/>
                <a:cs typeface="+mn-cs"/>
              </a:rPr>
              <a:t>DoD Source Selection Procedures, Section</a:t>
            </a:r>
            <a:r>
              <a:rPr lang="en-US" sz="1200" b="0" i="0" kern="1200" baseline="0" dirty="0">
                <a:solidFill>
                  <a:schemeClr val="tx1"/>
                </a:solidFill>
                <a:latin typeface="+mn-lt"/>
                <a:ea typeface="+mn-ea"/>
                <a:cs typeface="+mn-cs"/>
              </a:rPr>
              <a:t> 1, paragraph 1.4, </a:t>
            </a:r>
            <a:r>
              <a:rPr lang="en-US" sz="1200" b="0" i="0" kern="1200" dirty="0">
                <a:solidFill>
                  <a:schemeClr val="tx1"/>
                </a:solidFill>
                <a:latin typeface="+mn-lt"/>
                <a:ea typeface="+mn-ea"/>
                <a:cs typeface="+mn-cs"/>
              </a:rPr>
              <a:t>and</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AFFARS MP5315.3, Section 1,</a:t>
            </a:r>
            <a:r>
              <a:rPr lang="en-US" sz="1200" b="0" i="0" kern="1200" baseline="0" dirty="0">
                <a:solidFill>
                  <a:schemeClr val="tx1"/>
                </a:solidFill>
                <a:latin typeface="+mn-lt"/>
                <a:ea typeface="+mn-ea"/>
                <a:cs typeface="+mn-cs"/>
              </a:rPr>
              <a:t> paragraph 1.4.</a:t>
            </a:r>
            <a:endParaRPr lang="en-US" b="0" i="0" dirty="0"/>
          </a:p>
        </p:txBody>
      </p:sp>
    </p:spTree>
    <p:extLst>
      <p:ext uri="{BB962C8B-B14F-4D97-AF65-F5344CB8AC3E}">
        <p14:creationId xmlns:p14="http://schemas.microsoft.com/office/powerpoint/2010/main" val="887233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latin typeface="+mn-lt"/>
                <a:ea typeface="+mn-ea"/>
                <a:cs typeface="+mn-cs"/>
              </a:rPr>
              <a:t>Source Selection Team - Example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The</a:t>
            </a:r>
            <a:r>
              <a:rPr lang="en-US" sz="1200" kern="1200" baseline="0" dirty="0">
                <a:solidFill>
                  <a:schemeClr val="tx1"/>
                </a:solidFill>
                <a:latin typeface="+mn-lt"/>
                <a:ea typeface="+mn-ea"/>
                <a:cs typeface="+mn-cs"/>
              </a:rPr>
              <a:t> SST </a:t>
            </a:r>
            <a:r>
              <a:rPr lang="en-US" sz="1200" kern="1200" dirty="0">
                <a:solidFill>
                  <a:schemeClr val="tx1"/>
                </a:solidFill>
                <a:latin typeface="+mn-lt"/>
                <a:ea typeface="+mn-ea"/>
                <a:cs typeface="+mn-cs"/>
              </a:rPr>
              <a:t>is tailored to the specific acquisition.  Composition of the SST generally consists of the SSA, the PCO (if different from the SSA), PM, Requirements</a:t>
            </a:r>
            <a:r>
              <a:rPr lang="en-US" sz="1200" kern="1200" baseline="0" dirty="0">
                <a:solidFill>
                  <a:schemeClr val="tx1"/>
                </a:solidFill>
                <a:latin typeface="+mn-lt"/>
                <a:ea typeface="+mn-ea"/>
                <a:cs typeface="+mn-cs"/>
              </a:rPr>
              <a:t> Owner, </a:t>
            </a:r>
            <a:r>
              <a:rPr lang="en-US" sz="1200" kern="1200" dirty="0">
                <a:solidFill>
                  <a:schemeClr val="tx1"/>
                </a:solidFill>
                <a:latin typeface="+mn-lt"/>
                <a:ea typeface="+mn-ea"/>
                <a:cs typeface="+mn-cs"/>
              </a:rPr>
              <a:t>SSAC (mandatory for</a:t>
            </a:r>
            <a:r>
              <a:rPr lang="en-US" sz="1200" kern="1200" baseline="0" dirty="0">
                <a:solidFill>
                  <a:schemeClr val="tx1"/>
                </a:solidFill>
                <a:latin typeface="+mn-lt"/>
                <a:ea typeface="+mn-ea"/>
                <a:cs typeface="+mn-cs"/>
              </a:rPr>
              <a:t> acquisitions of $100M or more)</a:t>
            </a:r>
            <a:r>
              <a:rPr lang="en-US" sz="1200" kern="1200" dirty="0">
                <a:solidFill>
                  <a:schemeClr val="tx1"/>
                </a:solidFill>
                <a:latin typeface="+mn-lt"/>
                <a:ea typeface="+mn-ea"/>
                <a:cs typeface="+mn-cs"/>
              </a:rPr>
              <a:t>, SSEB, Advisors, Cost/Pricing Experts, Legal Counsel, Small Business Specialists, and other advisors (subject-matter experts) as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chart shows a</a:t>
            </a:r>
            <a:r>
              <a:rPr lang="en-US" sz="1200" kern="1200" baseline="0" dirty="0">
                <a:solidFill>
                  <a:schemeClr val="tx1"/>
                </a:solidFill>
                <a:latin typeface="+mn-lt"/>
                <a:ea typeface="+mn-ea"/>
                <a:cs typeface="+mn-cs"/>
              </a:rPr>
              <a:t> typical source selection organization for a complex source selection over $100M.  The source selection organization/team should be tailored to the specific acquisition.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It is considered a best practice for the</a:t>
            </a:r>
            <a:r>
              <a:rPr lang="en-US" sz="1200" b="1" kern="1200" baseline="0" dirty="0">
                <a:solidFill>
                  <a:schemeClr val="tx1"/>
                </a:solidFill>
                <a:latin typeface="+mn-lt"/>
                <a:ea typeface="+mn-ea"/>
                <a:cs typeface="+mn-cs"/>
              </a:rPr>
              <a:t> PM, when one is assigned, to serve as the SSEB chair.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SST members may include personnel from other Government sources such as headquarters or joint service members. Key members of the SST, such as the SSA, SSEB chairperson, functional leads, and the PCO, should have source selection experience.  </a:t>
            </a:r>
            <a:r>
              <a:rPr lang="en-US" sz="1200" b="1" kern="1200" dirty="0">
                <a:solidFill>
                  <a:schemeClr val="tx1"/>
                </a:solidFill>
                <a:latin typeface="+mn-lt"/>
                <a:ea typeface="+mn-ea"/>
                <a:cs typeface="+mn-cs"/>
              </a:rPr>
              <a:t>All members </a:t>
            </a:r>
            <a:r>
              <a:rPr lang="en-US" sz="1200" kern="1200" dirty="0">
                <a:solidFill>
                  <a:schemeClr val="tx1"/>
                </a:solidFill>
                <a:latin typeface="+mn-lt"/>
                <a:ea typeface="+mn-ea"/>
                <a:cs typeface="+mn-cs"/>
              </a:rPr>
              <a:t>of the SST shall be designated early in the source selection process, and </a:t>
            </a:r>
            <a:r>
              <a:rPr lang="en-US" sz="1200" b="1" kern="1200" dirty="0">
                <a:solidFill>
                  <a:schemeClr val="tx1"/>
                </a:solidFill>
                <a:latin typeface="+mn-lt"/>
                <a:ea typeface="+mn-ea"/>
                <a:cs typeface="+mn-cs"/>
              </a:rPr>
              <a:t>agencies shall provide the needed training to execute that specific source selection.  </a:t>
            </a:r>
            <a:r>
              <a:rPr lang="en-US" sz="1200" b="0" kern="1200" dirty="0">
                <a:solidFill>
                  <a:schemeClr val="tx1"/>
                </a:solidFill>
                <a:latin typeface="+mn-lt"/>
                <a:ea typeface="+mn-ea"/>
                <a:cs typeface="+mn-cs"/>
              </a:rPr>
              <a:t>Small</a:t>
            </a:r>
            <a:r>
              <a:rPr lang="en-US" sz="1200" b="0" kern="1200" baseline="0" dirty="0">
                <a:solidFill>
                  <a:schemeClr val="tx1"/>
                </a:solidFill>
                <a:latin typeface="+mn-lt"/>
                <a:ea typeface="+mn-ea"/>
                <a:cs typeface="+mn-cs"/>
              </a:rPr>
              <a:t> business professionals/specialists may serve as advisors to the SST, but are not required to serve as part of the small business evaluation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A key to success is to ensure that the SS team is “right-sized” for the specific acquisition and that they are fully focused and dedicated to supporting the source selection throughout the entire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a:t>
            </a:r>
            <a:r>
              <a:rPr lang="en-US" sz="1200" b="0" kern="1200" dirty="0">
                <a:solidFill>
                  <a:schemeClr val="tx1"/>
                </a:solidFill>
                <a:latin typeface="+mn-lt"/>
                <a:ea typeface="+mn-ea"/>
                <a:cs typeface="+mn-cs"/>
              </a:rPr>
              <a:t>  DoD Source Selection</a:t>
            </a:r>
            <a:r>
              <a:rPr lang="en-US" sz="1200" b="0" kern="1200" baseline="0" dirty="0">
                <a:solidFill>
                  <a:schemeClr val="tx1"/>
                </a:solidFill>
                <a:latin typeface="+mn-lt"/>
                <a:ea typeface="+mn-ea"/>
                <a:cs typeface="+mn-cs"/>
              </a:rPr>
              <a:t> Procedures, Section 1, paragraph 1.4</a:t>
            </a:r>
            <a:endParaRPr lang="en-US" sz="1200" b="1" kern="1200" dirty="0">
              <a:solidFill>
                <a:schemeClr val="tx1"/>
              </a:solidFill>
              <a:latin typeface="+mn-lt"/>
              <a:ea typeface="+mn-ea"/>
              <a:cs typeface="+mn-cs"/>
            </a:endParaRPr>
          </a:p>
          <a:p>
            <a:pPr>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D0A781-858C-43BD-B497-D3379E0A0AE0}" type="slidenum">
              <a:rPr lang="en-US" smtClean="0"/>
              <a:pPr/>
              <a:t>31</a:t>
            </a:fld>
            <a:endParaRPr lang="en-US"/>
          </a:p>
        </p:txBody>
      </p:sp>
    </p:spTree>
    <p:extLst>
      <p:ext uri="{BB962C8B-B14F-4D97-AF65-F5344CB8AC3E}">
        <p14:creationId xmlns:p14="http://schemas.microsoft.com/office/powerpoint/2010/main" val="4169164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SSA Roles and Responsibilities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Discuss the SSA’s role and responsibilities listed below: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a:solidFill>
                  <a:schemeClr val="tx1"/>
                </a:solidFill>
                <a:latin typeface="+mn-lt"/>
                <a:ea typeface="+mn-ea"/>
                <a:cs typeface="+mn-cs"/>
              </a:rPr>
              <a:t> Selects SSEB</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SSAC (if used) Chairs and other advisor members, based on source selection complexity, visibility level, and ACAT or S-CAT levels</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a:solidFill>
                  <a:schemeClr val="tx1"/>
                </a:solidFill>
                <a:latin typeface="+mn-lt"/>
                <a:ea typeface="+mn-ea"/>
                <a:cs typeface="+mn-cs"/>
              </a:rPr>
              <a:t> SSA should ensure and document expectations relative to the SSEB Chair reporting on items of interest or appropriate situational awareness such as team frustrations and their potential negative effects to include manpower and expertise challenges, conflicting guidance, schedule pressure and associated risk, and lack of resources (equipment, space, etc).  SSA should promote active communication within team – be accessible; this will encourage team to raise concerns/issues.</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a:solidFill>
                  <a:srgbClr val="FF0000"/>
                </a:solidFill>
                <a:latin typeface="+mn-lt"/>
                <a:ea typeface="+mn-ea"/>
                <a:cs typeface="+mn-cs"/>
              </a:rPr>
              <a:t>Note – best practice is to update Non-Disclosure Agreements</a:t>
            </a:r>
            <a:r>
              <a:rPr lang="en-US" sz="1200" kern="1200" baseline="0" dirty="0">
                <a:solidFill>
                  <a:srgbClr val="FF0000"/>
                </a:solidFill>
                <a:latin typeface="+mn-lt"/>
                <a:ea typeface="+mn-ea"/>
                <a:cs typeface="+mn-cs"/>
              </a:rPr>
              <a:t> and Conflict of Interest statements when a new or potential prime or subcontractor is identified through the Source Selection Process.</a:t>
            </a:r>
            <a:r>
              <a:rPr lang="en-US" sz="1200" kern="1200" dirty="0">
                <a:solidFill>
                  <a:schemeClr val="tx1"/>
                </a:solidFill>
                <a:latin typeface="+mn-lt"/>
                <a:ea typeface="+mn-ea"/>
                <a:cs typeface="+mn-cs"/>
              </a:rPr>
              <a:t>  </a:t>
            </a:r>
          </a:p>
          <a:p>
            <a:pPr>
              <a:buFont typeface="Wingdings" pitchFamily="2" charset="2"/>
              <a:buChar char="Ø"/>
            </a:pPr>
            <a:r>
              <a:rPr lang="en-US" sz="1200" kern="1200" dirty="0">
                <a:solidFill>
                  <a:schemeClr val="tx1"/>
                </a:solidFill>
                <a:latin typeface="+mn-lt"/>
                <a:ea typeface="+mn-ea"/>
                <a:cs typeface="+mn-cs"/>
              </a:rPr>
              <a:t> SSA should allow dissenting opinions, but make sure the SST reconciles/documents.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a:solidFill>
                <a:schemeClr val="tx1"/>
              </a:solidFill>
              <a:latin typeface="+mn-lt"/>
              <a:ea typeface="+mn-ea"/>
              <a:cs typeface="+mn-cs"/>
            </a:endParaRPr>
          </a:p>
          <a:p>
            <a:pPr>
              <a:lnSpc>
                <a:spcPct val="80000"/>
              </a:lnSpc>
            </a:pPr>
            <a:r>
              <a:rPr lang="en-US" b="1" dirty="0"/>
              <a:t>References: </a:t>
            </a:r>
            <a:r>
              <a:rPr lang="en-US" b="0" dirty="0"/>
              <a:t>DoD Source Selection Procedures, Section 1, paragraph</a:t>
            </a:r>
            <a:r>
              <a:rPr lang="en-US" b="0" baseline="0" dirty="0"/>
              <a:t> 1.4.1, and AFFARS </a:t>
            </a:r>
            <a:r>
              <a:rPr lang="en-US" b="0" dirty="0"/>
              <a:t>MP5315.3,</a:t>
            </a:r>
            <a:r>
              <a:rPr lang="en-US" b="0" baseline="0" dirty="0"/>
              <a:t> paragraph 1.4.1.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4B94F-63AD-426E-88CB-044A928252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310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4103"/>
          <p:cNvSpPr>
            <a:spLocks noGrp="1" noChangeArrowheads="1"/>
          </p:cNvSpPr>
          <p:nvPr>
            <p:ph type="sldNum" sz="quarter" idx="5"/>
          </p:nvPr>
        </p:nvSpPr>
        <p:spPr>
          <a:noFill/>
        </p:spPr>
        <p:txBody>
          <a:bodyPr/>
          <a:lstStyle/>
          <a:p>
            <a:fld id="{BE7852C8-0682-416B-92A8-352BC4CB8CEF}" type="slidenum">
              <a:rPr lang="en-US" smtClean="0">
                <a:latin typeface="Arial" pitchFamily="34" charset="0"/>
              </a:rPr>
              <a:pPr/>
              <a:t>33</a:t>
            </a:fld>
            <a:endParaRPr lang="en-US" dirty="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935039" y="4289425"/>
            <a:ext cx="5140325" cy="4706938"/>
          </a:xfrm>
          <a:noFill/>
          <a:ln/>
        </p:spPr>
        <p:txBody>
          <a:bodyPr>
            <a:normAutofit lnSpcReduction="10000"/>
          </a:bodyPr>
          <a:lstStyle/>
          <a:p>
            <a:r>
              <a:rPr lang="en-US" sz="1200" b="1" kern="1200" dirty="0">
                <a:solidFill>
                  <a:schemeClr val="tx1"/>
                </a:solidFill>
                <a:latin typeface="+mn-lt"/>
                <a:ea typeface="+mn-ea"/>
                <a:cs typeface="+mn-cs"/>
              </a:rPr>
              <a:t>PCO – Roles and Responsibilities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Request that the PCO for the current acquisition tailor and brief this slide to add any other particulars or additional instructions he/she wishes to disseminate to the team.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Point out changes included in DoD SS Procedures dated 20 Aug 2022: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	- Eliminated requirement for coordinating</a:t>
            </a:r>
            <a:r>
              <a:rPr lang="en-US" sz="1200" kern="1200" baseline="0" dirty="0">
                <a:solidFill>
                  <a:schemeClr val="tx1"/>
                </a:solidFill>
                <a:latin typeface="+mn-lt"/>
                <a:ea typeface="+mn-ea"/>
                <a:cs typeface="+mn-cs"/>
              </a:rPr>
              <a:t> competitive range approval with Program Manager prior to submitting to SSA for approval, but added requirement to coordinate with the SSEB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a:t>
            </a:r>
            <a:r>
              <a:rPr lang="en-US" sz="1200" kern="1200" baseline="0">
                <a:solidFill>
                  <a:schemeClr val="tx1"/>
                </a:solidFill>
                <a:latin typeface="+mn-lt"/>
                <a:ea typeface="+mn-ea"/>
                <a:cs typeface="+mn-cs"/>
              </a:rPr>
              <a:t>- Emphasizes requirement </a:t>
            </a:r>
            <a:r>
              <a:rPr lang="en-US" sz="1200" kern="1200" baseline="0" dirty="0">
                <a:solidFill>
                  <a:schemeClr val="tx1"/>
                </a:solidFill>
                <a:latin typeface="+mn-lt"/>
                <a:ea typeface="+mn-ea"/>
                <a:cs typeface="+mn-cs"/>
              </a:rPr>
              <a:t>to </a:t>
            </a:r>
            <a:r>
              <a:rPr lang="en-US" sz="1200" kern="1200" baseline="0">
                <a:solidFill>
                  <a:schemeClr val="tx1"/>
                </a:solidFill>
                <a:latin typeface="+mn-lt"/>
                <a:ea typeface="+mn-ea"/>
                <a:cs typeface="+mn-cs"/>
              </a:rPr>
              <a:t>manage OCIs and to identify</a:t>
            </a:r>
            <a:r>
              <a:rPr lang="en-US" sz="1200" kern="1200" baseline="0" dirty="0">
                <a:solidFill>
                  <a:schemeClr val="tx1"/>
                </a:solidFill>
                <a:latin typeface="+mn-lt"/>
                <a:ea typeface="+mn-ea"/>
                <a:cs typeface="+mn-cs"/>
              </a:rPr>
              <a:t>, evaluate and mitigate potential OCI’s early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	- Emphasizes discussions are still highly encourage even for SS &lt;$100M</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PCO serves as the primary business advisor (Mission-Focused Business Leader) and principal guidance source for the entire source selection process.  Also, the </a:t>
            </a:r>
            <a:r>
              <a:rPr lang="en-US" sz="1200" b="1" kern="1200" dirty="0">
                <a:solidFill>
                  <a:schemeClr val="tx1"/>
                </a:solidFill>
                <a:latin typeface="+mn-lt"/>
                <a:ea typeface="+mn-ea"/>
                <a:cs typeface="+mn-cs"/>
              </a:rPr>
              <a:t>PCO shall manage all business aspects of the acquisition </a:t>
            </a:r>
            <a:r>
              <a:rPr lang="en-US" sz="1200" kern="1200" dirty="0">
                <a:solidFill>
                  <a:schemeClr val="tx1"/>
                </a:solidFill>
                <a:latin typeface="+mn-lt"/>
                <a:ea typeface="+mn-ea"/>
                <a:cs typeface="+mn-cs"/>
              </a:rPr>
              <a:t>and </a:t>
            </a:r>
            <a:r>
              <a:rPr lang="en-US" sz="1200" b="1" kern="1200" dirty="0">
                <a:solidFill>
                  <a:schemeClr val="tx1"/>
                </a:solidFill>
                <a:latin typeface="+mn-lt"/>
                <a:ea typeface="+mn-ea"/>
                <a:cs typeface="+mn-cs"/>
              </a:rPr>
              <a:t>advises or assists the SSA in the execution of their responsibilities</a:t>
            </a:r>
            <a:r>
              <a:rPr lang="en-US" sz="1200" kern="1200" dirty="0">
                <a:solidFill>
                  <a:schemeClr val="tx1"/>
                </a:solidFill>
                <a:latin typeface="+mn-lt"/>
                <a:ea typeface="+mn-ea"/>
                <a:cs typeface="+mn-cs"/>
              </a:rPr>
              <a:t> as well as working with the SSEB chair to ensure the evaluation is conducted in accordance with the evaluation criteria specified in the solicitation.  Additionally, the </a:t>
            </a:r>
            <a:r>
              <a:rPr lang="en-US" sz="1200" b="1" kern="1200" dirty="0">
                <a:solidFill>
                  <a:schemeClr val="tx1"/>
                </a:solidFill>
                <a:latin typeface="+mn-lt"/>
                <a:ea typeface="+mn-ea"/>
                <a:cs typeface="+mn-cs"/>
              </a:rPr>
              <a:t>PCO is responsible for ensuring that proper safeguards are in place to maintain source selection information </a:t>
            </a:r>
            <a:r>
              <a:rPr lang="en-US" sz="1200" kern="1200" dirty="0">
                <a:solidFill>
                  <a:schemeClr val="tx1"/>
                </a:solidFill>
                <a:latin typeface="+mn-lt"/>
                <a:ea typeface="+mn-ea"/>
                <a:cs typeface="+mn-cs"/>
              </a:rPr>
              <a:t>and contractor bid or proposal information in accordance with FAR 3.104 and DFARS 203.104</a:t>
            </a:r>
            <a:r>
              <a:rPr lang="en-US" sz="10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References: </a:t>
            </a:r>
            <a:r>
              <a:rPr lang="en-US" sz="1000" b="0" dirty="0"/>
              <a:t>DoD Source Selection Procedures, Section 1, paragraph</a:t>
            </a:r>
            <a:r>
              <a:rPr lang="en-US" sz="1000" b="0" baseline="0" dirty="0"/>
              <a:t> 1.4.2, and AFFARS </a:t>
            </a:r>
            <a:r>
              <a:rPr lang="en-US" sz="1000" b="0" dirty="0"/>
              <a:t>MP5315.3,</a:t>
            </a:r>
            <a:r>
              <a:rPr lang="en-US" sz="1000" b="0" baseline="0" dirty="0"/>
              <a:t> Section 1, paragraph 1.4.2.</a:t>
            </a:r>
            <a:endParaRPr lang="en-US" sz="1000" dirty="0"/>
          </a:p>
        </p:txBody>
      </p:sp>
    </p:spTree>
    <p:extLst>
      <p:ext uri="{BB962C8B-B14F-4D97-AF65-F5344CB8AC3E}">
        <p14:creationId xmlns:p14="http://schemas.microsoft.com/office/powerpoint/2010/main" val="2109440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Program</a:t>
            </a:r>
            <a:r>
              <a:rPr lang="en-US" b="1" baseline="0" dirty="0"/>
              <a:t> Manager (PM) </a:t>
            </a:r>
            <a:r>
              <a:rPr lang="en-US" b="1" dirty="0"/>
              <a:t>– Roles and Responsibilities</a:t>
            </a:r>
          </a:p>
          <a:p>
            <a:endParaRPr lang="en-US" b="1" dirty="0"/>
          </a:p>
          <a:p>
            <a:r>
              <a:rPr lang="en-US" b="1" dirty="0"/>
              <a:t>Note changes to PM’s roles/responsibilities</a:t>
            </a:r>
            <a:r>
              <a:rPr lang="en-US" b="1" baseline="0" dirty="0"/>
              <a:t> pursuant to DoD SS Procedures dated 20 Aug 2022:</a:t>
            </a:r>
          </a:p>
          <a:p>
            <a:r>
              <a:rPr lang="en-US" b="1" baseline="0" dirty="0"/>
              <a:t>	- Changed “Ensure technical requirements…”, to “Provide approved..”</a:t>
            </a:r>
          </a:p>
          <a:p>
            <a:r>
              <a:rPr lang="en-US" b="1" baseline="0" dirty="0"/>
              <a:t>	- Silent on role regarding development of IGCE</a:t>
            </a:r>
          </a:p>
          <a:p>
            <a:r>
              <a:rPr lang="en-US" b="1" baseline="0" dirty="0"/>
              <a:t>	- Specified potential roles of serving either on the SSAC or SSEB</a:t>
            </a:r>
          </a:p>
          <a:p>
            <a:r>
              <a:rPr lang="en-US" b="1" baseline="0" dirty="0"/>
              <a:t>	- Added must identify (along with RO) potential/anticipated discriminators.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	- </a:t>
            </a:r>
            <a:r>
              <a:rPr lang="en-US" sz="1200" b="1" strike="noStrike" baseline="0" dirty="0">
                <a:solidFill>
                  <a:schemeClr val="tx1"/>
                </a:solidFill>
              </a:rPr>
              <a:t>Deleted requirement to review EN’s prior to release.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baseline="0">
                <a:solidFill>
                  <a:schemeClr val="tx1"/>
                </a:solidFill>
              </a:rPr>
              <a:t>	</a:t>
            </a:r>
            <a:endParaRPr lang="en-US" dirty="0"/>
          </a:p>
          <a:p>
            <a:r>
              <a:rPr lang="en-US" b="1" dirty="0"/>
              <a:t>Lesson Plan:  </a:t>
            </a:r>
            <a:r>
              <a:rPr lang="en-US" baseline="0" dirty="0"/>
              <a:t>Walk the team through the chart and emphasize the following: </a:t>
            </a:r>
          </a:p>
          <a:p>
            <a:pPr>
              <a:buFont typeface="Wingdings" pitchFamily="2" charset="2"/>
              <a:buNone/>
            </a:pPr>
            <a:endParaRPr lang="en-US" baseline="0" dirty="0"/>
          </a:p>
          <a:p>
            <a:pPr>
              <a:buFont typeface="Wingdings" pitchFamily="2" charset="2"/>
              <a:buNone/>
            </a:pPr>
            <a:r>
              <a:rPr lang="en-US" baseline="0" dirty="0"/>
              <a:t>-For acquisitions where a PM is assigned, the PM provides a key leadership role in the source selection process.</a:t>
            </a:r>
          </a:p>
          <a:p>
            <a:pPr>
              <a:buFont typeface="Wingdings" pitchFamily="2" charset="2"/>
              <a:buNone/>
            </a:pPr>
            <a:endParaRPr lang="en-US" baseline="0" dirty="0"/>
          </a:p>
          <a:p>
            <a:pPr>
              <a:buFont typeface="Wingdings" pitchFamily="2" charset="2"/>
              <a:buNone/>
            </a:pPr>
            <a:r>
              <a:rPr lang="en-US" baseline="0" dirty="0"/>
              <a:t>-It is a best practice for the PM to serve as the SSEB Chairperson.</a:t>
            </a:r>
          </a:p>
          <a:p>
            <a:pPr>
              <a:buFont typeface="Wingdings" pitchFamily="2" charset="2"/>
              <a:buNone/>
            </a:pPr>
            <a:endParaRPr lang="en-US" baseline="0" dirty="0"/>
          </a:p>
          <a:p>
            <a:pPr>
              <a:buFont typeface="Wingdings" pitchFamily="2" charset="2"/>
              <a:buNone/>
            </a:pPr>
            <a:r>
              <a:rPr lang="en-US" baseline="0" dirty="0"/>
              <a:t>-During acquisition planning and development of the source selection methodology, the PM is to identify areas where tailoring the source selection process would be beneficial to fully support program objective.  The PM will coordinate these tailoring recommendations and requests for waivers with the SSA and PCO.</a:t>
            </a:r>
          </a:p>
          <a:p>
            <a:pPr marL="0" indent="0">
              <a:buFont typeface="Wingdings" pitchFamily="2" charset="2"/>
              <a:buNone/>
            </a:pPr>
            <a:endParaRPr lang="en-US" baseline="0" dirty="0"/>
          </a:p>
          <a:p>
            <a:r>
              <a:rPr lang="en-US" b="1" dirty="0"/>
              <a:t>References:</a:t>
            </a:r>
            <a:r>
              <a:rPr lang="en-US" b="0" dirty="0"/>
              <a:t>  DoD</a:t>
            </a:r>
            <a:r>
              <a:rPr lang="en-US" b="0" baseline="0" dirty="0"/>
              <a:t> Source Selection Procedures, Section 1, paragraph 1.4.7</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34</a:t>
            </a:fld>
            <a:endParaRPr lang="en-US" dirty="0"/>
          </a:p>
        </p:txBody>
      </p:sp>
    </p:spTree>
    <p:extLst>
      <p:ext uri="{BB962C8B-B14F-4D97-AF65-F5344CB8AC3E}">
        <p14:creationId xmlns:p14="http://schemas.microsoft.com/office/powerpoint/2010/main" val="2811014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Requirements Owner (RO)</a:t>
            </a:r>
            <a:r>
              <a:rPr lang="en-US" b="1" baseline="0" dirty="0"/>
              <a:t> </a:t>
            </a:r>
            <a:r>
              <a:rPr lang="en-US" b="1" dirty="0"/>
              <a:t>– Roles and Responsibilities</a:t>
            </a:r>
          </a:p>
          <a:p>
            <a:endParaRPr lang="en-US" dirty="0"/>
          </a:p>
          <a:p>
            <a:r>
              <a:rPr lang="en-US" b="1" dirty="0"/>
              <a:t>Lesson Plan:  </a:t>
            </a:r>
            <a:r>
              <a:rPr lang="en-US" baseline="0" dirty="0"/>
              <a:t>Walk the team through the chart and emphasize the following: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DoD SS Procedures dated 20 Aug 2022 added “</a:t>
            </a:r>
            <a:r>
              <a:rPr lang="en-US" b="1" baseline="0" dirty="0">
                <a:solidFill>
                  <a:schemeClr val="tx1"/>
                </a:solidFill>
              </a:rPr>
              <a:t>Assist with </a:t>
            </a:r>
            <a:r>
              <a:rPr lang="en-US" b="1" baseline="0" dirty="0">
                <a:solidFill>
                  <a:srgbClr val="FF0000"/>
                </a:solidFill>
              </a:rPr>
              <a:t>selecting tradeoff methodology; identify any measurable above minimum performance parameters exist”.  Previous version was less specific regarding their role i.e. limited to assisting with source selection process and identifying valued requirements/monetary value for VATEP. </a:t>
            </a:r>
            <a:endParaRPr lang="en-US" b="1" dirty="0">
              <a:solidFill>
                <a:schemeClr val="tx1"/>
              </a:solidFill>
            </a:endParaRPr>
          </a:p>
          <a:p>
            <a:endParaRPr lang="en-US" baseline="0" dirty="0"/>
          </a:p>
          <a:p>
            <a:pPr>
              <a:buFont typeface="Wingdings" pitchFamily="2" charset="2"/>
              <a:buNone/>
            </a:pPr>
            <a:endParaRPr lang="en-US" baseline="0" dirty="0"/>
          </a:p>
          <a:p>
            <a:pPr>
              <a:buFont typeface="Wingdings" pitchFamily="2" charset="2"/>
              <a:buNone/>
            </a:pPr>
            <a:r>
              <a:rPr lang="en-US" baseline="0" dirty="0"/>
              <a:t>-The requirements Owner is generally the generator of the acquisition requirement based on the need to satisfy a capability or performance gap.  The outcome and subsequent cost, schedule, and performance of the resulting product or service is completely dependent on the accuracy and specificity of the requirement.</a:t>
            </a:r>
          </a:p>
          <a:p>
            <a:pPr>
              <a:buFont typeface="Wingdings" pitchFamily="2" charset="2"/>
              <a:buNone/>
            </a:pPr>
            <a:endParaRPr lang="en-US" baseline="0" dirty="0"/>
          </a:p>
          <a:p>
            <a:pPr>
              <a:buFont typeface="Wingdings" pitchFamily="2" charset="2"/>
              <a:buNone/>
            </a:pPr>
            <a:r>
              <a:rPr lang="en-US" baseline="0" dirty="0"/>
              <a:t>-The RO will assist with the selection of the source selection process to be used and identify potential/anticipated discriminators.  If using the VATEP process, it is the RO’s responsibility to identify valued requirements, their associated threshold (minimum) and objective (maximum) values, and determine their monetary value (in dollars or percentage).</a:t>
            </a:r>
          </a:p>
          <a:p>
            <a:pPr>
              <a:buFont typeface="Wingdings" pitchFamily="2" charset="2"/>
              <a:buNone/>
            </a:pPr>
            <a:endParaRPr lang="en-US" baseline="0" dirty="0"/>
          </a:p>
          <a:p>
            <a:r>
              <a:rPr lang="en-US" b="1" dirty="0"/>
              <a:t>References:</a:t>
            </a:r>
            <a:r>
              <a:rPr lang="en-US" b="0" dirty="0"/>
              <a:t>  DoD</a:t>
            </a:r>
            <a:r>
              <a:rPr lang="en-US" b="0" baseline="0" dirty="0"/>
              <a:t> Source Selection Procedures, Section 1, paragraph 1.4.8</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35</a:t>
            </a:fld>
            <a:endParaRPr lang="en-US" dirty="0"/>
          </a:p>
        </p:txBody>
      </p:sp>
    </p:spTree>
    <p:extLst>
      <p:ext uri="{BB962C8B-B14F-4D97-AF65-F5344CB8AC3E}">
        <p14:creationId xmlns:p14="http://schemas.microsoft.com/office/powerpoint/2010/main" val="2510354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Legal Counsel – Roles and Responsibilities</a:t>
            </a:r>
          </a:p>
          <a:p>
            <a:endParaRPr lang="en-US" dirty="0"/>
          </a:p>
          <a:p>
            <a:r>
              <a:rPr lang="en-US" b="1" dirty="0"/>
              <a:t>Lesson Plan:  </a:t>
            </a:r>
            <a:r>
              <a:rPr lang="en-US" baseline="0" dirty="0"/>
              <a:t>Walk the team through the chart and emphasize the following: </a:t>
            </a:r>
          </a:p>
          <a:p>
            <a:pPr>
              <a:buFont typeface="Wingdings" pitchFamily="2" charset="2"/>
              <a:buNone/>
            </a:pPr>
            <a:endParaRPr lang="en-US" baseline="0" dirty="0"/>
          </a:p>
          <a:p>
            <a:pPr>
              <a:buFont typeface="Wingdings" pitchFamily="2" charset="2"/>
              <a:buNone/>
            </a:pPr>
            <a:r>
              <a:rPr lang="en-US" baseline="0" dirty="0"/>
              <a:t>-Legal Counsel is an integral part of the source selection and is crucial in reviewing documentation for legal sufficiency as well a providing legal advice throughout the source selection process.</a:t>
            </a:r>
          </a:p>
          <a:p>
            <a:pPr marL="0" indent="0">
              <a:buFont typeface="Wingdings" pitchFamily="2" charset="2"/>
              <a:buNone/>
            </a:pPr>
            <a:endParaRPr lang="en-US" baseline="0" dirty="0"/>
          </a:p>
          <a:p>
            <a:r>
              <a:rPr lang="en-US" b="1" dirty="0"/>
              <a:t>References:</a:t>
            </a:r>
            <a:r>
              <a:rPr lang="en-US" b="0" dirty="0"/>
              <a:t>  DoD</a:t>
            </a:r>
            <a:r>
              <a:rPr lang="en-US" b="0" baseline="0" dirty="0"/>
              <a:t> Source Selection Procedures, Section 1, paragraph 1.4.5</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36</a:t>
            </a:fld>
            <a:endParaRPr lang="en-US" dirty="0"/>
          </a:p>
        </p:txBody>
      </p:sp>
    </p:spTree>
    <p:extLst>
      <p:ext uri="{BB962C8B-B14F-4D97-AF65-F5344CB8AC3E}">
        <p14:creationId xmlns:p14="http://schemas.microsoft.com/office/powerpoint/2010/main" val="766771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SSEB Chairperson – Roles and Responsibilities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 The SSEB Chairperson could brief this chart and tailor it to the current acquisition.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Neither the SSEB Chairperson nor the SSEB members shall perform comparative analysis of proposals or make source selection recommendations unless requested by the SSA.</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It is recommended that the PM, when one is assigned, serve as the SSEB Chairperson.</a:t>
            </a:r>
            <a:r>
              <a:rPr lang="en-US" dirty="0">
                <a:effectLst/>
              </a:rPr>
              <a:t> </a:t>
            </a:r>
            <a:r>
              <a:rPr lang="en-US" b="1" dirty="0">
                <a:effectLst/>
              </a:rPr>
              <a:t>It is also a best practice that the SSEB chair not serve in multiple roles.</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References: </a:t>
            </a:r>
            <a:r>
              <a:rPr lang="en-US" b="0" dirty="0"/>
              <a:t>DoD Source Selection Procedures, Section 1, paragraph</a:t>
            </a:r>
            <a:r>
              <a:rPr lang="en-US" b="0" baseline="0" dirty="0"/>
              <a:t> 1.4.4.4.1, and AFFARS </a:t>
            </a:r>
            <a:r>
              <a:rPr lang="en-US" b="0" dirty="0"/>
              <a:t>MP5315.3,</a:t>
            </a:r>
            <a:r>
              <a:rPr lang="en-US" b="0" baseline="0" dirty="0"/>
              <a:t> Section 1, paragraph 1.4.4.4.1.7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37</a:t>
            </a:fld>
            <a:endParaRPr lang="en-US" dirty="0"/>
          </a:p>
        </p:txBody>
      </p:sp>
    </p:spTree>
    <p:extLst>
      <p:ext uri="{BB962C8B-B14F-4D97-AF65-F5344CB8AC3E}">
        <p14:creationId xmlns:p14="http://schemas.microsoft.com/office/powerpoint/2010/main" val="3720108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38</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Source Selection Processes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Transition chart.</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References: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FAR Part 15, DFARS 215, </a:t>
            </a:r>
            <a:r>
              <a:rPr lang="en-US" sz="1200" b="0" kern="1200" dirty="0">
                <a:solidFill>
                  <a:schemeClr val="tx1"/>
                </a:solidFill>
                <a:latin typeface="+mn-lt"/>
                <a:ea typeface="+mn-ea"/>
                <a:cs typeface="+mn-cs"/>
              </a:rPr>
              <a:t>AFFARS MP5315.3.</a:t>
            </a:r>
            <a:endParaRPr lang="en-US" b="0" dirty="0"/>
          </a:p>
        </p:txBody>
      </p:sp>
    </p:spTree>
    <p:extLst>
      <p:ext uri="{BB962C8B-B14F-4D97-AF65-F5344CB8AC3E}">
        <p14:creationId xmlns:p14="http://schemas.microsoft.com/office/powerpoint/2010/main" val="2674734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a:t>SS Processes</a:t>
            </a:r>
          </a:p>
          <a:p>
            <a:pPr>
              <a:buFont typeface="Arial" pitchFamily="34" charset="0"/>
              <a:buNone/>
            </a:pPr>
            <a:endParaRPr lang="en-US" b="1" dirty="0"/>
          </a:p>
          <a:p>
            <a:pPr>
              <a:buFont typeface="Arial" pitchFamily="34" charset="0"/>
              <a:buNone/>
            </a:pPr>
            <a:r>
              <a:rPr lang="en-US" b="1" dirty="0"/>
              <a:t>Lesson Plan:  </a:t>
            </a:r>
            <a:r>
              <a:rPr lang="en-US" b="0" dirty="0"/>
              <a:t>In this section, we’ll address the range of SS processes.</a:t>
            </a:r>
          </a:p>
          <a:p>
            <a:pPr>
              <a:buFont typeface="Arial" pitchFamily="34" charset="0"/>
              <a:buNone/>
            </a:pPr>
            <a:endParaRPr lang="en-US" b="0" baseline="0" dirty="0"/>
          </a:p>
          <a:p>
            <a:pPr>
              <a:buFont typeface="Arial" pitchFamily="34" charset="0"/>
              <a:buNone/>
            </a:pPr>
            <a:r>
              <a:rPr lang="en-US" b="0" baseline="0" dirty="0"/>
              <a:t>The hyperlinked Army LPTA Quick Guide is not official AF policy nor has it been updated with the Limitations and Prohibitions in DFARS 215.101-2-70 (R</a:t>
            </a:r>
            <a:r>
              <a:rPr lang="en-US" b="0" i="1" baseline="0" dirty="0"/>
              <a:t>evised</a:t>
            </a:r>
            <a:r>
              <a:rPr lang="en-US" b="0" baseline="0" dirty="0"/>
              <a:t> </a:t>
            </a:r>
            <a:r>
              <a:rPr lang="en-US" b="0" i="1" baseline="0" dirty="0"/>
              <a:t>October 1, 2019</a:t>
            </a:r>
            <a:r>
              <a:rPr lang="en-US" b="0" baseline="0" dirty="0"/>
              <a:t>).  It is provided for use as a reference only.  The hyperlinked VATEP webinar is a good resource for a thorough discussion of the VATEP evaluative methodology.</a:t>
            </a:r>
          </a:p>
          <a:p>
            <a:pPr>
              <a:buFont typeface="Arial" pitchFamily="34" charset="0"/>
              <a:buNone/>
            </a:pPr>
            <a:endParaRPr lang="en-US" b="0" baseline="0" dirty="0"/>
          </a:p>
          <a:p>
            <a:pPr>
              <a:buFont typeface="Arial" pitchFamily="34" charset="0"/>
              <a:buNone/>
            </a:pPr>
            <a:r>
              <a:rPr lang="en-US" b="0" baseline="0" dirty="0"/>
              <a:t>The DAU </a:t>
            </a:r>
            <a:r>
              <a:rPr lang="en-US" b="0" baseline="0" dirty="0" err="1"/>
              <a:t>Aquipedia</a:t>
            </a:r>
            <a:r>
              <a:rPr lang="en-US" b="0" baseline="0" dirty="0"/>
              <a:t> site discusses the limitation on LPTA imposed by </a:t>
            </a:r>
            <a:r>
              <a:rPr lang="en-US" sz="1200" b="0" i="0" kern="1200" dirty="0">
                <a:solidFill>
                  <a:schemeClr val="tx1"/>
                </a:solidFill>
                <a:effectLst/>
                <a:latin typeface="+mn-lt"/>
                <a:ea typeface="+mn-ea"/>
                <a:cs typeface="+mn-cs"/>
              </a:rPr>
              <a:t>Section 813 of the 2017 National Defense Authorization Act (NDAA) (Public Law 114-328) which changed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Defense Federal Acquisition Regulation Supplement to state that LPTA source selection criteria be used only in situations in which six factors are fulfilled.  Subsequently, this was modified by Section 822 of the 2018 NDAA adding two additional factors.</a:t>
            </a:r>
            <a:r>
              <a:rPr lang="en-US" sz="1200" b="0" i="0" kern="1200">
                <a:solidFill>
                  <a:schemeClr val="tx1"/>
                </a:solidFill>
                <a:effectLst/>
                <a:latin typeface="+mn-lt"/>
                <a:ea typeface="+mn-ea"/>
                <a:cs typeface="+mn-cs"/>
              </a:rPr>
              <a:t> </a:t>
            </a:r>
            <a:endParaRPr lang="en-US" b="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39</a:t>
            </a:fld>
            <a:endParaRPr lang="en-US"/>
          </a:p>
        </p:txBody>
      </p:sp>
    </p:spTree>
    <p:extLst>
      <p:ext uri="{BB962C8B-B14F-4D97-AF65-F5344CB8AC3E}">
        <p14:creationId xmlns:p14="http://schemas.microsoft.com/office/powerpoint/2010/main" val="73243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a:t>
            </a:r>
            <a:r>
              <a:rPr lang="en-US" b="0" dirty="0"/>
              <a:t>The</a:t>
            </a:r>
            <a:r>
              <a:rPr lang="en-US" b="1" dirty="0"/>
              <a:t> </a:t>
            </a:r>
            <a:r>
              <a:rPr lang="en-US" b="0" dirty="0"/>
              <a:t>Source Selection Process Roadmap in this picture will</a:t>
            </a:r>
            <a:r>
              <a:rPr lang="en-US" b="0" baseline="0" dirty="0"/>
              <a:t> enable you </a:t>
            </a:r>
            <a:r>
              <a:rPr lang="en-US" b="0" dirty="0"/>
              <a:t>to review with the SST the many</a:t>
            </a:r>
            <a:r>
              <a:rPr lang="en-US" b="0" baseline="0" dirty="0"/>
              <a:t> steps required in a typical source selection.  </a:t>
            </a:r>
            <a:endParaRPr lang="en-US" b="0" dirty="0"/>
          </a:p>
          <a:p>
            <a:endParaRPr lang="en-US" dirty="0"/>
          </a:p>
          <a:p>
            <a:r>
              <a:rPr lang="en-US" dirty="0"/>
              <a:t>The action narrow in the bottom right</a:t>
            </a:r>
            <a:r>
              <a:rPr lang="en-US" baseline="0" dirty="0"/>
              <a:t> corner of the chart will take you to another source selection process overview that highlights the engagement points of the SSA and SSAC.</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a:t>
            </a:fld>
            <a:endParaRPr lang="en-US" dirty="0"/>
          </a:p>
        </p:txBody>
      </p:sp>
    </p:spTree>
    <p:extLst>
      <p:ext uri="{BB962C8B-B14F-4D97-AF65-F5344CB8AC3E}">
        <p14:creationId xmlns:p14="http://schemas.microsoft.com/office/powerpoint/2010/main" val="356509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This pictorial display depicts the range of source selection processes, from LPTA to Trade-off, and shows the relationship between source selection process and both technical complexity and importance of cost/price to the given source selection.</a:t>
            </a:r>
          </a:p>
          <a:p>
            <a:endParaRPr lang="en-US" dirty="0"/>
          </a:p>
          <a:p>
            <a:r>
              <a:rPr lang="en-US" dirty="0"/>
              <a:t>Teams should use this as a guide when considering the type of SS process to use on a specific acquisition.</a:t>
            </a:r>
          </a:p>
          <a:p>
            <a:endParaRPr lang="en-US" dirty="0"/>
          </a:p>
          <a:p>
            <a:r>
              <a:rPr lang="en-US" dirty="0"/>
              <a:t>Please note that while most HTRO source selections use objectively scored evaluation criteria as shown on the chart, there is no prohibition in using subjective criteria.  In addition, the note regarding use of a limited technical scoring tradeoff only applies in situations where the team evaluates the top 2 offerors.  (See discussions on charts 62 – 65)</a:t>
            </a:r>
          </a:p>
        </p:txBody>
      </p:sp>
      <p:sp>
        <p:nvSpPr>
          <p:cNvPr id="4" name="Slide Number Placeholder 3"/>
          <p:cNvSpPr>
            <a:spLocks noGrp="1"/>
          </p:cNvSpPr>
          <p:nvPr>
            <p:ph type="sldNum" sz="quarter" idx="5"/>
          </p:nvPr>
        </p:nvSpPr>
        <p:spPr/>
        <p:txBody>
          <a:bodyPr/>
          <a:lstStyle/>
          <a:p>
            <a:fld id="{5B84B94F-63AD-426E-88CB-044A92825218}" type="slidenum">
              <a:rPr lang="en-US" smtClean="0"/>
              <a:pPr/>
              <a:t>40</a:t>
            </a:fld>
            <a:endParaRPr lang="en-US"/>
          </a:p>
        </p:txBody>
      </p:sp>
    </p:spTree>
    <p:extLst>
      <p:ext uri="{BB962C8B-B14F-4D97-AF65-F5344CB8AC3E}">
        <p14:creationId xmlns:p14="http://schemas.microsoft.com/office/powerpoint/2010/main" val="2182433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Lowest Price</a:t>
            </a:r>
            <a:r>
              <a:rPr lang="en-US" b="1" baseline="0" dirty="0"/>
              <a:t> Technically Acceptable (LPTA)</a:t>
            </a:r>
          </a:p>
          <a:p>
            <a:endParaRPr lang="en-US" dirty="0"/>
          </a:p>
          <a:p>
            <a:r>
              <a:rPr lang="en-US" b="1" dirty="0"/>
              <a:t>Lesson Plan:  </a:t>
            </a:r>
            <a:r>
              <a:rPr lang="en-US" b="0" dirty="0"/>
              <a:t>Discuss</a:t>
            </a:r>
            <a:r>
              <a:rPr lang="en-US" b="1" dirty="0"/>
              <a:t> </a:t>
            </a:r>
            <a:r>
              <a:rPr lang="en-US" b="0" dirty="0"/>
              <a:t>the</a:t>
            </a:r>
            <a:r>
              <a:rPr lang="en-US" b="0" baseline="0" dirty="0"/>
              <a:t> appropriate use of the </a:t>
            </a:r>
            <a:r>
              <a:rPr lang="en-US" b="0" dirty="0"/>
              <a:t>LPTA SS process:</a:t>
            </a:r>
            <a:endParaRPr lang="en-US" b="0" baseline="0" dirty="0"/>
          </a:p>
          <a:p>
            <a:endParaRPr lang="en-US" b="0" baseline="0" dirty="0"/>
          </a:p>
          <a:p>
            <a:pPr marL="171450" indent="-171450">
              <a:buFont typeface="Wingdings" panose="05000000000000000000" pitchFamily="2" charset="2"/>
              <a:buChar char="v"/>
            </a:pPr>
            <a:r>
              <a:rPr lang="en-US" b="0" baseline="0" dirty="0"/>
              <a:t>“Well-defined requirements” – technical requirements and “technical acceptability” standards are clearly understood by the Government and can be clearly articulated to Industry in the solicitation; </a:t>
            </a:r>
          </a:p>
          <a:p>
            <a:pPr marL="171450" indent="-171450">
              <a:buFont typeface="Wingdings" panose="05000000000000000000" pitchFamily="2" charset="2"/>
              <a:buChar char="v"/>
            </a:pPr>
            <a:r>
              <a:rPr lang="en-US" b="0" baseline="0" dirty="0"/>
              <a:t>Minimal Risk of </a:t>
            </a:r>
            <a:r>
              <a:rPr lang="en-US" b="0" u="sng" baseline="0" dirty="0"/>
              <a:t>unsuccessful</a:t>
            </a:r>
            <a:r>
              <a:rPr lang="en-US" b="0" baseline="0" dirty="0"/>
              <a:t> contract performance;</a:t>
            </a:r>
          </a:p>
          <a:p>
            <a:pPr marL="171450" indent="-171450">
              <a:buFont typeface="Wingdings" panose="05000000000000000000" pitchFamily="2" charset="2"/>
              <a:buChar char="v"/>
            </a:pPr>
            <a:r>
              <a:rPr lang="en-US" b="0" baseline="0" dirty="0"/>
              <a:t>All factors other than cost or price are evaluated on an “acceptable” or “unacceptable” basis;</a:t>
            </a:r>
          </a:p>
          <a:p>
            <a:pPr marL="171450" indent="-171450">
              <a:buFont typeface="Wingdings" panose="05000000000000000000" pitchFamily="2" charset="2"/>
              <a:buChar char="v"/>
            </a:pPr>
            <a:r>
              <a:rPr lang="en-US" b="0" dirty="0"/>
              <a:t>Price has a dominant role </a:t>
            </a:r>
            <a:r>
              <a:rPr lang="en-US" b="0" baseline="0" dirty="0"/>
              <a:t>in the source selection; and</a:t>
            </a:r>
          </a:p>
          <a:p>
            <a:pPr marL="171450" indent="-171450">
              <a:buFont typeface="Wingdings" panose="05000000000000000000" pitchFamily="2" charset="2"/>
              <a:buChar char="v"/>
            </a:pPr>
            <a:r>
              <a:rPr lang="en-US" b="0" baseline="0" dirty="0"/>
              <a:t>No value, need, nor willingness to pay for higher performance.</a:t>
            </a:r>
          </a:p>
          <a:p>
            <a:pPr marL="171450" indent="-171450">
              <a:buFont typeface="Wingdings" panose="05000000000000000000" pitchFamily="2" charset="2"/>
              <a:buChar char="v"/>
            </a:pPr>
            <a:endParaRPr lang="en-US" b="0" baseline="0" dirty="0"/>
          </a:p>
          <a:p>
            <a:pPr marL="0" indent="0">
              <a:buFont typeface="Wingdings" panose="05000000000000000000" pitchFamily="2" charset="2"/>
              <a:buNone/>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r>
              <a:rPr lang="en-US" b="0" dirty="0"/>
              <a:t>:  DOD Source Selection Procedures,</a:t>
            </a:r>
            <a:r>
              <a:rPr lang="en-US" b="0" baseline="0" dirty="0"/>
              <a:t> Section 1.3.2, and Appendix C </a:t>
            </a:r>
            <a:r>
              <a:rPr lang="en-US" b="0" baseline="0" dirty="0">
                <a:solidFill>
                  <a:srgbClr val="FF0000"/>
                </a:solidFill>
              </a:rPr>
              <a:t>and DFARS 215.101-2-70 and PGI 215.101-2-70</a:t>
            </a:r>
            <a:endParaRPr lang="en-US" b="0" dirty="0">
              <a:solidFill>
                <a:srgbClr val="FF0000"/>
              </a:solidFill>
            </a:endParaRPr>
          </a:p>
          <a:p>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41</a:t>
            </a:fld>
            <a:endParaRPr lang="en-US"/>
          </a:p>
        </p:txBody>
      </p:sp>
    </p:spTree>
    <p:extLst>
      <p:ext uri="{BB962C8B-B14F-4D97-AF65-F5344CB8AC3E}">
        <p14:creationId xmlns:p14="http://schemas.microsoft.com/office/powerpoint/2010/main" val="103985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Lowest Price</a:t>
            </a:r>
            <a:r>
              <a:rPr lang="en-US" b="1" baseline="0" dirty="0"/>
              <a:t> Technically Acceptable (LPTA)</a:t>
            </a:r>
          </a:p>
          <a:p>
            <a:endParaRPr lang="en-US" dirty="0"/>
          </a:p>
          <a:p>
            <a:r>
              <a:rPr lang="en-US" b="1" dirty="0"/>
              <a:t>Lesson Plan:  </a:t>
            </a:r>
            <a:r>
              <a:rPr lang="en-US" b="0" dirty="0"/>
              <a:t>Discuss</a:t>
            </a:r>
            <a:r>
              <a:rPr lang="en-US" b="1" dirty="0"/>
              <a:t> </a:t>
            </a:r>
            <a:r>
              <a:rPr lang="en-US" b="0" dirty="0"/>
              <a:t>the</a:t>
            </a:r>
            <a:r>
              <a:rPr lang="en-US" b="0" baseline="0" dirty="0"/>
              <a:t> appropriate use of the </a:t>
            </a:r>
            <a:r>
              <a:rPr lang="en-US" b="0" dirty="0"/>
              <a:t>LPTA SS process</a:t>
            </a:r>
            <a:r>
              <a:rPr lang="en-US" b="0" baseline="0" dirty="0"/>
              <a:t> such as:</a:t>
            </a:r>
          </a:p>
          <a:p>
            <a:endParaRPr lang="en-US" b="0" baseline="0" dirty="0"/>
          </a:p>
          <a:p>
            <a:pPr marL="171450" indent="-171450">
              <a:buFont typeface="Wingdings" panose="05000000000000000000" pitchFamily="2" charset="2"/>
              <a:buChar char="v"/>
            </a:pPr>
            <a:r>
              <a:rPr lang="en-US" b="0" baseline="0" dirty="0"/>
              <a:t>“Well-defined requirements” – technical requirements and “technical acceptability” standards are clearly understood by the Government and can be clearly articulated to Industry in the solicitation; </a:t>
            </a:r>
          </a:p>
          <a:p>
            <a:pPr marL="171450" indent="-171450">
              <a:buFont typeface="Wingdings" panose="05000000000000000000" pitchFamily="2" charset="2"/>
              <a:buChar char="v"/>
            </a:pPr>
            <a:r>
              <a:rPr lang="en-US" b="0" baseline="0" dirty="0"/>
              <a:t>Minimal Risk of </a:t>
            </a:r>
            <a:r>
              <a:rPr lang="en-US" b="0" u="sng" baseline="0" dirty="0"/>
              <a:t>unsuccessful</a:t>
            </a:r>
            <a:r>
              <a:rPr lang="en-US" b="0" baseline="0" dirty="0"/>
              <a:t> contract performance;</a:t>
            </a:r>
          </a:p>
          <a:p>
            <a:pPr marL="171450" indent="-171450">
              <a:buFont typeface="Wingdings" panose="05000000000000000000" pitchFamily="2" charset="2"/>
              <a:buChar char="v"/>
            </a:pPr>
            <a:r>
              <a:rPr lang="en-US" b="0" baseline="0" dirty="0"/>
              <a:t>All factors other than cost or price are evaluated on an “acceptable” or “unacceptable” basis;</a:t>
            </a:r>
          </a:p>
          <a:p>
            <a:pPr marL="171450" indent="-171450">
              <a:buFont typeface="Wingdings" panose="05000000000000000000" pitchFamily="2" charset="2"/>
              <a:buChar char="v"/>
            </a:pPr>
            <a:r>
              <a:rPr lang="en-US" b="0" dirty="0"/>
              <a:t>Price has a dominant role </a:t>
            </a:r>
            <a:r>
              <a:rPr lang="en-US" b="0" baseline="0" dirty="0"/>
              <a:t>in the source selection; and</a:t>
            </a:r>
          </a:p>
          <a:p>
            <a:pPr marL="171450" indent="-171450">
              <a:buFont typeface="Wingdings" panose="05000000000000000000" pitchFamily="2" charset="2"/>
              <a:buChar char="v"/>
            </a:pPr>
            <a:r>
              <a:rPr lang="en-US" b="0" baseline="0" dirty="0"/>
              <a:t>No value, need, nor willingness to pay for higher performance.</a:t>
            </a:r>
          </a:p>
          <a:p>
            <a:pPr marL="0" indent="0">
              <a:buFont typeface="Wingdings" panose="05000000000000000000" pitchFamily="2" charset="2"/>
              <a:buNone/>
            </a:pPr>
            <a:endParaRPr lang="en-US" b="0" baseline="0" dirty="0"/>
          </a:p>
          <a:p>
            <a:pPr marL="0" indent="0">
              <a:buFont typeface="Wingdings" panose="05000000000000000000" pitchFamily="2" charset="2"/>
              <a:buNone/>
            </a:pPr>
            <a:r>
              <a:rPr lang="en-US" b="1" baseline="0" dirty="0"/>
              <a:t>NOTE:  </a:t>
            </a:r>
            <a:r>
              <a:rPr lang="en-US" b="0" baseline="0" dirty="0"/>
              <a:t>DFARS 215.101-2-70 places strict limitations on the use of LPTA type approaches:</a:t>
            </a:r>
          </a:p>
          <a:p>
            <a:pPr fontAlgn="base"/>
            <a:r>
              <a:rPr lang="en-US" sz="1200" kern="1200" dirty="0">
                <a:solidFill>
                  <a:schemeClr val="tx1"/>
                </a:solidFill>
                <a:effectLst/>
                <a:latin typeface="+mn-lt"/>
                <a:ea typeface="+mn-ea"/>
                <a:cs typeface="+mn-cs"/>
              </a:rPr>
              <a:t>(1) In accordance with section 813 of the National Defense Authorization Act for Fiscal Year 2017 (Pub. L. 114-328) as amended by section 822 of the National Defense Authorization Act for Fiscal Year 2018 (Pub. L. 115-91) (see 10 U.S.C. 2305 note), the lowest price technically acceptable source selection process shall only be used when—</a:t>
            </a:r>
          </a:p>
          <a:p>
            <a:pPr fontAlgn="base"/>
            <a:r>
              <a:rPr lang="en-US" sz="1200" kern="1200" dirty="0">
                <a:solidFill>
                  <a:schemeClr val="tx1"/>
                </a:solidFill>
                <a:effectLst/>
                <a:latin typeface="+mn-lt"/>
                <a:ea typeface="+mn-ea"/>
                <a:cs typeface="+mn-cs"/>
              </a:rPr>
              <a:t>(i) Minimum requirements can be described clearly and comprehensively and expressed in terms of performance objectives, measures, and standards that will be used to determine the acceptability of offers;</a:t>
            </a:r>
          </a:p>
          <a:p>
            <a:pPr fontAlgn="base"/>
            <a:r>
              <a:rPr lang="en-US" sz="1200" kern="1200" dirty="0">
                <a:solidFill>
                  <a:schemeClr val="tx1"/>
                </a:solidFill>
                <a:effectLst/>
                <a:latin typeface="+mn-lt"/>
                <a:ea typeface="+mn-ea"/>
                <a:cs typeface="+mn-cs"/>
              </a:rPr>
              <a:t>(ii) No, or minimal, value will be realized from a proposal that exceeds the minimum technical or performance requirements;</a:t>
            </a:r>
          </a:p>
          <a:p>
            <a:pPr fontAlgn="base"/>
            <a:r>
              <a:rPr lang="en-US" sz="1200" kern="1200" dirty="0">
                <a:solidFill>
                  <a:schemeClr val="tx1"/>
                </a:solidFill>
                <a:effectLst/>
                <a:latin typeface="+mn-lt"/>
                <a:ea typeface="+mn-ea"/>
                <a:cs typeface="+mn-cs"/>
              </a:rPr>
              <a:t>(iii) The proposed technical approaches will require no, or minimal, subjective judgment by the source selection authority as to the desirability of one </a:t>
            </a:r>
            <a:r>
              <a:rPr lang="en-US" sz="1200" kern="1200" dirty="0" err="1">
                <a:solidFill>
                  <a:schemeClr val="tx1"/>
                </a:solidFill>
                <a:effectLst/>
                <a:latin typeface="+mn-lt"/>
                <a:ea typeface="+mn-ea"/>
                <a:cs typeface="+mn-cs"/>
              </a:rPr>
              <a:t>offeror’s</a:t>
            </a:r>
            <a:r>
              <a:rPr lang="en-US" sz="1200" kern="1200" dirty="0">
                <a:solidFill>
                  <a:schemeClr val="tx1"/>
                </a:solidFill>
                <a:effectLst/>
                <a:latin typeface="+mn-lt"/>
                <a:ea typeface="+mn-ea"/>
                <a:cs typeface="+mn-cs"/>
              </a:rPr>
              <a:t> proposal versus a competing proposal;</a:t>
            </a:r>
          </a:p>
          <a:p>
            <a:pPr fontAlgn="base"/>
            <a:r>
              <a:rPr lang="en-US" sz="1200" kern="1200" dirty="0">
                <a:solidFill>
                  <a:schemeClr val="tx1"/>
                </a:solidFill>
                <a:effectLst/>
                <a:latin typeface="+mn-lt"/>
                <a:ea typeface="+mn-ea"/>
                <a:cs typeface="+mn-cs"/>
              </a:rPr>
              <a:t>(iv) The source selection authority has a high degree of confidence that reviewing the technical proposals of all offerors would not result in the identification of characteristics that could provide value or benefit;</a:t>
            </a:r>
          </a:p>
          <a:p>
            <a:pPr fontAlgn="base"/>
            <a:r>
              <a:rPr lang="en-US" sz="1200" kern="1200" dirty="0">
                <a:solidFill>
                  <a:schemeClr val="tx1"/>
                </a:solidFill>
                <a:effectLst/>
                <a:latin typeface="+mn-lt"/>
                <a:ea typeface="+mn-ea"/>
                <a:cs typeface="+mn-cs"/>
              </a:rPr>
              <a:t>(v) No, or minimal, additional innovation or future technological advantage will be realized by using a different source selection process;</a:t>
            </a:r>
          </a:p>
          <a:p>
            <a:pPr fontAlgn="base"/>
            <a:r>
              <a:rPr lang="en-US" sz="1200" kern="1200" dirty="0">
                <a:solidFill>
                  <a:schemeClr val="tx1"/>
                </a:solidFill>
                <a:effectLst/>
                <a:latin typeface="+mn-lt"/>
                <a:ea typeface="+mn-ea"/>
                <a:cs typeface="+mn-cs"/>
              </a:rPr>
              <a:t>(vi) Goods to be procured are predominantly expendable in nature, are nontechnical, or have a short life expectancy or short shelf life (See PGI 215.101-2-</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70(a)(1)(vi) for assistance with evaluating whether a requirement satisfies this limitation);</a:t>
            </a:r>
          </a:p>
          <a:p>
            <a:pPr fontAlgn="base"/>
            <a:r>
              <a:rPr lang="en-US" sz="1200" kern="1200" dirty="0">
                <a:solidFill>
                  <a:schemeClr val="tx1"/>
                </a:solidFill>
                <a:effectLst/>
                <a:latin typeface="+mn-lt"/>
                <a:ea typeface="+mn-ea"/>
                <a:cs typeface="+mn-cs"/>
              </a:rPr>
              <a:t>(vii) The contract file contains a determination that the lowest price reflects full life-cycle costs (as defined at FAR 7.101) of the product(s) or service(s) being acquired (see PGI 215.101-2-70(a)(1)(vii) for information on obtaining this determination); and</a:t>
            </a:r>
          </a:p>
          <a:p>
            <a:pPr fontAlgn="base"/>
            <a:r>
              <a:rPr lang="en-US" sz="1200" kern="1200" dirty="0">
                <a:solidFill>
                  <a:schemeClr val="tx1"/>
                </a:solidFill>
                <a:effectLst/>
                <a:latin typeface="+mn-lt"/>
                <a:ea typeface="+mn-ea"/>
                <a:cs typeface="+mn-cs"/>
              </a:rPr>
              <a:t>(viii) The contracting officer documents the contract file describing the circumstances justifying the use of the lowest price technically acceptable source selection process.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(2) In accordance with section 813 of the National Defense Authorization Act for Fiscal Year 2017, as amended by section 822 of the National Defense Authorization Act for Fiscal Year 2018 (Pub. L. 115-91) (see 10 U.S.C. 2305 note), contracting officers shall avoid, to the maximum extent practicable, using the lowest price technically acceptable source selection process in the case of a procurement that is predominately for the acquisition of—</a:t>
            </a:r>
          </a:p>
          <a:p>
            <a:pPr fontAlgn="base"/>
            <a:r>
              <a:rPr lang="en-US" sz="1200" kern="1200" dirty="0">
                <a:solidFill>
                  <a:schemeClr val="tx1"/>
                </a:solidFill>
                <a:effectLst/>
                <a:latin typeface="+mn-lt"/>
                <a:ea typeface="+mn-ea"/>
                <a:cs typeface="+mn-cs"/>
              </a:rPr>
              <a:t>(i) Information technology services, cybersecurity services, systems engineering and technical assistance services, advanced electronic testing, or other knowledge-based professional services;</a:t>
            </a:r>
          </a:p>
          <a:p>
            <a:pPr fontAlgn="base"/>
            <a:r>
              <a:rPr lang="en-US" sz="1200" kern="1200" dirty="0">
                <a:solidFill>
                  <a:schemeClr val="tx1"/>
                </a:solidFill>
                <a:effectLst/>
                <a:latin typeface="+mn-lt"/>
                <a:ea typeface="+mn-ea"/>
                <a:cs typeface="+mn-cs"/>
              </a:rPr>
              <a:t>(ii) Items designated by the requiring activity as personal protective equipment (except see paragraph (b)(1) of this section); or</a:t>
            </a:r>
          </a:p>
          <a:p>
            <a:pPr fontAlgn="base"/>
            <a:r>
              <a:rPr lang="en-US" sz="1200" kern="1200" dirty="0">
                <a:solidFill>
                  <a:schemeClr val="tx1"/>
                </a:solidFill>
                <a:effectLst/>
                <a:latin typeface="+mn-lt"/>
                <a:ea typeface="+mn-ea"/>
                <a:cs typeface="+mn-cs"/>
              </a:rPr>
              <a:t>(iii) Services designated by the requiring activity as knowledge-based training or logistics services in contingency operations or other operations outside the United States, including in Afghanistan or Iraq.</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(b) </a:t>
            </a:r>
            <a:r>
              <a:rPr lang="en-US" sz="1200" i="1" kern="1200" dirty="0">
                <a:solidFill>
                  <a:schemeClr val="tx1"/>
                </a:solidFill>
                <a:effectLst/>
                <a:latin typeface="+mn-lt"/>
                <a:ea typeface="+mn-ea"/>
                <a:cs typeface="+mn-cs"/>
              </a:rPr>
              <a:t>Prohibitions</a:t>
            </a:r>
            <a:r>
              <a:rPr lang="en-US" sz="1200" kern="1200" dirty="0">
                <a:solidFill>
                  <a:schemeClr val="tx1"/>
                </a:solidFill>
                <a:effectLst/>
                <a:latin typeface="+mn-lt"/>
                <a:ea typeface="+mn-ea"/>
                <a:cs typeface="+mn-cs"/>
              </a:rPr>
              <a:t>.</a:t>
            </a:r>
          </a:p>
          <a:p>
            <a:pPr fontAlgn="base"/>
            <a:r>
              <a:rPr lang="en-US" sz="1200" kern="1200" dirty="0">
                <a:solidFill>
                  <a:schemeClr val="tx1"/>
                </a:solidFill>
                <a:effectLst/>
                <a:latin typeface="+mn-lt"/>
                <a:ea typeface="+mn-ea"/>
                <a:cs typeface="+mn-cs"/>
              </a:rPr>
              <a:t>(1) In accordance with section 814 of the National Defense Authorization Act for Fiscal Year 2017 as amended by section 882 of the National Defense Authorization Act for Fiscal Year 2018 (see 10 U.S.C. 2302 note), contracting officers shall not use the lowest price technically acceptable source selection process to procure items designated by the requiring activity as personal protective equipment or an aviation critical safety item, when the requiring activity advises the contracting officer that the level of quality or failure of the equipment or item could result in combat casualties. See </a:t>
            </a:r>
            <a:r>
              <a:rPr lang="en-US" sz="1200" u="sng" kern="1200" dirty="0">
                <a:solidFill>
                  <a:schemeClr val="tx1"/>
                </a:solidFill>
                <a:effectLst/>
                <a:latin typeface="+mn-lt"/>
                <a:ea typeface="+mn-ea"/>
                <a:cs typeface="+mn-cs"/>
                <a:hlinkClick r:id="rId3"/>
              </a:rPr>
              <a:t>252.209-7010</a:t>
            </a:r>
            <a:r>
              <a:rPr lang="en-US" sz="1200" kern="1200" dirty="0">
                <a:solidFill>
                  <a:schemeClr val="tx1"/>
                </a:solidFill>
                <a:effectLst/>
                <a:latin typeface="+mn-lt"/>
                <a:ea typeface="+mn-ea"/>
                <a:cs typeface="+mn-cs"/>
              </a:rPr>
              <a:t> for the definition and identification of critical safety items.</a:t>
            </a:r>
          </a:p>
          <a:p>
            <a:pPr fontAlgn="base"/>
            <a:r>
              <a:rPr lang="en-US" sz="1200" kern="1200" dirty="0">
                <a:solidFill>
                  <a:schemeClr val="tx1"/>
                </a:solidFill>
                <a:effectLst/>
                <a:latin typeface="+mn-lt"/>
                <a:ea typeface="+mn-ea"/>
                <a:cs typeface="+mn-cs"/>
              </a:rPr>
              <a:t>(2) In accordance with section 832 of the National Defense Authorization Act for Fiscal Year 2018 (see 10 U.S.C. 2442 note), contracting officers shall not use the lowest price technically acceptable source selection process to acquire engineering and manufacturing development for a major defense acquisition program for which budgetary authority is requested beginning in fiscal year 2019.</a:t>
            </a:r>
          </a:p>
          <a:p>
            <a:pPr fontAlgn="base"/>
            <a:r>
              <a:rPr lang="en-US" sz="1200" kern="1200" dirty="0">
                <a:solidFill>
                  <a:schemeClr val="tx1"/>
                </a:solidFill>
                <a:effectLst/>
                <a:latin typeface="+mn-lt"/>
                <a:ea typeface="+mn-ea"/>
                <a:cs typeface="+mn-cs"/>
              </a:rPr>
              <a:t>(3) Contracting officers shall make award decisions based on best value factors and criteria, as determined by the resource sponsor (in accordance with agency procedures), for an auditing contract. The use of the lowest price technically acceptable source selection process is prohibited (10 U.S.C. 254b).</a:t>
            </a:r>
          </a:p>
          <a:p>
            <a:pPr marL="0" indent="0">
              <a:buFont typeface="Wingdings" panose="05000000000000000000" pitchFamily="2" charset="2"/>
              <a:buNone/>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a:t>
            </a:r>
            <a:r>
              <a:rPr lang="en-US" b="0" dirty="0"/>
              <a:t>:  DOD Source Selection Procedures,</a:t>
            </a:r>
            <a:r>
              <a:rPr lang="en-US" b="0" baseline="0" dirty="0"/>
              <a:t> Section 1.3.2, and Appendix C </a:t>
            </a:r>
            <a:r>
              <a:rPr lang="en-US" b="0" baseline="0" dirty="0">
                <a:solidFill>
                  <a:srgbClr val="FF0000"/>
                </a:solidFill>
              </a:rPr>
              <a:t>and DFARS 215.101-2-70 and PGI 215.101-2-70</a:t>
            </a:r>
            <a:endParaRPr lang="en-US" b="0" dirty="0">
              <a:solidFill>
                <a:srgbClr val="FF0000"/>
              </a:solidFill>
            </a:endParaRPr>
          </a:p>
          <a:p>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42</a:t>
            </a:fld>
            <a:endParaRPr lang="en-US"/>
          </a:p>
        </p:txBody>
      </p:sp>
    </p:spTree>
    <p:extLst>
      <p:ext uri="{BB962C8B-B14F-4D97-AF65-F5344CB8AC3E}">
        <p14:creationId xmlns:p14="http://schemas.microsoft.com/office/powerpoint/2010/main" val="2771209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baseline="0" dirty="0"/>
              <a:t>LPTA </a:t>
            </a:r>
            <a:r>
              <a:rPr lang="en-US" b="0" baseline="0" dirty="0"/>
              <a:t>(continued)</a:t>
            </a:r>
          </a:p>
          <a:p>
            <a:pPr>
              <a:buFont typeface="Arial" pitchFamily="34" charset="0"/>
              <a:buNone/>
            </a:pPr>
            <a:endParaRPr lang="en-US" baseline="0" dirty="0"/>
          </a:p>
          <a:p>
            <a:pPr>
              <a:buFont typeface="Arial" pitchFamily="34" charset="0"/>
              <a:buNone/>
            </a:pPr>
            <a:r>
              <a:rPr lang="en-US" b="1" baseline="0" dirty="0"/>
              <a:t>Lesson Plan:  </a:t>
            </a:r>
            <a:r>
              <a:rPr lang="en-US" b="0" dirty="0"/>
              <a:t>In LPTA, the contract is awarded to the lowest priced offeror with an</a:t>
            </a:r>
            <a:r>
              <a:rPr lang="en-US" b="0" baseline="0" dirty="0"/>
              <a:t> Acceptable technical rating (and, if including past performance as an evaluation factor, an Acceptable past performance rating).  The </a:t>
            </a:r>
            <a:r>
              <a:rPr lang="en-US" b="0" dirty="0"/>
              <a:t>factors and subfactors are established based on the Government’s </a:t>
            </a:r>
            <a:r>
              <a:rPr lang="en-US" b="1" dirty="0"/>
              <a:t>minimum requirements </a:t>
            </a:r>
            <a:r>
              <a:rPr lang="en-US" b="0" dirty="0"/>
              <a:t>and evaluated on an objective</a:t>
            </a:r>
            <a:r>
              <a:rPr lang="en-US" b="0" baseline="0" dirty="0"/>
              <a:t> (</a:t>
            </a:r>
            <a:r>
              <a:rPr lang="en-US" b="0" dirty="0"/>
              <a:t>Acceptable/Unacceptable) basis.  If you are looking for an innovative solution or above-minimum capabilities</a:t>
            </a:r>
            <a:r>
              <a:rPr lang="en-US" b="0" baseline="0" dirty="0"/>
              <a:t> or performance</a:t>
            </a:r>
            <a:r>
              <a:rPr lang="en-US" b="0" dirty="0"/>
              <a:t>,</a:t>
            </a:r>
            <a:r>
              <a:rPr lang="en-US" b="0" baseline="0" dirty="0"/>
              <a:t> use tradeoff instead of LPTA.  Past performance may be included as an evaluation factor when using LPTA, and is also evaluated on an Acceptable/Unacceptable basis.  Proposals cannot be ranked on non-cost/price factors.  When using the LPTA process, exchanges with offerors may occur, but there no comparative analysis is conducted because there are no subjective evaluation factors to compare.  Proposals that are rated as acceptable are considered to be equal – there are no “degrees” of acceptability.</a:t>
            </a:r>
          </a:p>
          <a:p>
            <a:pPr>
              <a:buFont typeface="Arial" pitchFamily="34" charset="0"/>
              <a:buNone/>
            </a:pPr>
            <a:endParaRPr lang="en-US" b="0" baseline="0" dirty="0"/>
          </a:p>
          <a:p>
            <a:pPr>
              <a:buFont typeface="Arial" pitchFamily="34" charset="0"/>
              <a:buNone/>
            </a:pPr>
            <a:r>
              <a:rPr lang="en-US" b="0" baseline="0" dirty="0"/>
              <a:t>The action button at the bottom right of the chart goes to a slide that discusses the “Lowest Priced Acceptable Past Performance” methodology that is utilized in some locations.  In this methodology there is no technical factor – the only evaluated factors are past performance (evaluated on an Acceptable/Unacceptable basis) and cost/price.</a:t>
            </a:r>
          </a:p>
          <a:p>
            <a:pPr>
              <a:buFont typeface="Arial" pitchFamily="34" charset="0"/>
              <a:buNone/>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Reference</a:t>
            </a:r>
            <a:r>
              <a:rPr lang="en-US" b="0" dirty="0"/>
              <a:t>:  DOD Source Selection Procedures,</a:t>
            </a:r>
            <a:r>
              <a:rPr lang="en-US" b="0" baseline="0" dirty="0"/>
              <a:t> Section 1, paragraph 1.3.2, and Appendix C</a:t>
            </a:r>
            <a:endParaRPr lang="en-US" b="0" dirty="0"/>
          </a:p>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44</a:t>
            </a:fld>
            <a:endParaRPr lang="en-US"/>
          </a:p>
        </p:txBody>
      </p:sp>
    </p:spTree>
    <p:extLst>
      <p:ext uri="{BB962C8B-B14F-4D97-AF65-F5344CB8AC3E}">
        <p14:creationId xmlns:p14="http://schemas.microsoft.com/office/powerpoint/2010/main" val="642831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b="1" dirty="0"/>
              <a:t>LPTA </a:t>
            </a:r>
            <a:r>
              <a:rPr lang="en-US" b="0" dirty="0"/>
              <a:t>(continued)</a:t>
            </a:r>
          </a:p>
          <a:p>
            <a:pPr>
              <a:buFont typeface="Arial" pitchFamily="34" charset="0"/>
              <a:buNone/>
            </a:pPr>
            <a:endParaRPr lang="en-US" b="1" dirty="0"/>
          </a:p>
          <a:p>
            <a:pPr>
              <a:buFont typeface="Arial" pitchFamily="34" charset="0"/>
              <a:buNone/>
            </a:pPr>
            <a:r>
              <a:rPr lang="en-US" b="1" dirty="0"/>
              <a:t>Lesson Plan:  </a:t>
            </a:r>
            <a:r>
              <a:rPr lang="en-US" b="0" dirty="0"/>
              <a:t>One challenge with the LPTA process is describing</a:t>
            </a:r>
            <a:r>
              <a:rPr lang="en-US" b="0" baseline="0" dirty="0"/>
              <a:t> what is technically acceptable.  Since we cannot rank the proposals on technical merit, once a proposal is deemed acceptable it is on par with all other acceptable proposals which means that an innovative technical approach does not carry more weight. </a:t>
            </a:r>
            <a:r>
              <a:rPr lang="en-US" b="1" baseline="0" dirty="0"/>
              <a:t> </a:t>
            </a:r>
            <a:r>
              <a:rPr lang="en-US" b="0" baseline="0" dirty="0"/>
              <a:t>The only remaining discriminator is price.  IT is critical that the RFP define what constitutes “Acceptable” for the specific acquisition.  Minimum requirements must be clearly stated in the SSP and RFP.  </a:t>
            </a:r>
          </a:p>
          <a:p>
            <a:pPr>
              <a:buFont typeface="Arial" pitchFamily="34" charset="0"/>
              <a:buNone/>
            </a:pPr>
            <a:endParaRPr lang="en-US" b="0" baseline="0" dirty="0"/>
          </a:p>
          <a:p>
            <a:pPr>
              <a:buFont typeface="Arial" pitchFamily="34" charset="0"/>
              <a:buNone/>
            </a:pPr>
            <a:r>
              <a:rPr lang="en-US" b="0" baseline="0" dirty="0"/>
              <a:t>The required rating definitions for Acceptable/Unacceptable (DoD Source Selection Procedures, Appendix C, Table C-1) does not include consideration of technical risk.  SSTs can, however, include consideration of technical risk in the assignment of the Acceptable/Unacceptable rating if appropriate language is included in the RFP to inform offerors that assignment of the Acceptable/Unacceptable rating will include consideration of technical risk.  Revising the Acceptable/Unacceptable definitions set forth in Table C-1 requires a waiver from the DoD Source Selection Procedures, but inclusion of a statement that assignment of the technical rating will include consideration of technical risk does not require a waiver.  The next two charts contain an example of the kind of language that would be included in Sections L and M of the solicitation if risk will be considered in the assignment of the Acceptable/Unacceptable rating for the technical factor.</a:t>
            </a:r>
          </a:p>
          <a:p>
            <a:pPr>
              <a:buFont typeface="Arial" pitchFamily="34" charset="0"/>
              <a:buNone/>
            </a:pPr>
            <a:endParaRPr lang="en-US" b="0" baseline="0" dirty="0"/>
          </a:p>
          <a:p>
            <a:pPr>
              <a:buFont typeface="Arial" pitchFamily="34" charset="0"/>
              <a:buNone/>
            </a:pPr>
            <a:r>
              <a:rPr lang="en-US" b="1" baseline="0" dirty="0"/>
              <a:t>NOTE: </a:t>
            </a:r>
            <a:r>
              <a:rPr lang="en-US" b="0" baseline="0" dirty="0"/>
              <a:t> LPTA cannot be used for Health Care (medical/dental) contracts in excess of $5M.</a:t>
            </a:r>
          </a:p>
          <a:p>
            <a:pPr>
              <a:buFont typeface="Arial" pitchFamily="34" charset="0"/>
              <a:buNone/>
            </a:pPr>
            <a:r>
              <a:rPr lang="en-US" b="0" baseline="0" dirty="0"/>
              <a:t>10 U.S.C. Sec. 1073a – Contracts for health care: Best Value contracting,  </a:t>
            </a:r>
            <a:r>
              <a:rPr lang="en-US" b="0" i="1" baseline="0" dirty="0"/>
              <a:t>“…..greater weight shall be accorded to technical and performance-related factors than to cost and price-related factors” . </a:t>
            </a:r>
          </a:p>
          <a:p>
            <a:pPr>
              <a:buFont typeface="Arial"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Reference</a:t>
            </a:r>
            <a:r>
              <a:rPr lang="en-US" b="0" dirty="0"/>
              <a:t>:  DOD Source Selection Procedures,</a:t>
            </a:r>
            <a:r>
              <a:rPr lang="en-US" b="0" baseline="0" dirty="0"/>
              <a:t> Section 2, paragraph 2.3.4.2.2, and Appendix C</a:t>
            </a:r>
            <a:endParaRPr lang="en-US" b="0" dirty="0"/>
          </a:p>
          <a:p>
            <a:pPr>
              <a:buFont typeface="Arial" pitchFamily="34" charset="0"/>
              <a:buNone/>
            </a:pPr>
            <a:endParaRPr lang="en-US" b="1" i="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45</a:t>
            </a:fld>
            <a:endParaRPr lang="en-US"/>
          </a:p>
        </p:txBody>
      </p:sp>
    </p:spTree>
    <p:extLst>
      <p:ext uri="{BB962C8B-B14F-4D97-AF65-F5344CB8AC3E}">
        <p14:creationId xmlns:p14="http://schemas.microsoft.com/office/powerpoint/2010/main" val="83122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a:t>LPTA,</a:t>
            </a:r>
            <a:r>
              <a:rPr lang="en-US" b="1" baseline="0" dirty="0"/>
              <a:t> Technical</a:t>
            </a:r>
            <a:r>
              <a:rPr lang="en-US" b="1" dirty="0"/>
              <a:t> </a:t>
            </a:r>
            <a:r>
              <a:rPr lang="en-US" b="0" dirty="0"/>
              <a:t>(continued)</a:t>
            </a:r>
          </a:p>
          <a:p>
            <a:pPr>
              <a:buFont typeface="Arial" pitchFamily="34" charset="0"/>
              <a:buNone/>
            </a:pPr>
            <a:endParaRPr lang="en-US" b="1" dirty="0"/>
          </a:p>
          <a:p>
            <a:pPr>
              <a:buFont typeface="Arial" pitchFamily="34" charset="0"/>
              <a:buNone/>
            </a:pPr>
            <a:r>
              <a:rPr lang="en-US" b="1" dirty="0"/>
              <a:t>Lesson Plan:  </a:t>
            </a:r>
            <a:r>
              <a:rPr lang="en-US" b="0" dirty="0"/>
              <a:t>If</a:t>
            </a:r>
            <a:r>
              <a:rPr lang="en-US" b="0" baseline="0" dirty="0"/>
              <a:t> evaluation of risk will be included in the assignment of the overall Acceptable/Unacceptable rating for the Technical factor, language similar to this should be included in Section L of the RFP.</a:t>
            </a:r>
          </a:p>
          <a:p>
            <a:pPr>
              <a:buFont typeface="Arial"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Reference</a:t>
            </a:r>
            <a:r>
              <a:rPr lang="en-US" b="0" dirty="0"/>
              <a:t>:  DOD Source Selection Procedures,</a:t>
            </a:r>
            <a:r>
              <a:rPr lang="en-US" b="0" baseline="0" dirty="0"/>
              <a:t> Section 2, paragraph 2.3.4.2.1, and Appendix C</a:t>
            </a:r>
            <a:endParaRPr lang="en-US" b="0" dirty="0"/>
          </a:p>
          <a:p>
            <a:pPr>
              <a:buFont typeface="Arial" pitchFamily="34" charset="0"/>
              <a:buNone/>
            </a:pPr>
            <a:endParaRPr lang="en-US" b="1" i="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46</a:t>
            </a:fld>
            <a:endParaRPr lang="en-US"/>
          </a:p>
        </p:txBody>
      </p:sp>
    </p:spTree>
    <p:extLst>
      <p:ext uri="{BB962C8B-B14F-4D97-AF65-F5344CB8AC3E}">
        <p14:creationId xmlns:p14="http://schemas.microsoft.com/office/powerpoint/2010/main" val="4136399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1" dirty="0"/>
              <a:t>LPTA,</a:t>
            </a:r>
            <a:r>
              <a:rPr lang="en-US" b="1" baseline="0" dirty="0"/>
              <a:t> Technical</a:t>
            </a:r>
            <a:r>
              <a:rPr lang="en-US" b="1" dirty="0"/>
              <a:t> </a:t>
            </a:r>
            <a:r>
              <a:rPr lang="en-US" b="0" dirty="0"/>
              <a:t>(continued)</a:t>
            </a:r>
          </a:p>
          <a:p>
            <a:pPr>
              <a:buFont typeface="Arial" pitchFamily="34" charset="0"/>
              <a:buNone/>
            </a:pPr>
            <a:endParaRPr lang="en-US" b="1" dirty="0"/>
          </a:p>
          <a:p>
            <a:pPr>
              <a:buFont typeface="Arial" pitchFamily="34" charset="0"/>
              <a:buNone/>
            </a:pPr>
            <a:r>
              <a:rPr lang="en-US" b="1" dirty="0"/>
              <a:t>Lesson Plan:  </a:t>
            </a:r>
            <a:r>
              <a:rPr lang="en-US" b="0" dirty="0"/>
              <a:t>If</a:t>
            </a:r>
            <a:r>
              <a:rPr lang="en-US" b="0" baseline="0" dirty="0"/>
              <a:t> evaluation of risk will be included in the assignment of the overall Acceptable/Unacceptable rating for the Technical factor, language similar to this should be included in Section M of the RFP.</a:t>
            </a:r>
          </a:p>
          <a:p>
            <a:pPr>
              <a:buFont typeface="Arial" pitchFamily="34" charset="0"/>
              <a:buNone/>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Reference</a:t>
            </a:r>
            <a:r>
              <a:rPr lang="en-US" b="0" dirty="0"/>
              <a:t>:  DOD Source Selection Procedures,</a:t>
            </a:r>
            <a:r>
              <a:rPr lang="en-US" b="0" baseline="0" dirty="0"/>
              <a:t> 2.3.4.2.1, and Appendix C</a:t>
            </a:r>
            <a:endParaRPr lang="en-US" b="0" dirty="0"/>
          </a:p>
          <a:p>
            <a:pPr>
              <a:buFont typeface="Arial" pitchFamily="34" charset="0"/>
              <a:buNone/>
            </a:pPr>
            <a:endParaRPr lang="en-US" b="1" i="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47</a:t>
            </a:fld>
            <a:endParaRPr lang="en-US"/>
          </a:p>
        </p:txBody>
      </p:sp>
    </p:spTree>
    <p:extLst>
      <p:ext uri="{BB962C8B-B14F-4D97-AF65-F5344CB8AC3E}">
        <p14:creationId xmlns:p14="http://schemas.microsoft.com/office/powerpoint/2010/main" val="1965803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Tradeoff</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Tradeoff</a:t>
            </a:r>
            <a:r>
              <a:rPr lang="en-US" sz="1200" b="0" kern="1200" baseline="0" dirty="0">
                <a:solidFill>
                  <a:schemeClr val="tx1"/>
                </a:solidFill>
                <a:latin typeface="+mn-lt"/>
                <a:ea typeface="+mn-ea"/>
                <a:cs typeface="+mn-cs"/>
              </a:rPr>
              <a:t> source selections is one of the two categories of </a:t>
            </a:r>
            <a:r>
              <a:rPr lang="en-US" sz="1200" b="0" kern="1200" dirty="0">
                <a:solidFill>
                  <a:schemeClr val="tx1"/>
                </a:solidFill>
                <a:latin typeface="+mn-lt"/>
                <a:ea typeface="+mn-ea"/>
                <a:cs typeface="+mn-cs"/>
              </a:rPr>
              <a:t>SS processes (the other category is LPTA).</a:t>
            </a:r>
          </a:p>
          <a:p>
            <a:endParaRPr lang="en-US" sz="1200" b="0" kern="1200" dirty="0">
              <a:solidFill>
                <a:schemeClr val="tx1"/>
              </a:solidFill>
              <a:latin typeface="+mn-lt"/>
              <a:ea typeface="+mn-ea"/>
              <a:cs typeface="+mn-cs"/>
            </a:endParaRPr>
          </a:p>
          <a:p>
            <a:r>
              <a:rPr lang="en-US" dirty="0"/>
              <a:t>The tradeoff source selection process differs from LPTA in that it allows the Government to trade among cost/price and all non-cost evaluation factors. (i.e. technical, past performance).  In a trade off scenario the Government is not limited to awarding to the lowest priced, technically acceptable offeror, here the Government has the flexibility to award to an offeror whose proposal is not the lowest priced (but technically superior), or award to an offeror whose proposal is not the highest technically rated (but is lower priced).  In this approach the Government benefits by obtaining a supply/service with:  better performance (above threshold), and/or reduced risk, and/or technologically better solutions, and/or lower cost.</a:t>
            </a:r>
          </a:p>
          <a:p>
            <a:endParaRPr lang="en-US" dirty="0"/>
          </a:p>
          <a:p>
            <a:r>
              <a:rPr lang="en-US" sz="1200" b="1" kern="1200" dirty="0">
                <a:solidFill>
                  <a:schemeClr val="tx1"/>
                </a:solidFill>
                <a:latin typeface="+mn-lt"/>
                <a:ea typeface="+mn-ea"/>
                <a:cs typeface="+mn-cs"/>
              </a:rPr>
              <a:t>References:  </a:t>
            </a:r>
            <a:r>
              <a:rPr lang="en-US" sz="1200" b="0" kern="1200" dirty="0">
                <a:solidFill>
                  <a:schemeClr val="tx1"/>
                </a:solidFill>
                <a:latin typeface="+mn-lt"/>
                <a:ea typeface="+mn-ea"/>
                <a:cs typeface="+mn-cs"/>
              </a:rPr>
              <a:t>FAR Part 7.105 (a)(6); DoD Source Selection Procedures,</a:t>
            </a:r>
            <a:r>
              <a:rPr lang="en-US" sz="1200" b="0" kern="1200" baseline="0" dirty="0">
                <a:solidFill>
                  <a:schemeClr val="tx1"/>
                </a:solidFill>
                <a:latin typeface="+mn-lt"/>
                <a:ea typeface="+mn-ea"/>
                <a:cs typeface="+mn-cs"/>
              </a:rPr>
              <a:t> Section1, paragraph 1.3.1 and Appendix B</a:t>
            </a:r>
            <a:endParaRPr lang="en-US" b="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48</a:t>
            </a:fld>
            <a:endParaRPr lang="en-US"/>
          </a:p>
        </p:txBody>
      </p:sp>
    </p:spTree>
    <p:extLst>
      <p:ext uri="{BB962C8B-B14F-4D97-AF65-F5344CB8AC3E}">
        <p14:creationId xmlns:p14="http://schemas.microsoft.com/office/powerpoint/2010/main" val="3294629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dirty="0"/>
              <a:t>Tradeoff </a:t>
            </a:r>
            <a:r>
              <a:rPr lang="en-US" sz="1200" b="0" dirty="0"/>
              <a:t>(continued)</a:t>
            </a:r>
          </a:p>
          <a:p>
            <a:endParaRPr lang="en-US" sz="1200" dirty="0"/>
          </a:p>
          <a:p>
            <a:r>
              <a:rPr lang="en-US" sz="1200" b="1" dirty="0"/>
              <a:t>Lesson Plan:  </a:t>
            </a:r>
            <a:r>
              <a:rPr lang="en-US" sz="1200" dirty="0"/>
              <a:t>As long as perceived benefit of a higher priced proposal merits the additional cost, we can award to</a:t>
            </a:r>
            <a:r>
              <a:rPr lang="en-US" sz="1200" baseline="0" dirty="0"/>
              <a:t> other than the lowest bidder.  </a:t>
            </a:r>
          </a:p>
          <a:p>
            <a:endParaRPr lang="en-US" sz="1200" baseline="0" dirty="0"/>
          </a:p>
          <a:p>
            <a:r>
              <a:rPr lang="en-US" dirty="0"/>
              <a:t>While the tradeoff offers more flexibility to the Government in awarding a best value contract, it is more complex and may be more time consuming than LPTA.  This complexity is driven by several factors, such as:</a:t>
            </a:r>
          </a:p>
          <a:p>
            <a:r>
              <a:rPr lang="en-US" dirty="0"/>
              <a:t>	- Necessity for the SST to spend adequate time to identify the key evaluation factors representing true discriminators.</a:t>
            </a:r>
          </a:p>
          <a:p>
            <a:r>
              <a:rPr lang="en-US" dirty="0"/>
              <a:t>	- Structuring the optimal evaluation approach, e.g. combined technical/risk ratings or separate technical risk ratings</a:t>
            </a:r>
          </a:p>
          <a:p>
            <a:r>
              <a:rPr lang="en-US" dirty="0"/>
              <a:t>	- Identifying threshold and objective levels for evaluation factors and determining applicability, (i.e. all trade off or mix trade off and acceptable/unacceptable)</a:t>
            </a:r>
          </a:p>
          <a:p>
            <a:r>
              <a:rPr lang="en-US" dirty="0"/>
              <a:t>	- Inclusion of past performance as a factor and decision to trade off or evaluate on an acceptable/unacceptable basis.</a:t>
            </a:r>
          </a:p>
          <a:p>
            <a:r>
              <a:rPr lang="en-US" dirty="0"/>
              <a:t>	- Additional documentation requirements (Comparative Analysis Report)</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key to a successful trade-off source selection is for all members of the SST to work together, as early as possible, to identify the two or three requirements that are the most critical for the success of the product/service being acquired, and incorporating these as the trade off evaluation factors.    </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Bottom line:  Unless it’s truly critical AND there’s an identifiable benefit to the government from exceeding a threshold, an evaluation factor should not be part of the trade off.  When in doubt, throw it out!  Note though, the SST can still evaluate important, but less critical factors (i.e. those where there is no benefit to the Government from exceeding a threshold) using an acceptable/unacceptable evaluation methodology.</a:t>
            </a:r>
          </a:p>
          <a:p>
            <a:endParaRPr lang="en-US" sz="1200" baseline="0" dirty="0"/>
          </a:p>
          <a:p>
            <a:r>
              <a:rPr lang="en-US" sz="1200" b="1" baseline="0" dirty="0"/>
              <a:t>Note</a:t>
            </a:r>
            <a:r>
              <a:rPr lang="en-US" sz="1200" baseline="0" dirty="0"/>
              <a:t>:  In your solicitation, notify the potential offerors of what the Government considers important in the particular acquisition and how we plan to evaluate – i.e., technical is significantly more important than price.</a:t>
            </a:r>
          </a:p>
          <a:p>
            <a:endParaRPr lang="en-US" sz="120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49</a:t>
            </a:fld>
            <a:endParaRPr lang="en-US"/>
          </a:p>
        </p:txBody>
      </p:sp>
    </p:spTree>
    <p:extLst>
      <p:ext uri="{BB962C8B-B14F-4D97-AF65-F5344CB8AC3E}">
        <p14:creationId xmlns:p14="http://schemas.microsoft.com/office/powerpoint/2010/main" val="1904030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Tradeoff </a:t>
            </a:r>
            <a:r>
              <a:rPr lang="en-US" sz="1200" b="0" kern="1200" dirty="0">
                <a:solidFill>
                  <a:schemeClr val="tx1"/>
                </a:solidFill>
                <a:latin typeface="+mn-lt"/>
                <a:ea typeface="+mn-ea"/>
                <a:cs typeface="+mn-cs"/>
              </a:rPr>
              <a:t>(continued)</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These are some additional tradeoff processes.  </a:t>
            </a:r>
          </a:p>
          <a:p>
            <a:endParaRPr lang="en-US" dirty="0"/>
          </a:p>
          <a:p>
            <a:r>
              <a:rPr lang="en-US" dirty="0"/>
              <a:t>The solicitation must clearly tell offerors which evaluation factors/subfactors</a:t>
            </a:r>
            <a:r>
              <a:rPr lang="en-US" baseline="0" dirty="0"/>
              <a:t> are subjectively evaluated (color/adjectival ratings) and thus will be included in the SSA’s tradeoff decision, and which evaluation factors/subfactors are objectively evaluated (Acceptable/Unacceptable ratings) and thus not included in the SSA’s tradeoff decision.  The solicitation must also inform offerors of the relative importance of the subjectively evaluated non-cost/price factors to cost/price.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these tradeoff processes, teams can structure their evaluation factors/subfactors to include a hybrid approach, with some factors/subfactors evaluated on an objective (Acceptable/Unacceptable) basis and others evaluated on a subjective (color/adjectival rating) basis.  </a:t>
            </a:r>
            <a:r>
              <a:rPr lang="en-US" sz="1200" b="0" kern="1200" dirty="0">
                <a:solidFill>
                  <a:schemeClr val="tx1"/>
                </a:solidFill>
                <a:latin typeface="+mn-lt"/>
                <a:ea typeface="+mn-ea"/>
                <a:cs typeface="+mn-cs"/>
              </a:rPr>
              <a:t>The</a:t>
            </a:r>
            <a:r>
              <a:rPr lang="en-US" sz="1200" b="0" kern="1200" baseline="0" dirty="0">
                <a:solidFill>
                  <a:schemeClr val="tx1"/>
                </a:solidFill>
                <a:latin typeface="+mn-lt"/>
                <a:ea typeface="+mn-ea"/>
                <a:cs typeface="+mn-cs"/>
              </a:rPr>
              <a:t> DoD Source Selection Procedures allow the use of a combination of evaluation methodologies, so SSTs need to think carefully about the best process to use for each evaluation factor/subfactor in their source selection.</a:t>
            </a:r>
            <a:endParaRPr lang="en-US" sz="1200" b="0" kern="1200" dirty="0">
              <a:solidFill>
                <a:schemeClr val="tx1"/>
              </a:solidFill>
              <a:latin typeface="+mn-lt"/>
              <a:ea typeface="+mn-ea"/>
              <a:cs typeface="+mn-cs"/>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50</a:t>
            </a:fld>
            <a:endParaRPr lang="en-US"/>
          </a:p>
        </p:txBody>
      </p:sp>
    </p:spTree>
    <p:extLst>
      <p:ext uri="{BB962C8B-B14F-4D97-AF65-F5344CB8AC3E}">
        <p14:creationId xmlns:p14="http://schemas.microsoft.com/office/powerpoint/2010/main" val="239052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103"/>
          <p:cNvSpPr>
            <a:spLocks noGrp="1" noChangeArrowheads="1"/>
          </p:cNvSpPr>
          <p:nvPr>
            <p:ph type="sldNum" sz="quarter" idx="5"/>
          </p:nvPr>
        </p:nvSpPr>
        <p:spPr/>
        <p:txBody>
          <a:bodyPr/>
          <a:lstStyle/>
          <a:p>
            <a:pPr>
              <a:defRPr/>
            </a:pPr>
            <a:fld id="{83417384-ACB8-4F54-82BB-15A0E58236CB}" type="slidenum">
              <a:rPr lang="en-US" smtClean="0"/>
              <a:pPr>
                <a:defRPr/>
              </a:pPr>
              <a:t>5</a:t>
            </a:fld>
            <a:endParaRPr lang="en-US"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Acquisition Planning Considerations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Acquisition Planning is key to a successful source selection.  It</a:t>
            </a:r>
            <a:r>
              <a:rPr lang="en-US" sz="1200" kern="1200" baseline="0" dirty="0">
                <a:solidFill>
                  <a:schemeClr val="tx1"/>
                </a:solidFill>
                <a:latin typeface="+mn-lt"/>
                <a:ea typeface="+mn-ea"/>
                <a:cs typeface="+mn-cs"/>
              </a:rPr>
              <a:t> ensures</a:t>
            </a:r>
            <a:r>
              <a:rPr lang="en-US" sz="1200" kern="1200" dirty="0">
                <a:solidFill>
                  <a:schemeClr val="tx1"/>
                </a:solidFill>
                <a:latin typeface="+mn-lt"/>
                <a:ea typeface="+mn-ea"/>
                <a:cs typeface="+mn-cs"/>
              </a:rPr>
              <a:t> that the Government will meet its needs in the most effective, economical, and timely manner possible.  Acquisition Plans (APs) may be written for programs or single contracts.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The hyperlink on this chart</a:t>
            </a:r>
            <a:r>
              <a:rPr lang="en-US" sz="1200" b="1" kern="1200" baseline="0" dirty="0">
                <a:solidFill>
                  <a:schemeClr val="tx1"/>
                </a:solidFill>
                <a:latin typeface="+mn-lt"/>
                <a:ea typeface="+mn-ea"/>
                <a:cs typeface="+mn-cs"/>
              </a:rPr>
              <a:t> goes to the Lessons Learned site at Air Force Contracting Central.  This site provides a searchable database of good practices/lessons learned for both competitive and sole source acquisitions.  It can be searched on a variety of topics (e.g., acquisition planning, MIRT review findings, Peer Review Findings, source selection, etc.).  This hyperlink has been placed on this chart so as to be at the beginning of the training, but this searchable database contains lessons learned for all phases of the acquisition.</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References:</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SS Trainer’s Reference/Resource Materials </a:t>
            </a:r>
            <a:r>
              <a:rPr lang="en-US" sz="1200" b="0" i="0" kern="1200" dirty="0">
                <a:solidFill>
                  <a:schemeClr val="tx1"/>
                </a:solidFill>
                <a:latin typeface="+mn-lt"/>
                <a:ea typeface="+mn-ea"/>
                <a:cs typeface="+mn-cs"/>
              </a:rPr>
              <a:t>(</a:t>
            </a:r>
            <a:r>
              <a:rPr lang="en-US" sz="1200" b="0" i="1" kern="1200" dirty="0">
                <a:solidFill>
                  <a:schemeClr val="tx1"/>
                </a:solidFill>
                <a:latin typeface="+mn-lt"/>
                <a:ea typeface="+mn-ea"/>
                <a:cs typeface="+mn-cs"/>
              </a:rPr>
              <a:t>Acquisition Planning</a:t>
            </a:r>
            <a:r>
              <a:rPr lang="en-US" sz="1200" b="0" i="1"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section</a:t>
            </a:r>
            <a:r>
              <a:rPr lang="en-US" sz="1200" i="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FAR 7.1, DFARS 207.1,</a:t>
            </a:r>
            <a:r>
              <a:rPr lang="en-US" sz="1200" b="0" kern="1200" baseline="0" dirty="0">
                <a:solidFill>
                  <a:schemeClr val="tx1"/>
                </a:solidFill>
                <a:latin typeface="+mn-lt"/>
                <a:ea typeface="+mn-ea"/>
                <a:cs typeface="+mn-cs"/>
              </a:rPr>
              <a:t> DoD Instruction 5000.02</a:t>
            </a:r>
            <a:endParaRPr lang="en-US" b="0" dirty="0"/>
          </a:p>
        </p:txBody>
      </p:sp>
    </p:spTree>
    <p:extLst>
      <p:ext uri="{BB962C8B-B14F-4D97-AF65-F5344CB8AC3E}">
        <p14:creationId xmlns:p14="http://schemas.microsoft.com/office/powerpoint/2010/main" val="74898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Performance/Price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Tradeoff</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One</a:t>
            </a:r>
            <a:r>
              <a:rPr lang="en-US" sz="1200" b="0" kern="1200" baseline="0" dirty="0">
                <a:solidFill>
                  <a:schemeClr val="tx1"/>
                </a:solidFill>
                <a:latin typeface="+mn-lt"/>
                <a:ea typeface="+mn-ea"/>
                <a:cs typeface="+mn-cs"/>
              </a:rPr>
              <a:t> of the common tradeoff processes is Performance/Price Tradeoff.  Under this process, past performance is evaluated subjectively (confidence assessment ratings) and the SSA’s best value decision is between the confidence assessment rating and price.  There is normally no technical factor; however, a variation of this methodology includes a technical factor evaluated on an Acceptable/Unacceptable basis using the rating definitions in Table C-1 of Appendix C of the DoD Source Selection Procedures.</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dirty="0"/>
              <a:t>When</a:t>
            </a:r>
            <a:r>
              <a:rPr lang="en-US" baseline="0" dirty="0"/>
              <a:t> using this process, the SSA has the ability to award the contract to an offeror with higher rated past performance over offerors with lower rated past performance, if the SSA determines that the price differential is warranted.</a:t>
            </a:r>
          </a:p>
          <a:p>
            <a:endParaRPr lang="en-US" baseline="0" dirty="0"/>
          </a:p>
          <a:p>
            <a:r>
              <a:rPr lang="en-US" baseline="0" dirty="0"/>
              <a:t>This process is not appropriate for acquisitions that require distinguishing levels of technical merit among proposals.  If a technical factor is included, it is evaluated on an Acceptable/Unacceptable basis and is not included in the SSA’s tradeoff decision.</a:t>
            </a:r>
            <a:endParaRPr lang="en-US" dirty="0"/>
          </a:p>
          <a:p>
            <a:endParaRPr lang="en-US" dirty="0"/>
          </a:p>
          <a:p>
            <a:r>
              <a:rPr lang="en-US" sz="1200" b="1" kern="1200" dirty="0">
                <a:solidFill>
                  <a:schemeClr val="tx1"/>
                </a:solidFill>
                <a:latin typeface="+mn-lt"/>
                <a:ea typeface="+mn-ea"/>
                <a:cs typeface="+mn-cs"/>
              </a:rPr>
              <a:t>References:  </a:t>
            </a:r>
            <a:r>
              <a:rPr lang="en-US" sz="1200" b="0" kern="1200" dirty="0">
                <a:solidFill>
                  <a:schemeClr val="tx1"/>
                </a:solidFill>
                <a:latin typeface="+mn-lt"/>
                <a:ea typeface="+mn-ea"/>
                <a:cs typeface="+mn-cs"/>
              </a:rPr>
              <a:t>FAR Part 7.105 (a)(6); DoD Source Selection Procedures,</a:t>
            </a:r>
            <a:r>
              <a:rPr lang="en-US" sz="1200" b="0" kern="1200" baseline="0" dirty="0">
                <a:solidFill>
                  <a:schemeClr val="tx1"/>
                </a:solidFill>
                <a:latin typeface="+mn-lt"/>
                <a:ea typeface="+mn-ea"/>
                <a:cs typeface="+mn-cs"/>
              </a:rPr>
              <a:t> Section 1, paragraph 1.3.1 and Appendix B.</a:t>
            </a:r>
            <a:endParaRPr lang="en-US" b="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51</a:t>
            </a:fld>
            <a:endParaRPr lang="en-US"/>
          </a:p>
        </p:txBody>
      </p:sp>
    </p:spTree>
    <p:extLst>
      <p:ext uri="{BB962C8B-B14F-4D97-AF65-F5344CB8AC3E}">
        <p14:creationId xmlns:p14="http://schemas.microsoft.com/office/powerpoint/2010/main" val="32553028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a:t>Value Adjusted Total Evaluated Price (VATEP)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p>
          <a:p>
            <a:r>
              <a:rPr lang="en-US" sz="1000" b="1" baseline="0" dirty="0"/>
              <a:t>Lesson Plan:</a:t>
            </a:r>
            <a:r>
              <a:rPr lang="en-US" sz="1000" b="0" baseline="0" dirty="0"/>
              <a:t>  VATEP </a:t>
            </a:r>
            <a:r>
              <a:rPr lang="en-US" sz="1050" b="0" i="0" kern="1200" dirty="0">
                <a:solidFill>
                  <a:schemeClr val="tx1"/>
                </a:solidFill>
                <a:effectLst/>
                <a:latin typeface="+mn-lt"/>
                <a:ea typeface="+mn-ea"/>
                <a:cs typeface="+mn-cs"/>
              </a:rPr>
              <a:t>allows DoD to clearly articulate to industry a measurable value for exceeding the minimum (threshold) performance/capabilities. By communicating the value placed on increased performance it incentivizes offerors to increase their capability within affordability constraints, resulting in improved</a:t>
            </a:r>
            <a:r>
              <a:rPr lang="en-US" sz="1050" b="0" i="0" kern="1200" baseline="0" dirty="0">
                <a:solidFill>
                  <a:schemeClr val="tx1"/>
                </a:solidFill>
                <a:effectLst/>
                <a:latin typeface="+mn-lt"/>
                <a:ea typeface="+mn-ea"/>
                <a:cs typeface="+mn-cs"/>
              </a:rPr>
              <a:t> products and services for our end users</a:t>
            </a:r>
            <a:r>
              <a:rPr lang="en-US" sz="1050" b="0" i="0" kern="1200" dirty="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a:t>The success of VATEP relies on solid metrics and should be considered in procurements where better performance can be measured objectively and be assigned values.  In procurements where factors aren’t easily measurable or assigned a dollar value, VATEP might not be appropriate.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Don’t think of VATEP as a source selection process unto itself; rather it is an evaluation methodology that monetizes different levels of performance or outcomes corresponding to minimum (threshold) and maximum (objective) requirements. In theory, the VATEP evaluative methodology could be applied to any objectively evaluated factor for which there is a minimum (threshold) and maximum (objective).  Any source selection process using the VATEP evaluative methodology, regardless of the source selection process it is combined with, becomes a VATEP source selection process.</a:t>
            </a:r>
            <a:endParaRPr lang="en-US" sz="1000" b="1"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a:t>-This monetization of valued requirements enables offerors to determine if it is in their best interests to propose more innovative solutions which provide higher performance or capability, at a potentially higher cost, because it will be more clear to them the value the Government places on exceeding the minimum (threshold) performance or capability level and how this will impact their evaluated price.  It also takes some of the subjectivity out of the evaluation process by assigning a specified value to the valued requirements.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baseline="0" dirty="0"/>
              <a:t>It is the responsibility of the Requirements Owner to identify whether specific, measurable above-minimum performance parameters exist for use in VATEP and, if so, to determine a commensurate monetary value to be assigned to these valued requirements for evaluation purposes.  This will take place during the requirements development/acquisition planning process.  Market research and early industry involvement are important and helpful during this process.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a:t>References:</a:t>
            </a:r>
            <a:r>
              <a:rPr lang="en-US" sz="1000" b="0" baseline="0" dirty="0"/>
              <a:t>  DoD Source Selection Procedures, Section 1, paragraph 1.3.1.4, and Appendix B.</a:t>
            </a:r>
            <a:endParaRPr lang="en-US" sz="1000" b="1" baseline="0" dirty="0"/>
          </a:p>
          <a:p>
            <a:endParaRPr lang="en-US" sz="1000"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p>
        </p:txBody>
      </p:sp>
      <p:sp>
        <p:nvSpPr>
          <p:cNvPr id="4" name="Slide Number Placeholder 3"/>
          <p:cNvSpPr>
            <a:spLocks noGrp="1"/>
          </p:cNvSpPr>
          <p:nvPr>
            <p:ph type="sldNum" sz="quarter" idx="10"/>
          </p:nvPr>
        </p:nvSpPr>
        <p:spPr/>
        <p:txBody>
          <a:bodyPr/>
          <a:lstStyle/>
          <a:p>
            <a:pPr>
              <a:defRPr/>
            </a:pPr>
            <a:fld id="{AACE4E80-AFC1-4682-96C1-588481378CDE}" type="slidenum">
              <a:rPr lang="en-US" smtClean="0"/>
              <a:pPr>
                <a:defRPr/>
              </a:pPr>
              <a:t>52</a:t>
            </a:fld>
            <a:endParaRPr lang="en-US"/>
          </a:p>
        </p:txBody>
      </p:sp>
    </p:spTree>
    <p:extLst>
      <p:ext uri="{BB962C8B-B14F-4D97-AF65-F5344CB8AC3E}">
        <p14:creationId xmlns:p14="http://schemas.microsoft.com/office/powerpoint/2010/main" val="857739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50" b="1" baseline="0" dirty="0"/>
              <a:t>Value Adjusted Total Evaluated Price (VATEP), cont.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1" baseline="0" dirty="0"/>
              <a:t>Lesson Plan:</a:t>
            </a:r>
            <a:r>
              <a:rPr lang="en-US" sz="1050" b="0" baseline="0" dirty="0"/>
              <a:t> VATEP manifests itself as evaluation factors with associated downward adjustment to the total evaluated price (TEP).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0" baseline="0" dirty="0"/>
              <a:t>-Source selections using the VATEP evaluative methodology may include a combination of objective criteria (evaluated on an Acceptable/Unacceptable basis), subjective criteria (evaluated on a color/adjectival basis – including past performance if evaluated using confidence assessment ratings), and “valued requirements” with associated monetization between the minimum (threshold) and maximum (objective) criteria.   </a:t>
            </a:r>
            <a:r>
              <a:rPr lang="en-US" sz="1050" baseline="0" dirty="0"/>
              <a:t>Each valued requirement is assigned its own monetization amount.  A downward adjustment is made to an offeror’s TEP if he exceeds the minimum (threshold) for these valued requirements. Offerors whose proposal is between the minimum and maximum would only receive a portion of the specified adjustment amount, and this must be addressed in the RFP.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0" baseline="0" dirty="0"/>
              <a:t>-The downward adjustment of the TEP is for evaluation purposes only, and this adjustment is the only result of a VATEP evaluation.  No further evaluation credit is given.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aseline="0" dirty="0"/>
              <a:t>-At the conclusion of evaluations and after the downward adjustment is made to the TEP for each valued requirement met by the offeror, the SSA can make a subjective tradeoff between the subjectively evaluated criteria (including past performance, if evaluated using confidence assessment ratings) and price. Objectively evaluated criteria (those rated on an Acceptable/Unacceptable basis and </a:t>
            </a:r>
            <a:r>
              <a:rPr lang="en-US" sz="1050" b="1" baseline="0" dirty="0"/>
              <a:t>valued requirements</a:t>
            </a:r>
            <a:r>
              <a:rPr lang="en-US" sz="1050" b="0" baseline="0" dirty="0"/>
              <a:t>)</a:t>
            </a:r>
            <a:r>
              <a:rPr lang="en-US" sz="1050" baseline="0" dirty="0"/>
              <a:t> are not included in the tradeoff decision as these are minimum requirements that must be met in order to be eligible for award.  Again, the valued requirements have already received evaluation consideration in the form of an adjustment to the offeror’s TEP.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baseline="0" dirty="0"/>
              <a:t>-The resultant contract is awarded at offeror’s final total proposed price – the </a:t>
            </a:r>
            <a:r>
              <a:rPr lang="en-US" sz="1050" b="1" baseline="0" dirty="0"/>
              <a:t>TEP adjustment is for evaluation purposes only.</a:t>
            </a:r>
          </a:p>
          <a:p>
            <a:endParaRPr lang="en-US" sz="1050" baseline="0" dirty="0"/>
          </a:p>
          <a:p>
            <a:r>
              <a:rPr lang="en-US" sz="1050" baseline="0" dirty="0"/>
              <a:t>-Combining multiple evaluation methodologies, along with the ability of the SSA to make a subjective tradeoff at the end of the process, could result in very complex source selection approaches. VATEP is not protest-proof.</a:t>
            </a:r>
          </a:p>
          <a:p>
            <a:endParaRPr lang="en-US" sz="105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50" b="1" baseline="0" dirty="0"/>
              <a:t>References:</a:t>
            </a:r>
            <a:r>
              <a:rPr lang="en-US" sz="1050" b="0" baseline="0" dirty="0"/>
              <a:t>  DoD Source Selection Procedures, Section 1, paragraph 1.3.1.4, and Appendix B.</a:t>
            </a:r>
            <a:endParaRPr lang="en-US" sz="1050" b="1" baseline="0" dirty="0"/>
          </a:p>
          <a:p>
            <a:endParaRPr lang="en-US" sz="1050" baseline="0" dirty="0"/>
          </a:p>
        </p:txBody>
      </p:sp>
      <p:sp>
        <p:nvSpPr>
          <p:cNvPr id="10244" name="Slide Number Placeholder 3"/>
          <p:cNvSpPr>
            <a:spLocks noGrp="1"/>
          </p:cNvSpPr>
          <p:nvPr>
            <p:ph type="sldNum" sz="quarter" idx="5"/>
          </p:nvPr>
        </p:nvSpPr>
        <p:spPr>
          <a:noFill/>
        </p:spPr>
        <p:txBody>
          <a:bodyPr/>
          <a:lstStyle/>
          <a:p>
            <a:fld id="{AD3679DA-19BF-4EBC-860A-C576F6D64261}" type="slidenum">
              <a:rPr lang="en-US" smtClean="0"/>
              <a:pPr/>
              <a:t>53</a:t>
            </a:fld>
            <a:endParaRPr lang="en-US"/>
          </a:p>
        </p:txBody>
      </p:sp>
    </p:spTree>
    <p:extLst>
      <p:ext uri="{BB962C8B-B14F-4D97-AF65-F5344CB8AC3E}">
        <p14:creationId xmlns:p14="http://schemas.microsoft.com/office/powerpoint/2010/main" val="1099904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Value Adjusted Total Evaluated Price (VATEP), cont.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Lesson Plan:  </a:t>
            </a:r>
            <a:r>
              <a:rPr lang="en-US" sz="1200" b="0" baseline="0" dirty="0"/>
              <a:t>We are required to consider the impact on affordability when using VATEP.  Note that increased performance/capability may bring increased cost, and so affordability is an issue.  The SST should consider their budget and determine whether or not to establish an affordability cap over which offerors may not be eligible for award.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The decision to use, or not use, an affordability cap with VATEP must be documented in the approved SSP.  If offerors whose proposals exceed the affordability cap may not be eligible for award, affordability must be included as either a go/no go gate or an evaluation criteria in the source selection and identified in the RFP.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The ultimately awarded contract must reflect all above-minimum performance/capability levels for which the successful offeror received evaluation credit, including valued requirements.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a:t>
            </a:r>
            <a:r>
              <a:rPr lang="en-US" b="0" baseline="0" dirty="0"/>
              <a:t>  DoD Source Selection Procedures, Section 1, paragraph 1.3.1.4, and Appendix B.</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AACE4E80-AFC1-4682-96C1-588481378CDE}" type="slidenum">
              <a:rPr lang="en-US" smtClean="0"/>
              <a:pPr>
                <a:defRPr/>
              </a:pPr>
              <a:t>54</a:t>
            </a:fld>
            <a:endParaRPr lang="en-US"/>
          </a:p>
        </p:txBody>
      </p:sp>
    </p:spTree>
    <p:extLst>
      <p:ext uri="{BB962C8B-B14F-4D97-AF65-F5344CB8AC3E}">
        <p14:creationId xmlns:p14="http://schemas.microsoft.com/office/powerpoint/2010/main" val="2047458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Value Adjusted Total Evaluated Price (VATEP), cont.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Lesson Plan:</a:t>
            </a:r>
            <a:r>
              <a:rPr lang="en-US" sz="1200" b="0" baseline="0" dirty="0"/>
              <a:t>  VATEP is not an appropriate methodology for every acquisition, and even when using VATEP, not every requirement can/should be monetized.  The SST, and especially the Requirements Owner, must understand and determine which requirements are truly discriminators in the source selection.  The number of valued requirements should be limited in order to ensure inclusion of only the most highly valued performance/capabilities.  Inclusion of numerous valued requirements dilutes the value of each one and lessens the usefulness of this evaluation methodology.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The solicitation should clearly identify the evaluation methodology to be used for each evaluation factor/subfactor within the source selection and should clearly state that the non-monetized factors (non-VATEP factors) will be evaluated based on their relative importance to the other factors in accordance with the solicitation (e.g., significantly more important than price, </a:t>
            </a:r>
            <a:r>
              <a:rPr lang="en-US" sz="1200" b="0" baseline="0" dirty="0" err="1"/>
              <a:t>etc</a:t>
            </a:r>
            <a:r>
              <a:rPr lang="en-US" sz="1200" b="0" baseline="0" dirty="0"/>
              <a:t>).  In addition, because SSTs can allow for solutions that are above threshold but which do not meet the objective.  </a:t>
            </a:r>
            <a:r>
              <a:rPr lang="en-US" sz="1200" b="0" baseline="0"/>
              <a:t>In </a:t>
            </a:r>
            <a:r>
              <a:rPr lang="en-US" sz="1200" b="0" baseline="0" dirty="0"/>
              <a:t>situations where incremental solutions will be considered for valued requirements, the solicitation needs to set forth the incremental valuation process that will be applied for that valued requirement (e.g., linear incremental approach, exponential approach).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References:</a:t>
            </a:r>
            <a:r>
              <a:rPr lang="en-US" b="0" baseline="0" dirty="0"/>
              <a:t>  DoD Source Selection Procedures, Section 1, paragraph 1.3.1.4, and Appendix B.</a:t>
            </a:r>
            <a:endParaRPr lang="en-US" b="1" baseline="0" dirty="0"/>
          </a:p>
        </p:txBody>
      </p:sp>
      <p:sp>
        <p:nvSpPr>
          <p:cNvPr id="4" name="Slide Number Placeholder 3"/>
          <p:cNvSpPr>
            <a:spLocks noGrp="1"/>
          </p:cNvSpPr>
          <p:nvPr>
            <p:ph type="sldNum" sz="quarter" idx="10"/>
          </p:nvPr>
        </p:nvSpPr>
        <p:spPr/>
        <p:txBody>
          <a:bodyPr/>
          <a:lstStyle/>
          <a:p>
            <a:pPr>
              <a:defRPr/>
            </a:pPr>
            <a:fld id="{AACE4E80-AFC1-4682-96C1-588481378CDE}" type="slidenum">
              <a:rPr lang="en-US" smtClean="0"/>
              <a:pPr>
                <a:defRPr/>
              </a:pPr>
              <a:t>55</a:t>
            </a:fld>
            <a:endParaRPr lang="en-US"/>
          </a:p>
        </p:txBody>
      </p:sp>
    </p:spTree>
    <p:extLst>
      <p:ext uri="{BB962C8B-B14F-4D97-AF65-F5344CB8AC3E}">
        <p14:creationId xmlns:p14="http://schemas.microsoft.com/office/powerpoint/2010/main" val="28242164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pPr algn="l"/>
            <a:r>
              <a:rPr lang="en-US" sz="1200" b="0" i="0" u="none" strike="noStrike" baseline="0" dirty="0">
                <a:solidFill>
                  <a:srgbClr val="000000"/>
                </a:solidFill>
                <a:latin typeface="+mj-lt"/>
              </a:rPr>
              <a:t>The HTRO process has been designed to streamline the Source Selection process by simplifying the evaluation and award process.  HTRO uses objectively defined evaluation which are self-scored by the offerors and validated by the SS team.  Award is made to either the highest technically rated offeror in the single evaluation process or by a limited trade off process between the two highest rated offers strictly IAW the RFP.  Detailed discussions are contained later on in the training.  </a:t>
            </a:r>
          </a:p>
          <a:p>
            <a:pPr algn="l"/>
            <a:endParaRPr lang="en-US" sz="1200" b="0" i="0" u="none" strike="noStrike" baseline="0" dirty="0">
              <a:solidFill>
                <a:srgbClr val="000000"/>
              </a:solidFill>
              <a:latin typeface="+mj-lt"/>
            </a:endParaRPr>
          </a:p>
          <a:p>
            <a:pPr algn="l"/>
            <a:r>
              <a:rPr lang="en-US" sz="1200" b="0" i="0" u="none" strike="noStrike" baseline="0" dirty="0">
                <a:solidFill>
                  <a:srgbClr val="000000"/>
                </a:solidFill>
                <a:latin typeface="+mj-lt"/>
              </a:rPr>
              <a:t>The specific types of award procedures are discussed later in this briefing but generally, award is made to the highest rated offeror (as validated by the SS team) whose price has been determined to be fair, reasonable (realistic) and balanced.   While the DoD Source Selection procedures dated 20 Aug 2022 state that HTRO “may be used” in competitions for MAC IDIQ efforts, Air Force SS teams may choose to implement this approach on any type of agreement or contract. (i.e., Single Award IDIQ or C type contract) where and when the SSA, Contracting officer and other Source Selection team members determine HTRO to be the most appropriate for their requirement.  </a:t>
            </a:r>
          </a:p>
          <a:p>
            <a:pPr algn="l"/>
            <a:endParaRPr lang="en-US" sz="1200" b="0" i="0" u="none" strike="noStrike" baseline="0" dirty="0">
              <a:solidFill>
                <a:srgbClr val="000000"/>
              </a:solidFill>
              <a:latin typeface="+mj-lt"/>
            </a:endParaRPr>
          </a:p>
          <a:p>
            <a:pPr algn="l"/>
            <a:r>
              <a:rPr lang="en-US" sz="1200" b="0" i="0" u="none" strike="noStrike" baseline="0" dirty="0">
                <a:solidFill>
                  <a:srgbClr val="000000"/>
                </a:solidFill>
                <a:latin typeface="+mj-lt"/>
              </a:rPr>
              <a:t>HTRO’s are idea for services efforts where the technical/non-price factors are the most critical aspect of the award decision  </a:t>
            </a:r>
          </a:p>
          <a:p>
            <a:pPr algn="l"/>
            <a:endParaRPr lang="en-US" sz="1200" b="0" i="0" u="none" strike="noStrike" baseline="0" dirty="0">
              <a:solidFill>
                <a:srgbClr val="000000"/>
              </a:solidFill>
              <a:latin typeface="+mj-lt"/>
            </a:endParaRPr>
          </a:p>
          <a:p>
            <a:pPr algn="l"/>
            <a:r>
              <a:rPr lang="en-US" sz="1200" b="0" i="0" u="none" strike="noStrike" baseline="0" dirty="0">
                <a:solidFill>
                  <a:srgbClr val="000000"/>
                </a:solidFill>
                <a:latin typeface="+mj-lt"/>
              </a:rPr>
              <a:t>Historically the LPTA approach has been used for services, but because its use has been limited by DFARS restrictions and because LPTA may not allow for the in-depth assessment of the quality/expertise of service employees.  </a:t>
            </a:r>
          </a:p>
          <a:p>
            <a:pPr algn="l"/>
            <a:endParaRPr lang="en-US" sz="1200" b="0" i="0" u="none" strike="noStrike" baseline="0" dirty="0">
              <a:solidFill>
                <a:srgbClr val="000000"/>
              </a:solidFill>
              <a:latin typeface="+mj-lt"/>
            </a:endParaRPr>
          </a:p>
          <a:p>
            <a:pPr algn="l"/>
            <a:r>
              <a:rPr lang="en-US" sz="1200" b="0" i="0" u="none" strike="noStrike" baseline="0" dirty="0">
                <a:solidFill>
                  <a:srgbClr val="000000"/>
                </a:solidFill>
                <a:latin typeface="+mj-lt"/>
              </a:rPr>
              <a:t>While tradeoffs allow for a more in-depth and subjective analysis, they are typically better suited for larger and more complex actions where price is of lessor importance and the flexibility of assessing the cost/technical benefits are significant.  </a:t>
            </a:r>
            <a:endParaRPr lang="en-US" sz="1200"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4B94F-63AD-426E-88CB-044A928252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224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NOTES:</a:t>
            </a:r>
          </a:p>
          <a:p>
            <a:endParaRPr lang="en-US" dirty="0"/>
          </a:p>
          <a:p>
            <a:r>
              <a:rPr lang="en-US" dirty="0"/>
              <a:t>Point out the focus on offerors proven experience (i.e., past performance) and the fact that each offeror submits their own self score IAW the matrix provided with the RFP.  </a:t>
            </a:r>
          </a:p>
        </p:txBody>
      </p:sp>
      <p:sp>
        <p:nvSpPr>
          <p:cNvPr id="4" name="Slide Number Placeholder 3"/>
          <p:cNvSpPr>
            <a:spLocks noGrp="1"/>
          </p:cNvSpPr>
          <p:nvPr>
            <p:ph type="sldNum" sz="quarter" idx="5"/>
          </p:nvPr>
        </p:nvSpPr>
        <p:spPr/>
        <p:txBody>
          <a:bodyPr/>
          <a:lstStyle/>
          <a:p>
            <a:fld id="{B77F8F3B-447A-4368-B5AC-A78B3F8CFB1E}" type="slidenum">
              <a:rPr lang="en-US" smtClean="0"/>
              <a:t>57</a:t>
            </a:fld>
            <a:endParaRPr lang="en-US"/>
          </a:p>
        </p:txBody>
      </p:sp>
    </p:spTree>
    <p:extLst>
      <p:ext uri="{BB962C8B-B14F-4D97-AF65-F5344CB8AC3E}">
        <p14:creationId xmlns:p14="http://schemas.microsoft.com/office/powerpoint/2010/main" val="30400911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the HTRO approach, the Pricing Evaluation Team is required to perform a price/cost analysis to determine whether the price is fair and reasonable and balanced IAW FAR 14.404-1.  (For cost type efforts, this also requires that the prices be assessed for realism).  Finally, if only validating and evaluating a single offer, the team must ensure compliance with FAR 15.403-1(c)(1) for Adequate Price Competition. </a:t>
            </a:r>
            <a:r>
              <a:rPr lang="en-US" sz="1200" dirty="0">
                <a:cs typeface="Arial"/>
              </a:rPr>
              <a:t>Consult with Legal, local ACE Office (if applicable) and/or Pricing POC prior to settling on an approach to understand APC implications and what data is necessary to perform a proper Evaluation.  One approach would be to validate the technical score of the 2</a:t>
            </a:r>
            <a:r>
              <a:rPr lang="en-US" sz="1200" baseline="30000" dirty="0">
                <a:cs typeface="Arial"/>
              </a:rPr>
              <a:t>nd</a:t>
            </a:r>
            <a:r>
              <a:rPr lang="en-US" sz="1200" dirty="0">
                <a:cs typeface="Arial"/>
              </a:rPr>
              <a:t> highest rated offeror and their prices to ensure we have APC.  </a:t>
            </a:r>
          </a:p>
          <a:p>
            <a:r>
              <a:rPr lang="en-US" dirty="0"/>
              <a:t>    </a:t>
            </a:r>
          </a:p>
        </p:txBody>
      </p:sp>
      <p:sp>
        <p:nvSpPr>
          <p:cNvPr id="4" name="Slide Number Placeholder 3"/>
          <p:cNvSpPr>
            <a:spLocks noGrp="1"/>
          </p:cNvSpPr>
          <p:nvPr>
            <p:ph type="sldNum" sz="quarter" idx="5"/>
          </p:nvPr>
        </p:nvSpPr>
        <p:spPr/>
        <p:txBody>
          <a:bodyPr/>
          <a:lstStyle/>
          <a:p>
            <a:fld id="{B77F8F3B-447A-4368-B5AC-A78B3F8CFB1E}" type="slidenum">
              <a:rPr lang="en-US" smtClean="0"/>
              <a:t>58</a:t>
            </a:fld>
            <a:endParaRPr lang="en-US"/>
          </a:p>
        </p:txBody>
      </p:sp>
    </p:spTree>
    <p:extLst>
      <p:ext uri="{BB962C8B-B14F-4D97-AF65-F5344CB8AC3E}">
        <p14:creationId xmlns:p14="http://schemas.microsoft.com/office/powerpoint/2010/main" val="1298771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b="1" dirty="0"/>
          </a:p>
          <a:p>
            <a:r>
              <a:rPr lang="en-US" b="0" dirty="0"/>
              <a:t>Discuss points provided on chart.</a:t>
            </a:r>
          </a:p>
          <a:p>
            <a:endParaRPr lang="en-US" b="0" dirty="0"/>
          </a:p>
          <a:p>
            <a:r>
              <a:rPr lang="en-US" b="0" dirty="0"/>
              <a:t>Note that the “action arrow” links to HTRO specific training where the team can </a:t>
            </a:r>
            <a:r>
              <a:rPr lang="en-US" b="0"/>
              <a:t>obtain additional </a:t>
            </a:r>
            <a:r>
              <a:rPr lang="en-US" b="0" dirty="0"/>
              <a:t>information regarding the 2 HTRO concept.   </a:t>
            </a:r>
          </a:p>
        </p:txBody>
      </p:sp>
      <p:sp>
        <p:nvSpPr>
          <p:cNvPr id="4" name="Slide Number Placeholder 3"/>
          <p:cNvSpPr>
            <a:spLocks noGrp="1"/>
          </p:cNvSpPr>
          <p:nvPr>
            <p:ph type="sldNum" sz="quarter" idx="5"/>
          </p:nvPr>
        </p:nvSpPr>
        <p:spPr/>
        <p:txBody>
          <a:bodyPr/>
          <a:lstStyle/>
          <a:p>
            <a:fld id="{B77F8F3B-447A-4368-B5AC-A78B3F8CFB1E}" type="slidenum">
              <a:rPr lang="en-US" smtClean="0"/>
              <a:t>59</a:t>
            </a:fld>
            <a:endParaRPr lang="en-US"/>
          </a:p>
        </p:txBody>
      </p:sp>
    </p:spTree>
    <p:extLst>
      <p:ext uri="{BB962C8B-B14F-4D97-AF65-F5344CB8AC3E}">
        <p14:creationId xmlns:p14="http://schemas.microsoft.com/office/powerpoint/2010/main" val="830467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Lesson Plan: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Streamlining Recommendations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SSTs often ask how they can streamline source selections.  The most important and effective way to streamline source selections is to thoroughly plan and prepare and to constantly look for ways to simplify the process.  The DoD SS Procedures, Appendix D, dated 20 Aug 2022 contains many useful recommendations.  SAF/AQCP also has additional training tools to help in streamlining your source selection at the Air Force Contracting Central’s Knowledge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Simplify the source selection process.  Do not use subjective tradeoff if an objective approach or hybrid approach will work.  In addition, consider processes that enable you to reduce the number of proposals that must be evaluated (e.g., if using LPTA, calculate TEP first, list in price order (low to high), evaluate technical proposals until the first Technically Acceptable proposal, then award to that proposal; similar process can be used for PPT but with past performance, evaluating low price until reach the first proposal with Substantial Confidence, </a:t>
            </a:r>
            <a:r>
              <a:rPr kumimoji="0" lang="en-US" sz="1200" b="0" i="0" u="none" strike="noStrike" kern="1200" cap="none" spc="0" normalizeH="0" baseline="0" noProof="0" dirty="0" err="1">
                <a:ln>
                  <a:noFill/>
                </a:ln>
                <a:solidFill>
                  <a:prstClr val="black"/>
                </a:solidFill>
                <a:effectLst/>
                <a:uLnTx/>
                <a:uFillTx/>
                <a:latin typeface="+mn-lt"/>
                <a:ea typeface="+mn-ea"/>
                <a:cs typeface="+mn-cs"/>
              </a:rPr>
              <a:t>etc</a:t>
            </a:r>
            <a:r>
              <a:rPr kumimoji="0" lang="en-US" sz="1200" b="0" i="0" u="none" strike="noStrike" kern="1200" cap="none" spc="0" normalizeH="0" baseline="0" noProof="0" dirty="0">
                <a:ln>
                  <a:noFill/>
                </a:ln>
                <a:solidFill>
                  <a:prstClr val="black"/>
                </a:solidFill>
                <a:effectLst/>
                <a:uLnTx/>
                <a:uFillTx/>
                <a:latin typeface="+mn-lt"/>
                <a:ea typeface="+mn-ea"/>
                <a:cs typeface="+mn-cs"/>
              </a:rPr>
              <a:t>) or establish a gating process that prescribes minimum go/no go or pass/fail criteria that an offeror must meet in order to advance to the proposal evaluation process. </a:t>
            </a:r>
            <a:r>
              <a:rPr lang="en-US" sz="1200" b="0" kern="1200" dirty="0">
                <a:solidFill>
                  <a:schemeClr val="tx1"/>
                </a:solidFill>
                <a:effectLst/>
                <a:latin typeface="+mn-lt"/>
                <a:ea typeface="+mn-ea"/>
                <a:cs typeface="+mn-cs"/>
              </a:rPr>
              <a:t>If an offeror doesn’t pass a gate criterion, the proposal is not further</a:t>
            </a:r>
            <a:r>
              <a:rPr lang="en-US" sz="800" b="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evaluated;</a:t>
            </a:r>
            <a:r>
              <a:rPr lang="en-US" sz="1200" b="0" kern="1200" baseline="0" dirty="0">
                <a:solidFill>
                  <a:schemeClr val="tx1"/>
                </a:solidFill>
                <a:effectLst/>
                <a:latin typeface="+mn-lt"/>
                <a:ea typeface="+mn-ea"/>
                <a:cs typeface="+mn-cs"/>
              </a:rPr>
              <a:t> saving </a:t>
            </a:r>
            <a:r>
              <a:rPr lang="en-US" sz="1200" b="0" kern="1200" dirty="0">
                <a:solidFill>
                  <a:schemeClr val="tx1"/>
                </a:solidFill>
                <a:effectLst/>
                <a:latin typeface="+mn-lt"/>
                <a:ea typeface="+mn-ea"/>
                <a:cs typeface="+mn-cs"/>
              </a:rPr>
              <a:t>both the Government's and the </a:t>
            </a:r>
            <a:r>
              <a:rPr lang="en-US" sz="1200" b="0" kern="1200" dirty="0" err="1">
                <a:solidFill>
                  <a:schemeClr val="tx1"/>
                </a:solidFill>
                <a:effectLst/>
                <a:latin typeface="+mn-lt"/>
                <a:ea typeface="+mn-ea"/>
                <a:cs typeface="+mn-cs"/>
              </a:rPr>
              <a:t>offeror's</a:t>
            </a:r>
            <a:r>
              <a:rPr lang="en-US" sz="1200" b="0" kern="1200" dirty="0">
                <a:solidFill>
                  <a:schemeClr val="tx1"/>
                </a:solidFill>
                <a:effectLst/>
                <a:latin typeface="+mn-lt"/>
                <a:ea typeface="+mn-ea"/>
                <a:cs typeface="+mn-cs"/>
              </a:rPr>
              <a:t> time/money</a:t>
            </a:r>
            <a:r>
              <a:rPr lang="en-US" sz="1200" b="0" kern="1200" baseline="0" dirty="0">
                <a:solidFill>
                  <a:schemeClr val="tx1"/>
                </a:solidFill>
                <a:effectLst/>
                <a:latin typeface="+mn-lt"/>
                <a:ea typeface="+mn-ea"/>
                <a:cs typeface="+mn-cs"/>
              </a:rPr>
              <a:t> on an offer that is non-compliant.  </a:t>
            </a:r>
          </a:p>
          <a:p>
            <a:pPr marL="171450" lvl="0" indent="-171450">
              <a:buFontTx/>
              <a:buChar char="-"/>
            </a:pPr>
            <a:endParaRPr lang="en-US" sz="1200" b="0" kern="1200" baseline="0" dirty="0">
              <a:solidFill>
                <a:schemeClr val="tx1"/>
              </a:solidFill>
              <a:effectLst/>
              <a:latin typeface="+mn-lt"/>
              <a:ea typeface="+mn-ea"/>
              <a:cs typeface="+mn-cs"/>
            </a:endParaRPr>
          </a:p>
          <a:p>
            <a:pPr marL="0" lvl="0" indent="0">
              <a:buFontTx/>
              <a:buNone/>
            </a:pPr>
            <a:r>
              <a:rPr lang="en-US" sz="1200" b="0" kern="1200" dirty="0">
                <a:solidFill>
                  <a:schemeClr val="tx1"/>
                </a:solidFill>
                <a:effectLst/>
                <a:latin typeface="+mn-lt"/>
                <a:ea typeface="+mn-ea"/>
                <a:cs typeface="+mn-cs"/>
              </a:rPr>
              <a:t>- The solicitation should also include a notice to offerors that, pursuant to FAR 15.306(c)(2), the contracting officer may also limit the number of proposals in the competitive range to the greatest number that will permit an efficient competition among the most highly rated proposals.</a:t>
            </a:r>
          </a:p>
          <a:p>
            <a:r>
              <a:rPr lang="en-US" sz="1050" kern="1200" dirty="0">
                <a:solidFill>
                  <a:schemeClr val="tx1"/>
                </a:solidFill>
                <a:effectLst/>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-Keep the number of evaluation criteria, factors/</a:t>
            </a:r>
            <a:r>
              <a:rPr kumimoji="0" lang="en-US" sz="1200" b="0" i="0" u="none" strike="noStrike" kern="1200" cap="none" spc="0" normalizeH="0" baseline="0" noProof="0" dirty="0" err="1">
                <a:ln>
                  <a:noFill/>
                </a:ln>
                <a:solidFill>
                  <a:prstClr val="black"/>
                </a:solidFill>
                <a:effectLst/>
                <a:uLnTx/>
                <a:uFillTx/>
                <a:latin typeface="+mn-lt"/>
                <a:ea typeface="+mn-ea"/>
                <a:cs typeface="+mn-cs"/>
              </a:rPr>
              <a:t>subfactors</a:t>
            </a:r>
            <a:r>
              <a:rPr kumimoji="0" lang="en-US" sz="1200" b="0" i="0" u="none" strike="noStrike" kern="1200" cap="none" spc="0" normalizeH="0" baseline="0" noProof="0" dirty="0">
                <a:ln>
                  <a:noFill/>
                </a:ln>
                <a:solidFill>
                  <a:prstClr val="black"/>
                </a:solidFill>
                <a:effectLst/>
                <a:uLnTx/>
                <a:uFillTx/>
                <a:latin typeface="+mn-lt"/>
                <a:ea typeface="+mn-ea"/>
                <a:cs typeface="+mn-cs"/>
              </a:rPr>
              <a:t>, and elements within each </a:t>
            </a:r>
            <a:r>
              <a:rPr kumimoji="0" lang="en-US" sz="1200" b="0" i="0" u="none" strike="noStrike" kern="1200" cap="none" spc="0" normalizeH="0" baseline="0" noProof="0" dirty="0" err="1">
                <a:ln>
                  <a:noFill/>
                </a:ln>
                <a:solidFill>
                  <a:prstClr val="black"/>
                </a:solidFill>
                <a:effectLst/>
                <a:uLnTx/>
                <a:uFillTx/>
                <a:latin typeface="+mn-lt"/>
                <a:ea typeface="+mn-ea"/>
                <a:cs typeface="+mn-cs"/>
              </a:rPr>
              <a:t>subfactor</a:t>
            </a:r>
            <a:r>
              <a:rPr kumimoji="0" lang="en-US" sz="1200" b="0" i="0" u="none" strike="noStrike" kern="1200" cap="none" spc="0" normalizeH="0" baseline="0" noProof="0" dirty="0">
                <a:ln>
                  <a:noFill/>
                </a:ln>
                <a:solidFill>
                  <a:prstClr val="black"/>
                </a:solidFill>
                <a:effectLst/>
                <a:uLnTx/>
                <a:uFillTx/>
                <a:latin typeface="+mn-lt"/>
                <a:ea typeface="+mn-ea"/>
                <a:cs typeface="+mn-cs"/>
              </a:rPr>
              <a:t> to a minimum.  Focus on key discriminators and critical performance aspects – what will “break” the program if it goes wrong?  Those are key discriminators.  DPC recommends no more than 3-5 evaluation factors, and 2-3 </a:t>
            </a:r>
            <a:r>
              <a:rPr kumimoji="0" lang="en-US" sz="1200" b="0" i="0" u="none" strike="noStrike" kern="1200" cap="none" spc="0" normalizeH="0" baseline="0" noProof="0" dirty="0" err="1">
                <a:ln>
                  <a:noFill/>
                </a:ln>
                <a:solidFill>
                  <a:prstClr val="black"/>
                </a:solidFill>
                <a:effectLst/>
                <a:uLnTx/>
                <a:uFillTx/>
                <a:latin typeface="+mn-lt"/>
                <a:ea typeface="+mn-ea"/>
                <a:cs typeface="+mn-cs"/>
              </a:rPr>
              <a:t>subfactors</a:t>
            </a:r>
            <a:r>
              <a:rPr kumimoji="0" lang="en-US" sz="1200" b="0" i="0" u="none" strike="noStrike" kern="1200" cap="none" spc="0" normalizeH="0" baseline="0" noProof="0" dirty="0">
                <a:ln>
                  <a:noFill/>
                </a:ln>
                <a:solidFill>
                  <a:prstClr val="black"/>
                </a:solidFill>
                <a:effectLst/>
                <a:uLnTx/>
                <a:uFillTx/>
                <a:latin typeface="+mn-lt"/>
                <a:ea typeface="+mn-ea"/>
                <a:cs typeface="+mn-cs"/>
              </a:rPr>
              <a:t>.  Also beware of elements – every individual element within a </a:t>
            </a:r>
            <a:r>
              <a:rPr kumimoji="0" lang="en-US" sz="1200" b="0" i="0" u="none" strike="noStrike" kern="1200" cap="none" spc="0" normalizeH="0" baseline="0" noProof="0" dirty="0" err="1">
                <a:ln>
                  <a:noFill/>
                </a:ln>
                <a:solidFill>
                  <a:prstClr val="black"/>
                </a:solidFill>
                <a:effectLst/>
                <a:uLnTx/>
                <a:uFillTx/>
                <a:latin typeface="+mn-lt"/>
                <a:ea typeface="+mn-ea"/>
                <a:cs typeface="+mn-cs"/>
              </a:rPr>
              <a:t>subfactor</a:t>
            </a:r>
            <a:r>
              <a:rPr kumimoji="0" lang="en-US" sz="1200" b="0" i="0" u="none" strike="noStrike" kern="1200" cap="none" spc="0" normalizeH="0" baseline="0" noProof="0" dirty="0">
                <a:ln>
                  <a:noFill/>
                </a:ln>
                <a:solidFill>
                  <a:prstClr val="black"/>
                </a:solidFill>
                <a:effectLst/>
                <a:uLnTx/>
                <a:uFillTx/>
                <a:latin typeface="+mn-lt"/>
                <a:ea typeface="+mn-ea"/>
                <a:cs typeface="+mn-cs"/>
              </a:rPr>
              <a:t> must be evaluated/documented.  Focus on what is most important.  A recent Naval Postgraduate School study and a separate report, found that each additional Source Selection evaluation factor increases time to award by 28% to 38%  Also, do not ask offerors to submit more than the SST can and will evaluate, as we must evaluate everything offerors submit.  Asking for more than is necessary costs both time and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-Maximize the use of objective (Acceptable/Unacceptable) evaluation criteria, using objective qualification matrices/checklists and go/no go gates.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Try combining use of oral proposals with a demonstration type of evaluation.  This approach would be well suited to COTS items and allows evaluators to actually judge the performance in a real world situation.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Tailor source selection documentation to the necessary level of detail. Remember that all documentation must be clear, concise, complete, and contemporaneous.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-Competitive Range and decision briefings are not required when the PCO is the 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Finally, staff the team with the right people.  An experienced, stable SST will be more effective than an inexperienced SST that experiences turnover in membership.  In addition, the more dedicated the SST members can be to the source selection, the faster they will be able to complete the source selection.  Simple math tells us that a team that spends eight dedicated hours per day working on an effort will complete that effort faster than a team that spends only a few hours per day on the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60</a:t>
            </a:fld>
            <a:endParaRPr lang="en-US"/>
          </a:p>
        </p:txBody>
      </p:sp>
    </p:spTree>
    <p:extLst>
      <p:ext uri="{BB962C8B-B14F-4D97-AF65-F5344CB8AC3E}">
        <p14:creationId xmlns:p14="http://schemas.microsoft.com/office/powerpoint/2010/main" val="369283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4103"/>
          <p:cNvSpPr>
            <a:spLocks noGrp="1" noChangeArrowheads="1"/>
          </p:cNvSpPr>
          <p:nvPr>
            <p:ph type="sldNum" sz="quarter" idx="5"/>
          </p:nvPr>
        </p:nvSpPr>
        <p:spPr/>
        <p:txBody>
          <a:bodyPr/>
          <a:lstStyle/>
          <a:p>
            <a:pPr>
              <a:defRPr/>
            </a:pPr>
            <a:fld id="{6B665F56-84C1-4374-BBFF-877B14B2A562}" type="slidenum">
              <a:rPr lang="en-US" smtClean="0"/>
              <a:pPr>
                <a:defRPr/>
              </a:pPr>
              <a:t>6</a:t>
            </a:fld>
            <a:endParaRPr lang="en-US" dirty="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xfrm>
            <a:off x="926610" y="4266994"/>
            <a:ext cx="5140960" cy="4649009"/>
          </a:xfrm>
          <a:noFill/>
          <a:ln/>
        </p:spPr>
        <p:txBody>
          <a:bodyPr>
            <a:normAutofit lnSpcReduction="10000"/>
          </a:bodyPr>
          <a:lstStyle/>
          <a:p>
            <a:r>
              <a:rPr lang="en-US" sz="1300" b="1" kern="1200" dirty="0">
                <a:solidFill>
                  <a:schemeClr val="tx1"/>
                </a:solidFill>
                <a:latin typeface="+mn-lt"/>
                <a:ea typeface="+mn-ea"/>
                <a:cs typeface="+mn-cs"/>
              </a:rPr>
              <a:t>Acquisition Planning - 4 </a:t>
            </a:r>
            <a:r>
              <a:rPr lang="en-US" sz="1300" b="1" kern="1200" dirty="0" err="1">
                <a:solidFill>
                  <a:schemeClr val="tx1"/>
                </a:solidFill>
                <a:latin typeface="+mn-lt"/>
                <a:ea typeface="+mn-ea"/>
                <a:cs typeface="+mn-cs"/>
              </a:rPr>
              <a:t>Ws</a:t>
            </a:r>
            <a:endParaRPr lang="en-US" sz="1300" kern="1200" dirty="0">
              <a:solidFill>
                <a:schemeClr val="tx1"/>
              </a:solidFill>
              <a:latin typeface="+mn-lt"/>
              <a:ea typeface="+mn-ea"/>
              <a:cs typeface="+mn-cs"/>
            </a:endParaRPr>
          </a:p>
          <a:p>
            <a:endParaRPr lang="en-US" sz="13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mn-lt"/>
                <a:ea typeface="+mn-ea"/>
                <a:cs typeface="+mn-cs"/>
              </a:rPr>
              <a:t>Lesson Plan:</a:t>
            </a:r>
            <a:r>
              <a:rPr lang="en-US" sz="1300" kern="1200" dirty="0">
                <a:solidFill>
                  <a:schemeClr val="tx1"/>
                </a:solidFill>
                <a:latin typeface="+mn-lt"/>
                <a:ea typeface="+mn-ea"/>
                <a:cs typeface="+mn-cs"/>
              </a:rPr>
              <a:t>  Relate discussion of this chart to current acquisition.  Discuss the four </a:t>
            </a:r>
            <a:r>
              <a:rPr lang="en-US" sz="1300" kern="1200" dirty="0" err="1">
                <a:solidFill>
                  <a:schemeClr val="tx1"/>
                </a:solidFill>
                <a:latin typeface="+mn-lt"/>
                <a:ea typeface="+mn-ea"/>
                <a:cs typeface="+mn-cs"/>
              </a:rPr>
              <a:t>Ws</a:t>
            </a:r>
            <a:r>
              <a:rPr lang="en-US" sz="1300" kern="1200" dirty="0">
                <a:solidFill>
                  <a:schemeClr val="tx1"/>
                </a:solidFill>
                <a:latin typeface="+mn-lt"/>
                <a:ea typeface="+mn-ea"/>
                <a:cs typeface="+mn-cs"/>
              </a:rPr>
              <a:t> and emphasize that acquisition planning should begin from the onset –</a:t>
            </a:r>
            <a:r>
              <a:rPr lang="en-US" sz="1300" kern="1200" baseline="0" dirty="0">
                <a:solidFill>
                  <a:schemeClr val="tx1"/>
                </a:solidFill>
                <a:latin typeface="+mn-lt"/>
                <a:ea typeface="+mn-ea"/>
                <a:cs typeface="+mn-cs"/>
              </a:rPr>
              <a:t> as </a:t>
            </a:r>
            <a:r>
              <a:rPr lang="en-US" sz="1300" kern="1200" dirty="0">
                <a:solidFill>
                  <a:schemeClr val="tx1"/>
                </a:solidFill>
                <a:latin typeface="+mn-lt"/>
                <a:ea typeface="+mn-ea"/>
                <a:cs typeface="+mn-cs"/>
              </a:rPr>
              <a:t>soon as the requirement is identified.  Additionally, the acquisition plan (AP) must address all the technical, business, management, and other significant considerations that will control the acquisition.  The specific content of plans will vary depending on the nature, circumstances, and stage of the acquisition. </a:t>
            </a:r>
          </a:p>
          <a:p>
            <a:endParaRPr lang="en-US" sz="1300" kern="1200" dirty="0">
              <a:solidFill>
                <a:schemeClr val="tx1"/>
              </a:solidFill>
              <a:latin typeface="+mn-lt"/>
              <a:ea typeface="+mn-ea"/>
              <a:cs typeface="+mn-cs"/>
            </a:endParaRPr>
          </a:p>
          <a:p>
            <a:r>
              <a:rPr lang="en-US" sz="1000" kern="1200" dirty="0">
                <a:solidFill>
                  <a:schemeClr val="tx1"/>
                </a:solidFill>
                <a:latin typeface="+mn-lt"/>
                <a:ea typeface="+mn-ea"/>
                <a:cs typeface="+mn-cs"/>
              </a:rPr>
              <a:t>Development of a formal (written and approved) AP in accordance with FAR Part 7 is primarily the responsibility of the Program Office but involves other key players as well.</a:t>
            </a:r>
          </a:p>
          <a:p>
            <a:endParaRPr lang="en-US" sz="1000" kern="1200" dirty="0">
              <a:solidFill>
                <a:schemeClr val="tx1"/>
              </a:solidFill>
              <a:latin typeface="+mn-lt"/>
              <a:ea typeface="+mn-ea"/>
              <a:cs typeface="+mn-cs"/>
            </a:endParaRPr>
          </a:p>
          <a:p>
            <a:pPr marL="171450" indent="-171450">
              <a:buFont typeface="Wingdings" pitchFamily="2" charset="2"/>
              <a:buChar char="Ø"/>
            </a:pPr>
            <a:r>
              <a:rPr lang="en-US" sz="1000" b="1" kern="1200" dirty="0">
                <a:solidFill>
                  <a:schemeClr val="tx1"/>
                </a:solidFill>
                <a:latin typeface="+mn-lt"/>
                <a:ea typeface="+mn-ea"/>
                <a:cs typeface="+mn-cs"/>
              </a:rPr>
              <a:t>Program Office Responsibilities:</a:t>
            </a:r>
            <a:r>
              <a:rPr lang="en-US" sz="1000" kern="1200" dirty="0">
                <a:solidFill>
                  <a:schemeClr val="tx1"/>
                </a:solidFill>
                <a:latin typeface="+mn-lt"/>
                <a:ea typeface="+mn-ea"/>
                <a:cs typeface="+mn-cs"/>
              </a:rPr>
              <a:t>  In developing the plan, the Program Manager (PM) should form a team consisting of all those responsible for any significant aspects of the acquisition (i.e.,</a:t>
            </a:r>
            <a:r>
              <a:rPr lang="en-US" sz="1000" kern="1200" baseline="0" dirty="0">
                <a:solidFill>
                  <a:schemeClr val="tx1"/>
                </a:solidFill>
                <a:latin typeface="+mn-lt"/>
                <a:ea typeface="+mn-ea"/>
                <a:cs typeface="+mn-cs"/>
              </a:rPr>
              <a:t> Requirements Owner, </a:t>
            </a:r>
            <a:r>
              <a:rPr lang="en-US" sz="1000" kern="1200" dirty="0">
                <a:solidFill>
                  <a:schemeClr val="tx1"/>
                </a:solidFill>
                <a:latin typeface="+mn-lt"/>
                <a:ea typeface="+mn-ea"/>
                <a:cs typeface="+mn-cs"/>
              </a:rPr>
              <a:t>contracting, fiscal, legal, other technical). The PM has lifecycle management responsibility and cognizance over the technical aspects of the program. The PM also maintains responsibility for ensuring that the PCO is involved at the earliest possible stage and that APs are coordinated, reviewed and approved by the appropriate signature authority. The Requirements Owner is a critical member of the</a:t>
            </a:r>
            <a:r>
              <a:rPr lang="en-US" sz="1000" kern="1200" baseline="0" dirty="0">
                <a:solidFill>
                  <a:schemeClr val="tx1"/>
                </a:solidFill>
                <a:latin typeface="+mn-lt"/>
                <a:ea typeface="+mn-ea"/>
                <a:cs typeface="+mn-cs"/>
              </a:rPr>
              <a:t> acquisition team and will help determine the source selection process to be used and appropriate evaluation criteria</a:t>
            </a:r>
            <a:r>
              <a:rPr lang="en-US" sz="1000" b="0" kern="1200" baseline="0" dirty="0">
                <a:solidFill>
                  <a:schemeClr val="tx1"/>
                </a:solidFill>
                <a:latin typeface="+mn-lt"/>
                <a:ea typeface="+mn-ea"/>
                <a:cs typeface="+mn-cs"/>
              </a:rPr>
              <a:t>.  </a:t>
            </a:r>
            <a:r>
              <a:rPr lang="en-US" sz="1000" b="1" kern="1200" baseline="0" dirty="0">
                <a:solidFill>
                  <a:schemeClr val="tx1"/>
                </a:solidFill>
                <a:latin typeface="+mn-lt"/>
                <a:ea typeface="+mn-ea"/>
                <a:cs typeface="+mn-cs"/>
              </a:rPr>
              <a:t>If using VATEP</a:t>
            </a:r>
            <a:r>
              <a:rPr lang="en-US" sz="1000" b="0" kern="1200" baseline="0" dirty="0">
                <a:solidFill>
                  <a:schemeClr val="tx1"/>
                </a:solidFill>
                <a:latin typeface="+mn-lt"/>
                <a:ea typeface="+mn-ea"/>
                <a:cs typeface="+mn-cs"/>
              </a:rPr>
              <a:t>, it is the responsibility of the Requirements Owner to identify valued requirements, their associated minimum (threshold) and maximum (objective) values, and to assign their monetization value (percentage or dollars).</a:t>
            </a:r>
            <a:endParaRPr lang="en-US" sz="1000" b="0" kern="1200" dirty="0">
              <a:solidFill>
                <a:schemeClr val="tx1"/>
              </a:solidFill>
              <a:latin typeface="+mn-lt"/>
              <a:ea typeface="+mn-ea"/>
              <a:cs typeface="+mn-cs"/>
            </a:endParaRPr>
          </a:p>
          <a:p>
            <a:pPr marL="171450" indent="-171450">
              <a:buFont typeface="Wingdings" pitchFamily="2" charset="2"/>
              <a:buChar char="Ø"/>
            </a:pPr>
            <a:r>
              <a:rPr lang="en-US" sz="1000" b="1" kern="1200" dirty="0">
                <a:solidFill>
                  <a:schemeClr val="tx1"/>
                </a:solidFill>
                <a:latin typeface="+mn-lt"/>
                <a:ea typeface="+mn-ea"/>
                <a:cs typeface="+mn-cs"/>
              </a:rPr>
              <a:t>PCO Responsibilities:</a:t>
            </a:r>
            <a:r>
              <a:rPr lang="en-US" sz="1000" kern="1200" dirty="0">
                <a:solidFill>
                  <a:schemeClr val="tx1"/>
                </a:solidFill>
                <a:latin typeface="+mn-lt"/>
                <a:ea typeface="+mn-ea"/>
                <a:cs typeface="+mn-cs"/>
              </a:rPr>
              <a:t> The PCO has responsibility for ensuring that all applicable regulations and procedures have been satisfied and that the business aspects of the AP are appropriate to achieve the programmatic technical objectives in the most cost effective manner possible. </a:t>
            </a:r>
          </a:p>
          <a:p>
            <a:endParaRPr lang="en-US" sz="1000" kern="1200" dirty="0">
              <a:solidFill>
                <a:schemeClr val="tx1"/>
              </a:solidFill>
              <a:latin typeface="+mn-lt"/>
              <a:ea typeface="+mn-ea"/>
              <a:cs typeface="+mn-cs"/>
            </a:endParaRPr>
          </a:p>
          <a:p>
            <a:r>
              <a:rPr lang="en-US" sz="1000" kern="1200" baseline="0" dirty="0">
                <a:solidFill>
                  <a:schemeClr val="tx1"/>
                </a:solidFill>
                <a:latin typeface="+mn-lt"/>
                <a:ea typeface="+mn-ea"/>
                <a:cs typeface="+mn-cs"/>
              </a:rPr>
              <a:t> </a:t>
            </a:r>
            <a:endParaRPr lang="en-US" sz="1000" dirty="0"/>
          </a:p>
        </p:txBody>
      </p:sp>
    </p:spTree>
    <p:extLst>
      <p:ext uri="{BB962C8B-B14F-4D97-AF65-F5344CB8AC3E}">
        <p14:creationId xmlns:p14="http://schemas.microsoft.com/office/powerpoint/2010/main" val="25015008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briefing on streamlining source selections is hyperlinked at the bottom of this chart.  In addition, the action button on the lower right takes you to a Micro Leaning Module on 6 Steps to Streamline a Source Selection.</a:t>
            </a:r>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62</a:t>
            </a:fld>
            <a:endParaRPr lang="en-US"/>
          </a:p>
        </p:txBody>
      </p:sp>
    </p:spTree>
    <p:extLst>
      <p:ext uri="{BB962C8B-B14F-4D97-AF65-F5344CB8AC3E}">
        <p14:creationId xmlns:p14="http://schemas.microsoft.com/office/powerpoint/2010/main" val="17310753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63</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Source Selection Processes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Transition chart.</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References: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FAR Part 15, DFARS 215, </a:t>
            </a:r>
            <a:r>
              <a:rPr lang="en-US" sz="1200" b="0" kern="1200" dirty="0">
                <a:solidFill>
                  <a:schemeClr val="tx1"/>
                </a:solidFill>
                <a:latin typeface="+mn-lt"/>
                <a:ea typeface="+mn-ea"/>
                <a:cs typeface="+mn-cs"/>
              </a:rPr>
              <a:t>AFFARS MP5315.3.</a:t>
            </a:r>
            <a:endParaRPr lang="en-US" b="0" dirty="0"/>
          </a:p>
        </p:txBody>
      </p:sp>
    </p:spTree>
    <p:extLst>
      <p:ext uri="{BB962C8B-B14F-4D97-AF65-F5344CB8AC3E}">
        <p14:creationId xmlns:p14="http://schemas.microsoft.com/office/powerpoint/2010/main" val="3806625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latin typeface="+mn-lt"/>
                <a:ea typeface="+mn-ea"/>
                <a:cs typeface="+mn-cs"/>
              </a:rPr>
              <a:t>Evaluation Criteria Factors and Subfactors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a:buFont typeface="Arial" pitchFamily="34" charset="0"/>
              <a:buNone/>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Assist in the development of evaluation criteria using the actual acquisition.  This chart and the next two charts provide background to foster discussion.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Evaluation factors and subfactors are</a:t>
            </a:r>
            <a:r>
              <a:rPr lang="en-US" sz="1200" kern="1200" baseline="0" dirty="0">
                <a:solidFill>
                  <a:schemeClr val="tx1"/>
                </a:solidFill>
                <a:latin typeface="+mn-lt"/>
                <a:ea typeface="+mn-ea"/>
                <a:cs typeface="+mn-cs"/>
              </a:rPr>
              <a:t> the specific characteristics which impact the source selection decision.  They are significant RFP requirements and objectives that are expected to be discriminators or are required by statute/regulation.  They form the uniform baseline against which each offeror’s proposal is evaluated.</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None/>
            </a:pPr>
            <a:r>
              <a:rPr lang="en-US" sz="1200" kern="1200" baseline="0" dirty="0">
                <a:solidFill>
                  <a:schemeClr val="tx1"/>
                </a:solidFill>
                <a:latin typeface="+mn-lt"/>
                <a:ea typeface="+mn-ea"/>
                <a:cs typeface="+mn-cs"/>
              </a:rPr>
              <a:t>All source selections are required to evaluate cost or price and the quality of the product or service.  </a:t>
            </a:r>
          </a:p>
          <a:p>
            <a:pPr>
              <a:buFont typeface="Arial" pitchFamily="34" charset="0"/>
              <a:buNone/>
            </a:pPr>
            <a:endParaRPr lang="en-US" sz="1200" kern="1200" baseline="0" dirty="0">
              <a:solidFill>
                <a:schemeClr val="tx1"/>
              </a:solidFill>
              <a:latin typeface="+mn-lt"/>
              <a:ea typeface="+mn-ea"/>
              <a:cs typeface="+mn-cs"/>
            </a:endParaRPr>
          </a:p>
          <a:p>
            <a:pPr fontAlgn="base"/>
            <a:r>
              <a:rPr lang="en-US" sz="1200" kern="1200" baseline="0" dirty="0">
                <a:solidFill>
                  <a:schemeClr val="tx1"/>
                </a:solidFill>
                <a:latin typeface="+mn-lt"/>
                <a:ea typeface="+mn-ea"/>
                <a:cs typeface="+mn-cs"/>
              </a:rPr>
              <a:t>Cost must be evaluated except when the PCO, pursuant to FAR 15.304(c)(1)(ii)(A), </a:t>
            </a:r>
            <a:r>
              <a:rPr lang="en-US" sz="1200" b="0" i="0" kern="1200" dirty="0">
                <a:solidFill>
                  <a:schemeClr val="tx1"/>
                </a:solidFill>
                <a:effectLst/>
                <a:latin typeface="+mn-lt"/>
                <a:ea typeface="+mn-ea"/>
                <a:cs typeface="+mn-cs"/>
              </a:rPr>
              <a:t>chooses not to include price or cost as an evaluation factor for award when a solicitation—</a:t>
            </a:r>
          </a:p>
          <a:p>
            <a:pPr fontAlgn="base"/>
            <a:r>
              <a:rPr lang="en-US" sz="1200" b="0" i="0" kern="1200" dirty="0">
                <a:solidFill>
                  <a:schemeClr val="tx1"/>
                </a:solidFill>
                <a:effectLst/>
                <a:latin typeface="+mn-lt"/>
                <a:ea typeface="+mn-ea"/>
                <a:cs typeface="+mn-cs"/>
              </a:rPr>
              <a:t>                          (1) Has an estimated value above the simplified acquisition threshold;</a:t>
            </a:r>
          </a:p>
          <a:p>
            <a:pPr fontAlgn="base"/>
            <a:r>
              <a:rPr lang="en-US" sz="1200" b="0" i="0" kern="1200" dirty="0">
                <a:solidFill>
                  <a:schemeClr val="tx1"/>
                </a:solidFill>
                <a:effectLst/>
                <a:latin typeface="+mn-lt"/>
                <a:ea typeface="+mn-ea"/>
                <a:cs typeface="+mn-cs"/>
              </a:rPr>
              <a:t>                          (2) Will result in multiple-award contracts (see subpart </a:t>
            </a:r>
            <a:r>
              <a:rPr lang="en-US" sz="1200" b="0" i="0" u="sng" kern="1200" dirty="0">
                <a:solidFill>
                  <a:schemeClr val="tx1"/>
                </a:solidFill>
                <a:effectLst/>
                <a:latin typeface="+mn-lt"/>
                <a:ea typeface="+mn-ea"/>
                <a:cs typeface="+mn-cs"/>
                <a:hlinkClick r:id="rId3" tooltip="16.5"/>
              </a:rPr>
              <a:t>16.5</a:t>
            </a:r>
            <a:r>
              <a:rPr lang="en-US" sz="1200" b="0" i="0" kern="1200" dirty="0">
                <a:solidFill>
                  <a:schemeClr val="tx1"/>
                </a:solidFill>
                <a:effectLst/>
                <a:latin typeface="+mn-lt"/>
                <a:ea typeface="+mn-ea"/>
                <a:cs typeface="+mn-cs"/>
              </a:rPr>
              <a:t>) that are for the same or similar services; and</a:t>
            </a:r>
          </a:p>
          <a:p>
            <a:pPr fontAlgn="base"/>
            <a:r>
              <a:rPr lang="en-US" sz="1200" b="0" i="0" kern="1200" dirty="0">
                <a:solidFill>
                  <a:schemeClr val="tx1"/>
                </a:solidFill>
                <a:effectLst/>
                <a:latin typeface="+mn-lt"/>
                <a:ea typeface="+mn-ea"/>
                <a:cs typeface="+mn-cs"/>
              </a:rPr>
              <a:t>                          (3) States that the Government intends to make an award to each and all qualifying offerors (see 2.101)</a:t>
            </a:r>
          </a:p>
          <a:p>
            <a:pPr fontAlgn="base"/>
            <a:endParaRPr lang="en-US" sz="1200" b="0" i="0" kern="1200" dirty="0">
              <a:solidFill>
                <a:schemeClr val="tx1"/>
              </a:solidFill>
              <a:effectLst/>
              <a:latin typeface="+mn-lt"/>
              <a:ea typeface="+mn-ea"/>
              <a:cs typeface="+mn-cs"/>
            </a:endParaRPr>
          </a:p>
          <a:p>
            <a:pPr>
              <a:buFont typeface="Arial" pitchFamily="34" charset="0"/>
              <a:buNone/>
            </a:pPr>
            <a:r>
              <a:rPr lang="en-US" sz="1200" kern="1200" baseline="0" dirty="0">
                <a:solidFill>
                  <a:schemeClr val="tx1"/>
                </a:solidFill>
                <a:latin typeface="+mn-lt"/>
                <a:ea typeface="+mn-ea"/>
                <a:cs typeface="+mn-cs"/>
              </a:rPr>
              <a:t>Quality of the product or service can be evaluated through use of non-cost evaluation factors such as past performance, compliance with solicitation requirements, technical excellence, management capability, personnel qualifications, and prior experience.  The term “technical” refers to non-cost factors other than past performance.  The purpose of technical factors is to assess the offeror’s proposed approach, as detailed in its proposal, to satisfy the Government’s requirements.  Technical risk assesses the degree to which the offeror’s proposed technical approach may cause disruption of schedule, increased costs, need to increased Government oversight, or increased likelihood of unsuccessful contract performance.  All evaluations that include a technical evaluation factor shall also consider risk, either separately or in conjunction with the evaluation of the technical factor.  The past performance factor assesses the degree of confidence the Government has in an offeror’s ability to supply products or services that meet the Government’s needs, based on a their demonstrated record of performance.  The small business participation evaluation assesses the extent to which the offeror proposes to utilize small businesses in its performance of the awarded contract.</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None/>
            </a:pPr>
            <a:r>
              <a:rPr lang="en-US" sz="1200" b="1" kern="1200" dirty="0">
                <a:solidFill>
                  <a:schemeClr val="tx1"/>
                </a:solidFill>
                <a:latin typeface="+mn-lt"/>
                <a:ea typeface="+mn-ea"/>
                <a:cs typeface="+mn-cs"/>
              </a:rPr>
              <a:t>Factors and subfactors should</a:t>
            </a:r>
            <a:r>
              <a:rPr lang="en-US" sz="1200" kern="1200" dirty="0">
                <a:solidFill>
                  <a:schemeClr val="tx1"/>
                </a:solidFill>
                <a:latin typeface="+mn-lt"/>
                <a:ea typeface="+mn-ea"/>
                <a:cs typeface="+mn-cs"/>
              </a:rPr>
              <a:t>: </a:t>
            </a:r>
          </a:p>
          <a:p>
            <a:pPr lvl="1">
              <a:buFont typeface="Wingdings" pitchFamily="2" charset="2"/>
              <a:buChar char="Ø"/>
            </a:pPr>
            <a:r>
              <a:rPr lang="en-US" sz="1200" kern="1200" dirty="0">
                <a:solidFill>
                  <a:schemeClr val="tx1"/>
                </a:solidFill>
                <a:latin typeface="+mn-lt"/>
                <a:ea typeface="+mn-ea"/>
                <a:cs typeface="+mn-cs"/>
              </a:rPr>
              <a:t> Be definable and measurable in readily understood quantitative, qualitative terms,</a:t>
            </a:r>
            <a:r>
              <a:rPr lang="en-US" sz="1200" kern="1200" baseline="0" dirty="0">
                <a:solidFill>
                  <a:schemeClr val="tx1"/>
                </a:solidFill>
                <a:latin typeface="+mn-lt"/>
                <a:ea typeface="+mn-ea"/>
                <a:cs typeface="+mn-cs"/>
              </a:rPr>
              <a:t> or a combination of both</a:t>
            </a:r>
            <a:r>
              <a:rPr lang="en-US" sz="1200" kern="1200" dirty="0">
                <a:solidFill>
                  <a:schemeClr val="tx1"/>
                </a:solidFill>
                <a:latin typeface="+mn-lt"/>
                <a:ea typeface="+mn-ea"/>
                <a:cs typeface="+mn-cs"/>
              </a:rPr>
              <a:t>.</a:t>
            </a:r>
          </a:p>
          <a:p>
            <a:pPr lvl="1">
              <a:buFont typeface="Wingdings" pitchFamily="2" charset="2"/>
              <a:buChar char="Ø"/>
            </a:pPr>
            <a:r>
              <a:rPr lang="en-US" sz="1200" kern="1200" dirty="0">
                <a:solidFill>
                  <a:schemeClr val="tx1"/>
                </a:solidFill>
                <a:latin typeface="+mn-lt"/>
                <a:ea typeface="+mn-ea"/>
                <a:cs typeface="+mn-cs"/>
              </a:rPr>
              <a:t> Represent the key areas of importance and emphasis to be considered in the source selection decision. </a:t>
            </a:r>
          </a:p>
          <a:p>
            <a:pPr lvl="1">
              <a:buFont typeface="Wingdings" pitchFamily="2" charset="2"/>
              <a:buChar char="Ø"/>
            </a:pPr>
            <a:r>
              <a:rPr lang="en-US" sz="1200" kern="1200" dirty="0">
                <a:solidFill>
                  <a:schemeClr val="tx1"/>
                </a:solidFill>
                <a:latin typeface="+mn-lt"/>
                <a:ea typeface="+mn-ea"/>
                <a:cs typeface="+mn-cs"/>
              </a:rPr>
              <a:t> Be limited to the essential elements that will enable you to distinguish among proposals (i.e., discriminators).</a:t>
            </a:r>
          </a:p>
          <a:p>
            <a:pPr lvl="1">
              <a:buFont typeface="Wingdings" pitchFamily="2" charset="2"/>
              <a:buChar char="Ø"/>
            </a:pPr>
            <a:r>
              <a:rPr lang="en-US" sz="1200" kern="1200" dirty="0">
                <a:solidFill>
                  <a:schemeClr val="tx1"/>
                </a:solidFill>
                <a:latin typeface="+mn-lt"/>
                <a:ea typeface="+mn-ea"/>
                <a:cs typeface="+mn-cs"/>
              </a:rPr>
              <a:t>NOT</a:t>
            </a:r>
            <a:r>
              <a:rPr lang="en-US" sz="1200" kern="1200" baseline="0" dirty="0">
                <a:solidFill>
                  <a:schemeClr val="tx1"/>
                </a:solidFill>
                <a:latin typeface="+mn-lt"/>
                <a:ea typeface="+mn-ea"/>
                <a:cs typeface="+mn-cs"/>
              </a:rPr>
              <a:t> use numerical or percentage weighting of the relative importance.</a:t>
            </a:r>
            <a:endParaRPr lang="en-US" sz="1800" kern="1200" dirty="0">
              <a:solidFill>
                <a:schemeClr val="tx1"/>
              </a:solidFill>
              <a:latin typeface="+mn-lt"/>
              <a:ea typeface="+mn-ea"/>
              <a:cs typeface="+mn-cs"/>
            </a:endParaRPr>
          </a:p>
          <a:p>
            <a:pPr lvl="1">
              <a:buFont typeface="Wingdings" pitchFamily="2" charset="2"/>
              <a:buNone/>
            </a:pPr>
            <a:endParaRPr lang="en-US" sz="1200" kern="1200" dirty="0">
              <a:solidFill>
                <a:schemeClr val="tx1"/>
              </a:solidFill>
              <a:latin typeface="+mn-lt"/>
              <a:ea typeface="+mn-ea"/>
              <a:cs typeface="+mn-cs"/>
            </a:endParaRPr>
          </a:p>
          <a:p>
            <a:r>
              <a:rPr lang="en-US" b="1" dirty="0"/>
              <a:t>References:  </a:t>
            </a:r>
            <a:r>
              <a:rPr lang="en-US" b="0" dirty="0"/>
              <a:t>DFARS 215.304 and DoD Source Selection Procedures.</a:t>
            </a:r>
          </a:p>
        </p:txBody>
      </p:sp>
      <p:sp>
        <p:nvSpPr>
          <p:cNvPr id="4" name="Slide Number Placeholder 3"/>
          <p:cNvSpPr>
            <a:spLocks noGrp="1"/>
          </p:cNvSpPr>
          <p:nvPr>
            <p:ph type="sldNum" sz="quarter" idx="10"/>
          </p:nvPr>
        </p:nvSpPr>
        <p:spPr/>
        <p:txBody>
          <a:bodyPr/>
          <a:lstStyle/>
          <a:p>
            <a:fld id="{5B84B94F-63AD-426E-88CB-044A92825218}" type="slidenum">
              <a:rPr lang="en-US" smtClean="0"/>
              <a:pPr/>
              <a:t>64</a:t>
            </a:fld>
            <a:endParaRPr lang="en-US"/>
          </a:p>
        </p:txBody>
      </p:sp>
    </p:spTree>
    <p:extLst>
      <p:ext uri="{BB962C8B-B14F-4D97-AF65-F5344CB8AC3E}">
        <p14:creationId xmlns:p14="http://schemas.microsoft.com/office/powerpoint/2010/main" val="32319662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a:solidFill>
                  <a:schemeClr val="tx1"/>
                </a:solidFill>
                <a:latin typeface="+mn-lt"/>
                <a:ea typeface="+mn-ea"/>
                <a:cs typeface="+mn-cs"/>
              </a:rPr>
              <a:t>Developing Evaluation Criteria Factors and Subfactors</a:t>
            </a:r>
            <a:endParaRPr lang="en-US" sz="11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Refer back</a:t>
            </a:r>
            <a:r>
              <a:rPr lang="en-US" sz="1200" kern="1200" baseline="0" dirty="0">
                <a:solidFill>
                  <a:schemeClr val="tx1"/>
                </a:solidFill>
                <a:latin typeface="+mn-lt"/>
                <a:ea typeface="+mn-ea"/>
                <a:cs typeface="+mn-cs"/>
              </a:rPr>
              <a:t> to results of team’s discussion on market research results.  In generating ideas on developing criteria, you may have to tailor these topics to the particular acquisition. </a:t>
            </a:r>
            <a:r>
              <a:rPr lang="en-US" sz="1200" kern="1200" dirty="0">
                <a:solidFill>
                  <a:schemeClr val="tx1"/>
                </a:solidFill>
                <a:latin typeface="+mn-lt"/>
                <a:ea typeface="+mn-ea"/>
                <a:cs typeface="+mn-cs"/>
              </a:rPr>
              <a:t>Capture the team’s evaluation criteria ideas using</a:t>
            </a:r>
            <a:r>
              <a:rPr lang="en-US" sz="1200" kern="1200" baseline="0" dirty="0">
                <a:solidFill>
                  <a:schemeClr val="tx1"/>
                </a:solidFill>
                <a:latin typeface="+mn-lt"/>
                <a:ea typeface="+mn-ea"/>
                <a:cs typeface="+mn-cs"/>
              </a:rPr>
              <a:t> a whiteboard, etc.  </a:t>
            </a:r>
            <a:r>
              <a:rPr lang="en-US" sz="1200" kern="1200" dirty="0">
                <a:solidFill>
                  <a:schemeClr val="tx1"/>
                </a:solidFill>
                <a:latin typeface="+mn-lt"/>
                <a:ea typeface="+mn-ea"/>
                <a:cs typeface="+mn-cs"/>
              </a:rPr>
              <a:t>This information will help them develop the evaluation criteria for this acquisition.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The following steps are involved in the development of factors and subfactors:</a:t>
            </a:r>
          </a:p>
          <a:p>
            <a:pPr lvl="1">
              <a:buFont typeface="Wingdings" pitchFamily="2" charset="2"/>
              <a:buChar char="Ø"/>
            </a:pPr>
            <a:r>
              <a:rPr lang="en-US" sz="1200" kern="1200" dirty="0">
                <a:solidFill>
                  <a:schemeClr val="tx1"/>
                </a:solidFill>
                <a:latin typeface="+mn-lt"/>
                <a:ea typeface="+mn-ea"/>
                <a:cs typeface="+mn-cs"/>
              </a:rPr>
              <a:t> Brainstorm critical factors and subfactors.  Should be kept to a minimum.  If too many factors then the importance of each</a:t>
            </a:r>
            <a:r>
              <a:rPr lang="en-US" sz="1200" kern="1200" baseline="0" dirty="0">
                <a:solidFill>
                  <a:schemeClr val="tx1"/>
                </a:solidFill>
                <a:latin typeface="+mn-lt"/>
                <a:ea typeface="+mn-ea"/>
                <a:cs typeface="+mn-cs"/>
              </a:rPr>
              <a:t> is diluted.</a:t>
            </a:r>
            <a:endParaRPr lang="en-US" sz="1200" kern="120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baseline="0" dirty="0">
                <a:solidFill>
                  <a:schemeClr val="tx1"/>
                </a:solidFill>
                <a:latin typeface="+mn-lt"/>
                <a:ea typeface="+mn-ea"/>
                <a:cs typeface="+mn-cs"/>
              </a:rPr>
              <a:t>Is your requirement/technology mature? Do you have a large pool of qualified suppliers? The question pertaining to the team’s specifications, you may want the team to think about the type/appropriateness of the criteria when the specifications or the PWS is very detailed and contains “how-to” when compared to a SOO. </a:t>
            </a:r>
          </a:p>
          <a:p>
            <a:pPr lvl="1">
              <a:buFont typeface="Wingdings" pitchFamily="2" charset="2"/>
              <a:buChar char="Ø"/>
            </a:pPr>
            <a:r>
              <a:rPr lang="en-US" sz="1200" kern="1200" dirty="0">
                <a:solidFill>
                  <a:schemeClr val="tx1"/>
                </a:solidFill>
                <a:latin typeface="+mn-lt"/>
                <a:ea typeface="+mn-ea"/>
                <a:cs typeface="+mn-cs"/>
              </a:rPr>
              <a:t>Identify key discriminators that are likely to surface in the most advantageous proposals.</a:t>
            </a:r>
            <a:r>
              <a:rPr lang="en-US" sz="1200" kern="1200" baseline="0" dirty="0">
                <a:solidFill>
                  <a:schemeClr val="tx1"/>
                </a:solidFill>
                <a:latin typeface="+mn-lt"/>
                <a:ea typeface="+mn-ea"/>
                <a:cs typeface="+mn-cs"/>
              </a:rPr>
              <a:t> In other words, what are the critical areas of performance that will “break” your program if they aren’t performed successfully and on time?  </a:t>
            </a:r>
            <a:r>
              <a:rPr lang="en-US" sz="1200" kern="1200" dirty="0">
                <a:solidFill>
                  <a:schemeClr val="tx1"/>
                </a:solidFill>
                <a:latin typeface="+mn-lt"/>
                <a:ea typeface="+mn-ea"/>
                <a:cs typeface="+mn-cs"/>
              </a:rPr>
              <a:t>Define the discriminators as evaluation factors and subfactors.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baseline="0" dirty="0">
                <a:solidFill>
                  <a:schemeClr val="tx1"/>
                </a:solidFill>
                <a:latin typeface="+mn-lt"/>
                <a:ea typeface="+mn-ea"/>
                <a:cs typeface="+mn-cs"/>
              </a:rPr>
              <a:t>What cost/schedule/performance risks did you identify in your risk assessment?  Evaluation criteria should address identified risk areas.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How will you evaluate small business participation?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a:t>NOTE:  As the team is developing their evaluation criteria factors and subfactors, help them think through how they will conduct the evaluation and how the factors and subfactors will feed into the past performance questionnaire (if using a past performance questionnaire), evaluation worksheets, and the cross-reference matrix.</a:t>
            </a:r>
          </a:p>
        </p:txBody>
      </p:sp>
      <p:sp>
        <p:nvSpPr>
          <p:cNvPr id="4" name="Slide Number Placeholder 3"/>
          <p:cNvSpPr>
            <a:spLocks noGrp="1"/>
          </p:cNvSpPr>
          <p:nvPr>
            <p:ph type="sldNum" sz="quarter" idx="10"/>
          </p:nvPr>
        </p:nvSpPr>
        <p:spPr/>
        <p:txBody>
          <a:bodyPr/>
          <a:lstStyle/>
          <a:p>
            <a:fld id="{5B84B94F-63AD-426E-88CB-044A92825218}" type="slidenum">
              <a:rPr lang="en-US" smtClean="0"/>
              <a:pPr/>
              <a:t>65</a:t>
            </a:fld>
            <a:endParaRPr lang="en-US"/>
          </a:p>
        </p:txBody>
      </p:sp>
    </p:spTree>
    <p:extLst>
      <p:ext uri="{BB962C8B-B14F-4D97-AF65-F5344CB8AC3E}">
        <p14:creationId xmlns:p14="http://schemas.microsoft.com/office/powerpoint/2010/main" val="3571548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Small Business</a:t>
            </a:r>
            <a:r>
              <a:rPr lang="en-US" b="1" baseline="0" dirty="0"/>
              <a:t> Evaluation</a:t>
            </a:r>
          </a:p>
          <a:p>
            <a:endParaRPr lang="en-US" b="1" baseline="0" dirty="0"/>
          </a:p>
          <a:p>
            <a:r>
              <a:rPr lang="en-US" b="1" baseline="0" dirty="0"/>
              <a:t>Lesson Plan:  </a:t>
            </a:r>
            <a:r>
              <a:rPr lang="en-US" b="0" baseline="0" dirty="0"/>
              <a:t>It is important to understand that there are three separate and distinct, but interrelated, small business components that may be encountered in a source selection.  You may or may not have all three in any given acquisition. This chart provides a summary table that you can use as a reference to help guide you through the process of determining which of the three small business elements will be included in a specific acquisition, what each of those evaluations require, when each is applicable, and the basis of the offeror’s submission.</a:t>
            </a:r>
          </a:p>
          <a:p>
            <a:endParaRPr lang="en-US" b="0" baseline="0" dirty="0"/>
          </a:p>
          <a:p>
            <a:r>
              <a:rPr lang="en-US" b="0" baseline="0" dirty="0"/>
              <a:t>The Small Business Participation evaluation looks at how the offerors propose to utilize small businesses in the performance of the requirement under solicitation and provides their proposed small business subcontracting percentages.  This is where we look at HOW MUCH work and WHAT TYPE of work the offeror proposes to send to the various categories of small businesses for performance.  This evaluation is required by FAR 15.304(c)(4) and DFARS 215.304(c)(i).</a:t>
            </a:r>
          </a:p>
          <a:p>
            <a:endParaRPr lang="en-US" b="0" baseline="0" dirty="0"/>
          </a:p>
          <a:p>
            <a:r>
              <a:rPr lang="en-US" b="0" baseline="0" dirty="0"/>
              <a:t>The Past Performance evaluation specifically looks at the </a:t>
            </a:r>
            <a:r>
              <a:rPr lang="en-US" b="0" baseline="0" dirty="0" err="1"/>
              <a:t>offerors’</a:t>
            </a:r>
            <a:r>
              <a:rPr lang="en-US" b="0" baseline="0" dirty="0"/>
              <a:t> history of compliance with the small business participation and/or Small Business Subcontracting Plan requirements of contracts submitted for past performance evaluation, as set forth in FAR 52.219-8 and FAR 52.219-9.  This evaluation is required by FAR 15.304(c)(3) and DFARS 215.305(a)(2).</a:t>
            </a:r>
          </a:p>
          <a:p>
            <a:endParaRPr lang="en-US" b="0" baseline="0" dirty="0"/>
          </a:p>
          <a:p>
            <a:r>
              <a:rPr lang="en-US" b="0" baseline="0" dirty="0"/>
              <a:t>Finally, the Small Business Subcontracting Plan is a separate submission, outside of the source selection evaluation criteria.  The Small Business Subcontracting Plan is evaluated by the PCO as part of the compliance review of the offeror’s proposal.  The Small Business Subcontracting Plan is reviewed to ensure the offeror has a plan for subcontracting to small businesses that meets FAR requirements.  This is required by FAR 19.7.</a:t>
            </a:r>
          </a:p>
          <a:p>
            <a:endParaRPr lang="en-US" b="0" baseline="0" dirty="0"/>
          </a:p>
        </p:txBody>
      </p:sp>
      <p:sp>
        <p:nvSpPr>
          <p:cNvPr id="4" name="Slide Number Placeholder 3"/>
          <p:cNvSpPr>
            <a:spLocks noGrp="1"/>
          </p:cNvSpPr>
          <p:nvPr>
            <p:ph type="sldNum" sz="quarter" idx="10"/>
          </p:nvPr>
        </p:nvSpPr>
        <p:spPr/>
        <p:txBody>
          <a:bodyPr/>
          <a:lstStyle/>
          <a:p>
            <a:pPr>
              <a:defRPr/>
            </a:pPr>
            <a:fld id="{8156F617-1DAE-4626-BD64-72C9333C7178}" type="slidenum">
              <a:rPr lang="en-US" smtClean="0"/>
              <a:pPr>
                <a:defRPr/>
              </a:pPr>
              <a:t>66</a:t>
            </a:fld>
            <a:endParaRPr lang="en-US"/>
          </a:p>
        </p:txBody>
      </p:sp>
    </p:spTree>
    <p:extLst>
      <p:ext uri="{BB962C8B-B14F-4D97-AF65-F5344CB8AC3E}">
        <p14:creationId xmlns:p14="http://schemas.microsoft.com/office/powerpoint/2010/main" val="25874771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a:xfrm>
            <a:off x="990600" y="4267200"/>
            <a:ext cx="5257800" cy="4648200"/>
          </a:xfrm>
        </p:spPr>
        <p:txBody>
          <a:bodyPr>
            <a:noAutofit/>
          </a:bodyPr>
          <a:lstStyle/>
          <a:p>
            <a:pPr marL="0" lvl="2">
              <a:lnSpc>
                <a:spcPct val="80000"/>
              </a:lnSpc>
              <a:defRPr/>
            </a:pPr>
            <a:r>
              <a:rPr lang="en-US" sz="1100" b="1" baseline="0" dirty="0"/>
              <a:t>Professional Employee Compensation Evaluation.</a:t>
            </a:r>
          </a:p>
          <a:p>
            <a:pPr marL="0" lvl="2">
              <a:lnSpc>
                <a:spcPct val="80000"/>
              </a:lnSpc>
              <a:defRPr/>
            </a:pPr>
            <a:endParaRPr lang="en-US" sz="1100" b="1" baseline="0" dirty="0"/>
          </a:p>
          <a:p>
            <a:pPr marL="0" lvl="2">
              <a:lnSpc>
                <a:spcPct val="80000"/>
              </a:lnSpc>
              <a:defRPr/>
            </a:pPr>
            <a:r>
              <a:rPr lang="en-US" sz="1100" b="1" baseline="0" dirty="0"/>
              <a:t>Lesson Plan:  </a:t>
            </a:r>
            <a:r>
              <a:rPr lang="en-US" sz="1100" baseline="0" dirty="0"/>
              <a:t>The professional employee compensation provision must be included in solicitations for negotiated service contracts when the amount of the contract/task order is expected to exceed $750,000, AND when the services to be provided will require meaningful numbers of professional employees.</a:t>
            </a:r>
          </a:p>
          <a:p>
            <a:pPr marL="0" lvl="2">
              <a:lnSpc>
                <a:spcPct val="80000"/>
              </a:lnSpc>
              <a:defRPr/>
            </a:pPr>
            <a:endParaRPr lang="en-US" sz="1100" baseline="0" dirty="0"/>
          </a:p>
          <a:p>
            <a:pPr marL="0" lvl="2">
              <a:lnSpc>
                <a:spcPct val="80000"/>
              </a:lnSpc>
              <a:defRPr/>
            </a:pPr>
            <a:r>
              <a:rPr lang="en-US" sz="1100" baseline="0" dirty="0"/>
              <a:t>This drives the question of what is considered a “</a:t>
            </a:r>
            <a:r>
              <a:rPr lang="en-US" sz="1100" dirty="0"/>
              <a:t>Meaningful number of professional employees”.  This is within the discretion</a:t>
            </a:r>
            <a:r>
              <a:rPr lang="en-US" sz="1100" baseline="0" dirty="0"/>
              <a:t> of the Government and GAO has not provided any hard and fast standard or rule.  It is recommended that you look at both the number of professional employees the Government anticipates will be needed to successfully perform the effort, as well as the criticality of the functions those professional employees will perform.  It is possible that you will have an effort that requires a relatively low number of professional employees, but the nature of the work to be performed is of such criticality and central importance to the success of the effort that it is appropriate to evaluate the compensation to be paid to those professional employees to ensure offeror understanding of the requirement and the ability to obtain and retain a qualified, stable workforce.  There is no official </a:t>
            </a:r>
            <a:r>
              <a:rPr lang="en-US" sz="1100" dirty="0"/>
              <a:t>guidance on what “meaningful</a:t>
            </a:r>
            <a:r>
              <a:rPr lang="en-US" sz="1100" baseline="0" dirty="0"/>
              <a:t> numbers of professional employees” </a:t>
            </a:r>
            <a:r>
              <a:rPr lang="en-US" sz="1100" dirty="0"/>
              <a:t>means.  Thus, it depends on what the</a:t>
            </a:r>
            <a:r>
              <a:rPr lang="en-US" sz="1100" baseline="0" dirty="0"/>
              <a:t> Government </a:t>
            </a:r>
            <a:r>
              <a:rPr lang="en-US" sz="1100" dirty="0"/>
              <a:t>thinks is meaningful</a:t>
            </a:r>
            <a:r>
              <a:rPr lang="en-US" sz="1100" baseline="0" dirty="0"/>
              <a:t> </a:t>
            </a:r>
            <a:r>
              <a:rPr lang="en-US" sz="1100" dirty="0"/>
              <a:t>for that specific requirement.</a:t>
            </a:r>
          </a:p>
          <a:p>
            <a:pPr marL="0" lvl="2">
              <a:lnSpc>
                <a:spcPct val="80000"/>
              </a:lnSpc>
              <a:defRPr/>
            </a:pPr>
            <a:endParaRPr lang="en-US" sz="1100" dirty="0"/>
          </a:p>
          <a:p>
            <a:pPr marL="0" lvl="2">
              <a:lnSpc>
                <a:spcPct val="80000"/>
              </a:lnSpc>
              <a:defRPr/>
            </a:pPr>
            <a:r>
              <a:rPr lang="en-US" sz="1100" dirty="0"/>
              <a:t>The most</a:t>
            </a:r>
            <a:r>
              <a:rPr lang="en-US" sz="1100" baseline="0" dirty="0"/>
              <a:t> common type of effort that includes the professional employee compensation evaluation is Advisory and Assistance Services.</a:t>
            </a:r>
          </a:p>
          <a:p>
            <a:pPr marL="0" lvl="2">
              <a:lnSpc>
                <a:spcPct val="80000"/>
              </a:lnSpc>
              <a:defRPr/>
            </a:pPr>
            <a:endParaRPr lang="en-US" sz="1100" baseline="0" dirty="0"/>
          </a:p>
          <a:p>
            <a:pPr marL="0" lvl="2">
              <a:lnSpc>
                <a:spcPct val="80000"/>
              </a:lnSpc>
              <a:defRPr/>
            </a:pPr>
            <a:r>
              <a:rPr lang="en-US" sz="1100" baseline="0" dirty="0"/>
              <a:t>Applicability of this requirement is not dependent on contract type – if this evaluation is required, it is required whether you are doing a fixed price or cost type contract.  In addition, this requirement is applicable regardless of the source selection process the team is using to acquire the required services.</a:t>
            </a:r>
          </a:p>
          <a:p>
            <a:pPr marL="0" lvl="2">
              <a:lnSpc>
                <a:spcPct val="80000"/>
              </a:lnSpc>
              <a:defRPr/>
            </a:pPr>
            <a:endParaRPr lang="en-US" sz="1100" baseline="0" dirty="0"/>
          </a:p>
          <a:p>
            <a:pPr marL="0" lvl="2">
              <a:lnSpc>
                <a:spcPct val="80000"/>
              </a:lnSpc>
              <a:defRPr/>
            </a:pPr>
            <a:r>
              <a:rPr lang="en-US" sz="1100" baseline="0" dirty="0"/>
              <a:t>Note that evaluation of professional employee compensation is not required for commercial service contracts but you can choose to use this provision in the solicitation and do this evaluation if you determine it is appropriate to do so.</a:t>
            </a:r>
          </a:p>
          <a:p>
            <a:pPr marL="0" lvl="2">
              <a:lnSpc>
                <a:spcPct val="80000"/>
              </a:lnSpc>
              <a:defRPr/>
            </a:pPr>
            <a:endParaRPr lang="en-US" sz="1100" baseline="0" dirty="0"/>
          </a:p>
          <a:p>
            <a:pPr marL="0" lvl="2">
              <a:lnSpc>
                <a:spcPct val="80000"/>
              </a:lnSpc>
              <a:defRPr/>
            </a:pPr>
            <a:r>
              <a:rPr lang="en-US" sz="1100" baseline="0" dirty="0"/>
              <a:t>This evaluation looks at the offeror’s total compensation plan for professional employees (unburdened salary plus fringe benefits) to determine if the proposed compensation plan demonstrates a sound management approach, an understanding of the contract requirements, and the offeror’s ability to obtain and retain a qualified, stable workforce for successful contract performance.</a:t>
            </a:r>
          </a:p>
          <a:p>
            <a:pPr marL="0" lvl="2">
              <a:lnSpc>
                <a:spcPct val="80000"/>
              </a:lnSpc>
              <a:defRPr/>
            </a:pPr>
            <a:endParaRPr lang="en-US" sz="110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67</a:t>
            </a:fld>
            <a:endParaRPr lang="en-US" dirty="0"/>
          </a:p>
        </p:txBody>
      </p:sp>
    </p:spTree>
    <p:extLst>
      <p:ext uri="{BB962C8B-B14F-4D97-AF65-F5344CB8AC3E}">
        <p14:creationId xmlns:p14="http://schemas.microsoft.com/office/powerpoint/2010/main" val="30709589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267200"/>
            <a:ext cx="5943600" cy="4800600"/>
          </a:xfrm>
        </p:spPr>
        <p:txBody>
          <a:bodyPr>
            <a:noAutofit/>
          </a:bodyPr>
          <a:lstStyle/>
          <a:p>
            <a:pPr marL="0" lvl="2">
              <a:lnSpc>
                <a:spcPct val="80000"/>
              </a:lnSpc>
              <a:defRPr/>
            </a:pPr>
            <a:r>
              <a:rPr lang="en-US" sz="1100" b="1" dirty="0"/>
              <a:t>Professional</a:t>
            </a:r>
            <a:r>
              <a:rPr lang="en-US" sz="1100" b="1" baseline="0" dirty="0"/>
              <a:t> Employee Compensation Evaluation (cont’d)</a:t>
            </a:r>
          </a:p>
          <a:p>
            <a:pPr marL="0" lvl="2">
              <a:lnSpc>
                <a:spcPct val="80000"/>
              </a:lnSpc>
              <a:defRPr/>
            </a:pPr>
            <a:endParaRPr lang="en-US" sz="1100" b="1" baseline="0" dirty="0"/>
          </a:p>
          <a:p>
            <a:pPr marL="0" lvl="2">
              <a:lnSpc>
                <a:spcPct val="80000"/>
              </a:lnSpc>
              <a:defRPr/>
            </a:pPr>
            <a:r>
              <a:rPr lang="en-US" sz="1100" b="1" baseline="0" dirty="0"/>
              <a:t>Note:  The Professional Employee Compensation Evaluation webinar is hyperlinked at the bottom of this chart.</a:t>
            </a:r>
          </a:p>
          <a:p>
            <a:pPr marL="0" lvl="2">
              <a:lnSpc>
                <a:spcPct val="80000"/>
              </a:lnSpc>
              <a:defRPr/>
            </a:pPr>
            <a:endParaRPr lang="en-US" sz="1100" b="1" baseline="0" dirty="0"/>
          </a:p>
          <a:p>
            <a:pPr marL="0" lvl="2">
              <a:lnSpc>
                <a:spcPct val="80000"/>
              </a:lnSpc>
              <a:defRPr/>
            </a:pPr>
            <a:r>
              <a:rPr lang="en-US" sz="1100" b="1" dirty="0"/>
              <a:t>Lesson</a:t>
            </a:r>
            <a:r>
              <a:rPr lang="en-US" sz="1100" b="1" baseline="0" dirty="0"/>
              <a:t> Plan:  </a:t>
            </a:r>
            <a:r>
              <a:rPr lang="en-US" sz="1100" b="0" baseline="0" dirty="0"/>
              <a:t>The SST must determine how the required professional employee compensation evaluation will be conducted so they </a:t>
            </a:r>
            <a:r>
              <a:rPr lang="en-US" sz="1100" baseline="0" dirty="0"/>
              <a:t>know what to ask for in the solicitation.</a:t>
            </a:r>
          </a:p>
          <a:p>
            <a:pPr marL="0" lvl="2">
              <a:lnSpc>
                <a:spcPct val="80000"/>
              </a:lnSpc>
              <a:defRPr/>
            </a:pPr>
            <a:endParaRPr lang="en-US" sz="1100" baseline="0" dirty="0"/>
          </a:p>
          <a:p>
            <a:pPr marL="0" lvl="2">
              <a:lnSpc>
                <a:spcPct val="80000"/>
              </a:lnSpc>
              <a:defRPr/>
            </a:pPr>
            <a:r>
              <a:rPr lang="en-US" sz="1100" baseline="0" dirty="0"/>
              <a:t>One area that raises a lot of consternation and discussion is where in the source selection this should be evaluated.  The DoD Source Selection Procedures discuss this evaluation under the cost/price factor.  The AFFARS Mandatory Procedure states that it does not have to be done under the cost/price factor, and can be done under the technical factor.  The upcoming AFAC will revise that to allow for this evaluation to be done under the technical factor, the cost/price factor, or as a “Volume I” proposal compliance/terms and condition submission.  SAF/AQC has not mandated or directed where this evaluation is to take place in the source selection.  It can be included in the technical factor (most often under a management or staffing plan subfactor).  It can be included under the cost/price factor.  Or it can be included as a “Volume I” proposal compliance/terms and conditions submission. </a:t>
            </a:r>
          </a:p>
          <a:p>
            <a:pPr marL="0" lvl="2">
              <a:lnSpc>
                <a:spcPct val="80000"/>
              </a:lnSpc>
              <a:defRPr/>
            </a:pPr>
            <a:endParaRPr lang="en-US" sz="1100" baseline="0" dirty="0"/>
          </a:p>
          <a:p>
            <a:pPr marL="0" lvl="2">
              <a:lnSpc>
                <a:spcPct val="80000"/>
              </a:lnSpc>
              <a:defRPr/>
            </a:pPr>
            <a:r>
              <a:rPr lang="en-US" sz="1100" baseline="0" dirty="0"/>
              <a:t>There are some things to keep in mind when deciding where in the source selection to house this required evaluation.  First, the solicitation must tell offerors where in their proposal submission to include their professional employee compensation plan information – in other words, under which factor or proposal volume the evaluation will be completed, and what they must submit in order for the government to do the evaluation.  Second, a complete and appropriate professional employee compensation evaluation requires participation from the technical team as well as contracting and/or pricing.  The technical team may be best qualified to assess the </a:t>
            </a:r>
            <a:r>
              <a:rPr lang="en-US" sz="1100" baseline="0" dirty="0" err="1"/>
              <a:t>offerors’</a:t>
            </a:r>
            <a:r>
              <a:rPr lang="en-US" sz="1100" baseline="0" dirty="0"/>
              <a:t> proposed professional labor – whether the offeror has proposed the right kinds of professional employees and the right skill levels (e.g., Level 3 engineer vs Level 1 engineer, or if the offeror has proposed electrical engineers when mechanical engineers are what is really needed). This assessment of whether the offeror’s professional employee compensation plan demonstrates an understanding of the contract requirements through proposing the right types of professional employees is probably best performed by the technical team.  But the contracting officer/contract specialist and/or price analyst may be best qualified to evaluate the proposed salaries and fringe benefits.  Some teams choose to include this requirement as a Volume I proposal submission and evaluate it as part of proposal compliance.  Be aware, though, that if you’re dealing with small business offerors this could fall under the umbrella of responsibility and an adverse finding on professional employee compensation that results in an offeror being determined ineligible for award means you may need to engage the Small Business Administration in the Certificate of Competency process.  Regardless of where in the source selection you put the evaluation – it is a multifunctional effort and everyone who will be involved in this evaluation needs to understand what will be required.</a:t>
            </a:r>
          </a:p>
          <a:p>
            <a:pPr marL="0" lvl="2">
              <a:lnSpc>
                <a:spcPct val="80000"/>
              </a:lnSpc>
              <a:defRPr/>
            </a:pPr>
            <a:endParaRPr lang="en-US" sz="1100" baseline="0" dirty="0"/>
          </a:p>
          <a:p>
            <a:pPr marL="0" marR="0" lvl="2" indent="0" algn="l" defTabSz="914400" rtl="0" eaLnBrk="1" fontAlgn="auto" latinLnBrk="0" hangingPunct="1">
              <a:lnSpc>
                <a:spcPct val="80000"/>
              </a:lnSpc>
              <a:spcBef>
                <a:spcPts val="0"/>
              </a:spcBef>
              <a:spcAft>
                <a:spcPts val="0"/>
              </a:spcAft>
              <a:buClrTx/>
              <a:buSzTx/>
              <a:buFontTx/>
              <a:buNone/>
              <a:tabLst/>
              <a:defRPr/>
            </a:pPr>
            <a:r>
              <a:rPr lang="en-US" sz="1100" dirty="0"/>
              <a:t>If the professional employee compensation plan evaluation is included in the cost/price factor, remember that it is NOT an evaluation of the total evaluated price or a</a:t>
            </a:r>
            <a:r>
              <a:rPr lang="en-US" sz="1100" baseline="0" dirty="0"/>
              <a:t> determination </a:t>
            </a:r>
            <a:r>
              <a:rPr lang="en-US" sz="1100" dirty="0"/>
              <a:t>of an offeror’s price being fair and reasonable. </a:t>
            </a:r>
            <a:r>
              <a:rPr lang="en-US" sz="1100" baseline="0" dirty="0"/>
              <a:t>  The professional employee compensation evaluation is conducted for a different purpose and to answer a different question.  </a:t>
            </a:r>
            <a:r>
              <a:rPr lang="en-US" sz="1100" dirty="0"/>
              <a:t>It is true that an offeror’s</a:t>
            </a:r>
            <a:r>
              <a:rPr lang="en-US" sz="1100" baseline="0" dirty="0"/>
              <a:t> proposed professional employee compensation package may impact their proposed prices.  But the professional employee compensation evaluation is SEPARATE from the computation of TEP and determination of prices being fair and reasonable.</a:t>
            </a:r>
            <a:endParaRPr lang="en-US" sz="1100" dirty="0"/>
          </a:p>
          <a:p>
            <a:pPr marL="0" lvl="2">
              <a:lnSpc>
                <a:spcPct val="80000"/>
              </a:lnSpc>
              <a:defRPr/>
            </a:pPr>
            <a:endParaRPr lang="en-US" sz="1100" baseline="0" dirty="0"/>
          </a:p>
          <a:p>
            <a:pPr marL="0" lvl="2">
              <a:lnSpc>
                <a:spcPct val="80000"/>
              </a:lnSpc>
              <a:defRPr/>
            </a:pPr>
            <a:r>
              <a:rPr lang="en-US" sz="1100" baseline="0" dirty="0"/>
              <a:t>The Source Selection Plan should document how the analysis will be conducted.</a:t>
            </a:r>
          </a:p>
          <a:p>
            <a:pPr marL="0" lvl="2">
              <a:lnSpc>
                <a:spcPct val="80000"/>
              </a:lnSpc>
              <a:defRPr/>
            </a:pPr>
            <a:endParaRPr lang="en-US" sz="110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68</a:t>
            </a:fld>
            <a:endParaRPr lang="en-US" dirty="0"/>
          </a:p>
        </p:txBody>
      </p:sp>
    </p:spTree>
    <p:extLst>
      <p:ext uri="{BB962C8B-B14F-4D97-AF65-F5344CB8AC3E}">
        <p14:creationId xmlns:p14="http://schemas.microsoft.com/office/powerpoint/2010/main" val="1880954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a:solidFill>
                  <a:schemeClr val="tx1"/>
                </a:solidFill>
                <a:effectLst/>
                <a:latin typeface="+mn-lt"/>
                <a:ea typeface="+mn-ea"/>
                <a:cs typeface="+mn-cs"/>
              </a:rPr>
              <a:t>Instructor Notes: </a:t>
            </a:r>
          </a:p>
          <a:p>
            <a:r>
              <a:rPr lang="en-US" sz="1200" b="1" kern="1200" dirty="0">
                <a:solidFill>
                  <a:schemeClr val="tx1"/>
                </a:solidFill>
                <a:effectLst/>
                <a:latin typeface="+mn-lt"/>
                <a:ea typeface="+mn-ea"/>
                <a:cs typeface="+mn-cs"/>
              </a:rPr>
              <a:t>Stress to the team the importance of considering intellectual property (IP) deliverables and associated license rights as part of the source selection evaluation process for many DoD acquisitions.  (Refer to </a:t>
            </a:r>
            <a:r>
              <a:rPr lang="en-US" sz="1200" b="1" kern="1200" dirty="0" err="1">
                <a:solidFill>
                  <a:schemeClr val="tx1"/>
                </a:solidFill>
                <a:effectLst/>
                <a:latin typeface="+mn-lt"/>
                <a:ea typeface="+mn-ea"/>
                <a:cs typeface="+mn-cs"/>
              </a:rPr>
              <a:t>DoDI</a:t>
            </a:r>
            <a:r>
              <a:rPr lang="en-US" sz="1200" b="1" kern="1200" dirty="0">
                <a:solidFill>
                  <a:schemeClr val="tx1"/>
                </a:solidFill>
                <a:effectLst/>
                <a:latin typeface="+mn-lt"/>
                <a:ea typeface="+mn-ea"/>
                <a:cs typeface="+mn-cs"/>
              </a:rPr>
              <a:t> 5010.44 hyperlinked</a:t>
            </a:r>
            <a:r>
              <a:rPr lang="en-US" sz="1200" b="1" kern="1200" baseline="0" dirty="0">
                <a:solidFill>
                  <a:schemeClr val="tx1"/>
                </a:solidFill>
                <a:effectLst/>
                <a:latin typeface="+mn-lt"/>
                <a:ea typeface="+mn-ea"/>
                <a:cs typeface="+mn-cs"/>
              </a:rPr>
              <a:t> in slide) </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The main issue to consider when developing the evaluation criteria is the </a:t>
            </a:r>
            <a:r>
              <a:rPr lang="en-US" sz="1200" b="1" kern="1200" dirty="0">
                <a:solidFill>
                  <a:schemeClr val="tx1"/>
                </a:solidFill>
                <a:effectLst/>
                <a:latin typeface="+mn-lt"/>
                <a:ea typeface="+mn-ea"/>
                <a:cs typeface="+mn-cs"/>
              </a:rPr>
              <a:t>tension between:</a:t>
            </a:r>
          </a:p>
          <a:p>
            <a:r>
              <a:rPr lang="en-US" sz="1200" b="1" kern="120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Restrictions on Requiring Greater Than Standard IP Rights:  The circumstances of contracting and policy implemented in other parts of the DFARS constrain the IP deliverables and license rights that the DoD may effectively require.  </a:t>
            </a:r>
          </a:p>
          <a:p>
            <a:r>
              <a:rPr lang="en-US" sz="1200" b="1" kern="1200" dirty="0">
                <a:solidFill>
                  <a:schemeClr val="tx1"/>
                </a:solidFill>
                <a:effectLst/>
                <a:latin typeface="+mn-lt"/>
                <a:ea typeface="+mn-ea"/>
                <a:cs typeface="+mn-cs"/>
              </a:rPr>
              <a:t>	- Smart Evaluation of IP Deliverables and License Rights:  However, information provided by offerors may be used in the source selection process to evaluate the impact on evaluation factors that may be created by restrictions on the Government's ability to use or disclose technical data and computer software.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Conducting source selection evaluation of IP considerations consistent with these Procedures and the DFARS IP rules requires detailed understanding of and planning for these considerations to be effective and efficient and requires careful planning by multiple SS team members, including</a:t>
            </a:r>
            <a:r>
              <a:rPr lang="en-US" sz="1200" b="1" kern="1200" baseline="0" dirty="0">
                <a:solidFill>
                  <a:schemeClr val="tx1"/>
                </a:solidFill>
                <a:effectLst/>
                <a:latin typeface="+mn-lt"/>
                <a:ea typeface="+mn-ea"/>
                <a:cs typeface="+mn-cs"/>
              </a:rPr>
              <a:t> the PCO, Program Manager and Legal counsel and others as needed.  </a:t>
            </a: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 to the Adaptive Acquisition Framework guidance </a:t>
            </a:r>
            <a:r>
              <a:rPr lang="en-US" sz="1200" b="1" i="1" kern="1200" dirty="0">
                <a:solidFill>
                  <a:schemeClr val="tx1"/>
                </a:solidFill>
                <a:effectLst/>
                <a:latin typeface="+mn-lt"/>
                <a:ea typeface="+mn-ea"/>
                <a:cs typeface="+mn-cs"/>
              </a:rPr>
              <a:t>Intellectual Property:  A Strategic and Tactical Guidebook </a:t>
            </a:r>
            <a:r>
              <a:rPr lang="en-US" sz="1200" b="1" kern="1200" dirty="0">
                <a:solidFill>
                  <a:schemeClr val="tx1"/>
                </a:solidFill>
                <a:effectLst/>
                <a:latin typeface="+mn-lt"/>
                <a:ea typeface="+mn-ea"/>
                <a:cs typeface="+mn-cs"/>
              </a:rPr>
              <a:t>for more information on evaluating IP in source selection: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https://aaf.dau.edu/guidebooks/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Assistance with IP acquisition issues is available from SAF/AQCC.</a:t>
            </a:r>
            <a:r>
              <a:rPr lang="en-US" sz="1200" b="1" kern="1200" baseline="0" dirty="0">
                <a:solidFill>
                  <a:schemeClr val="tx1"/>
                </a:solidFill>
                <a:effectLst/>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69</a:t>
            </a:fld>
            <a:endParaRPr lang="en-US"/>
          </a:p>
        </p:txBody>
      </p:sp>
    </p:spTree>
    <p:extLst>
      <p:ext uri="{BB962C8B-B14F-4D97-AF65-F5344CB8AC3E}">
        <p14:creationId xmlns:p14="http://schemas.microsoft.com/office/powerpoint/2010/main" val="1375004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Instructor Notes: Highlight the Air Force Data Rights Guidebook V1.3 – Chapter 2 – “Intellectual Property in Source Selection.” Note that you can also receive assistance from the DAF Intellectual Property Cadre Team, SAF/AQCC.  See also the DAU Handbook on this topic.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  </a:t>
            </a:r>
            <a:endParaRPr lang="en-US" b="1"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B84B94F-63AD-426E-88CB-044A92825218}" type="slidenum">
              <a:rPr lang="en-US" smtClean="0"/>
              <a:pPr/>
              <a:t>70</a:t>
            </a:fld>
            <a:endParaRPr lang="en-US"/>
          </a:p>
        </p:txBody>
      </p:sp>
    </p:spTree>
    <p:extLst>
      <p:ext uri="{BB962C8B-B14F-4D97-AF65-F5344CB8AC3E}">
        <p14:creationId xmlns:p14="http://schemas.microsoft.com/office/powerpoint/2010/main" val="7987963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latin typeface="+mn-lt"/>
                <a:ea typeface="+mn-ea"/>
                <a:cs typeface="+mn-cs"/>
              </a:rPr>
              <a:t>Rating Methodology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Discuss how team will </a:t>
            </a:r>
            <a:r>
              <a:rPr lang="en-US" sz="1200" b="1" kern="1200" dirty="0">
                <a:solidFill>
                  <a:schemeClr val="tx1"/>
                </a:solidFill>
                <a:latin typeface="+mn-lt"/>
                <a:ea typeface="+mn-ea"/>
                <a:cs typeface="+mn-cs"/>
              </a:rPr>
              <a:t>obtain best value</a:t>
            </a:r>
            <a:r>
              <a:rPr lang="en-US" sz="1200" kern="1200" dirty="0">
                <a:solidFill>
                  <a:schemeClr val="tx1"/>
                </a:solidFill>
                <a:latin typeface="+mn-lt"/>
                <a:ea typeface="+mn-ea"/>
                <a:cs typeface="+mn-cs"/>
              </a:rPr>
              <a:t> in negotiated acquisitions by using </a:t>
            </a:r>
            <a:r>
              <a:rPr lang="en-US" sz="1200" b="1" kern="1200" dirty="0">
                <a:solidFill>
                  <a:schemeClr val="tx1"/>
                </a:solidFill>
                <a:latin typeface="+mn-lt"/>
                <a:ea typeface="+mn-ea"/>
                <a:cs typeface="+mn-cs"/>
              </a:rPr>
              <a:t>any one or a combination</a:t>
            </a:r>
            <a:r>
              <a:rPr lang="en-US" sz="1200" kern="1200" dirty="0">
                <a:solidFill>
                  <a:schemeClr val="tx1"/>
                </a:solidFill>
                <a:latin typeface="+mn-lt"/>
                <a:ea typeface="+mn-ea"/>
                <a:cs typeface="+mn-cs"/>
              </a:rPr>
              <a:t> of evaluation</a:t>
            </a:r>
            <a:r>
              <a:rPr lang="en-US" sz="1200" kern="1200" baseline="0" dirty="0">
                <a:solidFill>
                  <a:schemeClr val="tx1"/>
                </a:solidFill>
                <a:latin typeface="+mn-lt"/>
                <a:ea typeface="+mn-ea"/>
                <a:cs typeface="+mn-cs"/>
              </a:rPr>
              <a:t> methodologies</a:t>
            </a:r>
            <a:r>
              <a:rPr lang="en-US" sz="1200" kern="1200" dirty="0">
                <a:solidFill>
                  <a:schemeClr val="tx1"/>
                </a:solidFill>
                <a:latin typeface="+mn-lt"/>
                <a:ea typeface="+mn-ea"/>
                <a:cs typeface="+mn-cs"/>
              </a:rPr>
              <a:t>.  Depending on the current acquisition, the relative importance of cost or price may vary. </a:t>
            </a:r>
            <a:r>
              <a:rPr lang="en-US" sz="1200" kern="1200" baseline="0" dirty="0">
                <a:solidFill>
                  <a:schemeClr val="tx1"/>
                </a:solidFill>
                <a:latin typeface="+mn-lt"/>
                <a:ea typeface="+mn-ea"/>
                <a:cs typeface="+mn-cs"/>
              </a:rPr>
              <a:t>  Subjective t</a:t>
            </a:r>
            <a:r>
              <a:rPr lang="en-US" sz="1200" kern="1200" dirty="0">
                <a:solidFill>
                  <a:schemeClr val="tx1"/>
                </a:solidFill>
                <a:latin typeface="+mn-lt"/>
                <a:ea typeface="+mn-ea"/>
                <a:cs typeface="+mn-cs"/>
              </a:rPr>
              <a:t>radeoff, LPTA, or VATEP processes will depend on factors/subfactors.</a:t>
            </a:r>
          </a:p>
          <a:p>
            <a:r>
              <a:rPr lang="en-US" sz="1200" kern="1200" dirty="0">
                <a:solidFill>
                  <a:schemeClr val="tx1"/>
                </a:solidFill>
                <a:latin typeface="+mn-lt"/>
                <a:ea typeface="+mn-ea"/>
                <a:cs typeface="+mn-cs"/>
              </a:rPr>
              <a:t>  </a:t>
            </a:r>
          </a:p>
          <a:p>
            <a:pPr>
              <a:buFont typeface="Wingdings" pitchFamily="2" charset="2"/>
              <a:buChar char="Ø"/>
            </a:pPr>
            <a:r>
              <a:rPr lang="en-US" sz="1200" kern="1200" baseline="0" dirty="0">
                <a:solidFill>
                  <a:schemeClr val="tx1"/>
                </a:solidFill>
                <a:latin typeface="+mn-lt"/>
                <a:ea typeface="+mn-ea"/>
                <a:cs typeface="+mn-cs"/>
              </a:rPr>
              <a:t>Does the team need a technical proposal to ensure offerors can meet the minimum requirements?  Can they glean performance confidence through Acceptable/Unacceptable or do they need a robust past performance evaluation?  </a:t>
            </a:r>
          </a:p>
          <a:p>
            <a:pPr>
              <a:buFont typeface="Wingdings" pitchFamily="2" charset="2"/>
              <a:buChar char="Ø"/>
            </a:pPr>
            <a:r>
              <a:rPr lang="en-US" sz="1200" kern="1200" baseline="0" dirty="0">
                <a:solidFill>
                  <a:schemeClr val="tx1"/>
                </a:solidFill>
                <a:latin typeface="+mn-lt"/>
                <a:ea typeface="+mn-ea"/>
                <a:cs typeface="+mn-cs"/>
              </a:rPr>
              <a:t>If they need a technical proposal, do their key requirements lend themselves to an Acceptable/Unacceptable evaluation? If not, why not?  Which requirements necessitate evaluation of the quality/risk of an offeror’s approach?</a:t>
            </a:r>
          </a:p>
          <a:p>
            <a:pPr>
              <a:buFont typeface="Wingdings" pitchFamily="2" charset="2"/>
              <a:buChar char="Ø"/>
            </a:pPr>
            <a:r>
              <a:rPr lang="en-US" sz="1200" kern="1200" baseline="0" dirty="0">
                <a:solidFill>
                  <a:schemeClr val="tx1"/>
                </a:solidFill>
                <a:latin typeface="+mn-lt"/>
                <a:ea typeface="+mn-ea"/>
                <a:cs typeface="+mn-cs"/>
              </a:rPr>
              <a:t>Does the requirement have identified thresholds and objectives, or is there a desire/need to be able to distinguish between levels of technical merit in the proposals?  If so, the subjective (color/adjectival) rating methodology should be used.</a:t>
            </a:r>
          </a:p>
          <a:p>
            <a:pPr>
              <a:buFont typeface="Wingdings" pitchFamily="2" charset="2"/>
              <a:buChar char="Ø"/>
            </a:pPr>
            <a:r>
              <a:rPr lang="en-US" sz="1200" kern="1200" baseline="0" dirty="0">
                <a:solidFill>
                  <a:schemeClr val="tx1"/>
                </a:solidFill>
                <a:latin typeface="+mn-lt"/>
                <a:ea typeface="+mn-ea"/>
                <a:cs typeface="+mn-cs"/>
              </a:rPr>
              <a:t>What is the most appropriate methodology for evaluation of technical risk – separate technical and technical risk ratings, or combined technical/risk ratings?  If the team wants risk to be a factor in the SSA’s tradeoff decision, they will need to use the separate technical and technical risk rating methodology.</a:t>
            </a:r>
          </a:p>
          <a:p>
            <a:endParaRPr lang="en-US" sz="1200" kern="1200" dirty="0">
              <a:solidFill>
                <a:schemeClr val="tx1"/>
              </a:solidFill>
              <a:latin typeface="+mn-lt"/>
              <a:ea typeface="+mn-ea"/>
              <a:cs typeface="+mn-cs"/>
            </a:endParaRPr>
          </a:p>
          <a:p>
            <a:pPr>
              <a:buFont typeface="Wingdings" pitchFamily="2" charset="2"/>
              <a:buChar char="Ø"/>
            </a:pPr>
            <a:r>
              <a:rPr lang="en-US" sz="1200" kern="1200" dirty="0">
                <a:solidFill>
                  <a:schemeClr val="tx1"/>
                </a:solidFill>
                <a:latin typeface="+mn-lt"/>
                <a:ea typeface="+mn-ea"/>
                <a:cs typeface="+mn-cs"/>
              </a:rPr>
              <a:t> If the requirement is </a:t>
            </a:r>
            <a:r>
              <a:rPr lang="en-US" sz="1200" b="1" kern="1200" dirty="0">
                <a:solidFill>
                  <a:schemeClr val="tx1"/>
                </a:solidFill>
                <a:latin typeface="+mn-lt"/>
                <a:ea typeface="+mn-ea"/>
                <a:cs typeface="+mn-cs"/>
              </a:rPr>
              <a:t>clearly defined </a:t>
            </a:r>
            <a:r>
              <a:rPr lang="en-US" sz="1200" kern="1200" dirty="0">
                <a:solidFill>
                  <a:schemeClr val="tx1"/>
                </a:solidFill>
                <a:latin typeface="+mn-lt"/>
                <a:ea typeface="+mn-ea"/>
                <a:cs typeface="+mn-cs"/>
              </a:rPr>
              <a:t>and the risk of unsuccessful contract performance is minimal, cost or price may play a dominant role in source selection.</a:t>
            </a:r>
            <a:r>
              <a:rPr lang="en-US" sz="1200" kern="1200" baseline="0" dirty="0">
                <a:solidFill>
                  <a:schemeClr val="tx1"/>
                </a:solidFill>
                <a:latin typeface="+mn-lt"/>
                <a:ea typeface="+mn-ea"/>
                <a:cs typeface="+mn-cs"/>
              </a:rPr>
              <a:t> </a:t>
            </a:r>
          </a:p>
          <a:p>
            <a:pPr>
              <a:buFont typeface="Wingdings" pitchFamily="2" charset="2"/>
              <a:buChar char="Ø"/>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If the requirement </a:t>
            </a:r>
            <a:r>
              <a:rPr lang="en-US" sz="1200" b="1" kern="1200" dirty="0">
                <a:solidFill>
                  <a:schemeClr val="tx1"/>
                </a:solidFill>
                <a:latin typeface="+mn-lt"/>
                <a:ea typeface="+mn-ea"/>
                <a:cs typeface="+mn-cs"/>
              </a:rPr>
              <a:t>is not well-defined </a:t>
            </a:r>
            <a:r>
              <a:rPr lang="en-US" sz="1200" kern="1200" dirty="0">
                <a:solidFill>
                  <a:schemeClr val="tx1"/>
                </a:solidFill>
                <a:latin typeface="+mn-lt"/>
                <a:ea typeface="+mn-ea"/>
                <a:cs typeface="+mn-cs"/>
              </a:rPr>
              <a:t>or if developmental work is required, the risk is increased.  In these circumstances, technical or past performance considerations play a more dominant role.</a:t>
            </a:r>
            <a:r>
              <a:rPr lang="en-US" sz="1200" kern="1200" baseline="0" dirty="0">
                <a:solidFill>
                  <a:schemeClr val="tx1"/>
                </a:solidFill>
                <a:latin typeface="+mn-lt"/>
                <a:ea typeface="+mn-ea"/>
                <a:cs typeface="+mn-cs"/>
              </a:rPr>
              <a:t>  </a:t>
            </a:r>
          </a:p>
          <a:p>
            <a:pPr>
              <a:buFont typeface="Wingdings" pitchFamily="2" charset="2"/>
              <a:buChar char="Ø"/>
            </a:pPr>
            <a:r>
              <a:rPr lang="en-US" sz="1200" kern="1200" baseline="0" dirty="0">
                <a:solidFill>
                  <a:schemeClr val="tx1"/>
                </a:solidFill>
                <a:latin typeface="+mn-lt"/>
                <a:ea typeface="+mn-ea"/>
                <a:cs typeface="+mn-cs"/>
              </a:rPr>
              <a:t>Although the various rating methodologies are linked on the chart – the determination of rating methodology (i.e., Acceptable/Unacceptable or color/adjectival ratings) should be made prior to reviewing the ratings so as not to be influenced by the ratings and their descriptions.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action arrow in the lower right corner of the chart will take you to the rating tables.</a:t>
            </a:r>
            <a:endParaRPr lang="en-US" dirty="0"/>
          </a:p>
          <a:p>
            <a:r>
              <a:rPr lang="en-US" sz="1200" b="1" kern="1200" dirty="0">
                <a:solidFill>
                  <a:schemeClr val="tx1"/>
                </a:solidFill>
                <a:latin typeface="+mn-lt"/>
                <a:ea typeface="+mn-ea"/>
                <a:cs typeface="+mn-cs"/>
              </a:rPr>
              <a:t>References:  </a:t>
            </a:r>
            <a:r>
              <a:rPr lang="en-US" sz="1200" b="0" i="0" kern="1200" dirty="0">
                <a:solidFill>
                  <a:schemeClr val="tx1"/>
                </a:solidFill>
                <a:latin typeface="+mn-lt"/>
                <a:ea typeface="+mn-ea"/>
                <a:cs typeface="+mn-cs"/>
              </a:rPr>
              <a:t>DoD Source Selection Procedures and AFFARS MP5315.3</a:t>
            </a:r>
            <a:r>
              <a:rPr lang="en-US" sz="1200" b="0" i="1"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71</a:t>
            </a:fld>
            <a:endParaRPr lang="en-US"/>
          </a:p>
        </p:txBody>
      </p:sp>
    </p:spTree>
    <p:extLst>
      <p:ext uri="{BB962C8B-B14F-4D97-AF65-F5344CB8AC3E}">
        <p14:creationId xmlns:p14="http://schemas.microsoft.com/office/powerpoint/2010/main" val="11694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Acquisition Planning Decisions</a:t>
            </a:r>
          </a:p>
          <a:p>
            <a:endParaRPr lang="en-US" b="1" dirty="0"/>
          </a:p>
          <a:p>
            <a:r>
              <a:rPr lang="en-US" b="1" dirty="0"/>
              <a:t>Lesson Plan:  </a:t>
            </a:r>
            <a:r>
              <a:rPr lang="en-US" b="0" dirty="0"/>
              <a:t>One</a:t>
            </a:r>
            <a:r>
              <a:rPr lang="en-US" b="0" baseline="0" dirty="0"/>
              <a:t> of the acquisition planning decisions a team must make is what type of competitive acquisition to conduct.  Not all competitive acquisitions are conducted as FAR Part 15.3 source selections.  There are other competitive methodologies available.  Review these various methodologies with the team as they determine what type of competitive acquisition is most appropriate for their requirement.</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DoD SS Procedures dated 20 August 2022 added recommendations for teams to c</a:t>
            </a:r>
            <a:r>
              <a:rPr lang="en-US" sz="1200" kern="1200" dirty="0">
                <a:solidFill>
                  <a:schemeClr val="tx1"/>
                </a:solidFill>
                <a:effectLst/>
                <a:latin typeface="+mn-lt"/>
                <a:ea typeface="+mn-ea"/>
                <a:cs typeface="+mn-cs"/>
              </a:rPr>
              <a:t>onsider use of alternatives to FAR 15.3 procedures such as Commercial Solution Openings (DFARS Class Deviation 2022-O0007) and Broad Agency Announcements (DFARS 35.016)</a:t>
            </a:r>
            <a:r>
              <a:rPr lang="en-US" sz="1200" kern="1200" baseline="0" dirty="0">
                <a:solidFill>
                  <a:schemeClr val="tx1"/>
                </a:solidFill>
                <a:effectLst/>
                <a:latin typeface="+mn-lt"/>
                <a:ea typeface="+mn-ea"/>
                <a:cs typeface="+mn-cs"/>
              </a:rPr>
              <a:t> both as an alternative approach and as a way to streamline the acquisition process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0" baseline="0" dirty="0"/>
              <a:t>- FAR Part 8.405, Ordering Procedures for Federal Supply Schedules:  These are IDIQ contracts under the GSA Multiple Award Schedule program which provide agencies with a simplified process for obtaining more than 11,000,000 commonly used supplies and services from more than 17,000 contractors at prices associated with volume buying.  These contracts contain pre-negotiated prices, delivery terms, warranties, and other terms and conditions which streamline the buying process.</a:t>
            </a:r>
          </a:p>
          <a:p>
            <a:endParaRPr lang="en-US" b="0" baseline="0" dirty="0"/>
          </a:p>
          <a:p>
            <a:r>
              <a:rPr lang="en-US" b="0" baseline="0" dirty="0"/>
              <a:t>-FAR Part 13.5, Simplified Procedures for Certain Commercial Items:  These procedures can be used to purchase supplies and services over the simplified acquisition threshold up to $7.5M ($15M for commercial items in support of contingency operations or to facilitate the defense against or recovery from cyber, nuclear, biological, chemical, or radiological attack; to support a request from the Secretary of State or the Administrator of the United States Agency for International Development to facilitate provision of international disaster assistance; or to support response to an emergency or major disaster, or for an acquisition that will be treated as an acquisition of commercial items IAW FAR Part 12.102(f)(1)).  Under these procedures, formal evaluation plans, competitive range determinations, and discussions are not required.</a:t>
            </a:r>
          </a:p>
          <a:p>
            <a:endParaRPr lang="en-US" b="0" baseline="0" dirty="0"/>
          </a:p>
          <a:p>
            <a:r>
              <a:rPr lang="en-US" b="0" baseline="0" dirty="0"/>
              <a:t>-FAR Part 15.3, Source Selection:  Standard source selection procedures (covered by this training and Phase II training).</a:t>
            </a:r>
          </a:p>
          <a:p>
            <a:endParaRPr lang="en-US" b="0" baseline="0" dirty="0"/>
          </a:p>
          <a:p>
            <a:r>
              <a:rPr lang="en-US" b="0" baseline="0" dirty="0"/>
              <a:t>-FAR Part 14, Sealed Bidding:  This is a method of contracting that uses competitive bids and public opening of bids prior to award.  This methodology can be used to acquire both commercial and non-commercial items and services, but is most commonly used for construction contracting.  Only FFP or FP with EPA contract types can be used with sealed bidding. FAR Part 6.401(a) states that sealed bidding can be used in the following circumstances:</a:t>
            </a:r>
          </a:p>
          <a:p>
            <a:r>
              <a:rPr lang="en-US" b="0" baseline="0" dirty="0"/>
              <a:t>	-Time permits the solicitation, submission, and evaluation of sealed bids;</a:t>
            </a:r>
          </a:p>
          <a:p>
            <a:r>
              <a:rPr lang="en-US" b="0" baseline="0" dirty="0"/>
              <a:t>	-Award will be made on the basis of price and other price-related factors;</a:t>
            </a:r>
          </a:p>
          <a:p>
            <a:r>
              <a:rPr lang="en-US" b="0" baseline="0" dirty="0"/>
              <a:t>	-It is not necessary to conduct discussions with responding offerors about their bids; and</a:t>
            </a:r>
          </a:p>
          <a:p>
            <a:r>
              <a:rPr lang="en-US" b="0" baseline="0" dirty="0"/>
              <a:t>	-There is a reasonable expectation of receiving more than one sealed bid.</a:t>
            </a:r>
          </a:p>
          <a:p>
            <a:endParaRPr lang="en-US" b="0" baseline="0" dirty="0"/>
          </a:p>
          <a:p>
            <a:r>
              <a:rPr lang="en-US" b="0" baseline="0" dirty="0"/>
              <a:t>	Additional information can be obtained at https://www.dau.edu/acquipedia/pages/articledetails.aspx#!142</a:t>
            </a:r>
          </a:p>
          <a:p>
            <a:endParaRPr lang="en-US" b="0" baseline="0" dirty="0"/>
          </a:p>
          <a:p>
            <a:r>
              <a:rPr lang="en-US" b="0" baseline="0" dirty="0"/>
              <a:t>-FAR Part 16.505(b), Orders under Multiple-Award Contracts:  Multiple award contracts can establish streamlined ordering procedures and based on revised DoD SS Procedures dated 20 August July 2022 are not required to use full FAR Part 15.3, DFARS 215.3, and AFFARS MP5315.3 procedures. (Note that DoD SS Procedures dated 20 Aug 2022 revised the language from “Agencies SHALL consider using these procedures for FAR 16.505(b) orders…” to “Agencies ARE ENCOURAGED to consider….”. </a:t>
            </a:r>
          </a:p>
          <a:p>
            <a:endParaRPr lang="en-US" b="0" baseline="0" dirty="0"/>
          </a:p>
          <a:p>
            <a:r>
              <a:rPr lang="en-US" b="0" baseline="0" dirty="0"/>
              <a:t>-Price Only Exemption:  AFAC 2017-1003 implemented SAF/AQC Policy Memo 17-C-02 which permitted AF source selection teams to conduct competitive acquisitions with price as the only evaluated factor and be exempt from the DoD Source Selection Procedures for acquisitions with non-complex and well-defined requirements, where consideration of non-cost/price evaluation factors would not provide meaningful discrimination amongst proposals and add no value to the selection of the successful offeror.  This methodology should not be used in situations with special circumstances such as security requirements and where evaluation of technical and past performance factors are appropriate.  The threshold for this exemption is $50M.  Acquisitions over $50M require an individual waiver approved by the SCO.</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a:t>
            </a:fld>
            <a:endParaRPr lang="en-US"/>
          </a:p>
        </p:txBody>
      </p:sp>
    </p:spTree>
    <p:extLst>
      <p:ext uri="{BB962C8B-B14F-4D97-AF65-F5344CB8AC3E}">
        <p14:creationId xmlns:p14="http://schemas.microsoft.com/office/powerpoint/2010/main" val="1549364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Rating Methodology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When</a:t>
            </a:r>
            <a:r>
              <a:rPr lang="en-US" sz="1200" b="0" kern="1200" baseline="0" dirty="0">
                <a:solidFill>
                  <a:schemeClr val="tx1"/>
                </a:solidFill>
                <a:latin typeface="+mn-lt"/>
                <a:ea typeface="+mn-ea"/>
                <a:cs typeface="+mn-cs"/>
              </a:rPr>
              <a:t> determining their evaluation rating methodology, SSTs need to be aware of the implications of using Acceptable/Unacceptable ratings when dealing with small business offerors.  The GAO has repeatedly stated that traditional responsibility factors can only be used as technical evaluation criteria if they are evaluated on a comparative basis.  This means they must be evaluated using the subjective (color/adjectival) rating methodology.  SSTs that use the Acceptable/Unacceptable rating methodology for technical criteria that fall under the realm of contractor responsibility are actually conducting a responsibility determining under the guise of technical evaluation.   A rating of Unacceptable on one of these criteria equates to a determination that the offeror is not responsible and this triggers the SBA Certificate of Competency process for an otherwise apparently successful offeror.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Facilities clearance, security requirements, and experience are among the areas that GAO has repeatedly held are traditional responsibility factors and will trigger the SBA Certificate of Competency process.</a:t>
            </a:r>
          </a:p>
          <a:p>
            <a:endParaRPr lang="en-US" sz="1200" b="0"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References:  </a:t>
            </a:r>
            <a:r>
              <a:rPr lang="en-US" sz="1200" b="0" i="0" kern="1200" dirty="0">
                <a:solidFill>
                  <a:schemeClr val="tx1"/>
                </a:solidFill>
                <a:latin typeface="+mn-lt"/>
                <a:ea typeface="+mn-ea"/>
                <a:cs typeface="+mn-cs"/>
              </a:rPr>
              <a:t>DoD Source Selection Procedures and AFFARS MP5315.3</a:t>
            </a:r>
            <a:r>
              <a:rPr lang="en-US" sz="1200" b="0" i="1"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72</a:t>
            </a:fld>
            <a:endParaRPr lang="en-US"/>
          </a:p>
        </p:txBody>
      </p:sp>
    </p:spTree>
    <p:extLst>
      <p:ext uri="{BB962C8B-B14F-4D97-AF65-F5344CB8AC3E}">
        <p14:creationId xmlns:p14="http://schemas.microsoft.com/office/powerpoint/2010/main" val="17404925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latin typeface="+mn-lt"/>
                <a:ea typeface="+mn-ea"/>
                <a:cs typeface="+mn-cs"/>
              </a:rPr>
              <a:t>Rating Methodology</a:t>
            </a:r>
            <a:r>
              <a:rPr lang="en-US" sz="1200" b="1" kern="1200" baseline="0" dirty="0">
                <a:solidFill>
                  <a:schemeClr val="tx1"/>
                </a:solidFill>
                <a:latin typeface="+mn-lt"/>
                <a:ea typeface="+mn-ea"/>
                <a:cs typeface="+mn-cs"/>
              </a:rPr>
              <a:t> (continued)</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Continuing the</a:t>
            </a:r>
            <a:r>
              <a:rPr lang="en-US" sz="1200" b="1" kern="1200" baseline="0" dirty="0">
                <a:solidFill>
                  <a:schemeClr val="tx1"/>
                </a:solidFill>
                <a:latin typeface="+mn-lt"/>
                <a:ea typeface="+mn-ea"/>
                <a:cs typeface="+mn-cs"/>
              </a:rPr>
              <a:t> discussion of appropriate rating methodologies from the previous chart, review with the team the methodologies for evaluating and rating past performance.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that past performance must be evaluated unless the PCO, documents and SSA concurs that it is not an appropriate evaluation factor for the source selection in accordance with FAR 15.304(c)(3)(iii).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When evaluating past performance on an Acceptable/Unacceptable basis, note that “neutral” past performance is considered Acceptable, and past performance will not be included in the SSA’s tradeoff decision. </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The SST should determine whether to request submission of past performance volumes early, prior to the due date for proposals.  Because the past performance evaluation can be so time-consuming, this is a best practice that will help enable the Past Performance Team to complete their evaluation in time for the Initial Evaluation Briefing/Competitive Range Briefing.  Note that we can request early submission of past performance volumes, but offerors are not required to submit the volumes early.</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p>
          <a:p>
            <a:pPr>
              <a:buFont typeface="Wingdings" pitchFamily="2" charset="2"/>
              <a:buChar char="Ø"/>
            </a:pPr>
            <a:r>
              <a:rPr lang="en-US" sz="1200" b="1" kern="1200" baseline="0" dirty="0">
                <a:solidFill>
                  <a:schemeClr val="tx1"/>
                </a:solidFill>
                <a:latin typeface="+mn-lt"/>
                <a:ea typeface="+mn-ea"/>
                <a:cs typeface="+mn-cs"/>
              </a:rPr>
              <a:t>Although the various rating methodologies are linked on the chart, the determination of rating methodology (i.e., acceptable/unacceptable or colors/adjectival ratings) should be done prior to reviewing the ratings so as not to be influenced by the ratings and their descriptions.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first hyperlinked briefing discusses</a:t>
            </a:r>
            <a:r>
              <a:rPr lang="en-US" b="1" baseline="0" dirty="0"/>
              <a:t> the pre-RFP release activities involved with past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The second hyperlinked briefing discusses the differences between Prior Experience and Past Performance and considerations to incorporate into the source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kern="1200" dirty="0">
                <a:solidFill>
                  <a:schemeClr val="tx1"/>
                </a:solidFill>
                <a:latin typeface="+mn-lt"/>
                <a:ea typeface="+mn-ea"/>
                <a:cs typeface="+mn-cs"/>
              </a:rPr>
              <a:t>References:  </a:t>
            </a:r>
            <a:r>
              <a:rPr lang="en-US" sz="1200" b="1" i="0" kern="1200" dirty="0">
                <a:solidFill>
                  <a:schemeClr val="tx1"/>
                </a:solidFill>
                <a:latin typeface="+mn-lt"/>
                <a:ea typeface="+mn-ea"/>
                <a:cs typeface="+mn-cs"/>
              </a:rPr>
              <a:t>DoD Source Selection Procedures and AFFARS MP5315.3</a:t>
            </a:r>
            <a:r>
              <a:rPr lang="en-US" sz="1200" b="1" i="1" kern="1200" dirty="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73</a:t>
            </a:fld>
            <a:endParaRPr lang="en-US"/>
          </a:p>
        </p:txBody>
      </p:sp>
    </p:spTree>
    <p:extLst>
      <p:ext uri="{BB962C8B-B14F-4D97-AF65-F5344CB8AC3E}">
        <p14:creationId xmlns:p14="http://schemas.microsoft.com/office/powerpoint/2010/main" val="8199926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a:solidFill>
                  <a:schemeClr val="tx1"/>
                </a:solidFill>
                <a:latin typeface="+mn-lt"/>
                <a:ea typeface="+mn-ea"/>
                <a:cs typeface="+mn-cs"/>
              </a:rPr>
              <a:t>Rating Methodology </a:t>
            </a:r>
            <a:r>
              <a:rPr lang="en-US" sz="1200" b="0" kern="1200" dirty="0">
                <a:solidFill>
                  <a:schemeClr val="tx1"/>
                </a:solidFill>
                <a:latin typeface="+mn-lt"/>
                <a:ea typeface="+mn-ea"/>
                <a:cs typeface="+mn-cs"/>
              </a:rPr>
              <a:t>(continued)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This is a continuation</a:t>
            </a:r>
            <a:r>
              <a:rPr lang="en-US" sz="1200" b="1" kern="1200" baseline="0" dirty="0">
                <a:solidFill>
                  <a:schemeClr val="tx1"/>
                </a:solidFill>
                <a:latin typeface="+mn-lt"/>
                <a:ea typeface="+mn-ea"/>
                <a:cs typeface="+mn-cs"/>
              </a:rPr>
              <a:t> of the discussion of rating methodologies.  </a:t>
            </a:r>
          </a:p>
          <a:p>
            <a:endParaRPr lang="en-US" sz="1200" b="1"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If</a:t>
            </a:r>
            <a:r>
              <a:rPr lang="en-US" sz="1200" b="1" kern="1200" baseline="0" dirty="0">
                <a:solidFill>
                  <a:schemeClr val="tx1"/>
                </a:solidFill>
                <a:latin typeface="+mn-lt"/>
                <a:ea typeface="+mn-ea"/>
                <a:cs typeface="+mn-cs"/>
              </a:rPr>
              <a:t> the source selection is required to include evaluation of small business participation, the SST has three options:  evaluate small business participation as a stand-alone factor, as a stand-alone technical subfactor, or evaluate it within another technical subfactor.  If small business participation is evaluated as a stand-alone factor or a stand-alone technical subfactor, the SST can choose to use the full range of color ratings set forth in Table 6 of the DoD Source Selection Procedures or just the Green/Acceptable and Red/Unacceptable ratings set forth in Table 6 of the DoD Source Selection Procedures.  </a:t>
            </a:r>
          </a:p>
          <a:p>
            <a:r>
              <a:rPr lang="en-US" sz="1200" b="1" kern="1200" baseline="0" dirty="0">
                <a:solidFill>
                  <a:schemeClr val="tx1"/>
                </a:solidFill>
                <a:latin typeface="+mn-lt"/>
                <a:ea typeface="+mn-ea"/>
                <a:cs typeface="+mn-cs"/>
              </a:rPr>
              <a:t>When small business participation is evaluated within a technical subfactor, the separate Small Business ratings from Table 6 of the DoD Source Selection Procedures are not used.  Instead, small business participation is considered in the assignment of the rating for that technical subfactor using the rating methodology assigned to that subfactor.</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latin typeface="+mn-lt"/>
                <a:ea typeface="+mn-ea"/>
                <a:cs typeface="+mn-cs"/>
              </a:rPr>
              <a:t>Note that factors/subfactors evaluated on an Acceptable/Unacceptable basis are not included in the SSA’s tradeoff decision, while factors/subfactors evaluated using the full scale of color ratings *are* included in the SSA’s tradeoff decision.  SSTs need to carefully think through these ramifications when determining the evaluation methodology they will use and establishing the relative importance of the evaluation factors as the SSA must follow that relative importance when making their tradeoff decision.</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If subcontractor experience is submitted for consideration as part of the proposal, the </a:t>
            </a:r>
            <a:r>
              <a:rPr lang="en-US" sz="1200" b="1" kern="1200" dirty="0" err="1">
                <a:solidFill>
                  <a:schemeClr val="tx1"/>
                </a:solidFill>
                <a:effectLst/>
                <a:latin typeface="+mn-lt"/>
                <a:ea typeface="+mn-ea"/>
                <a:cs typeface="+mn-cs"/>
              </a:rPr>
              <a:t>offeror</a:t>
            </a:r>
            <a:r>
              <a:rPr lang="en-US" sz="1200" b="1" kern="1200" dirty="0">
                <a:solidFill>
                  <a:schemeClr val="tx1"/>
                </a:solidFill>
                <a:effectLst/>
                <a:latin typeface="+mn-lt"/>
                <a:ea typeface="+mn-ea"/>
                <a:cs typeface="+mn-cs"/>
              </a:rPr>
              <a:t> should include a commitment signed by </a:t>
            </a:r>
            <a:r>
              <a:rPr lang="en-US" sz="1200" b="1" kern="1200" dirty="0" err="1">
                <a:solidFill>
                  <a:schemeClr val="tx1"/>
                </a:solidFill>
                <a:effectLst/>
                <a:latin typeface="+mn-lt"/>
                <a:ea typeface="+mn-ea"/>
                <a:cs typeface="+mn-cs"/>
              </a:rPr>
              <a:t>offeror</a:t>
            </a:r>
            <a:r>
              <a:rPr lang="en-US" sz="1200" b="1" kern="1200" dirty="0">
                <a:solidFill>
                  <a:schemeClr val="tx1"/>
                </a:solidFill>
                <a:effectLst/>
                <a:latin typeface="+mn-lt"/>
                <a:ea typeface="+mn-ea"/>
                <a:cs typeface="+mn-cs"/>
              </a:rPr>
              <a:t> and subcontractor certifying that if a contract is awarded resulting from the proposal, the parties commit to joint performance as proposed.  If the signed commitment is not fully executed by both parties and provided with the Past Performance Proposal, subcontractor references will not be evaluated or considered.</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Affiliate companies, sister companies, teaming arrangements, joint venture agreement, etc., will be considered provided that sufficient documentation is included in the proposal.  The primary offering entity must demonstrate that the affiliate will perform significant and critical aspects of the contract if awarded.  Documentation includes a copy of the signed arrangement such as documented affiliation, a copy of the teaming agreement, a copy of the joint venture agreement,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a:t>
            </a:r>
            <a:r>
              <a:rPr lang="en-US" b="1" baseline="0" dirty="0"/>
              <a:t> cost/price factor is evaluated but is not assigned a rating</a:t>
            </a:r>
            <a:endParaRPr lang="en-US" b="1" dirty="0"/>
          </a:p>
          <a:p>
            <a:r>
              <a:rPr lang="en-US" sz="1200" b="1" kern="1200" dirty="0">
                <a:solidFill>
                  <a:schemeClr val="tx1"/>
                </a:solidFill>
                <a:latin typeface="+mn-lt"/>
                <a:ea typeface="+mn-ea"/>
                <a:cs typeface="+mn-cs"/>
              </a:rPr>
              <a:t>References:  </a:t>
            </a:r>
            <a:r>
              <a:rPr lang="en-US" sz="1200" b="1" i="0" kern="1200" dirty="0">
                <a:solidFill>
                  <a:schemeClr val="tx1"/>
                </a:solidFill>
                <a:latin typeface="+mn-lt"/>
                <a:ea typeface="+mn-ea"/>
                <a:cs typeface="+mn-cs"/>
              </a:rPr>
              <a:t>DoD Source Selection Procedures and AFFARS MP5315.3</a:t>
            </a:r>
            <a:r>
              <a:rPr lang="en-US" sz="1200" b="1" i="1" kern="1200" dirty="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74</a:t>
            </a:fld>
            <a:endParaRPr lang="en-US"/>
          </a:p>
        </p:txBody>
      </p:sp>
    </p:spTree>
    <p:extLst>
      <p:ext uri="{BB962C8B-B14F-4D97-AF65-F5344CB8AC3E}">
        <p14:creationId xmlns:p14="http://schemas.microsoft.com/office/powerpoint/2010/main" val="23226804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75</a:t>
            </a:fld>
            <a:endParaRPr lang="en-US" dirty="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normAutofit/>
          </a:bodyPr>
          <a:lstStyle/>
          <a:p>
            <a:r>
              <a:rPr lang="en-US" sz="1200" b="1" kern="1200" dirty="0">
                <a:solidFill>
                  <a:schemeClr val="tx1"/>
                </a:solidFill>
                <a:latin typeface="+mn-lt"/>
                <a:ea typeface="+mn-ea"/>
                <a:cs typeface="+mn-cs"/>
              </a:rPr>
              <a:t>Cost/Price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Considerations</a:t>
            </a:r>
          </a:p>
          <a:p>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sz="1200" b="0" kern="1200" baseline="0" dirty="0">
                <a:solidFill>
                  <a:schemeClr val="tx1"/>
                </a:solidFill>
                <a:latin typeface="+mn-lt"/>
                <a:ea typeface="+mn-ea"/>
                <a:cs typeface="+mn-cs"/>
              </a:rPr>
              <a:t> </a:t>
            </a:r>
            <a:r>
              <a:rPr lang="en-US" sz="1200" b="1" kern="1200" dirty="0">
                <a:solidFill>
                  <a:schemeClr val="tx1"/>
                </a:solidFill>
                <a:effectLst/>
                <a:latin typeface="+mn-lt"/>
                <a:ea typeface="+mn-ea"/>
                <a:cs typeface="+mn-cs"/>
              </a:rPr>
              <a:t>Cost or pricing evaluation is a critical component in the source selection process.  Therefore, teams are encouraged to consult with pricing Subject Matter Experts, regardless of dollar amount, as a best practice in source selections (where pricing is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Reference</a:t>
            </a:r>
            <a:r>
              <a:rPr lang="en-US" sz="1200" b="1" kern="1200" baseline="0" dirty="0">
                <a:solidFill>
                  <a:schemeClr val="tx1"/>
                </a:solidFill>
                <a:effectLst/>
                <a:latin typeface="+mn-lt"/>
                <a:ea typeface="+mn-ea"/>
                <a:cs typeface="+mn-cs"/>
              </a:rPr>
              <a:t> DoD SS Procedures dated 20 August 2022, Paragraph 1.4.4.1.2.1</a:t>
            </a:r>
            <a:endParaRPr lang="en-US" sz="1200" b="1"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4100353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Total Evaluated Price (TEP)</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Lesson Plan</a:t>
            </a:r>
            <a:r>
              <a:rPr lang="en-US" baseline="0" dirty="0"/>
              <a:t>:  Discuss all points to consider when conducting a price evaluation.  These steps are not all inclusive.  Financing, etc., should be reviewed.</a:t>
            </a:r>
            <a:endParaRPr lang="en-US" dirty="0"/>
          </a:p>
          <a:p>
            <a:endParaRPr lang="en-US" dirty="0"/>
          </a:p>
          <a:p>
            <a:r>
              <a:rPr lang="en-US" dirty="0"/>
              <a:t>For ACAT programs,</a:t>
            </a:r>
            <a:r>
              <a:rPr lang="en-US" baseline="0" dirty="0"/>
              <a:t> u</a:t>
            </a:r>
            <a:r>
              <a:rPr lang="en-US" dirty="0"/>
              <a:t>se</a:t>
            </a:r>
            <a:r>
              <a:rPr lang="en-US" baseline="0" dirty="0"/>
              <a:t> of Most Probable Life Cycle Cost as an evaluation factor must be approved by DAS(C).</a:t>
            </a:r>
          </a:p>
          <a:p>
            <a:endParaRPr lang="en-US" baseline="0" dirty="0"/>
          </a:p>
          <a:p>
            <a:r>
              <a:rPr lang="en-US" b="1" u="sng" baseline="0" dirty="0"/>
              <a:t>Discussion on TEP</a:t>
            </a:r>
            <a:r>
              <a:rPr lang="en-US" baseline="0" dirty="0"/>
              <a:t>:</a:t>
            </a:r>
          </a:p>
          <a:p>
            <a:r>
              <a:rPr lang="en-US" baseline="0" dirty="0"/>
              <a:t>-The Total Proposed Price (TPP) is the offeror’s total price offered to the Government in response to the solicitation.</a:t>
            </a:r>
          </a:p>
          <a:p>
            <a:r>
              <a:rPr lang="en-US" baseline="0" dirty="0"/>
              <a:t>-The Total Evaluated Price (TEP) is ultimately the total evaluated price the SSA uses to select the awardee.</a:t>
            </a:r>
          </a:p>
          <a:p>
            <a:r>
              <a:rPr lang="en-US" baseline="0" dirty="0"/>
              <a:t>-In fixed price acquisitions that do not use VATEP, the TPP = TEP.</a:t>
            </a:r>
          </a:p>
          <a:p>
            <a:r>
              <a:rPr lang="en-US" baseline="0" dirty="0"/>
              <a:t>-In cost type acquisitions that do not use VATEP, you will have an TPP and a TEP.  In this case, the Probable Cost = TEP and both the TPP and the TEP(PC) should be shown.  Values given to offerors in the RFP for cost reimbursable line items where no Probable Cost is necessary should be included in the TEP at the value provided in the RFP.</a:t>
            </a:r>
          </a:p>
          <a:p>
            <a:r>
              <a:rPr lang="en-US" baseline="0" dirty="0"/>
              <a:t>-Where VATEP procedures are used in either fixed price or cost type acquisitions, the TEP will be the TPP less any VATEP adjustments or the PC less any VATEP adjustments</a:t>
            </a:r>
          </a:p>
          <a:p>
            <a:r>
              <a:rPr lang="en-US" baseline="0" dirty="0"/>
              <a:t>-In the end the TEP should also separately identify and include the value for any unique costs allowed the offeror (e.g., use of GFP) or as identified or allowed in the RFP (e.g., adjustments for alternative financing, selective life cycle costs, </a:t>
            </a:r>
            <a:r>
              <a:rPr lang="en-US" baseline="0" dirty="0" err="1"/>
              <a:t>etc</a:t>
            </a:r>
            <a:r>
              <a:rPr lang="en-US" baseline="0" dirty="0"/>
              <a:t>).  </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76</a:t>
            </a:fld>
            <a:endParaRPr lang="en-US" dirty="0"/>
          </a:p>
        </p:txBody>
      </p:sp>
    </p:spTree>
    <p:extLst>
      <p:ext uri="{BB962C8B-B14F-4D97-AF65-F5344CB8AC3E}">
        <p14:creationId xmlns:p14="http://schemas.microsoft.com/office/powerpoint/2010/main" val="8068776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267199"/>
            <a:ext cx="5608320" cy="4800601"/>
          </a:xfrm>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COST/PRICE</a:t>
            </a:r>
            <a:r>
              <a:rPr lang="en-US" sz="1200" b="1" baseline="0" dirty="0"/>
              <a:t> ANALYSIS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Lesson Plan:</a:t>
            </a:r>
            <a:r>
              <a:rPr lang="en-US" sz="1200" dirty="0"/>
              <a:t>  Discuss the purposes</a:t>
            </a:r>
            <a:r>
              <a:rPr lang="en-US" sz="1200" baseline="0" dirty="0"/>
              <a:t> of Price and Cost analysis.  Ensure your cost/price team reviews the hyperlinked briefing on this chart.  If you don’t have a dedicated cost/price analyst, your PCO will develop the cost/price evaluation criteria.</a:t>
            </a:r>
            <a:endParaRPr lang="en-US" sz="1200" dirty="0"/>
          </a:p>
          <a:p>
            <a:pPr marL="0" marR="0" indent="0" algn="l" defTabSz="914400" rtl="0" eaLnBrk="1" fontAlgn="auto" latinLnBrk="0" hangingPunct="1">
              <a:lnSpc>
                <a:spcPct val="7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PRICE ANALYSIS:  </a:t>
            </a:r>
            <a:r>
              <a:rPr lang="en-US" sz="1200" dirty="0"/>
              <a:t>Price analysis </a:t>
            </a:r>
            <a:r>
              <a:rPr lang="en-US" sz="1200" baseline="0" dirty="0"/>
              <a:t>is </a:t>
            </a:r>
            <a:r>
              <a:rPr lang="en-US" sz="1200" dirty="0"/>
              <a:t>required regardless</a:t>
            </a:r>
            <a:r>
              <a:rPr lang="en-US" sz="1200" baseline="0" dirty="0"/>
              <a:t> of contract type in order to determine price reasonableness.  With </a:t>
            </a:r>
            <a:r>
              <a:rPr lang="en-US" sz="1200" b="1" baseline="0" dirty="0"/>
              <a:t>adequate price competition</a:t>
            </a:r>
            <a:r>
              <a:rPr lang="en-US" sz="1200" baseline="0" dirty="0"/>
              <a:t>, the price analysis is generally a comparison of the offers received that are eligible for award.  Other comparisons typically used are comparisons to the IGCE and comparisons to history if the buy is a follow-on procurement.</a:t>
            </a:r>
          </a:p>
          <a:p>
            <a:pPr>
              <a:lnSpc>
                <a:spcPct val="70000"/>
              </a:lnSpc>
            </a:pPr>
            <a:endParaRPr lang="en-US" sz="1200" baseline="0" dirty="0"/>
          </a:p>
          <a:p>
            <a:r>
              <a:rPr lang="en-US" sz="1200" b="1" baseline="0" dirty="0"/>
              <a:t>Price analysis is trying to determine if the price proposed is too high (unreasonable).  A realism analysis, in general, is trying to determine if the price proposed is too low (unrealistic).  However, a price can also be unrealistic if it is too high or too low.</a:t>
            </a:r>
          </a:p>
          <a:p>
            <a:pPr>
              <a:lnSpc>
                <a:spcPct val="70000"/>
              </a:lnSpc>
            </a:pPr>
            <a:endParaRPr lang="en-US" sz="1200" baseline="0" dirty="0"/>
          </a:p>
          <a:p>
            <a:r>
              <a:rPr lang="en-US" sz="1200" b="1" baseline="0" dirty="0"/>
              <a:t>COST REALISM:</a:t>
            </a:r>
            <a:r>
              <a:rPr lang="en-US" sz="1200" baseline="0" dirty="0"/>
              <a:t>  Cost realism analysis is the process of independently reviewing and evaluating </a:t>
            </a:r>
            <a:r>
              <a:rPr lang="en-US" sz="1200" b="1" baseline="0" dirty="0"/>
              <a:t>specific elements </a:t>
            </a:r>
            <a:r>
              <a:rPr lang="en-US" sz="1200" baseline="0" dirty="0"/>
              <a:t>of each offeror’s proposed cost estimate to determine whether the costs proposed are realistic for the work to be performed. A cost realism analysis is required where you have cost type line items.  </a:t>
            </a:r>
            <a:r>
              <a:rPr lang="en-US" sz="1200" b="1" baseline="0" dirty="0"/>
              <a:t>Purpose</a:t>
            </a:r>
            <a:r>
              <a:rPr lang="en-US" sz="1200" baseline="0" dirty="0"/>
              <a:t>:  To determine realism and derive the </a:t>
            </a:r>
            <a:r>
              <a:rPr lang="en-US" sz="1200" b="1" baseline="0" dirty="0"/>
              <a:t>probable cost </a:t>
            </a:r>
            <a:r>
              <a:rPr lang="en-US" sz="1200" baseline="0" dirty="0"/>
              <a:t>of performance for each offeror (a/k/a Most Probable Cost).  The probable cost is used to make our award decision.  Why?  Under cost type line items the Government is responsible for paying the actual cost incurred regardless of the target values on the contract. We use probable cost</a:t>
            </a:r>
            <a:r>
              <a:rPr lang="en-US" sz="1200" dirty="0"/>
              <a:t> </a:t>
            </a:r>
            <a:r>
              <a:rPr lang="en-US" sz="1200" baseline="0" dirty="0"/>
              <a:t>so we have confidence we are selecting a source based on the amount we expect to pay.  </a:t>
            </a:r>
          </a:p>
          <a:p>
            <a:pPr>
              <a:lnSpc>
                <a:spcPct val="70000"/>
              </a:lnSpc>
            </a:pPr>
            <a:endParaRPr lang="en-US" sz="1200" baseline="0" dirty="0"/>
          </a:p>
          <a:p>
            <a:r>
              <a:rPr lang="en-US" sz="1200" b="1" baseline="0" dirty="0"/>
              <a:t>Section L </a:t>
            </a:r>
            <a:r>
              <a:rPr lang="en-US" sz="1200" b="0" baseline="0" dirty="0"/>
              <a:t>must </a:t>
            </a:r>
            <a:r>
              <a:rPr lang="en-US" sz="1200" baseline="0" dirty="0"/>
              <a:t>clearly define the “other than cost or pricing data” you will need from offerors to perform a realism analysis and, where required, to derive the probable cost (</a:t>
            </a:r>
            <a:r>
              <a:rPr lang="en-US" sz="1200" b="1" baseline="0" dirty="0"/>
              <a:t>providing formats for data submissions is helpful</a:t>
            </a:r>
            <a:r>
              <a:rPr lang="en-US" sz="1200" baseline="0" dirty="0"/>
              <a:t>).  You must plan what you will look at, how you will look at it, and who you will need to support the analysis (DCMA, DCAA, etc.). </a:t>
            </a:r>
            <a:r>
              <a:rPr lang="en-US" sz="1200" dirty="0"/>
              <a:t>Cost realism will likely </a:t>
            </a:r>
            <a:r>
              <a:rPr lang="en-US" sz="1200" baseline="0" dirty="0"/>
              <a:t>require a technical evaluation of hours and material kinds and quantities.  However, to adjust an offeror’s proposed cost</a:t>
            </a:r>
            <a:r>
              <a:rPr lang="en-US" sz="1200" dirty="0"/>
              <a:t> </a:t>
            </a:r>
            <a:r>
              <a:rPr lang="en-US" sz="1200" baseline="0" dirty="0"/>
              <a:t>for a probable cost you should have </a:t>
            </a:r>
            <a:r>
              <a:rPr lang="en-US" sz="1200" b="1" baseline="0" dirty="0"/>
              <a:t>reliable substantiating data</a:t>
            </a:r>
            <a:r>
              <a:rPr lang="en-US" sz="1200" baseline="0" dirty="0"/>
              <a:t> – a higher order of substantiating than an engineering’s experience alone (as you might have under sole source acquisitions).  </a:t>
            </a:r>
          </a:p>
          <a:p>
            <a:pPr>
              <a:lnSpc>
                <a:spcPct val="70000"/>
              </a:lnSpc>
            </a:pPr>
            <a:endParaRPr lang="en-US" sz="1200" dirty="0"/>
          </a:p>
          <a:p>
            <a:r>
              <a:rPr lang="en-US" sz="1200" b="1" dirty="0"/>
              <a:t>PRICE REALISM:</a:t>
            </a:r>
            <a:r>
              <a:rPr lang="en-US" sz="1200" dirty="0"/>
              <a:t> The term price realism is not found in the FAR. </a:t>
            </a:r>
            <a:r>
              <a:rPr lang="en-US" sz="1200" baseline="0" dirty="0"/>
              <a:t> The GAO coined this term to distinguish between a cost realism performed on cost type contracts and a realism performed on FP type contracts.  Price realism is required only when it is called out in the RFP.  </a:t>
            </a:r>
          </a:p>
          <a:p>
            <a:endParaRPr lang="en-US" sz="1200" b="1" baseline="0" dirty="0"/>
          </a:p>
          <a:p>
            <a:r>
              <a:rPr lang="en-US" sz="1200" b="1" baseline="0" dirty="0"/>
              <a:t>Note</a:t>
            </a:r>
            <a:r>
              <a:rPr lang="en-US" sz="1200" baseline="0" dirty="0"/>
              <a:t>:  Be careful about RFP trigger language.  For example, language in an RFP that implies an intent to perform a realism analysis on FP type contracts such as, “The Government may reject offers that are unreasonably high or low such that the proposal is deemed to reflect an inherent lack of competence or failure to comprehend the complexity and risks of the program” has been overruled by the GAO.  GAO has given agencies broad discretion in determining how a price realism analysis will be done.  Notwithstanding, the analysis must be consistent for all offerors and cannot be arbitrary.  Again, plan the analysis, ensure you have the data you need in a format that is useful, and execute your plan.</a:t>
            </a:r>
          </a:p>
          <a:p>
            <a:endParaRPr lang="en-US" sz="1200" b="1" baseline="0" dirty="0"/>
          </a:p>
          <a:p>
            <a:r>
              <a:rPr lang="en-US" sz="1200" b="1" baseline="0" dirty="0"/>
              <a:t>Unbalanced Pricing </a:t>
            </a:r>
            <a:r>
              <a:rPr lang="en-US" sz="1200" baseline="0" dirty="0"/>
              <a:t>occurs when the price of one or more CLINS is significantly overstated/understated, despite an acceptable Total Evaluated Price (TEP).   </a:t>
            </a:r>
          </a:p>
          <a:p>
            <a:pPr>
              <a:lnSpc>
                <a:spcPct val="70000"/>
              </a:lnSpc>
            </a:pPr>
            <a:endParaRPr lang="en-US" sz="120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4102495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103"/>
          <p:cNvSpPr>
            <a:spLocks noGrp="1" noChangeArrowheads="1"/>
          </p:cNvSpPr>
          <p:nvPr>
            <p:ph type="sldNum" sz="quarter" idx="5"/>
          </p:nvPr>
        </p:nvSpPr>
        <p:spPr/>
        <p:txBody>
          <a:bodyPr/>
          <a:lstStyle/>
          <a:p>
            <a:pPr>
              <a:defRPr/>
            </a:pPr>
            <a:fld id="{83417384-ACB8-4F54-82BB-15A0E58236CB}" type="slidenum">
              <a:rPr lang="en-US" smtClean="0"/>
              <a:pPr>
                <a:defRPr/>
              </a:pPr>
              <a:t>78</a:t>
            </a:fld>
            <a:endParaRPr lang="en-US"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Pre-Solicitation &amp; RFP Release Activities</a:t>
            </a:r>
          </a:p>
          <a:p>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sz="1200" kern="1200" dirty="0">
                <a:solidFill>
                  <a:schemeClr val="tx1"/>
                </a:solidFill>
                <a:effectLst/>
                <a:latin typeface="+mn-lt"/>
                <a:ea typeface="+mn-ea"/>
                <a:cs typeface="+mn-cs"/>
              </a:rPr>
              <a:t>A well-written RFP is absolutely critical to the success of the source selection.  The SST shall ensure consistency among the requirements documents, acquisition planning documents, market research, SSP, and RFP.  The acquisition team must ensure a clear linkage between the requirements, instructions to </a:t>
            </a:r>
            <a:r>
              <a:rPr lang="en-US" sz="1200" kern="1200" dirty="0" err="1">
                <a:solidFill>
                  <a:schemeClr val="tx1"/>
                </a:solidFill>
                <a:effectLst/>
                <a:latin typeface="+mn-lt"/>
                <a:ea typeface="+mn-ea"/>
                <a:cs typeface="+mn-cs"/>
              </a:rPr>
              <a:t>offerors</a:t>
            </a:r>
            <a:r>
              <a:rPr lang="en-US" sz="1200" kern="1200" dirty="0">
                <a:solidFill>
                  <a:schemeClr val="tx1"/>
                </a:solidFill>
                <a:effectLst/>
                <a:latin typeface="+mn-lt"/>
                <a:ea typeface="+mn-ea"/>
                <a:cs typeface="+mn-cs"/>
              </a:rPr>
              <a:t>, and evaluation factors to maximize the accuracy and clarity of the RFP.</a:t>
            </a:r>
          </a:p>
          <a:p>
            <a:r>
              <a:rPr lang="en-US" sz="1200" b="0" kern="1200" dirty="0">
                <a:solidFill>
                  <a:schemeClr val="tx1"/>
                </a:solidFill>
                <a:latin typeface="+mn-lt"/>
                <a:ea typeface="+mn-ea"/>
                <a:cs typeface="+mn-cs"/>
              </a:rPr>
              <a:t>Discuss</a:t>
            </a:r>
            <a:r>
              <a:rPr lang="en-US" sz="1200" b="0" kern="1200" baseline="0" dirty="0">
                <a:solidFill>
                  <a:schemeClr val="tx1"/>
                </a:solidFill>
                <a:latin typeface="+mn-lt"/>
                <a:ea typeface="+mn-ea"/>
                <a:cs typeface="+mn-cs"/>
              </a:rPr>
              <a:t> with team members that the above activities are complex and will require each member’s experience, focus and dedication. (DoD SS Procedures dated 20 Aug 2022, Para 2.3)</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hyperlinked briefing provides helpful hints for developing and writing RFP Sections L and 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Please note that, for commercial acquisitions using FAR Part 15.3 procedures, Section L = FAR 52.212-1 and Section M = FAR 52.212-2, and the training materials should be tailored accordingly by the trainer.</a:t>
            </a:r>
          </a:p>
          <a:p>
            <a:endParaRPr lang="en-US" sz="1200" b="0" kern="1200" baseline="0" dirty="0">
              <a:solidFill>
                <a:schemeClr val="tx1"/>
              </a:solidFill>
              <a:latin typeface="+mn-lt"/>
              <a:ea typeface="+mn-ea"/>
              <a:cs typeface="+mn-cs"/>
            </a:endParaRPr>
          </a:p>
          <a:p>
            <a:pPr algn="ctr"/>
            <a:endParaRPr lang="en-US" sz="1200" b="1" kern="1200" dirty="0">
              <a:solidFill>
                <a:schemeClr val="tx1"/>
              </a:solidFill>
              <a:latin typeface="+mn-lt"/>
              <a:ea typeface="+mn-ea"/>
              <a:cs typeface="+mn-cs"/>
            </a:endParaRPr>
          </a:p>
          <a:p>
            <a:pPr algn="ct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8624860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Developing</a:t>
            </a:r>
            <a:r>
              <a:rPr lang="en-US" b="1" baseline="0" dirty="0"/>
              <a:t> Sections L and M</a:t>
            </a:r>
          </a:p>
          <a:p>
            <a:endParaRPr lang="en-US" b="1" baseline="0" dirty="0"/>
          </a:p>
          <a:p>
            <a:r>
              <a:rPr lang="en-US" b="1" baseline="0" dirty="0"/>
              <a:t>Lesson Plan</a:t>
            </a:r>
            <a:r>
              <a:rPr lang="en-US" baseline="0" dirty="0"/>
              <a:t>:  Best practices show that </a:t>
            </a:r>
            <a:r>
              <a:rPr lang="en-US" sz="1200" b="1" kern="1200" dirty="0">
                <a:solidFill>
                  <a:schemeClr val="tx1"/>
                </a:solidFill>
                <a:effectLst/>
                <a:latin typeface="+mn-lt"/>
                <a:ea typeface="+mn-ea"/>
                <a:cs typeface="+mn-cs"/>
              </a:rPr>
              <a:t>Section M</a:t>
            </a:r>
            <a:r>
              <a:rPr lang="en-US" sz="1200" kern="1200" dirty="0">
                <a:solidFill>
                  <a:schemeClr val="tx1"/>
                </a:solidFill>
                <a:effectLst/>
                <a:latin typeface="+mn-lt"/>
                <a:ea typeface="+mn-ea"/>
                <a:cs typeface="+mn-cs"/>
              </a:rPr>
              <a:t> should be written first.  Section M states</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w</a:t>
            </a:r>
            <a:r>
              <a:rPr lang="en-US" sz="1200" b="1" kern="1200" dirty="0">
                <a:solidFill>
                  <a:schemeClr val="tx1"/>
                </a:solidFill>
                <a:effectLst/>
                <a:latin typeface="+mn-lt"/>
                <a:ea typeface="+mn-ea"/>
                <a:cs typeface="+mn-cs"/>
              </a:rPr>
              <a:t>hat/how the government will evaluate </a:t>
            </a:r>
            <a:r>
              <a:rPr lang="en-US" sz="1200" kern="1200" dirty="0">
                <a:solidFill>
                  <a:schemeClr val="tx1"/>
                </a:solidFill>
                <a:effectLst/>
                <a:latin typeface="+mn-lt"/>
                <a:ea typeface="+mn-ea"/>
                <a:cs typeface="+mn-cs"/>
              </a:rPr>
              <a:t>the proposal.  </a:t>
            </a:r>
            <a:r>
              <a:rPr lang="en-US" sz="1200" b="1" kern="1200" dirty="0">
                <a:solidFill>
                  <a:schemeClr val="tx1"/>
                </a:solidFill>
                <a:effectLst/>
                <a:latin typeface="+mn-lt"/>
                <a:ea typeface="+mn-ea"/>
                <a:cs typeface="+mn-cs"/>
              </a:rPr>
              <a:t>Section L</a:t>
            </a:r>
            <a:r>
              <a:rPr lang="en-US" sz="1200" kern="1200" dirty="0">
                <a:solidFill>
                  <a:schemeClr val="tx1"/>
                </a:solidFill>
                <a:effectLst/>
                <a:latin typeface="+mn-lt"/>
                <a:ea typeface="+mn-ea"/>
                <a:cs typeface="+mn-cs"/>
              </a:rPr>
              <a:t> should then be written.  Section L instructs </a:t>
            </a:r>
            <a:r>
              <a:rPr lang="en-US" sz="1200" b="1" kern="1200" dirty="0">
                <a:solidFill>
                  <a:schemeClr val="tx1"/>
                </a:solidFill>
                <a:effectLst/>
                <a:latin typeface="+mn-lt"/>
                <a:ea typeface="+mn-ea"/>
                <a:cs typeface="+mn-cs"/>
              </a:rPr>
              <a:t>offerors to provide specific information that evaluators require to evaluate proposals against Section M.  Do not ask for any proposal content</a:t>
            </a:r>
            <a:r>
              <a:rPr lang="en-US" sz="1200" b="1" kern="1200" baseline="0" dirty="0">
                <a:solidFill>
                  <a:schemeClr val="tx1"/>
                </a:solidFill>
                <a:effectLst/>
                <a:latin typeface="+mn-lt"/>
                <a:ea typeface="+mn-ea"/>
                <a:cs typeface="+mn-cs"/>
              </a:rPr>
              <a:t> that will not be evaluated.  </a:t>
            </a:r>
            <a:r>
              <a:rPr lang="en-US" sz="1200" kern="1200" dirty="0">
                <a:solidFill>
                  <a:schemeClr val="tx1"/>
                </a:solidFill>
                <a:effectLst/>
                <a:latin typeface="+mn-lt"/>
                <a:ea typeface="+mn-ea"/>
                <a:cs typeface="+mn-cs"/>
              </a:rPr>
              <a:t>The discussion in Sections L and M should be mirror images but not the exact same words.  There should be nothing Section L that instructs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offerors to provide that does not align with specific evaluation criteria in Section M,</a:t>
            </a:r>
            <a:r>
              <a:rPr lang="en-US" sz="1200" kern="1200" baseline="0" dirty="0">
                <a:solidFill>
                  <a:schemeClr val="tx1"/>
                </a:solidFill>
                <a:effectLst/>
                <a:latin typeface="+mn-lt"/>
                <a:ea typeface="+mn-ea"/>
                <a:cs typeface="+mn-cs"/>
              </a:rPr>
              <a:t> and there should be nothing in Section M that does not tie specifically back to the requirements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Section M,</a:t>
            </a:r>
            <a:r>
              <a:rPr lang="en-US" sz="1200" kern="1200" dirty="0">
                <a:solidFill>
                  <a:schemeClr val="tx1"/>
                </a:solidFill>
                <a:effectLst/>
                <a:latin typeface="+mn-lt"/>
                <a:ea typeface="+mn-ea"/>
                <a:cs typeface="+mn-cs"/>
              </a:rPr>
              <a:t> recommend using the word </a:t>
            </a:r>
            <a:r>
              <a:rPr lang="en-US" sz="1200" b="1" kern="1200" dirty="0">
                <a:solidFill>
                  <a:schemeClr val="tx1"/>
                </a:solidFill>
                <a:effectLst/>
                <a:latin typeface="+mn-lt"/>
                <a:ea typeface="+mn-ea"/>
                <a:cs typeface="+mn-cs"/>
              </a:rPr>
              <a:t>“demonstrate” vice “provide”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In Section L, the offeror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provides” information.  In Section M, we evaluate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whether or not the offeror “demonstrated” meeting the requirement.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79</a:t>
            </a:fld>
            <a:endParaRPr lang="en-US" dirty="0"/>
          </a:p>
        </p:txBody>
      </p:sp>
    </p:spTree>
    <p:extLst>
      <p:ext uri="{BB962C8B-B14F-4D97-AF65-F5344CB8AC3E}">
        <p14:creationId xmlns:p14="http://schemas.microsoft.com/office/powerpoint/2010/main" val="40932706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government should include a Cross Reference</a:t>
            </a:r>
            <a:r>
              <a:rPr lang="en-US" sz="1200" b="1" kern="1200" baseline="0" dirty="0">
                <a:solidFill>
                  <a:schemeClr val="tx1"/>
                </a:solidFill>
                <a:effectLst/>
                <a:latin typeface="+mn-lt"/>
                <a:ea typeface="+mn-ea"/>
                <a:cs typeface="+mn-cs"/>
              </a:rPr>
              <a:t> Matrix (CRM) </a:t>
            </a:r>
            <a:r>
              <a:rPr lang="en-US" sz="1200" b="1" kern="1200" dirty="0">
                <a:solidFill>
                  <a:schemeClr val="tx1"/>
                </a:solidFill>
                <a:effectLst/>
                <a:latin typeface="+mn-lt"/>
                <a:ea typeface="+mn-ea"/>
                <a:cs typeface="+mn-cs"/>
              </a:rPr>
              <a:t>in Section L</a:t>
            </a:r>
            <a:r>
              <a:rPr lang="en-US" sz="1200" b="1" kern="1200" baseline="0" dirty="0">
                <a:solidFill>
                  <a:schemeClr val="tx1"/>
                </a:solidFill>
                <a:effectLst/>
                <a:latin typeface="+mn-lt"/>
                <a:ea typeface="+mn-ea"/>
                <a:cs typeface="+mn-cs"/>
              </a:rPr>
              <a:t> that requires each </a:t>
            </a:r>
            <a:r>
              <a:rPr lang="en-US" sz="1200" b="1" kern="1200" dirty="0">
                <a:solidFill>
                  <a:schemeClr val="tx1"/>
                </a:solidFill>
                <a:effectLst/>
                <a:latin typeface="+mn-lt"/>
                <a:ea typeface="+mn-ea"/>
                <a:cs typeface="+mn-cs"/>
              </a:rPr>
              <a:t>offeror to cross-reference CLINs/Contract Data Requirements Lists</a:t>
            </a:r>
            <a:r>
              <a:rPr lang="en-US" sz="8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(CDRLs)/Statement of Work paragraph/Sections L &amp; M/Offeror’s Proposal Paragraph and Work Breakdown Structure (WBS) references. This crosswalk can be used as a tool during negotiations to make sure all requirements are accounted for in an offeror’s proposal and used as a tool to track across offerors during negotiations</a:t>
            </a:r>
            <a:r>
              <a:rPr lang="en-US" sz="8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(DoD SS Procedures dated 20 Aug 2022, Para. 2.3.1.2)</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government-developed cross-reference matrix will preclude each offeror having a different format and streamline the evaluation.  (See next</a:t>
            </a:r>
            <a:r>
              <a:rPr lang="en-US" sz="1200" b="1" kern="1200" baseline="0" dirty="0">
                <a:solidFill>
                  <a:schemeClr val="tx1"/>
                </a:solidFill>
                <a:effectLst/>
                <a:latin typeface="+mn-lt"/>
                <a:ea typeface="+mn-ea"/>
                <a:cs typeface="+mn-cs"/>
              </a:rPr>
              <a:t> slide for example)</a:t>
            </a:r>
            <a:endParaRPr lang="en-US" sz="1200" b="1"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80</a:t>
            </a:fld>
            <a:endParaRPr lang="en-US"/>
          </a:p>
        </p:txBody>
      </p:sp>
    </p:spTree>
    <p:extLst>
      <p:ext uri="{BB962C8B-B14F-4D97-AF65-F5344CB8AC3E}">
        <p14:creationId xmlns:p14="http://schemas.microsoft.com/office/powerpoint/2010/main" val="28116148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Cross Reference Matrix Sample</a:t>
            </a:r>
          </a:p>
          <a:p>
            <a:endParaRPr lang="en-US" b="1" dirty="0"/>
          </a:p>
          <a:p>
            <a:r>
              <a:rPr lang="en-US" b="1" dirty="0"/>
              <a:t>Lesson Plan: Discuss that the matrix may vary in content and format – should be tailored to the current acquisition.  A hyperlink</a:t>
            </a:r>
            <a:r>
              <a:rPr lang="en-US" b="1" baseline="0" dirty="0"/>
              <a:t> to a sample cross reference matrix is at the bottom of this chart.</a:t>
            </a:r>
          </a:p>
          <a:p>
            <a:endParaRPr lang="en-US" b="1" baseline="0" dirty="0"/>
          </a:p>
          <a:p>
            <a:r>
              <a:rPr lang="en-US" b="1" baseline="0" dirty="0"/>
              <a:t>A cross reference matrix relates the proposal instructions and evaluation factors to RFP requirements.  It provides a roadmap to the offeror’s proposal and a direct link to evaluator worksheets.</a:t>
            </a:r>
          </a:p>
          <a:p>
            <a:endParaRPr lang="en-US" b="1" baseline="0" dirty="0"/>
          </a:p>
          <a:p>
            <a:r>
              <a:rPr lang="en-US" b="1" baseline="0" dirty="0"/>
              <a:t>Emphasize the importance of using a cross reference matrix to ensure all requirements are accounted for in each offeror’s proposal and to use as a tool to track across offerors during negotiations.  A government developed CRM precludes offeror using a different format, thus streamlining the evaluation.</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81</a:t>
            </a:fld>
            <a:endParaRPr lang="en-US"/>
          </a:p>
        </p:txBody>
      </p:sp>
    </p:spTree>
    <p:extLst>
      <p:ext uri="{BB962C8B-B14F-4D97-AF65-F5344CB8AC3E}">
        <p14:creationId xmlns:p14="http://schemas.microsoft.com/office/powerpoint/2010/main" val="272644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Contents of Acquisition Plans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The intent of this chart is to highlight typical</a:t>
            </a:r>
            <a:r>
              <a:rPr lang="en-US" sz="1200" kern="1200" baseline="0" dirty="0">
                <a:solidFill>
                  <a:schemeClr val="tx1"/>
                </a:solidFill>
                <a:latin typeface="+mn-lt"/>
                <a:ea typeface="+mn-ea"/>
                <a:cs typeface="+mn-cs"/>
              </a:rPr>
              <a:t> contents of APs </a:t>
            </a:r>
            <a:r>
              <a:rPr lang="en-US" sz="1200" u="sng" kern="1200" baseline="0" dirty="0">
                <a:solidFill>
                  <a:schemeClr val="tx1"/>
                </a:solidFill>
                <a:latin typeface="+mn-lt"/>
                <a:ea typeface="+mn-ea"/>
                <a:cs typeface="+mn-cs"/>
              </a:rPr>
              <a:t>and</a:t>
            </a:r>
            <a:r>
              <a:rPr lang="en-US" sz="1200" u="none" kern="1200" baseline="0" dirty="0">
                <a:solidFill>
                  <a:schemeClr val="tx1"/>
                </a:solidFill>
                <a:latin typeface="+mn-lt"/>
                <a:ea typeface="+mn-ea"/>
                <a:cs typeface="+mn-cs"/>
              </a:rPr>
              <a:t> to lead in to the following chart that focuses on a few acquisition planning activities that affect source selection.  However, if you would like to discuss other acquisition planning activities, this chart has the activities IAW FAR Part 7.</a:t>
            </a:r>
            <a:r>
              <a:rPr lang="en-US" sz="1200" u="none" kern="1200" dirty="0">
                <a:solidFill>
                  <a:schemeClr val="tx1"/>
                </a:solidFill>
                <a:latin typeface="+mn-lt"/>
                <a:ea typeface="+mn-ea"/>
                <a:cs typeface="+mn-cs"/>
              </a:rPr>
              <a:t>105.</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latin typeface="+mn-lt"/>
                <a:ea typeface="+mn-ea"/>
                <a:cs typeface="+mn-cs"/>
              </a:rPr>
              <a:t> </a:t>
            </a:r>
          </a:p>
          <a:p>
            <a:pPr>
              <a:buFont typeface="Arial" pitchFamily="34" charset="0"/>
              <a:buNone/>
            </a:pPr>
            <a:r>
              <a:rPr lang="en-US" sz="1200" kern="1200" dirty="0">
                <a:solidFill>
                  <a:schemeClr val="tx1"/>
                </a:solidFill>
                <a:latin typeface="+mn-lt"/>
                <a:ea typeface="+mn-ea"/>
                <a:cs typeface="+mn-cs"/>
              </a:rPr>
              <a:t>Keep in mind that not everything listed in this chart will be applicable to the current acquisition and not all items displayed will be discussed during this training unless you incorporate them into the training. </a:t>
            </a: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APs for service contracts or orders must describe the strategies for implementing performance-based contracting methods or must provide rationale for not using those methods.</a:t>
            </a: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Although the next chart highlights</a:t>
            </a:r>
            <a:r>
              <a:rPr lang="en-US" sz="1200" kern="1200" baseline="0" dirty="0">
                <a:solidFill>
                  <a:schemeClr val="tx1"/>
                </a:solidFill>
                <a:latin typeface="+mn-lt"/>
                <a:ea typeface="+mn-ea"/>
                <a:cs typeface="+mn-cs"/>
              </a:rPr>
              <a:t> key activities that influence source selection, you may want to generate discussion by a</a:t>
            </a:r>
            <a:r>
              <a:rPr lang="en-US" sz="1200" kern="1200" dirty="0">
                <a:solidFill>
                  <a:schemeClr val="tx1"/>
                </a:solidFill>
                <a:latin typeface="+mn-lt"/>
                <a:ea typeface="+mn-ea"/>
                <a:cs typeface="+mn-cs"/>
              </a:rPr>
              <a:t>sking the trainees to identify additional topics that may influence the source selection.  </a:t>
            </a:r>
          </a:p>
          <a:p>
            <a:endParaRPr lang="en-US" sz="1200" b="1" i="1" kern="1200" dirty="0">
              <a:solidFill>
                <a:schemeClr val="tx1"/>
              </a:solidFill>
              <a:latin typeface="+mn-lt"/>
              <a:ea typeface="+mn-ea"/>
              <a:cs typeface="+mn-cs"/>
            </a:endParaRPr>
          </a:p>
          <a:p>
            <a:r>
              <a:rPr lang="en-US" sz="1200" b="1" i="0" kern="1200" dirty="0">
                <a:solidFill>
                  <a:schemeClr val="tx1"/>
                </a:solidFill>
                <a:latin typeface="+mn-lt"/>
                <a:ea typeface="+mn-ea"/>
                <a:cs typeface="+mn-cs"/>
              </a:rPr>
              <a:t>References:</a:t>
            </a:r>
            <a:r>
              <a:rPr lang="en-US" sz="1200" i="0" kern="1200" baseline="0" dirty="0">
                <a:solidFill>
                  <a:schemeClr val="tx1"/>
                </a:solidFill>
                <a:latin typeface="+mn-lt"/>
                <a:ea typeface="+mn-ea"/>
                <a:cs typeface="+mn-cs"/>
              </a:rPr>
              <a:t>  </a:t>
            </a:r>
            <a:r>
              <a:rPr lang="en-US" sz="1200" i="0" kern="1200" dirty="0">
                <a:solidFill>
                  <a:schemeClr val="tx1"/>
                </a:solidFill>
                <a:latin typeface="+mn-lt"/>
                <a:ea typeface="+mn-ea"/>
                <a:cs typeface="+mn-cs"/>
              </a:rPr>
              <a:t>See SS Trainer’s Reference/Resource Materials </a:t>
            </a:r>
            <a:r>
              <a:rPr lang="en-US" sz="1200" b="0" i="0" kern="1200" dirty="0">
                <a:solidFill>
                  <a:schemeClr val="tx1"/>
                </a:solidFill>
                <a:latin typeface="+mn-lt"/>
                <a:ea typeface="+mn-ea"/>
                <a:cs typeface="+mn-cs"/>
              </a:rPr>
              <a:t>(</a:t>
            </a:r>
            <a:r>
              <a:rPr lang="en-US" sz="1200" b="0" i="1" kern="1200" dirty="0">
                <a:solidFill>
                  <a:schemeClr val="tx1"/>
                </a:solidFill>
                <a:latin typeface="+mn-lt"/>
                <a:ea typeface="+mn-ea"/>
                <a:cs typeface="+mn-cs"/>
              </a:rPr>
              <a:t>Source Selection Samples/Templates </a:t>
            </a:r>
            <a:r>
              <a:rPr lang="en-US" sz="1200" b="0" i="0" kern="1200" dirty="0">
                <a:solidFill>
                  <a:schemeClr val="tx1"/>
                </a:solidFill>
                <a:latin typeface="+mn-lt"/>
                <a:ea typeface="+mn-ea"/>
                <a:cs typeface="+mn-cs"/>
              </a:rPr>
              <a:t>section)</a:t>
            </a:r>
            <a:r>
              <a:rPr lang="en-US" sz="1200" b="1" i="0" kern="1200" baseline="0" dirty="0">
                <a:solidFill>
                  <a:schemeClr val="tx1"/>
                </a:solidFill>
                <a:latin typeface="+mn-lt"/>
                <a:ea typeface="+mn-ea"/>
                <a:cs typeface="+mn-cs"/>
              </a:rPr>
              <a:t> </a:t>
            </a:r>
            <a:r>
              <a:rPr lang="en-US" sz="1200" b="0" i="0" kern="1200" baseline="0" dirty="0">
                <a:solidFill>
                  <a:schemeClr val="tx1"/>
                </a:solidFill>
                <a:latin typeface="+mn-lt"/>
                <a:ea typeface="+mn-ea"/>
                <a:cs typeface="+mn-cs"/>
              </a:rPr>
              <a:t>f</a:t>
            </a:r>
            <a:r>
              <a:rPr lang="en-US" sz="1200" i="0" kern="1200" dirty="0">
                <a:solidFill>
                  <a:schemeClr val="tx1"/>
                </a:solidFill>
                <a:latin typeface="+mn-lt"/>
                <a:ea typeface="+mn-ea"/>
                <a:cs typeface="+mn-cs"/>
              </a:rPr>
              <a:t>or more information.  In addition see </a:t>
            </a:r>
            <a:r>
              <a:rPr lang="en-US" b="0" dirty="0"/>
              <a:t>FAR Part 7.105, DFARS 207.105</a:t>
            </a:r>
            <a:r>
              <a:rPr lang="en-US" b="0" baseline="0" dirty="0"/>
              <a:t> and </a:t>
            </a:r>
            <a:r>
              <a:rPr lang="en-US" b="0" dirty="0"/>
              <a:t>106, AFFARS 5307.104-92, and AFFARS 5307.105.</a:t>
            </a:r>
          </a:p>
        </p:txBody>
      </p:sp>
      <p:sp>
        <p:nvSpPr>
          <p:cNvPr id="4" name="Slide Number Placeholder 3"/>
          <p:cNvSpPr>
            <a:spLocks noGrp="1"/>
          </p:cNvSpPr>
          <p:nvPr>
            <p:ph type="sldNum" sz="quarter" idx="10"/>
          </p:nvPr>
        </p:nvSpPr>
        <p:spPr/>
        <p:txBody>
          <a:bodyPr/>
          <a:lstStyle/>
          <a:p>
            <a:fld id="{5B84B94F-63AD-426E-88CB-044A92825218}" type="slidenum">
              <a:rPr lang="en-US" smtClean="0"/>
              <a:pPr/>
              <a:t>8</a:t>
            </a:fld>
            <a:endParaRPr lang="en-US" dirty="0"/>
          </a:p>
        </p:txBody>
      </p:sp>
    </p:spTree>
    <p:extLst>
      <p:ext uri="{BB962C8B-B14F-4D97-AF65-F5344CB8AC3E}">
        <p14:creationId xmlns:p14="http://schemas.microsoft.com/office/powerpoint/2010/main" val="38072558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4103"/>
          <p:cNvSpPr>
            <a:spLocks noGrp="1" noChangeArrowheads="1"/>
          </p:cNvSpPr>
          <p:nvPr>
            <p:ph type="sldNum" sz="quarter" idx="5"/>
          </p:nvPr>
        </p:nvSpPr>
        <p:spPr/>
        <p:txBody>
          <a:bodyPr/>
          <a:lstStyle/>
          <a:p>
            <a:pPr>
              <a:defRPr/>
            </a:pPr>
            <a:fld id="{C55C1146-A730-4699-A68F-D53C4E11EE05}" type="slidenum">
              <a:rPr lang="en-US" smtClean="0"/>
              <a:pPr>
                <a:defRPr/>
              </a:pPr>
              <a:t>82</a:t>
            </a:fld>
            <a:endParaRPr lang="en-US" dirty="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Draft Request for Proposal (DRFP)</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Importance of the DRFP cannot be overemphasized.  It provides industry an opportunity to review the government requirements early in the process, provide comments, request clarification, pursue teaming arrangements, and make a bid/no bid decision.  </a:t>
            </a: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The DRFP is also invaluable to the government.  Through the questions/comments from industry, we can ascertain whether the RFP is clear and the requirements well-written and understood.  It affords us the opportunity to revise the RFP, to clarify the requirements and, at times, re-think the evaluation criteria or the contract type.  Teams</a:t>
            </a:r>
            <a:r>
              <a:rPr lang="en-US" sz="1200" kern="1200" baseline="0" dirty="0">
                <a:solidFill>
                  <a:schemeClr val="tx1"/>
                </a:solidFill>
                <a:latin typeface="+mn-lt"/>
                <a:ea typeface="+mn-ea"/>
                <a:cs typeface="+mn-cs"/>
              </a:rPr>
              <a:t> should consider issuing multiple DRFPs.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Encourage comments from industry in the cover letter of the DRFP.  You may call out specific items that you want to bring to industry’s attention for comments.  This is a very effective means to obtain information on industry practices. </a:t>
            </a:r>
          </a:p>
          <a:p>
            <a:endParaRPr lang="en-US" sz="1200" kern="1200" dirty="0">
              <a:solidFill>
                <a:schemeClr val="tx1"/>
              </a:solidFill>
              <a:latin typeface="+mn-lt"/>
              <a:ea typeface="+mn-ea"/>
              <a:cs typeface="+mn-cs"/>
            </a:endParaRPr>
          </a:p>
          <a:p>
            <a:pPr>
              <a:buFont typeface="Arial" pitchFamily="34" charset="0"/>
              <a:buNone/>
            </a:pPr>
            <a:r>
              <a:rPr lang="en-US" sz="1200" kern="1200" dirty="0">
                <a:solidFill>
                  <a:schemeClr val="tx1"/>
                </a:solidFill>
                <a:latin typeface="+mn-lt"/>
                <a:ea typeface="+mn-ea"/>
                <a:cs typeface="+mn-cs"/>
              </a:rPr>
              <a:t>Publish the government’s response to the comments either in writing or, preferably, on the web.  Do not publish the contractor’s name with the comments.  Also, do not publish a question that would reveal a potential offeror’s confidential business strategy or other proprietary information.  In these cases, respond directly to the party asking the question.</a:t>
            </a:r>
            <a:endParaRPr lang="en-US" dirty="0"/>
          </a:p>
        </p:txBody>
      </p:sp>
    </p:spTree>
    <p:extLst>
      <p:ext uri="{BB962C8B-B14F-4D97-AF65-F5344CB8AC3E}">
        <p14:creationId xmlns:p14="http://schemas.microsoft.com/office/powerpoint/2010/main" val="21729521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Draft RFP</a:t>
            </a:r>
            <a:r>
              <a:rPr lang="en-US" sz="1200" b="1" kern="1200" baseline="0" dirty="0">
                <a:solidFill>
                  <a:schemeClr val="tx1"/>
                </a:solidFill>
                <a:latin typeface="+mn-lt"/>
                <a:ea typeface="+mn-ea"/>
                <a:cs typeface="+mn-cs"/>
              </a:rPr>
              <a:t> Considerations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Emphasize that all the documents need to be </a:t>
            </a:r>
            <a:r>
              <a:rPr lang="en-US" sz="1200" b="1" kern="1200" dirty="0">
                <a:solidFill>
                  <a:schemeClr val="tx1"/>
                </a:solidFill>
                <a:latin typeface="+mn-lt"/>
                <a:ea typeface="+mn-ea"/>
                <a:cs typeface="+mn-cs"/>
              </a:rPr>
              <a:t>clearly written </a:t>
            </a:r>
            <a:r>
              <a:rPr lang="en-US" sz="1200" kern="1200" dirty="0">
                <a:solidFill>
                  <a:schemeClr val="tx1"/>
                </a:solidFill>
                <a:latin typeface="+mn-lt"/>
                <a:ea typeface="+mn-ea"/>
                <a:cs typeface="+mn-cs"/>
              </a:rPr>
              <a:t>so the requirements can be well-understood by both offerors and Government.  The team must </a:t>
            </a:r>
            <a:r>
              <a:rPr lang="en-US" sz="1200" b="1" kern="1200" dirty="0">
                <a:solidFill>
                  <a:schemeClr val="tx1"/>
                </a:solidFill>
                <a:latin typeface="+mn-lt"/>
                <a:ea typeface="+mn-ea"/>
                <a:cs typeface="+mn-cs"/>
              </a:rPr>
              <a:t>ensure the requirements are not overly restrictive or impede competition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content of the DRFP</a:t>
            </a:r>
            <a:r>
              <a:rPr lang="en-US" sz="1200" kern="1200" baseline="0" dirty="0">
                <a:solidFill>
                  <a:schemeClr val="tx1"/>
                </a:solidFill>
                <a:latin typeface="+mn-lt"/>
                <a:ea typeface="+mn-ea"/>
                <a:cs typeface="+mn-cs"/>
              </a:rPr>
              <a:t> is determined by the PM and PCO and the DRFP is coordinated with legal counsel prior to release.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References:  </a:t>
            </a:r>
            <a:r>
              <a:rPr lang="en-US" sz="1200" b="0" kern="1200" baseline="0" dirty="0">
                <a:solidFill>
                  <a:schemeClr val="tx1"/>
                </a:solidFill>
                <a:latin typeface="+mn-lt"/>
                <a:ea typeface="+mn-ea"/>
                <a:cs typeface="+mn-cs"/>
              </a:rPr>
              <a:t>DoD Source Selection Procedures, Section 2, paragraph 2.1.2.3</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83</a:t>
            </a:fld>
            <a:endParaRPr lang="en-US"/>
          </a:p>
        </p:txBody>
      </p:sp>
    </p:spTree>
    <p:extLst>
      <p:ext uri="{BB962C8B-B14F-4D97-AF65-F5344CB8AC3E}">
        <p14:creationId xmlns:p14="http://schemas.microsoft.com/office/powerpoint/2010/main" val="30594880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Request for Proposal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Discuss</a:t>
            </a:r>
            <a:r>
              <a:rPr lang="en-US" sz="1200" b="0" kern="1200" baseline="0" dirty="0">
                <a:solidFill>
                  <a:schemeClr val="tx1"/>
                </a:solidFill>
                <a:latin typeface="+mn-lt"/>
                <a:ea typeface="+mn-ea"/>
                <a:cs typeface="+mn-cs"/>
              </a:rPr>
              <a:t> the importance of not releasing the RFP until all acquisition documents (i.e., AP, SSP, business clearance, etc.) have been staffed, approval signatures obtained, and specific MIRT CDPs and Peer Review (if applicable) completed and adjudicated.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Emphasize that the RFP is the foundation of the binding contract.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Regardless of the dollar value of the acquisition, the PCO is required to send a notice to all appropriate organizations (e.g., user or requirements personnel, public affairs offices, etc., that could be contacted by offerors or media outlets concerning the requirement or acquisition) concurrent with the issuance of the solicitation.  This notice shall announce that a source selection is in process.  For acquisitions estimated at $100M or more, the PCO will send the notification to SAF/AQC for HAF-level notification.</a:t>
            </a:r>
          </a:p>
          <a:p>
            <a:endParaRPr lang="en-US" sz="1200" b="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Reference:  </a:t>
            </a:r>
            <a:r>
              <a:rPr lang="en-US" sz="1200" b="0" kern="1200" baseline="0" dirty="0">
                <a:solidFill>
                  <a:schemeClr val="tx1"/>
                </a:solidFill>
                <a:latin typeface="+mn-lt"/>
                <a:ea typeface="+mn-ea"/>
                <a:cs typeface="+mn-cs"/>
              </a:rPr>
              <a:t>AFFARS MP5315.3, Section 1, paragraph 1.4.2.2.7</a:t>
            </a:r>
          </a:p>
        </p:txBody>
      </p:sp>
      <p:sp>
        <p:nvSpPr>
          <p:cNvPr id="4" name="Slide Number Placeholder 3"/>
          <p:cNvSpPr>
            <a:spLocks noGrp="1"/>
          </p:cNvSpPr>
          <p:nvPr>
            <p:ph type="sldNum" sz="quarter" idx="10"/>
          </p:nvPr>
        </p:nvSpPr>
        <p:spPr/>
        <p:txBody>
          <a:bodyPr/>
          <a:lstStyle/>
          <a:p>
            <a:fld id="{5B84B94F-63AD-426E-88CB-044A92825218}" type="slidenum">
              <a:rPr lang="en-US" smtClean="0"/>
              <a:pPr/>
              <a:t>84</a:t>
            </a:fld>
            <a:endParaRPr lang="en-US" dirty="0"/>
          </a:p>
        </p:txBody>
      </p:sp>
    </p:spTree>
    <p:extLst>
      <p:ext uri="{BB962C8B-B14F-4D97-AF65-F5344CB8AC3E}">
        <p14:creationId xmlns:p14="http://schemas.microsoft.com/office/powerpoint/2010/main" val="33182941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Pre-Proposal Conference</a:t>
            </a:r>
          </a:p>
          <a:p>
            <a:endParaRPr lang="en-US" b="1" dirty="0"/>
          </a:p>
          <a:p>
            <a:r>
              <a:rPr lang="en-US" b="1" dirty="0"/>
              <a:t>Lesson Plan:  </a:t>
            </a:r>
            <a:r>
              <a:rPr lang="en-US" b="0" dirty="0"/>
              <a:t>Stress that a pre-proposal</a:t>
            </a:r>
            <a:r>
              <a:rPr lang="en-US" b="0" baseline="0" dirty="0"/>
              <a:t> conference, while optional is an excellent tool, especially for complex acquisitions or those where new and/or small businesses have expressed interest in bidding.  A pre-proposal conference can  enhance early exchanges of information with industry by explaining complicated specifications or requirements. </a:t>
            </a:r>
          </a:p>
          <a:p>
            <a:endParaRPr lang="en-US" b="0" baseline="0" dirty="0"/>
          </a:p>
          <a:p>
            <a:r>
              <a:rPr lang="en-US" b="0" baseline="0" dirty="0"/>
              <a:t>It is conducted after solicitation release but sufficiently in advance of proposal due date to permit offerors to ask questions and receive answers.  Stress that the greater number of opportunities teams use for early exchanges of information may preclude the need for the pre-proposal conference.  </a:t>
            </a:r>
          </a:p>
          <a:p>
            <a:endParaRPr lang="en-US" b="0" baseline="0" dirty="0"/>
          </a:p>
          <a:p>
            <a:r>
              <a:rPr lang="en-US" b="0" baseline="0" dirty="0"/>
              <a:t>For example, conducting industry days, having one-on-one sessions with prospective offerors, using a DRFP, and responding to questions from industry may make a pre-proposal conference unnecessary.  Finally, note that if the team decides to conduct a pre-proposal conference, see sample Section L provision in AF PGI 5315.209-90(b) and ensure that the record of the conference is made available to all prospective offerors. </a:t>
            </a:r>
          </a:p>
          <a:p>
            <a:endParaRPr lang="en-US" b="0" baseline="0" dirty="0"/>
          </a:p>
          <a:p>
            <a:r>
              <a:rPr lang="en-US" b="1" baseline="0" dirty="0"/>
              <a:t>Caution</a:t>
            </a:r>
            <a:r>
              <a:rPr lang="en-US" b="0" baseline="0" dirty="0"/>
              <a:t>:  Do not disclose/divulge any </a:t>
            </a:r>
            <a:r>
              <a:rPr lang="en-US" b="0" baseline="0" dirty="0" err="1"/>
              <a:t>offeror’s</a:t>
            </a:r>
            <a:r>
              <a:rPr lang="en-US" b="0" baseline="0" dirty="0"/>
              <a:t> proprietary information with other offerors.  </a:t>
            </a:r>
            <a:endParaRPr lang="en-US" b="1" dirty="0"/>
          </a:p>
          <a:p>
            <a:endParaRPr lang="en-US" b="1" dirty="0"/>
          </a:p>
          <a:p>
            <a:r>
              <a:rPr lang="en-US" b="1" dirty="0"/>
              <a:t>References: </a:t>
            </a:r>
            <a:r>
              <a:rPr lang="en-US" b="0" dirty="0"/>
              <a:t>FAR 14.207, FAR</a:t>
            </a:r>
            <a:r>
              <a:rPr lang="en-US" b="0" baseline="0" dirty="0"/>
              <a:t> </a:t>
            </a:r>
            <a:r>
              <a:rPr lang="en-US" b="0" dirty="0"/>
              <a:t>15.201</a:t>
            </a:r>
            <a:endParaRPr lang="en-US" b="0" strike="sngStrike" dirty="0"/>
          </a:p>
        </p:txBody>
      </p:sp>
      <p:sp>
        <p:nvSpPr>
          <p:cNvPr id="4" name="Slide Number Placeholder 3"/>
          <p:cNvSpPr>
            <a:spLocks noGrp="1"/>
          </p:cNvSpPr>
          <p:nvPr>
            <p:ph type="sldNum" sz="quarter" idx="10"/>
          </p:nvPr>
        </p:nvSpPr>
        <p:spPr/>
        <p:txBody>
          <a:bodyPr/>
          <a:lstStyle/>
          <a:p>
            <a:fld id="{5B84B94F-63AD-426E-88CB-044A92825218}"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5536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103"/>
          <p:cNvSpPr>
            <a:spLocks noGrp="1" noChangeArrowheads="1"/>
          </p:cNvSpPr>
          <p:nvPr>
            <p:ph type="sldNum" sz="quarter" idx="5"/>
          </p:nvPr>
        </p:nvSpPr>
        <p:spPr/>
        <p:txBody>
          <a:bodyPr/>
          <a:lstStyle/>
          <a:p>
            <a:pPr>
              <a:defRPr/>
            </a:pPr>
            <a:fld id="{83417384-ACB8-4F54-82BB-15A0E58236CB}" type="slidenum">
              <a:rPr lang="en-US" smtClean="0"/>
              <a:pPr>
                <a:defRPr/>
              </a:pPr>
              <a:t>86</a:t>
            </a:fld>
            <a:endParaRPr lang="en-US"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r>
              <a:rPr lang="en-US" sz="1200" b="1" i="0" kern="1200" dirty="0">
                <a:solidFill>
                  <a:schemeClr val="tx1"/>
                </a:solidFill>
                <a:latin typeface="+mn-lt"/>
                <a:ea typeface="+mn-ea"/>
                <a:cs typeface="+mn-cs"/>
              </a:rPr>
              <a:t>Source Selection Tools </a:t>
            </a:r>
          </a:p>
          <a:p>
            <a:endParaRPr lang="en-US" sz="1200" b="1" i="0" kern="1200" dirty="0">
              <a:solidFill>
                <a:schemeClr val="tx1"/>
              </a:solidFill>
              <a:latin typeface="+mn-lt"/>
              <a:ea typeface="+mn-ea"/>
              <a:cs typeface="+mn-cs"/>
            </a:endParaRPr>
          </a:p>
          <a:p>
            <a:r>
              <a:rPr lang="en-US" sz="1200" b="1" i="0" kern="1200" dirty="0">
                <a:solidFill>
                  <a:schemeClr val="tx1"/>
                </a:solidFill>
                <a:latin typeface="+mn-lt"/>
                <a:ea typeface="+mn-ea"/>
                <a:cs typeface="+mn-cs"/>
              </a:rPr>
              <a:t>Lesson Plan:  </a:t>
            </a:r>
            <a:r>
              <a:rPr lang="en-US" sz="1200" b="0" i="0" kern="1200" dirty="0">
                <a:solidFill>
                  <a:schemeClr val="tx1"/>
                </a:solidFill>
                <a:latin typeface="+mn-lt"/>
                <a:ea typeface="+mn-ea"/>
                <a:cs typeface="+mn-cs"/>
              </a:rPr>
              <a:t>Discuss with team</a:t>
            </a:r>
            <a:r>
              <a:rPr lang="en-US" sz="1200" b="0" i="0" kern="1200" baseline="0" dirty="0">
                <a:solidFill>
                  <a:schemeClr val="tx1"/>
                </a:solidFill>
                <a:latin typeface="+mn-lt"/>
                <a:ea typeface="+mn-ea"/>
                <a:cs typeface="+mn-cs"/>
              </a:rPr>
              <a:t> members that SSTs</a:t>
            </a:r>
            <a:r>
              <a:rPr lang="en-US" sz="1200" kern="1200" dirty="0">
                <a:solidFill>
                  <a:schemeClr val="tx1"/>
                </a:solidFill>
                <a:latin typeface="+mn-lt"/>
                <a:ea typeface="+mn-ea"/>
                <a:cs typeface="+mn-cs"/>
              </a:rPr>
              <a:t> must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 adequately trained on the SS Tool to</a:t>
            </a:r>
            <a:r>
              <a:rPr lang="en-US" sz="1200" kern="1200" baseline="0" dirty="0">
                <a:solidFill>
                  <a:schemeClr val="tx1"/>
                </a:solidFill>
                <a:latin typeface="+mn-lt"/>
                <a:ea typeface="+mn-ea"/>
                <a:cs typeface="+mn-cs"/>
              </a:rPr>
              <a:t> be used</a:t>
            </a:r>
            <a:r>
              <a:rPr lang="en-US" sz="1200" kern="1200" dirty="0">
                <a:solidFill>
                  <a:schemeClr val="tx1"/>
                </a:solidFill>
                <a:latin typeface="+mn-lt"/>
                <a:ea typeface="+mn-ea"/>
                <a:cs typeface="+mn-cs"/>
              </a:rPr>
              <a:t>– its capabilities and limitations.  E</a:t>
            </a:r>
            <a:r>
              <a:rPr lang="en-US" sz="1200" b="0" kern="1200" dirty="0">
                <a:solidFill>
                  <a:schemeClr val="tx1"/>
                </a:solidFill>
                <a:latin typeface="+mn-lt"/>
                <a:ea typeface="+mn-ea"/>
                <a:cs typeface="+mn-cs"/>
              </a:rPr>
              <a:t>mphasize that </a:t>
            </a:r>
            <a:r>
              <a:rPr lang="en-US" sz="1200" b="1" kern="1200" dirty="0">
                <a:solidFill>
                  <a:schemeClr val="tx1"/>
                </a:solidFill>
                <a:latin typeface="+mn-lt"/>
                <a:ea typeface="+mn-ea"/>
                <a:cs typeface="+mn-cs"/>
              </a:rPr>
              <a:t>this tool does not “think” for the evaluator or the team; </a:t>
            </a:r>
            <a:r>
              <a:rPr lang="en-US" sz="1200" b="0" kern="1200" dirty="0">
                <a:solidFill>
                  <a:schemeClr val="tx1"/>
                </a:solidFill>
                <a:latin typeface="+mn-lt"/>
                <a:ea typeface="+mn-ea"/>
                <a:cs typeface="+mn-cs"/>
              </a:rPr>
              <a:t>rather, it produces what the team puts in – “garbage in, garbage out”. </a:t>
            </a:r>
            <a:endParaRPr lang="en-US" sz="1200" i="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to trainer:  Delete</a:t>
            </a:r>
            <a:r>
              <a:rPr lang="en-US" sz="1200" b="1" kern="1200" baseline="0" dirty="0">
                <a:solidFill>
                  <a:schemeClr val="tx1"/>
                </a:solidFill>
                <a:latin typeface="+mn-lt"/>
                <a:ea typeface="+mn-ea"/>
                <a:cs typeface="+mn-cs"/>
              </a:rPr>
              <a:t> this section if the team will not be using EZ Source for their source selection.</a:t>
            </a:r>
            <a:endParaRPr lang="en-US" sz="1200" b="1" kern="1200" dirty="0">
              <a:solidFill>
                <a:schemeClr val="tx1"/>
              </a:solidFill>
              <a:latin typeface="+mn-lt"/>
              <a:ea typeface="+mn-ea"/>
              <a:cs typeface="+mn-cs"/>
            </a:endParaRPr>
          </a:p>
        </p:txBody>
      </p:sp>
    </p:spTree>
    <p:extLst>
      <p:ext uri="{BB962C8B-B14F-4D97-AF65-F5344CB8AC3E}">
        <p14:creationId xmlns:p14="http://schemas.microsoft.com/office/powerpoint/2010/main" val="30729865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EZ Source Tool</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a:t>
            </a:r>
            <a:r>
              <a:rPr lang="en-US" sz="1200" b="0" kern="1200" baseline="0" dirty="0">
                <a:solidFill>
                  <a:schemeClr val="tx1"/>
                </a:solidFill>
                <a:latin typeface="+mn-lt"/>
                <a:ea typeface="+mn-ea"/>
                <a:cs typeface="+mn-cs"/>
              </a:rPr>
              <a:t>here is a g</a:t>
            </a:r>
            <a:r>
              <a:rPr lang="en-US" sz="1200" b="0" kern="1200" dirty="0">
                <a:solidFill>
                  <a:schemeClr val="tx1"/>
                </a:solidFill>
                <a:latin typeface="+mn-lt"/>
                <a:ea typeface="+mn-ea"/>
                <a:cs typeface="+mn-cs"/>
              </a:rPr>
              <a:t>eneral lack of awareness of SS tool capabilities and limitations </a:t>
            </a:r>
            <a:r>
              <a:rPr lang="en-US" sz="1200" kern="1200" dirty="0">
                <a:solidFill>
                  <a:schemeClr val="tx1"/>
                </a:solidFill>
                <a:latin typeface="+mn-lt"/>
                <a:ea typeface="+mn-ea"/>
                <a:cs typeface="+mn-cs"/>
              </a:rPr>
              <a:t>(team members assume electronic tool contains entire record).  Remind team</a:t>
            </a:r>
            <a:r>
              <a:rPr lang="en-US" sz="1200" kern="1200" baseline="0" dirty="0">
                <a:solidFill>
                  <a:schemeClr val="tx1"/>
                </a:solidFill>
                <a:latin typeface="+mn-lt"/>
                <a:ea typeface="+mn-ea"/>
                <a:cs typeface="+mn-cs"/>
              </a:rPr>
              <a:t> members</a:t>
            </a:r>
            <a:r>
              <a:rPr lang="en-US" sz="1200" kern="1200" dirty="0">
                <a:solidFill>
                  <a:schemeClr val="tx1"/>
                </a:solidFill>
                <a:latin typeface="+mn-lt"/>
                <a:ea typeface="+mn-ea"/>
                <a:cs typeface="+mn-cs"/>
              </a:rPr>
              <a:t> that, in addition to the electronic tool, there are hosts of share drives, individual drives, pricing and past performance drives, and program office drives, all of which are components of the official record (especially when assembling COFC Administrative Record).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the tool has remote accessibility capability, ensure that appropriate security measures are in place to protect source selection information.</a:t>
            </a:r>
          </a:p>
          <a:p>
            <a:pPr eaLnBrk="1" hangingPunct="1"/>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EZ Source (Share Point) Scheduler:</a:t>
            </a:r>
            <a:r>
              <a:rPr lang="en-US" dirty="0"/>
              <a:t>  Users submit request to EZ Source via EIM scheduler.  This will address</a:t>
            </a:r>
            <a:r>
              <a:rPr lang="en-US" baseline="0" dirty="0"/>
              <a:t> </a:t>
            </a:r>
            <a:r>
              <a:rPr lang="en-US" dirty="0"/>
              <a:t>capacity issues. </a:t>
            </a:r>
            <a:r>
              <a:rPr lang="en-US" sz="1200" dirty="0"/>
              <a:t>Contracting officers must input information relative to their acquisition NLT 60 days prior to projected RFP release date.  This will ensure proper</a:t>
            </a:r>
            <a:r>
              <a:rPr lang="en-US" sz="1200" baseline="0" dirty="0"/>
              <a:t> support is available to the team.</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Fully tailorable EZ Source templates are available for SS evaluations not meeting mandated criteria for use of EZ Source</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References: </a:t>
            </a:r>
            <a:r>
              <a:rPr lang="en-US" b="0" dirty="0"/>
              <a:t>DoD Source Selec</a:t>
            </a:r>
            <a:r>
              <a:rPr lang="en-US" b="0" baseline="0" dirty="0"/>
              <a:t>tion Procedures, Section 4, paragraph 4.2 (Electronic Source Selection), and </a:t>
            </a:r>
            <a:r>
              <a:rPr lang="en-US" b="0" dirty="0"/>
              <a:t>AF Mandatory</a:t>
            </a:r>
            <a:r>
              <a:rPr lang="en-US" b="0" baseline="0" dirty="0"/>
              <a:t> Procedure 5315.3, Section 4, paragraph 4.2</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13795379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88</a:t>
            </a:fld>
            <a:endParaRPr lang="en-US" dirty="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Governance Oversight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The next few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charts discuss governance and oversight required mostly for large value acquisitions.  Use only those charts that apply to the current acquisition.</a:t>
            </a:r>
            <a:endParaRPr lang="en-US" dirty="0"/>
          </a:p>
        </p:txBody>
      </p:sp>
    </p:spTree>
    <p:extLst>
      <p:ext uri="{BB962C8B-B14F-4D97-AF65-F5344CB8AC3E}">
        <p14:creationId xmlns:p14="http://schemas.microsoft.com/office/powerpoint/2010/main" val="17259325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Clearance Reviews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Contract actions meeting certain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contract value thresholds must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obtain required business and contract clearance approval(s).  Address</a:t>
            </a:r>
            <a:r>
              <a:rPr lang="en-US" sz="1200" kern="1200" baseline="0" dirty="0">
                <a:solidFill>
                  <a:schemeClr val="tx1"/>
                </a:solidFill>
                <a:latin typeface="+mn-lt"/>
                <a:ea typeface="+mn-ea"/>
                <a:cs typeface="+mn-cs"/>
              </a:rPr>
              <a:t> the purposes of business clearance and contract clearance.</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TO TRAINER:</a:t>
            </a:r>
            <a:r>
              <a:rPr lang="en-US" sz="1200" b="1" kern="1200" baseline="0" dirty="0">
                <a:solidFill>
                  <a:schemeClr val="tx1"/>
                </a:solidFill>
                <a:latin typeface="+mn-lt"/>
                <a:ea typeface="+mn-ea"/>
                <a:cs typeface="+mn-cs"/>
              </a:rPr>
              <a:t>  Identify the Business Clearance Authority for this acquisition.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DAS(C)/ADAS(C) is business clearance approval authority for competitive acquisitions over $1B.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mn-cs"/>
              </a:rPr>
              <a:t>References:</a:t>
            </a:r>
            <a:r>
              <a:rPr lang="en-US" sz="1200" i="1" kern="1200" dirty="0">
                <a:solidFill>
                  <a:schemeClr val="tx1"/>
                </a:solidFill>
                <a:latin typeface="+mn-lt"/>
                <a:ea typeface="+mn-ea"/>
                <a:cs typeface="+mn-cs"/>
              </a:rPr>
              <a:t>  </a:t>
            </a:r>
            <a:r>
              <a:rPr lang="en-US" sz="1200" b="0" i="0" kern="1200" dirty="0">
                <a:solidFill>
                  <a:schemeClr val="tx1"/>
                </a:solidFill>
                <a:latin typeface="+mn-lt"/>
                <a:ea typeface="+mn-ea"/>
                <a:cs typeface="+mn-cs"/>
              </a:rPr>
              <a:t>SS Trainer’s Reference/Resource Materials (Business Clearance Templates and Lessons Learned) section and AFFARS 5301.90, Clearance, and MP5301.9001(i)(1)(i),</a:t>
            </a:r>
            <a:r>
              <a:rPr lang="en-US" sz="1200" b="0" i="0" kern="1200" baseline="0" dirty="0">
                <a:solidFill>
                  <a:schemeClr val="tx1"/>
                </a:solidFill>
                <a:latin typeface="+mn-lt"/>
                <a:ea typeface="+mn-ea"/>
                <a:cs typeface="+mn-cs"/>
              </a:rPr>
              <a:t> Business Clearance Approval by the DAS(C)/ADAS(C)</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AACE4E80-AFC1-4682-96C1-588481378CDE}" type="slidenum">
              <a:rPr lang="en-US" smtClean="0"/>
              <a:pPr>
                <a:defRPr/>
              </a:pPr>
              <a:t>89</a:t>
            </a:fld>
            <a:endParaRPr lang="en-US" dirty="0"/>
          </a:p>
        </p:txBody>
      </p:sp>
    </p:spTree>
    <p:extLst>
      <p:ext uri="{BB962C8B-B14F-4D97-AF65-F5344CB8AC3E}">
        <p14:creationId xmlns:p14="http://schemas.microsoft.com/office/powerpoint/2010/main" val="17161842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Multi-Functional Independent Review Team (MIRT) Reviews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AFAC 2019-1001: </a:t>
            </a:r>
            <a:r>
              <a:rPr lang="en-US" sz="1200" kern="1200" dirty="0">
                <a:solidFill>
                  <a:srgbClr val="FF0000"/>
                </a:solidFill>
                <a:latin typeface="+mn-lt"/>
                <a:ea typeface="+mn-ea"/>
                <a:cs typeface="+mn-cs"/>
              </a:rPr>
              <a:t>MIRT is no longer mandatory</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sz="1200" b="0" kern="1200" dirty="0">
                <a:solidFill>
                  <a:schemeClr val="tx1"/>
                </a:solidFill>
                <a:latin typeface="+mn-lt"/>
                <a:ea typeface="+mn-ea"/>
                <a:cs typeface="+mn-cs"/>
              </a:rPr>
              <a:t>Remind team members that, if MIRT reviews will be required by the CAA, they</a:t>
            </a:r>
            <a:r>
              <a:rPr lang="en-US" sz="1200" b="0" kern="1200" baseline="0" dirty="0">
                <a:solidFill>
                  <a:schemeClr val="tx1"/>
                </a:solidFill>
                <a:latin typeface="+mn-lt"/>
                <a:ea typeface="+mn-ea"/>
                <a:cs typeface="+mn-cs"/>
              </a:rPr>
              <a:t> must</a:t>
            </a:r>
            <a:r>
              <a:rPr lang="en-US" sz="1200" b="0" kern="1200" dirty="0">
                <a:solidFill>
                  <a:schemeClr val="tx1"/>
                </a:solidFill>
                <a:latin typeface="+mn-lt"/>
                <a:ea typeface="+mn-ea"/>
                <a:cs typeface="+mn-cs"/>
              </a:rPr>
              <a:t> include time for those reviews in the SS schedule</a:t>
            </a:r>
            <a:r>
              <a:rPr lang="en-US" sz="1200" b="0" kern="1200" baseline="0" dirty="0">
                <a:solidFill>
                  <a:schemeClr val="tx1"/>
                </a:solidFill>
                <a:latin typeface="+mn-lt"/>
                <a:ea typeface="+mn-ea"/>
                <a:cs typeface="+mn-cs"/>
              </a:rPr>
              <a:t>. </a:t>
            </a:r>
            <a:r>
              <a:rPr lang="en-US" sz="1200" dirty="0"/>
              <a:t>AFFARS 5301.9001(b)</a:t>
            </a:r>
            <a:r>
              <a:rPr lang="en-US" sz="1200" baseline="0" dirty="0"/>
              <a:t> – Policy, Thresholds, and Approvals and AF PGI 5301.9001(b) address the use of MIRTs as an integral component of the clearance process.</a:t>
            </a:r>
            <a:r>
              <a:rPr lang="en-US" sz="1200" dirty="0"/>
              <a:t> MIRT</a:t>
            </a:r>
            <a:r>
              <a:rPr lang="en-US" sz="1200" baseline="0" dirty="0"/>
              <a:t> procedures should be tailored by the CAA consistent with the risks associated with the requirement and the complexity of the source selection process being followed.</a:t>
            </a:r>
            <a:r>
              <a:rPr lang="en-US" sz="1200" dirty="0"/>
              <a:t>  The </a:t>
            </a:r>
            <a:r>
              <a:rPr lang="en-US" sz="1200" b="0" kern="1200" baseline="0" dirty="0">
                <a:solidFill>
                  <a:schemeClr val="tx1"/>
                </a:solidFill>
                <a:latin typeface="+mn-lt"/>
                <a:ea typeface="+mn-ea"/>
                <a:cs typeface="+mn-cs"/>
              </a:rPr>
              <a:t>CAA, after consultation with the SSA, determines the critical decision points (CDP), or other focus areas, to be reviewed for each acquisition.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a:t>MIRTs</a:t>
            </a:r>
            <a:r>
              <a:rPr lang="en-US" sz="1200" baseline="0" dirty="0"/>
              <a:t> typically provide the SS team an out-brief at the conclusion of each review conducted.</a:t>
            </a:r>
            <a:endParaRPr lang="en-US" sz="1600"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NOTE:  Delete this chart if MIRT reviews will not be required for the acquisition</a:t>
            </a:r>
            <a:r>
              <a:rPr lang="en-US" sz="1600" baseline="0" dirty="0"/>
              <a:t> you are training.</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  </a:t>
            </a:r>
            <a:r>
              <a:rPr lang="en-US" b="0" dirty="0"/>
              <a:t>AFFARS 5301.9001(b)</a:t>
            </a:r>
            <a:r>
              <a:rPr lang="en-US" b="0" baseline="0" dirty="0"/>
              <a:t> and AF PGI 5301.9001(b)</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AACE4E80-AFC1-4682-96C1-588481378CDE}" type="slidenum">
              <a:rPr lang="en-US" smtClean="0"/>
              <a:pPr>
                <a:defRPr/>
              </a:pPr>
              <a:t>90</a:t>
            </a:fld>
            <a:endParaRPr lang="en-US" dirty="0"/>
          </a:p>
        </p:txBody>
      </p:sp>
    </p:spTree>
    <p:extLst>
      <p:ext uri="{BB962C8B-B14F-4D97-AF65-F5344CB8AC3E}">
        <p14:creationId xmlns:p14="http://schemas.microsoft.com/office/powerpoint/2010/main" val="3593719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normAutofit lnSpcReduction="10000"/>
          </a:bodyPr>
          <a:lstStyle/>
          <a:p>
            <a:r>
              <a:rPr lang="en-US" sz="1200" b="1" kern="1200" dirty="0">
                <a:solidFill>
                  <a:schemeClr val="tx1"/>
                </a:solidFill>
                <a:latin typeface="+mn-lt"/>
                <a:ea typeface="+mn-ea"/>
                <a:cs typeface="+mn-cs"/>
              </a:rPr>
              <a:t>OSD Peer Reviews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effectLst/>
                <a:latin typeface="+mn-lt"/>
                <a:ea typeface="+mn-ea"/>
                <a:cs typeface="+mn-cs"/>
              </a:rPr>
              <a:t>  DFARS</a:t>
            </a:r>
            <a:r>
              <a:rPr lang="en-US" sz="1200" kern="1200" baseline="0" dirty="0">
                <a:solidFill>
                  <a:schemeClr val="tx1"/>
                </a:solidFill>
                <a:effectLst/>
                <a:latin typeface="+mn-lt"/>
                <a:ea typeface="+mn-ea"/>
                <a:cs typeface="+mn-cs"/>
              </a:rPr>
              <a:t> 201.170 was revised to </a:t>
            </a:r>
            <a:r>
              <a:rPr lang="en-US" sz="1200" kern="1200" dirty="0">
                <a:solidFill>
                  <a:schemeClr val="tx1"/>
                </a:solidFill>
                <a:effectLst/>
                <a:latin typeface="+mn-lt"/>
                <a:ea typeface="+mn-ea"/>
                <a:cs typeface="+mn-cs"/>
              </a:rPr>
              <a:t>remove the requirement for DPC-led, pre-award peer reviews for competitive procurements valued at $1 billion or more unless the Under Secretary of Defense for Acquisition and Sustainment (USD(A&amp;S)) is the milestone decision authority, or unless USD(A&amp;S) designates a competitive procurement as requiring a peer review, regardless of dollar value.   Additionally, DoD components may request DPC-led peer reviews for competitive acquisitions valued below the $1 billion threshold.   DPC will conduct the reviews upon approval by the Director, DPC (Contract Policy).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threshold for DPC-led, pre-award peer reviews of noncompetitive procurements increased from $500 million to $1 billion.   Additionally, the requirement for DPC-led peer reviews of noncompetitive procurements will include any other contract actions USD(A&amp;S) designates as requiring a peer review, regardless of dollar value. DoD components may request DPC-led peer reviews for noncompetitive acquisitions valued below the $1 billion threshold.   DPC will conduct the reviews upon approval by the Director, DPC (Price, Cost and Finance).   See the Final Rule for specific details to include a summary of the changes. </a:t>
            </a:r>
          </a:p>
          <a:p>
            <a:r>
              <a:rPr lang="en-US" sz="120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DoD components may establish procedures to conduct pre-award peer reviews of competitive and noncompetitive procurements that do not meet the criteria for a DPC-led review.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Reference:  </a:t>
            </a:r>
            <a:r>
              <a:rPr lang="en-US" sz="1200" b="0" kern="1200" dirty="0">
                <a:solidFill>
                  <a:schemeClr val="tx1"/>
                </a:solidFill>
                <a:latin typeface="+mn-lt"/>
                <a:ea typeface="+mn-ea"/>
                <a:cs typeface="+mn-cs"/>
              </a:rPr>
              <a:t>DFARS</a:t>
            </a:r>
            <a:r>
              <a:rPr lang="en-US" sz="1200" b="0" kern="1200" baseline="0" dirty="0">
                <a:solidFill>
                  <a:schemeClr val="tx1"/>
                </a:solidFill>
                <a:latin typeface="+mn-lt"/>
                <a:ea typeface="+mn-ea"/>
                <a:cs typeface="+mn-cs"/>
              </a:rPr>
              <a:t> 201.170 and PGI 201.170, </a:t>
            </a:r>
            <a:endParaRPr lang="en-US" b="1" dirty="0"/>
          </a:p>
        </p:txBody>
      </p:sp>
      <p:sp>
        <p:nvSpPr>
          <p:cNvPr id="278532" name="Rectangle 4103"/>
          <p:cNvSpPr txBox="1">
            <a:spLocks noGrp="1" noChangeArrowheads="1"/>
          </p:cNvSpPr>
          <p:nvPr/>
        </p:nvSpPr>
        <p:spPr bwMode="auto">
          <a:xfrm>
            <a:off x="3971928" y="8831268"/>
            <a:ext cx="3038474" cy="465137"/>
          </a:xfrm>
          <a:prstGeom prst="rect">
            <a:avLst/>
          </a:prstGeom>
          <a:noFill/>
          <a:ln w="9525">
            <a:noFill/>
            <a:miter lim="800000"/>
            <a:headEnd/>
            <a:tailEnd/>
          </a:ln>
        </p:spPr>
        <p:txBody>
          <a:bodyPr lIns="93830" tIns="46915" rIns="93830" bIns="46915" anchor="b"/>
          <a:lstStyle/>
          <a:p>
            <a:pPr algn="r"/>
            <a:fld id="{97E1D2E4-7CC4-4DFC-AA30-402F965AF052}" type="slidenum">
              <a:rPr lang="en-US" sz="1200">
                <a:latin typeface="Calibri" pitchFamily="34" charset="0"/>
              </a:rPr>
              <a:pPr algn="r"/>
              <a:t>91</a:t>
            </a:fld>
            <a:endParaRPr lang="en-US" sz="1200" dirty="0">
              <a:latin typeface="Calibri" pitchFamily="34" charset="0"/>
            </a:endParaRPr>
          </a:p>
        </p:txBody>
      </p:sp>
    </p:spTree>
    <p:extLst>
      <p:ext uri="{BB962C8B-B14F-4D97-AF65-F5344CB8AC3E}">
        <p14:creationId xmlns:p14="http://schemas.microsoft.com/office/powerpoint/2010/main" val="279990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Acquisition Planning Key Activities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Address a </a:t>
            </a:r>
            <a:r>
              <a:rPr lang="en-US" sz="1200" b="1" kern="1200" dirty="0">
                <a:solidFill>
                  <a:schemeClr val="tx1"/>
                </a:solidFill>
                <a:latin typeface="+mn-lt"/>
                <a:ea typeface="+mn-ea"/>
                <a:cs typeface="+mn-cs"/>
              </a:rPr>
              <a:t>few key activities </a:t>
            </a:r>
            <a:r>
              <a:rPr lang="en-US" sz="1200" kern="1200" dirty="0">
                <a:solidFill>
                  <a:schemeClr val="tx1"/>
                </a:solidFill>
                <a:latin typeface="+mn-lt"/>
                <a:ea typeface="+mn-ea"/>
                <a:cs typeface="+mn-cs"/>
              </a:rPr>
              <a:t>within acquisition planning that influence source selection and not necessarily in the order that these activities may be accomplished.  When discussing the items in red, try</a:t>
            </a:r>
            <a:r>
              <a:rPr lang="en-US" sz="1200" kern="1200" baseline="0" dirty="0">
                <a:solidFill>
                  <a:schemeClr val="tx1"/>
                </a:solidFill>
                <a:latin typeface="+mn-lt"/>
                <a:ea typeface="+mn-ea"/>
                <a:cs typeface="+mn-cs"/>
              </a:rPr>
              <a:t> to </a:t>
            </a:r>
            <a:r>
              <a:rPr lang="en-US" sz="1200" kern="1200" dirty="0">
                <a:solidFill>
                  <a:schemeClr val="tx1"/>
                </a:solidFill>
                <a:latin typeface="+mn-lt"/>
                <a:ea typeface="+mn-ea"/>
                <a:cs typeface="+mn-cs"/>
              </a:rPr>
              <a:t>relate them to some aspect of current acquisition (criteria, source selection processes, etc.).  Discuss the items in red first</a:t>
            </a:r>
            <a:r>
              <a:rPr lang="en-US" sz="1200" kern="1200" baseline="0" dirty="0">
                <a:solidFill>
                  <a:schemeClr val="tx1"/>
                </a:solidFill>
                <a:latin typeface="+mn-lt"/>
                <a:ea typeface="+mn-ea"/>
                <a:cs typeface="+mn-cs"/>
              </a:rPr>
              <a:t> and then </a:t>
            </a:r>
            <a:r>
              <a:rPr lang="en-US" sz="1200" kern="1200" dirty="0">
                <a:solidFill>
                  <a:schemeClr val="tx1"/>
                </a:solidFill>
                <a:latin typeface="+mn-lt"/>
                <a:ea typeface="+mn-ea"/>
                <a:cs typeface="+mn-cs"/>
              </a:rPr>
              <a:t>highlight additional activities specific to the acquisition.  </a:t>
            </a:r>
          </a:p>
          <a:p>
            <a:endParaRPr lang="en-US" sz="1200" b="1" i="1" kern="1200" dirty="0">
              <a:solidFill>
                <a:schemeClr val="tx1"/>
              </a:solidFill>
              <a:latin typeface="+mn-lt"/>
              <a:ea typeface="+mn-ea"/>
              <a:cs typeface="+mn-cs"/>
            </a:endParaRPr>
          </a:p>
          <a:p>
            <a:r>
              <a:rPr lang="en-US" sz="1200" b="1" i="0" kern="1200" dirty="0">
                <a:solidFill>
                  <a:schemeClr val="tx1"/>
                </a:solidFill>
                <a:latin typeface="+mn-lt"/>
                <a:ea typeface="+mn-ea"/>
                <a:cs typeface="+mn-cs"/>
              </a:rPr>
              <a:t>Reference:</a:t>
            </a:r>
            <a:r>
              <a:rPr lang="en-US" sz="1200" i="0" kern="1200" dirty="0">
                <a:solidFill>
                  <a:schemeClr val="tx1"/>
                </a:solidFill>
                <a:latin typeface="+mn-lt"/>
                <a:ea typeface="+mn-ea"/>
                <a:cs typeface="+mn-cs"/>
              </a:rPr>
              <a:t>  See SS Trainer’s Reference/Resource Materials </a:t>
            </a:r>
            <a:r>
              <a:rPr lang="en-US" sz="1200" b="0" i="0" kern="1200" dirty="0">
                <a:solidFill>
                  <a:schemeClr val="tx1"/>
                </a:solidFill>
                <a:latin typeface="+mn-lt"/>
                <a:ea typeface="+mn-ea"/>
                <a:cs typeface="+mn-cs"/>
              </a:rPr>
              <a:t>(</a:t>
            </a:r>
            <a:r>
              <a:rPr lang="en-US" sz="1200" b="0" i="1" kern="1200" dirty="0">
                <a:solidFill>
                  <a:schemeClr val="tx1"/>
                </a:solidFill>
                <a:latin typeface="+mn-lt"/>
                <a:ea typeface="+mn-ea"/>
                <a:cs typeface="+mn-cs"/>
              </a:rPr>
              <a:t>Acquisition Planning </a:t>
            </a:r>
            <a:r>
              <a:rPr lang="en-US" sz="1200" i="0" kern="1200" dirty="0">
                <a:solidFill>
                  <a:schemeClr val="tx1"/>
                </a:solidFill>
                <a:latin typeface="+mn-lt"/>
                <a:ea typeface="+mn-ea"/>
                <a:cs typeface="+mn-cs"/>
              </a:rPr>
              <a:t>section) for more information</a:t>
            </a:r>
            <a:r>
              <a:rPr lang="en-US" sz="1200" i="1"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a:t>
            </a:fld>
            <a:endParaRPr lang="en-US" dirty="0"/>
          </a:p>
        </p:txBody>
      </p:sp>
    </p:spTree>
    <p:extLst>
      <p:ext uri="{BB962C8B-B14F-4D97-AF65-F5344CB8AC3E}">
        <p14:creationId xmlns:p14="http://schemas.microsoft.com/office/powerpoint/2010/main" val="17124067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4103"/>
          <p:cNvSpPr>
            <a:spLocks noGrp="1" noChangeArrowheads="1"/>
          </p:cNvSpPr>
          <p:nvPr>
            <p:ph type="sldNum" sz="quarter" idx="5"/>
          </p:nvPr>
        </p:nvSpPr>
        <p:spPr/>
        <p:txBody>
          <a:bodyPr/>
          <a:lstStyle/>
          <a:p>
            <a:pPr>
              <a:defRPr/>
            </a:pPr>
            <a:fld id="{79A5452C-3F6A-4681-8045-9E2231E708E0}" type="slidenum">
              <a:rPr lang="en-US" smtClean="0"/>
              <a:pPr>
                <a:defRPr/>
              </a:pPr>
              <a:t>92</a:t>
            </a:fld>
            <a:endParaRPr lang="en-US" dirty="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Source Selection Documentation</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Transition</a:t>
            </a:r>
            <a:r>
              <a:rPr lang="en-US" sz="1200" kern="1200" baseline="0" dirty="0">
                <a:solidFill>
                  <a:schemeClr val="tx1"/>
                </a:solidFill>
                <a:latin typeface="+mn-lt"/>
                <a:ea typeface="+mn-ea"/>
                <a:cs typeface="+mn-cs"/>
              </a:rPr>
              <a:t> chart</a:t>
            </a:r>
            <a:endParaRPr lang="en-US" dirty="0"/>
          </a:p>
        </p:txBody>
      </p:sp>
    </p:spTree>
    <p:extLst>
      <p:ext uri="{BB962C8B-B14F-4D97-AF65-F5344CB8AC3E}">
        <p14:creationId xmlns:p14="http://schemas.microsoft.com/office/powerpoint/2010/main" val="26840321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SS Documentation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Plan</a:t>
            </a:r>
            <a:r>
              <a:rPr lang="en-US" sz="1200" b="0" kern="1200" dirty="0">
                <a:solidFill>
                  <a:schemeClr val="tx1"/>
                </a:solidFill>
                <a:effectLst/>
                <a:latin typeface="+mn-lt"/>
                <a:ea typeface="+mn-ea"/>
                <a:cs typeface="+mn-cs"/>
              </a:rPr>
              <a:t>:  If you did not document it – you did not do it!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Note minimum, documentation required under DoD SS Procedures dated 20 Aug 2022, Paragraph 4.1</a:t>
            </a:r>
          </a:p>
          <a:p>
            <a:pPr lvl="0"/>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Emphasize the vital importance of having SS documentation and file management ROEs </a:t>
            </a:r>
            <a:r>
              <a:rPr lang="en-US" sz="1200" kern="1200" dirty="0">
                <a:solidFill>
                  <a:schemeClr val="tx1"/>
                </a:solidFill>
                <a:effectLst/>
                <a:latin typeface="+mn-lt"/>
                <a:ea typeface="+mn-ea"/>
                <a:cs typeface="+mn-cs"/>
              </a:rPr>
              <a:t>at the start of the</a:t>
            </a:r>
            <a:r>
              <a:rPr lang="en-US" sz="1200" kern="1200" baseline="0" dirty="0">
                <a:solidFill>
                  <a:schemeClr val="tx1"/>
                </a:solidFill>
                <a:effectLst/>
                <a:latin typeface="+mn-lt"/>
                <a:ea typeface="+mn-ea"/>
                <a:cs typeface="+mn-cs"/>
              </a:rPr>
              <a:t> entire process</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marL="171450" lvl="0" indent="-171450">
              <a:buFont typeface="Arial" panose="020B0604020202090204" pitchFamily="34" charset="0"/>
              <a:buChar char="•"/>
            </a:pPr>
            <a:r>
              <a:rPr lang="en-US" sz="1200" b="1" kern="1200" dirty="0">
                <a:solidFill>
                  <a:schemeClr val="tx1"/>
                </a:solidFill>
                <a:effectLst/>
                <a:latin typeface="+mn-lt"/>
                <a:ea typeface="+mn-ea"/>
                <a:cs typeface="+mn-cs"/>
              </a:rPr>
              <a:t>Maintain Configuration control </a:t>
            </a:r>
            <a:r>
              <a:rPr lang="en-US" sz="1200" kern="1200" dirty="0">
                <a:solidFill>
                  <a:schemeClr val="tx1"/>
                </a:solidFill>
                <a:effectLst/>
                <a:latin typeface="+mn-lt"/>
                <a:ea typeface="+mn-ea"/>
                <a:cs typeface="+mn-cs"/>
              </a:rPr>
              <a:t>throughout SS.  </a:t>
            </a:r>
          </a:p>
          <a:p>
            <a:pPr marL="171450" lvl="0" indent="-171450">
              <a:buFont typeface="Arial" panose="020B0604020202090204" pitchFamily="34" charset="0"/>
              <a:buChar char="•"/>
            </a:pPr>
            <a:r>
              <a:rPr lang="en-US" sz="1200" b="1" kern="1200" dirty="0">
                <a:solidFill>
                  <a:schemeClr val="tx1"/>
                </a:solidFill>
                <a:effectLst/>
                <a:latin typeface="+mn-lt"/>
                <a:ea typeface="+mn-ea"/>
                <a:cs typeface="+mn-cs"/>
              </a:rPr>
              <a:t>Appoint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SS Record Custodian,</a:t>
            </a:r>
            <a:r>
              <a:rPr lang="en-US" sz="1200" kern="1200" dirty="0">
                <a:solidFill>
                  <a:schemeClr val="tx1"/>
                </a:solidFill>
                <a:effectLst/>
                <a:latin typeface="+mn-lt"/>
                <a:ea typeface="+mn-ea"/>
                <a:cs typeface="+mn-cs"/>
              </a:rPr>
              <a:t> especially for complex, hi-visibility SS.  This is a best practice used by many.  </a:t>
            </a:r>
          </a:p>
          <a:p>
            <a:pPr marL="171450" lvl="0" indent="-171450">
              <a:buFont typeface="Arial" panose="020B0604020202090204" pitchFamily="34" charset="0"/>
              <a:buChar char="•"/>
            </a:pPr>
            <a:r>
              <a:rPr lang="en-US" sz="1200" b="1" kern="1200" dirty="0">
                <a:solidFill>
                  <a:schemeClr val="tx1"/>
                </a:solidFill>
                <a:effectLst/>
                <a:latin typeface="+mn-lt"/>
                <a:ea typeface="+mn-ea"/>
                <a:cs typeface="+mn-cs"/>
              </a:rPr>
              <a:t>Ensure Utilization of Source Selection Tools </a:t>
            </a:r>
            <a:r>
              <a:rPr lang="en-US" sz="1200" kern="1200" dirty="0">
                <a:solidFill>
                  <a:schemeClr val="tx1"/>
                </a:solidFill>
                <a:effectLst/>
                <a:latin typeface="+mn-lt"/>
                <a:ea typeface="+mn-ea"/>
                <a:cs typeface="+mn-cs"/>
              </a:rPr>
              <a:t>to degree possible but do not assume electronic tool contains entire record.  </a:t>
            </a:r>
            <a:r>
              <a:rPr lang="en-US" sz="1200" b="1" kern="1200" dirty="0">
                <a:solidFill>
                  <a:schemeClr val="tx1"/>
                </a:solidFill>
                <a:effectLst/>
                <a:latin typeface="+mn-lt"/>
                <a:ea typeface="+mn-ea"/>
                <a:cs typeface="+mn-cs"/>
              </a:rPr>
              <a:t>Check – double check</a:t>
            </a:r>
            <a:r>
              <a:rPr lang="en-US" sz="1200" kern="1200" dirty="0">
                <a:solidFill>
                  <a:schemeClr val="tx1"/>
                </a:solidFill>
                <a:effectLst/>
                <a:latin typeface="+mn-lt"/>
                <a:ea typeface="+mn-ea"/>
                <a:cs typeface="+mn-cs"/>
              </a:rPr>
              <a:t>                                </a:t>
            </a:r>
          </a:p>
          <a:p>
            <a:pPr marL="171450" lvl="0" indent="-171450">
              <a:buFont typeface="Arial" panose="020B0604020202090204" pitchFamily="34" charset="0"/>
              <a:buChar char="•"/>
            </a:pPr>
            <a:r>
              <a:rPr lang="en-US" sz="1200" b="1" kern="1200" dirty="0">
                <a:solidFill>
                  <a:schemeClr val="tx1"/>
                </a:solidFill>
                <a:effectLst/>
                <a:latin typeface="+mn-lt"/>
                <a:ea typeface="+mn-ea"/>
                <a:cs typeface="+mn-cs"/>
              </a:rPr>
              <a:t>Consult your SS team legal counsel </a:t>
            </a:r>
            <a:r>
              <a:rPr lang="en-US" sz="1200" kern="1200" dirty="0">
                <a:solidFill>
                  <a:schemeClr val="tx1"/>
                </a:solidFill>
                <a:effectLst/>
                <a:latin typeface="+mn-lt"/>
                <a:ea typeface="+mn-ea"/>
                <a:cs typeface="+mn-cs"/>
              </a:rPr>
              <a:t>prior to deleting or destroying any SS documents, including e-mails. </a:t>
            </a:r>
          </a:p>
          <a:p>
            <a:pPr marL="0" lvl="0" indent="0">
              <a:buFont typeface="Arial" panose="020B060402020209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90204" pitchFamily="34" charset="0"/>
              <a:buChar char="•"/>
            </a:pPr>
            <a:r>
              <a:rPr lang="en-US" sz="1200" b="1" u="sng" kern="1200" dirty="0">
                <a:solidFill>
                  <a:schemeClr val="tx1"/>
                </a:solidFill>
                <a:effectLst/>
                <a:latin typeface="+mn-lt"/>
                <a:ea typeface="+mn-ea"/>
                <a:cs typeface="+mn-cs"/>
              </a:rPr>
              <a:t>GAO places great emphasis on SS documentation</a:t>
            </a:r>
            <a:r>
              <a:rPr lang="en-US" sz="1200" b="1" u="none"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often decides only based on the record.  If the record is not complete you may lose the protest, regardless of merit.</a:t>
            </a:r>
          </a:p>
          <a:p>
            <a:pPr marL="0" indent="0">
              <a:buFont typeface="Arial" panose="020B0604020202090204" pitchFamily="34" charset="0"/>
              <a:buNone/>
            </a:pPr>
            <a:br>
              <a:rPr lang="en-US" sz="1200" kern="1200" dirty="0">
                <a:solidFill>
                  <a:schemeClr val="tx1"/>
                </a:solidFill>
                <a:effectLst/>
                <a:latin typeface="+mn-lt"/>
                <a:ea typeface="+mn-ea"/>
                <a:cs typeface="+mn-cs"/>
              </a:rPr>
            </a:br>
            <a:endParaRPr lang="en-US" sz="120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93</a:t>
            </a:fld>
            <a:endParaRPr lang="en-US"/>
          </a:p>
        </p:txBody>
      </p:sp>
    </p:spTree>
    <p:extLst>
      <p:ext uri="{BB962C8B-B14F-4D97-AF65-F5344CB8AC3E}">
        <p14:creationId xmlns:p14="http://schemas.microsoft.com/office/powerpoint/2010/main" val="1085010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GAO Findings on Source Selection Documentation</a:t>
            </a:r>
            <a:endParaRPr lang="en-US" b="0" dirty="0"/>
          </a:p>
          <a:p>
            <a:endParaRPr lang="en-US" b="0" dirty="0"/>
          </a:p>
          <a:p>
            <a:r>
              <a:rPr lang="en-US" b="1" dirty="0"/>
              <a:t>Lesson</a:t>
            </a:r>
            <a:r>
              <a:rPr lang="en-US" b="1" baseline="0" dirty="0"/>
              <a:t> Plan:  </a:t>
            </a:r>
            <a:r>
              <a:rPr lang="en-US" b="0" dirty="0"/>
              <a:t>Protests</a:t>
            </a:r>
            <a:r>
              <a:rPr lang="en-US" b="0" baseline="0" dirty="0"/>
              <a:t> can be won or lost based on the quality of the SST’s documentation.  This chart reviews some GAO findings on source selection documentation.  Review these with the team.</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94</a:t>
            </a:fld>
            <a:endParaRPr lang="en-US" dirty="0"/>
          </a:p>
        </p:txBody>
      </p:sp>
    </p:spTree>
    <p:extLst>
      <p:ext uri="{BB962C8B-B14F-4D97-AF65-F5344CB8AC3E}">
        <p14:creationId xmlns:p14="http://schemas.microsoft.com/office/powerpoint/2010/main" val="34567301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4103"/>
          <p:cNvSpPr>
            <a:spLocks noGrp="1" noChangeArrowheads="1"/>
          </p:cNvSpPr>
          <p:nvPr>
            <p:ph type="sldNum" sz="quarter" idx="5"/>
          </p:nvPr>
        </p:nvSpPr>
        <p:spPr/>
        <p:txBody>
          <a:bodyPr/>
          <a:lstStyle/>
          <a:p>
            <a:pPr>
              <a:defRPr/>
            </a:pPr>
            <a:fld id="{0919D1E3-F830-4F10-9FAD-FC7F7578EED9}" type="slidenum">
              <a:rPr lang="en-US" smtClean="0"/>
              <a:pPr>
                <a:defRPr/>
              </a:pPr>
              <a:t>95</a:t>
            </a:fld>
            <a:endParaRPr lang="en-US"/>
          </a:p>
        </p:txBody>
      </p:sp>
      <p:sp>
        <p:nvSpPr>
          <p:cNvPr id="531459" name="Rectangle 2"/>
          <p:cNvSpPr>
            <a:spLocks noGrp="1" noRot="1" noChangeAspect="1" noChangeArrowheads="1" noTextEdit="1"/>
          </p:cNvSpPr>
          <p:nvPr>
            <p:ph type="sldImg"/>
          </p:nvPr>
        </p:nvSpPr>
        <p:spPr>
          <a:ln/>
        </p:spPr>
      </p:sp>
      <p:sp>
        <p:nvSpPr>
          <p:cNvPr id="53146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Summary</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a:t>
            </a:r>
            <a:r>
              <a:rPr lang="en-US" sz="1200" kern="1200" dirty="0">
                <a:solidFill>
                  <a:schemeClr val="tx1"/>
                </a:solidFill>
                <a:latin typeface="+mn-lt"/>
                <a:ea typeface="+mn-ea"/>
                <a:cs typeface="+mn-cs"/>
              </a:rPr>
              <a:t>Show the Overview chart to briefly summarize what you covered today.  Remind team members that each SS is unique (no cookie cutters). </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Early planning is important!  Talk about the importance of professional judgment throughout the process.  Solicit questions or comments.</a:t>
            </a:r>
            <a:endParaRPr lang="en-US" dirty="0"/>
          </a:p>
        </p:txBody>
      </p:sp>
    </p:spTree>
    <p:extLst>
      <p:ext uri="{BB962C8B-B14F-4D97-AF65-F5344CB8AC3E}">
        <p14:creationId xmlns:p14="http://schemas.microsoft.com/office/powerpoint/2010/main" val="2617167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Feedback and Certificate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Training</a:t>
            </a:r>
            <a:r>
              <a:rPr lang="en-US" sz="1200" kern="1200" baseline="0" dirty="0">
                <a:solidFill>
                  <a:schemeClr val="tx1"/>
                </a:solidFill>
                <a:latin typeface="+mn-lt"/>
                <a:ea typeface="+mn-ea"/>
                <a:cs typeface="+mn-cs"/>
              </a:rPr>
              <a:t> certificates are provided to attendees by the source selection trainer who conducts the training.  A list of attendees is to be provided to the organization’s source selection training manager for tracking purposes.</a:t>
            </a:r>
            <a:endParaRPr lang="en-US" sz="1200" kern="1200" dirty="0">
              <a:solidFill>
                <a:schemeClr val="tx1"/>
              </a:solidFill>
              <a:latin typeface="+mn-lt"/>
              <a:ea typeface="+mn-ea"/>
              <a:cs typeface="+mn-cs"/>
            </a:endParaRPr>
          </a:p>
          <a:p>
            <a:pPr>
              <a:buFont typeface="Wingdings" pitchFamily="2" charset="2"/>
              <a:buNone/>
            </a:pPr>
            <a:endParaRPr lang="en-US" sz="1200" kern="1200" baseline="0" dirty="0">
              <a:solidFill>
                <a:schemeClr val="tx1"/>
              </a:solidFill>
              <a:latin typeface="+mn-lt"/>
              <a:ea typeface="+mn-ea"/>
              <a:cs typeface="+mn-cs"/>
            </a:endParaRPr>
          </a:p>
          <a:p>
            <a:pPr>
              <a:buFont typeface="Wingdings" pitchFamily="2" charset="2"/>
              <a:buChar char="Ø"/>
            </a:pP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Attendees are eligible to receive 6 CL points for each full day of instruction, 3 CL points for any half day of instruction and 1 CL point for 2 hours or less of instruction. CL point eligibility are determined by the training manager/POC.  Trainers need to indicate the number of CL points that the team members can obtain.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Thank everyone for attending.</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96</a:t>
            </a:fld>
            <a:endParaRPr lang="en-US"/>
          </a:p>
        </p:txBody>
      </p:sp>
    </p:spTree>
    <p:extLst>
      <p:ext uri="{BB962C8B-B14F-4D97-AF65-F5344CB8AC3E}">
        <p14:creationId xmlns:p14="http://schemas.microsoft.com/office/powerpoint/2010/main" val="3802299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4103"/>
          <p:cNvSpPr>
            <a:spLocks noGrp="1" noChangeArrowheads="1"/>
          </p:cNvSpPr>
          <p:nvPr>
            <p:ph type="sldNum" sz="quarter" idx="5"/>
          </p:nvPr>
        </p:nvSpPr>
        <p:spPr/>
        <p:txBody>
          <a:bodyPr/>
          <a:lstStyle/>
          <a:p>
            <a:pPr>
              <a:defRPr/>
            </a:pPr>
            <a:fld id="{6398D028-2B02-4D66-B2A8-9EED0D3F515E}" type="slidenum">
              <a:rPr lang="en-US" smtClean="0"/>
              <a:pPr>
                <a:defRPr/>
              </a:pPr>
              <a:t>97</a:t>
            </a:fld>
            <a:endParaRPr lang="en-US"/>
          </a:p>
        </p:txBody>
      </p:sp>
      <p:sp>
        <p:nvSpPr>
          <p:cNvPr id="304131"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827620" y="4273462"/>
            <a:ext cx="5510953" cy="4325262"/>
          </a:xfrm>
          <a:ln/>
        </p:spPr>
        <p:txBody>
          <a:bodyPr>
            <a:normAutofit/>
          </a:bodyPr>
          <a:lstStyle/>
          <a:p>
            <a:r>
              <a:rPr lang="en-US" sz="1200" b="1" kern="1200" dirty="0">
                <a:solidFill>
                  <a:schemeClr val="tx1"/>
                </a:solidFill>
                <a:latin typeface="+mn-lt"/>
                <a:ea typeface="+mn-ea"/>
                <a:cs typeface="+mn-cs"/>
              </a:rPr>
              <a:t>References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References are available to assist you, the trainer, in presenting both the Phase I (Acquisition Planning) and Phase II (Source Selection Execution) training modules.  You should use these references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your advantage to illustrate or emphasize a particular point of view.  </a:t>
            </a:r>
          </a:p>
          <a:p>
            <a:endParaRPr lang="en-US" sz="1200" b="1" i="0" u="none" kern="1200" dirty="0">
              <a:solidFill>
                <a:schemeClr val="tx1"/>
              </a:solidFill>
              <a:latin typeface="+mn-lt"/>
              <a:ea typeface="+mn-ea"/>
              <a:cs typeface="+mn-cs"/>
            </a:endParaRPr>
          </a:p>
          <a:p>
            <a:r>
              <a:rPr lang="en-US" sz="1200" b="1" i="0" u="none" kern="1200" dirty="0">
                <a:solidFill>
                  <a:schemeClr val="tx1"/>
                </a:solidFill>
                <a:latin typeface="+mn-lt"/>
                <a:ea typeface="+mn-ea"/>
                <a:cs typeface="+mn-cs"/>
              </a:rPr>
              <a:t>Reminder:  </a:t>
            </a:r>
            <a:r>
              <a:rPr lang="en-US" sz="1200" b="0" i="0" u="none" kern="1200" dirty="0">
                <a:solidFill>
                  <a:schemeClr val="tx1"/>
                </a:solidFill>
                <a:latin typeface="+mn-lt"/>
                <a:ea typeface="+mn-ea"/>
                <a:cs typeface="+mn-cs"/>
              </a:rPr>
              <a:t>Must be in slide show mode for links to work.</a:t>
            </a:r>
            <a:endParaRPr lang="en-US" b="0" i="0" u="none" dirty="0"/>
          </a:p>
        </p:txBody>
      </p:sp>
    </p:spTree>
    <p:extLst>
      <p:ext uri="{BB962C8B-B14F-4D97-AF65-F5344CB8AC3E}">
        <p14:creationId xmlns:p14="http://schemas.microsoft.com/office/powerpoint/2010/main" val="41246272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4103"/>
          <p:cNvSpPr>
            <a:spLocks noGrp="1" noChangeArrowheads="1"/>
          </p:cNvSpPr>
          <p:nvPr>
            <p:ph type="sldNum" sz="quarter" idx="5"/>
          </p:nvPr>
        </p:nvSpPr>
        <p:spPr/>
        <p:txBody>
          <a:bodyPr/>
          <a:lstStyle/>
          <a:p>
            <a:pPr>
              <a:defRPr/>
            </a:pPr>
            <a:fld id="{16EEFA79-267E-4CA0-9142-E7CDFDEFEC77}" type="slidenum">
              <a:rPr lang="en-US" smtClean="0"/>
              <a:pPr>
                <a:defRPr/>
              </a:pPr>
              <a:t>98</a:t>
            </a:fld>
            <a:endParaRPr lang="en-US"/>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Linked Charts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32163108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Source Selection Process Pre-RFP Release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This flow diagram provides</a:t>
            </a:r>
            <a:r>
              <a:rPr lang="en-US" sz="1200" kern="1200" baseline="0" dirty="0">
                <a:solidFill>
                  <a:schemeClr val="tx1"/>
                </a:solidFill>
                <a:latin typeface="+mn-lt"/>
                <a:ea typeface="+mn-ea"/>
                <a:cs typeface="+mn-cs"/>
              </a:rPr>
              <a:t> a bit more detail than the previous</a:t>
            </a:r>
            <a:r>
              <a:rPr lang="en-US" sz="1200" kern="1200" dirty="0">
                <a:solidFill>
                  <a:schemeClr val="tx1"/>
                </a:solidFill>
                <a:latin typeface="+mn-lt"/>
                <a:ea typeface="+mn-ea"/>
                <a:cs typeface="+mn-cs"/>
              </a:rPr>
              <a:t> roadmap.  It’s important to understand the purpose of the Phase I Acquisition Planning training and how it relates to the overall source selection process.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All blocks highlighted</a:t>
            </a:r>
            <a:r>
              <a:rPr lang="en-US" baseline="0" dirty="0"/>
              <a:t> in yellow are for SSA (and SSAC, when used) review and involvement.</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action arrow in the bottom right corner of the chart will take you back to Chart 4, Source Selection Process Roadmap.</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References:  </a:t>
            </a:r>
            <a:r>
              <a:rPr lang="en-US" sz="1200" b="0" kern="1200" dirty="0">
                <a:solidFill>
                  <a:schemeClr val="tx1"/>
                </a:solidFill>
                <a:latin typeface="+mn-lt"/>
                <a:ea typeface="+mn-ea"/>
                <a:cs typeface="+mn-cs"/>
              </a:rPr>
              <a:t>FAR 2.101, FAR 15.1, DFARS 215.3, AFFARS MP 5315.3 </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8156F617-1DAE-4626-BD64-72C9333C7178}" type="slidenum">
              <a:rPr lang="en-US" smtClean="0">
                <a:solidFill>
                  <a:prstClr val="black"/>
                </a:solidFill>
              </a:rPr>
              <a:pPr>
                <a:defRPr/>
              </a:pPr>
              <a:t>99</a:t>
            </a:fld>
            <a:endParaRPr lang="en-US" dirty="0">
              <a:solidFill>
                <a:prstClr val="black"/>
              </a:solidFill>
            </a:endParaRPr>
          </a:p>
        </p:txBody>
      </p:sp>
    </p:spTree>
    <p:extLst>
      <p:ext uri="{BB962C8B-B14F-4D97-AF65-F5344CB8AC3E}">
        <p14:creationId xmlns:p14="http://schemas.microsoft.com/office/powerpoint/2010/main" val="22554196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1" baseline="0" dirty="0"/>
              <a:t>Lowest Price Acceptable Past Performance (LPAPP)</a:t>
            </a:r>
          </a:p>
          <a:p>
            <a:pPr>
              <a:buFont typeface="Arial" pitchFamily="34" charset="0"/>
              <a:buNone/>
            </a:pPr>
            <a:endParaRPr lang="en-US" baseline="0" dirty="0"/>
          </a:p>
          <a:p>
            <a:pPr>
              <a:buFont typeface="Arial" pitchFamily="34" charset="0"/>
              <a:buNone/>
            </a:pPr>
            <a:r>
              <a:rPr lang="en-US" b="1" baseline="0" dirty="0"/>
              <a:t>Lesson Plan:  </a:t>
            </a:r>
            <a:r>
              <a:rPr lang="en-US" b="0" baseline="0" dirty="0"/>
              <a:t>LPAPP is a variation being used in some CONS.  LPAPP, like LPTA is subject to the limitations set forth in DFARS</a:t>
            </a:r>
            <a:r>
              <a:rPr lang="en-US" b="0" baseline="0" dirty="0">
                <a:solidFill>
                  <a:srgbClr val="FF0000"/>
                </a:solidFill>
              </a:rPr>
              <a:t> 215.101-2-70 and PGI 215.101-2-70</a:t>
            </a:r>
          </a:p>
          <a:p>
            <a:pPr>
              <a:buFont typeface="Arial" pitchFamily="34" charset="0"/>
              <a:buNone/>
            </a:pPr>
            <a:endParaRPr lang="en-US" b="0" baseline="0" dirty="0">
              <a:solidFill>
                <a:srgbClr val="FF0000"/>
              </a:solidFill>
            </a:endParaRPr>
          </a:p>
          <a:p>
            <a:pPr>
              <a:buFont typeface="Arial" pitchFamily="34" charset="0"/>
              <a:buNone/>
            </a:pPr>
            <a:r>
              <a:rPr lang="en-US" b="0" baseline="0" dirty="0"/>
              <a:t>In LPAPP, award is made to the offeror with the lowest TEP whose proposal meets the acceptability standards for the non-price factor (Past Performance).  In order to streamline the evaluation process, the solicitation can state that the Government will first evaluate the price factor for all offerors, and list the prices from lowest TEP to highest TEP.  The Government will then proceed with evaluation of the Past Performance factor starting with the offeror with the lowest TEP.  If the lowest priced offeror meets all of the past performance standards listed in the solicitation and is assigned an Acceptable rating for Past Performance, the Government will proceed with contract award to this offeror and not continue evaluation of the remaining offerors.  If the lowest priced offeror does not have an Acceptable rating for Past Performance, the Government will evaluate the Past Performance of the next lowest priced offeror, continuing on to the first offeror with an Acceptable past performance rating.  This offeror will be awarded the contract.</a:t>
            </a:r>
          </a:p>
          <a:p>
            <a:pPr>
              <a:buFont typeface="Arial" pitchFamily="34" charset="0"/>
              <a:buNone/>
            </a:pPr>
            <a:endParaRPr lang="en-US" b="0" baseline="0" dirty="0"/>
          </a:p>
          <a:p>
            <a:pPr>
              <a:buFont typeface="Arial" pitchFamily="34" charset="0"/>
              <a:buNone/>
            </a:pPr>
            <a:r>
              <a:rPr lang="en-US" b="0" baseline="0" dirty="0"/>
              <a:t>The Past Performance Questionnaire should be tailored to address the scope, magnitude, and complexity of the requirement, with questions relating to identified risks, key discriminators, Service Summary items, etc.</a:t>
            </a:r>
          </a:p>
          <a:p>
            <a:pPr>
              <a:buFont typeface="Arial" pitchFamily="34" charset="0"/>
              <a:buNone/>
            </a:pPr>
            <a:endParaRPr lang="en-US" b="0" baseline="0" dirty="0"/>
          </a:p>
          <a:p>
            <a:pPr>
              <a:buFont typeface="Arial" pitchFamily="34" charset="0"/>
              <a:buNone/>
            </a:pPr>
            <a:r>
              <a:rPr lang="en-US" b="0" baseline="0" dirty="0"/>
              <a:t>The action button at the bottom right corner will take you back to the last LPTA slide.</a:t>
            </a:r>
          </a:p>
        </p:txBody>
      </p:sp>
      <p:sp>
        <p:nvSpPr>
          <p:cNvPr id="4" name="Slide Number Placeholder 3"/>
          <p:cNvSpPr>
            <a:spLocks noGrp="1"/>
          </p:cNvSpPr>
          <p:nvPr>
            <p:ph type="sldNum" sz="quarter" idx="10"/>
          </p:nvPr>
        </p:nvSpPr>
        <p:spPr/>
        <p:txBody>
          <a:bodyPr/>
          <a:lstStyle/>
          <a:p>
            <a:fld id="{5B84B94F-63AD-426E-88CB-044A92825218}" type="slidenum">
              <a:rPr lang="en-US" smtClean="0"/>
              <a:pPr/>
              <a:t>100</a:t>
            </a:fld>
            <a:endParaRPr lang="en-US"/>
          </a:p>
        </p:txBody>
      </p:sp>
    </p:spTree>
    <p:extLst>
      <p:ext uri="{BB962C8B-B14F-4D97-AF65-F5344CB8AC3E}">
        <p14:creationId xmlns:p14="http://schemas.microsoft.com/office/powerpoint/2010/main" val="33778719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Slide Number Placeholder 3"/>
          <p:cNvSpPr>
            <a:spLocks noGrp="1"/>
          </p:cNvSpPr>
          <p:nvPr>
            <p:ph type="sldNum" sz="quarter" idx="5"/>
          </p:nvPr>
        </p:nvSpPr>
        <p:spPr/>
        <p:txBody>
          <a:bodyPr/>
          <a:lstStyle/>
          <a:p>
            <a:pPr>
              <a:defRPr/>
            </a:pPr>
            <a:fld id="{6BC97C96-63A8-4FEE-AAB7-9976E976B914}" type="slidenum">
              <a:rPr lang="en-US" smtClean="0"/>
              <a:pPr>
                <a:defRPr/>
              </a:pPr>
              <a:t>101</a:t>
            </a:fld>
            <a:endParaRPr lang="en-US" dirty="0"/>
          </a:p>
        </p:txBody>
      </p:sp>
      <p:sp>
        <p:nvSpPr>
          <p:cNvPr id="68612" name="Notes Placeholder 4"/>
          <p:cNvSpPr>
            <a:spLocks noGrp="1"/>
          </p:cNvSpPr>
          <p:nvPr>
            <p:ph type="body" sz="quarter" idx="11"/>
          </p:nvPr>
        </p:nvSpPr>
        <p:spPr>
          <a:xfrm>
            <a:off x="114301" y="4416427"/>
            <a:ext cx="6696075" cy="4183063"/>
          </a:xfrm>
          <a:noFill/>
          <a:ln/>
        </p:spPr>
        <p:txBody>
          <a:bodyPr/>
          <a:lstStyle/>
          <a:p>
            <a:endParaRPr lang="en-US" sz="1800" dirty="0"/>
          </a:p>
          <a:p>
            <a:r>
              <a:rPr lang="en-US" sz="1200" b="1" dirty="0"/>
              <a:t>Proposals must meet all requirements in order to be</a:t>
            </a:r>
            <a:r>
              <a:rPr lang="en-US" sz="1200" b="1" baseline="0" dirty="0"/>
              <a:t> awardable.  This is inherent in the descriptions for Blue, Purple, and Green. </a:t>
            </a:r>
          </a:p>
          <a:p>
            <a:endParaRPr lang="en-US" sz="1200" b="1" baseline="0" dirty="0"/>
          </a:p>
          <a:p>
            <a:r>
              <a:rPr lang="en-US" sz="1200" b="1" baseline="0" dirty="0"/>
              <a:t>Emphasize that strengths and deficiencies are only ever related to the evaluation of the technical approach.</a:t>
            </a:r>
          </a:p>
          <a:p>
            <a:endParaRPr lang="en-US" sz="1200" b="1" baseline="0" dirty="0"/>
          </a:p>
          <a:p>
            <a:r>
              <a:rPr lang="en-US" sz="1200" b="1" baseline="0" dirty="0"/>
              <a:t>Note:  DoD SS procedures dated    August 2022 changed the descriptions as follows:</a:t>
            </a:r>
          </a:p>
          <a:p>
            <a:pPr marL="171450" indent="-171450">
              <a:buFontTx/>
              <a:buChar char="-"/>
            </a:pPr>
            <a:r>
              <a:rPr lang="en-US" sz="1200" b="1" baseline="0" dirty="0"/>
              <a:t>Blue/Outstanding:  Proposal “indicates” to “demonstrates”.  Also changed from “contains multiple strengths” to “</a:t>
            </a:r>
            <a:r>
              <a:rPr lang="en-US" sz="1200" b="1" kern="1200" baseline="0" dirty="0">
                <a:solidFill>
                  <a:schemeClr val="tx1"/>
                </a:solidFill>
                <a:effectLst/>
                <a:latin typeface="+mn-lt"/>
                <a:ea typeface="+mn-ea"/>
                <a:cs typeface="+mn-cs"/>
              </a:rPr>
              <a:t>..and/or at least one </a:t>
            </a:r>
            <a:r>
              <a:rPr lang="en-US" sz="1200" b="1" i="1" kern="1200" baseline="0" dirty="0">
                <a:solidFill>
                  <a:schemeClr val="tx1"/>
                </a:solidFill>
                <a:effectLst/>
                <a:latin typeface="+mn-lt"/>
                <a:ea typeface="+mn-ea"/>
                <a:cs typeface="+mn-cs"/>
              </a:rPr>
              <a:t>exceptional strength” </a:t>
            </a:r>
          </a:p>
          <a:p>
            <a:pPr marL="171450" indent="-171450">
              <a:buFontTx/>
              <a:buChar char="-"/>
            </a:pPr>
            <a:r>
              <a:rPr lang="en-US" sz="1200" b="1" i="0" kern="1200" baseline="0" dirty="0">
                <a:solidFill>
                  <a:schemeClr val="tx1"/>
                </a:solidFill>
                <a:effectLst/>
                <a:latin typeface="+mn-lt"/>
                <a:ea typeface="+mn-ea"/>
                <a:cs typeface="+mn-cs"/>
              </a:rPr>
              <a:t>Purple/Good:  From “Proposal indicates..” to “Proposal demonstrates…” and added “</a:t>
            </a:r>
            <a:r>
              <a:rPr lang="en-US" sz="1200" b="1" i="1" kern="1200" baseline="0" dirty="0">
                <a:solidFill>
                  <a:schemeClr val="tx1"/>
                </a:solidFill>
                <a:effectLst/>
                <a:latin typeface="+mn-lt"/>
                <a:ea typeface="+mn-ea"/>
                <a:cs typeface="+mn-cs"/>
              </a:rPr>
              <a:t>or significant strength” .  </a:t>
            </a:r>
          </a:p>
          <a:p>
            <a:pPr marL="171450" indent="-171450">
              <a:buFontTx/>
              <a:buChar char="-"/>
            </a:pPr>
            <a:r>
              <a:rPr lang="en-US" sz="1200" b="1" i="0" kern="1200" baseline="0" dirty="0">
                <a:solidFill>
                  <a:schemeClr val="tx1"/>
                </a:solidFill>
                <a:effectLst/>
                <a:latin typeface="+mn-lt"/>
                <a:ea typeface="+mn-ea"/>
                <a:cs typeface="+mn-cs"/>
              </a:rPr>
              <a:t>Green/Acceptable:  :  From “Proposal indicates..” to “Proposal demonstrates…”  </a:t>
            </a:r>
            <a:endParaRPr lang="en-US" sz="1200" b="1" i="1" dirty="0"/>
          </a:p>
        </p:txBody>
      </p:sp>
    </p:spTree>
    <p:extLst>
      <p:ext uri="{BB962C8B-B14F-4D97-AF65-F5344CB8AC3E}">
        <p14:creationId xmlns:p14="http://schemas.microsoft.com/office/powerpoint/2010/main" val="163004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C00000"/>
            </a:solidFill>
            <a:round/>
            <a:headEnd/>
            <a:tailEnd/>
          </a:ln>
          <a:effectLst/>
        </p:spPr>
        <p:txBody>
          <a:bodyPr wrap="none" anchor="ctr"/>
          <a:lstStyle/>
          <a:p>
            <a:pPr>
              <a:defRPr/>
            </a:pPr>
            <a:endParaRPr lang="en-US" sz="1600" dirty="0"/>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14"/>
          <p:cNvSpPr txBox="1">
            <a:spLocks noChangeArrowheads="1"/>
          </p:cNvSpPr>
          <p:nvPr/>
        </p:nvSpPr>
        <p:spPr bwMode="auto">
          <a:xfrm>
            <a:off x="1790700" y="514350"/>
            <a:ext cx="6591300" cy="646113"/>
          </a:xfrm>
          <a:prstGeom prst="rect">
            <a:avLst/>
          </a:prstGeom>
          <a:noFill/>
          <a:ln w="9525">
            <a:noFill/>
            <a:miter lim="800000"/>
            <a:headEnd/>
            <a:tailEnd/>
          </a:ln>
          <a:effectLst/>
        </p:spPr>
        <p:txBody>
          <a:bodyPr>
            <a:spAutoFit/>
          </a:bodyPr>
          <a:lstStyle/>
          <a:p>
            <a:pPr>
              <a:defRPr/>
            </a:pPr>
            <a:r>
              <a:rPr lang="en-US" sz="3600" b="1" i="1" dirty="0"/>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dirty="0"/>
              <a:t>Click to edit Master title style</a:t>
            </a:r>
          </a:p>
        </p:txBody>
      </p:sp>
      <p:pic>
        <p:nvPicPr>
          <p:cNvPr id="2" name="Picture 1">
            <a:extLst>
              <a:ext uri="{FF2B5EF4-FFF2-40B4-BE49-F238E27FC236}">
                <a16:creationId xmlns:a16="http://schemas.microsoft.com/office/drawing/2014/main" id="{B58BBF7D-0EAE-552F-37AD-20C271ED0C8B}"/>
              </a:ext>
            </a:extLst>
          </p:cNvPr>
          <p:cNvPicPr>
            <a:picLocks noChangeAspect="1"/>
          </p:cNvPicPr>
          <p:nvPr userDrawn="1"/>
        </p:nvPicPr>
        <p:blipFill>
          <a:blip r:embed="rId2"/>
          <a:stretch>
            <a:fillRect/>
          </a:stretch>
        </p:blipFill>
        <p:spPr>
          <a:xfrm>
            <a:off x="457200" y="3562350"/>
            <a:ext cx="2743438" cy="286536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1CCE0-1F56-4273-9CB8-1973C9AF443A}" type="datetime1">
              <a:rPr lang="en-US" smtClean="0"/>
              <a:t>12/6/2023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5F4CB1-FF05-4490-892B-B76C55B5A3AD}"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74FDA-6943-4E87-9694-6799BC690A4F}"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BE1DFB-139A-4458-8D70-815203168551}"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1030"/>
          <p:cNvSpPr>
            <a:spLocks noGrp="1" noChangeArrowheads="1"/>
          </p:cNvSpPr>
          <p:nvPr>
            <p:ph type="title"/>
          </p:nvPr>
        </p:nvSpPr>
        <p:spPr bwMode="auto">
          <a:xfrm>
            <a:off x="1663700" y="76200"/>
            <a:ext cx="6184900" cy="1155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rgbClr val="000099"/>
                </a:solidFill>
                <a:latin typeface="Arial" pitchFamily="34" charset="0"/>
                <a:cs typeface="Arial" pitchFamily="34" charset="0"/>
              </a:defRPr>
            </a:lvl1pPr>
          </a:lstStyle>
          <a:p>
            <a:pPr lvl="0"/>
            <a:r>
              <a:rPr lang="en-US" dirty="0"/>
              <a:t>Click to edit Master title style</a:t>
            </a:r>
          </a:p>
        </p:txBody>
      </p:sp>
      <p:sp>
        <p:nvSpPr>
          <p:cNvPr id="7" name="Line 1036"/>
          <p:cNvSpPr>
            <a:spLocks noChangeShapeType="1"/>
          </p:cNvSpPr>
          <p:nvPr userDrawn="1"/>
        </p:nvSpPr>
        <p:spPr bwMode="auto">
          <a:xfrm>
            <a:off x="381000" y="13716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7988300" y="6524625"/>
            <a:ext cx="1143000" cy="304800"/>
          </a:xfrm>
          <a:ln/>
        </p:spPr>
        <p:txBody>
          <a:bodyPr/>
          <a:lstStyle>
            <a:lvl1pPr>
              <a:defRPr/>
            </a:lvl1pPr>
          </a:lstStyle>
          <a:p>
            <a:fld id="{20805013-BF7B-4616-AD61-737F8F5786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A01055-5928-4037-8841-E0C9525B0384}"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0D07B-9731-4A67-8A4A-9439FB7B899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AFD66-3AD8-403C-A8E6-D2AD49D7CA3E}"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2B8189-CC26-4A30-9697-0255FBA7268C}"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1D8FE-9F68-4745-88B8-DA89615E4AB3}"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7C37C-CF0E-486D-808E-B0456F18D0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27"/>
          <p:cNvSpPr>
            <a:spLocks noGrp="1" noChangeArrowheads="1"/>
          </p:cNvSpPr>
          <p:nvPr>
            <p:ph type="dt" sz="half" idx="10"/>
          </p:nvPr>
        </p:nvSpPr>
        <p:spPr/>
        <p:txBody>
          <a:bodyPr/>
          <a:lstStyle>
            <a:lvl1pPr>
              <a:defRPr/>
            </a:lvl1pPr>
          </a:lstStyle>
          <a:p>
            <a:pPr>
              <a:defRPr/>
            </a:pPr>
            <a:fld id="{118E0615-8C07-44C4-A2F3-23A42387A93F}" type="datetime1">
              <a:rPr lang="en-US" smtClean="0"/>
              <a:t>12/6/2023</a:t>
            </a:fld>
            <a:endParaRPr lang="en-US"/>
          </a:p>
        </p:txBody>
      </p:sp>
      <p:sp>
        <p:nvSpPr>
          <p:cNvPr id="6" name="Rectangle 1028"/>
          <p:cNvSpPr>
            <a:spLocks noGrp="1" noChangeArrowheads="1"/>
          </p:cNvSpPr>
          <p:nvPr>
            <p:ph type="sldNum" sz="quarter" idx="11"/>
          </p:nvPr>
        </p:nvSpPr>
        <p:spPr/>
        <p:txBody>
          <a:bodyPr/>
          <a:lstStyle>
            <a:lvl1pPr>
              <a:defRPr/>
            </a:lvl1pPr>
          </a:lstStyle>
          <a:p>
            <a:pPr>
              <a:defRPr/>
            </a:pPr>
            <a:fld id="{BEED8B32-D5BB-414F-AAF8-0D2054DF8865}" type="slidenum">
              <a:rPr lang="en-US"/>
              <a:pPr>
                <a:defRPr/>
              </a:pPr>
              <a:t>‹#›</a:t>
            </a:fld>
            <a:endParaRPr lang="en-US">
              <a:solidFill>
                <a:schemeClr val="bg2"/>
              </a:solidFill>
            </a:endParaRPr>
          </a:p>
        </p:txBody>
      </p:sp>
      <p:sp>
        <p:nvSpPr>
          <p:cNvPr id="7" name="Title 6"/>
          <p:cNvSpPr>
            <a:spLocks noGrp="1"/>
          </p:cNvSpPr>
          <p:nvPr>
            <p:ph type="title"/>
          </p:nvPr>
        </p:nvSpPr>
        <p:spPr>
          <a:xfrm>
            <a:off x="1295400" y="9525"/>
            <a:ext cx="6858000" cy="1133475"/>
          </a:xfrm>
        </p:spPr>
        <p:txBody>
          <a:bodyPr/>
          <a:lstStyle/>
          <a:p>
            <a:r>
              <a:rPr lang="en-US" dirty="0"/>
              <a:t>Click to edit Master title style</a:t>
            </a:r>
          </a:p>
        </p:txBody>
      </p:sp>
      <p:pic>
        <p:nvPicPr>
          <p:cNvPr id="2" name="Picture 1">
            <a:extLst>
              <a:ext uri="{FF2B5EF4-FFF2-40B4-BE49-F238E27FC236}">
                <a16:creationId xmlns:a16="http://schemas.microsoft.com/office/drawing/2014/main" id="{B159AD86-6006-9112-2F76-D7FFDBDA34F9}"/>
              </a:ext>
            </a:extLst>
          </p:cNvPr>
          <p:cNvPicPr>
            <a:picLocks noChangeAspect="1"/>
          </p:cNvPicPr>
          <p:nvPr userDrawn="1"/>
        </p:nvPicPr>
        <p:blipFill>
          <a:blip r:embed="rId2"/>
          <a:stretch>
            <a:fillRect/>
          </a:stretch>
        </p:blipFill>
        <p:spPr>
          <a:xfrm>
            <a:off x="8092813" y="121858"/>
            <a:ext cx="933974" cy="975484"/>
          </a:xfrm>
          <a:prstGeom prst="rect">
            <a:avLst/>
          </a:prstGeom>
        </p:spPr>
      </p:pic>
      <p:sp>
        <p:nvSpPr>
          <p:cNvPr id="8" name="TextBox 7">
            <a:extLst>
              <a:ext uri="{FF2B5EF4-FFF2-40B4-BE49-F238E27FC236}">
                <a16:creationId xmlns:a16="http://schemas.microsoft.com/office/drawing/2014/main" id="{1B2329CB-C7A5-F70F-2376-7BDE938C88B5}"/>
              </a:ext>
            </a:extLst>
          </p:cNvPr>
          <p:cNvSpPr txBox="1"/>
          <p:nvPr userDrawn="1"/>
        </p:nvSpPr>
        <p:spPr>
          <a:xfrm>
            <a:off x="2438034" y="6495365"/>
            <a:ext cx="5529751" cy="307777"/>
          </a:xfrm>
          <a:prstGeom prst="rect">
            <a:avLst/>
          </a:prstGeom>
          <a:noFill/>
        </p:spPr>
        <p:txBody>
          <a:bodyPr wrap="square">
            <a:spAutoFit/>
          </a:bodyPr>
          <a:lstStyle/>
          <a:p>
            <a:pPr>
              <a:spcBef>
                <a:spcPct val="50000"/>
              </a:spcBef>
              <a:defRPr/>
            </a:pPr>
            <a:r>
              <a:rPr lang="en-US" altLang="en-US" sz="1400" b="1" i="1" dirty="0">
                <a:latin typeface="Century Schoolbook" panose="02040604050505020304" pitchFamily="18" charset="0"/>
              </a:rPr>
              <a:t>I n t e g r i t y  -  S e r v i c e  -  E x c e l </a:t>
            </a:r>
            <a:r>
              <a:rPr lang="en-US" altLang="en-US" sz="1400" b="1" i="1" dirty="0" err="1">
                <a:latin typeface="Century Schoolbook" panose="02040604050505020304" pitchFamily="18" charset="0"/>
              </a:rPr>
              <a:t>l</a:t>
            </a:r>
            <a:r>
              <a:rPr lang="en-US" altLang="en-US" sz="14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4626" y="106873"/>
            <a:ext cx="6872182" cy="111232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1A5A27-F420-4D28-89A5-BF4A28038CE4}" type="datetime1">
              <a:rPr lang="en-US" smtClean="0"/>
              <a:t>12/6/2023</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a:extLst>
              <a:ext uri="{FF2B5EF4-FFF2-40B4-BE49-F238E27FC236}">
                <a16:creationId xmlns:a16="http://schemas.microsoft.com/office/drawing/2014/main" id="{5AA2131F-449D-CE4E-45B2-48EF47032349}"/>
              </a:ext>
            </a:extLst>
          </p:cNvPr>
          <p:cNvPicPr>
            <a:picLocks noChangeAspect="1"/>
          </p:cNvPicPr>
          <p:nvPr userDrawn="1"/>
        </p:nvPicPr>
        <p:blipFill>
          <a:blip r:embed="rId2"/>
          <a:stretch>
            <a:fillRect/>
          </a:stretch>
        </p:blipFill>
        <p:spPr>
          <a:xfrm>
            <a:off x="8186808" y="112735"/>
            <a:ext cx="932769" cy="975445"/>
          </a:xfrm>
          <a:prstGeom prst="rect">
            <a:avLst/>
          </a:prstGeom>
        </p:spPr>
      </p:pic>
      <p:sp>
        <p:nvSpPr>
          <p:cNvPr id="7" name="TextBox 6">
            <a:extLst>
              <a:ext uri="{FF2B5EF4-FFF2-40B4-BE49-F238E27FC236}">
                <a16:creationId xmlns:a16="http://schemas.microsoft.com/office/drawing/2014/main" id="{CD578C02-ACF7-A580-F1AB-773DFC8A4EC7}"/>
              </a:ext>
            </a:extLst>
          </p:cNvPr>
          <p:cNvSpPr txBox="1"/>
          <p:nvPr userDrawn="1"/>
        </p:nvSpPr>
        <p:spPr>
          <a:xfrm>
            <a:off x="2057400" y="6460093"/>
            <a:ext cx="5560402"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684F4-4F5C-477C-8845-83E6932EBBC9}" type="datetime1">
              <a:rPr lang="en-US" smtClean="0"/>
              <a:t>12/6/2023</a:t>
            </a:fld>
            <a:endParaRPr lang="en-US"/>
          </a:p>
        </p:txBody>
      </p:sp>
      <p:sp>
        <p:nvSpPr>
          <p:cNvPr id="3" name="Footer Placeholder 2"/>
          <p:cNvSpPr>
            <a:spLocks noGrp="1"/>
          </p:cNvSpPr>
          <p:nvPr>
            <p:ph type="ftr" sz="quarter" idx="11"/>
          </p:nvPr>
        </p:nvSpPr>
        <p:spPr>
          <a:xfrm>
            <a:off x="1981200" y="6410325"/>
            <a:ext cx="5791200" cy="501650"/>
          </a:xfrm>
          <a:prstGeom prst="rect">
            <a:avLst/>
          </a:prstGeom>
        </p:spPr>
        <p:txBody>
          <a:bodyPr/>
          <a:lstStyle/>
          <a:p>
            <a:r>
              <a:rPr lang="en-US" altLang="en-US" b="1" i="1" dirty="0">
                <a:latin typeface="Century Schoolbook" panose="02040604050505020304" pitchFamily="18" charset="0"/>
              </a:rPr>
              <a:t>I n t e g r i t y  -  S e r v i c e  -  E x c e l </a:t>
            </a:r>
            <a:r>
              <a:rPr lang="en-US" altLang="en-US" b="1" i="1" dirty="0" err="1">
                <a:latin typeface="Century Schoolbook" panose="02040604050505020304" pitchFamily="18" charset="0"/>
              </a:rPr>
              <a:t>l</a:t>
            </a:r>
            <a:r>
              <a:rPr lang="en-US" altLang="en-US" b="1" i="1" dirty="0">
                <a:latin typeface="Century Schoolbook" panose="02040604050505020304" pitchFamily="18" charset="0"/>
              </a:rPr>
              <a:t> e n c 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E29E4DE-1FAE-4D0A-107D-6570B3CBF746}"/>
              </a:ext>
            </a:extLst>
          </p:cNvPr>
          <p:cNvPicPr>
            <a:picLocks noChangeAspect="1"/>
          </p:cNvPicPr>
          <p:nvPr userDrawn="1"/>
        </p:nvPicPr>
        <p:blipFill>
          <a:blip r:embed="rId2"/>
          <a:stretch>
            <a:fillRect/>
          </a:stretch>
        </p:blipFill>
        <p:spPr>
          <a:xfrm>
            <a:off x="8026400" y="76200"/>
            <a:ext cx="932769" cy="975445"/>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800100"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7"/>
          <p:cNvSpPr>
            <a:spLocks noGrp="1" noChangeArrowheads="1"/>
          </p:cNvSpPr>
          <p:nvPr>
            <p:ph type="dt" sz="half" idx="10"/>
          </p:nvPr>
        </p:nvSpPr>
        <p:spPr>
          <a:ln/>
        </p:spPr>
        <p:txBody>
          <a:bodyPr/>
          <a:lstStyle>
            <a:lvl1pPr>
              <a:defRPr/>
            </a:lvl1pPr>
          </a:lstStyle>
          <a:p>
            <a:pPr>
              <a:defRPr/>
            </a:pPr>
            <a:fld id="{66ADA902-C7B8-4047-AACC-C034F4A2455F}" type="datetime1">
              <a:rPr lang="en-US" smtClean="0"/>
              <a:t>12/6/2023</a:t>
            </a:fld>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C4083F7D-13B8-44A9-A5F2-C0539F4AB70F}" type="slidenum">
              <a:rPr lang="en-US"/>
              <a:pPr>
                <a:defRPr/>
              </a:pPr>
              <a:t>‹#›</a:t>
            </a:fld>
            <a:endParaRPr lang="en-US">
              <a:solidFill>
                <a:schemeClr val="bg2"/>
              </a:solidFill>
            </a:endParaRPr>
          </a:p>
        </p:txBody>
      </p:sp>
      <p:pic>
        <p:nvPicPr>
          <p:cNvPr id="7" name="Picture 6">
            <a:extLst>
              <a:ext uri="{FF2B5EF4-FFF2-40B4-BE49-F238E27FC236}">
                <a16:creationId xmlns:a16="http://schemas.microsoft.com/office/drawing/2014/main" id="{F31D395F-6AED-8FB1-1DF4-B1EC5FAD0330}"/>
              </a:ext>
            </a:extLst>
          </p:cNvPr>
          <p:cNvPicPr>
            <a:picLocks noChangeAspect="1"/>
          </p:cNvPicPr>
          <p:nvPr userDrawn="1"/>
        </p:nvPicPr>
        <p:blipFill>
          <a:blip r:embed="rId2"/>
          <a:stretch>
            <a:fillRect/>
          </a:stretch>
        </p:blipFill>
        <p:spPr>
          <a:xfrm>
            <a:off x="8093415" y="159977"/>
            <a:ext cx="932769" cy="975445"/>
          </a:xfrm>
          <a:prstGeom prst="rect">
            <a:avLst/>
          </a:prstGeom>
        </p:spPr>
      </p:pic>
      <p:sp>
        <p:nvSpPr>
          <p:cNvPr id="9" name="TextBox 8">
            <a:extLst>
              <a:ext uri="{FF2B5EF4-FFF2-40B4-BE49-F238E27FC236}">
                <a16:creationId xmlns:a16="http://schemas.microsoft.com/office/drawing/2014/main" id="{243EE81A-152A-8ED5-C27D-96C8A0634C13}"/>
              </a:ext>
            </a:extLst>
          </p:cNvPr>
          <p:cNvSpPr txBox="1"/>
          <p:nvPr userDrawn="1"/>
        </p:nvSpPr>
        <p:spPr>
          <a:xfrm>
            <a:off x="2118885" y="6448425"/>
            <a:ext cx="5869415" cy="381000"/>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Rectangle 1030"/>
          <p:cNvSpPr>
            <a:spLocks noGrp="1" noChangeArrowheads="1"/>
          </p:cNvSpPr>
          <p:nvPr>
            <p:ph type="title"/>
          </p:nvPr>
        </p:nvSpPr>
        <p:spPr bwMode="auto">
          <a:xfrm>
            <a:off x="1663700" y="76199"/>
            <a:ext cx="6324600" cy="1155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rgbClr val="000099"/>
                </a:solidFill>
                <a:latin typeface="Arial" pitchFamily="34" charset="0"/>
                <a:cs typeface="Arial" pitchFamily="34" charset="0"/>
              </a:defRPr>
            </a:lvl1pPr>
          </a:lstStyle>
          <a:p>
            <a:pPr lvl="0"/>
            <a:r>
              <a:rPr lang="en-US" dirty="0"/>
              <a:t>Click to edit Master title style</a:t>
            </a:r>
          </a:p>
        </p:txBody>
      </p:sp>
      <p:sp>
        <p:nvSpPr>
          <p:cNvPr id="7" name="Line 1036"/>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7988300" y="6524625"/>
            <a:ext cx="1143000" cy="304800"/>
          </a:xfrm>
          <a:ln/>
        </p:spPr>
        <p:txBody>
          <a:bodyPr/>
          <a:lstStyle>
            <a:lvl1pPr>
              <a:defRPr/>
            </a:lvl1pPr>
          </a:lstStyle>
          <a:p>
            <a:fld id="{20805013-BF7B-4616-AD61-737F8F5786BD}" type="slidenum">
              <a:rPr lang="en-US"/>
              <a:pPr/>
              <a:t>‹#›</a:t>
            </a:fld>
            <a:endParaRPr lang="en-US"/>
          </a:p>
        </p:txBody>
      </p:sp>
      <p:pic>
        <p:nvPicPr>
          <p:cNvPr id="2" name="Picture 1">
            <a:extLst>
              <a:ext uri="{FF2B5EF4-FFF2-40B4-BE49-F238E27FC236}">
                <a16:creationId xmlns:a16="http://schemas.microsoft.com/office/drawing/2014/main" id="{19518611-7D74-AEF9-8BFA-AA817DC56F78}"/>
              </a:ext>
            </a:extLst>
          </p:cNvPr>
          <p:cNvPicPr>
            <a:picLocks noChangeAspect="1"/>
          </p:cNvPicPr>
          <p:nvPr userDrawn="1"/>
        </p:nvPicPr>
        <p:blipFill>
          <a:blip r:embed="rId2"/>
          <a:stretch>
            <a:fillRect/>
          </a:stretch>
        </p:blipFill>
        <p:spPr>
          <a:xfrm>
            <a:off x="8064888" y="84626"/>
            <a:ext cx="981541" cy="1024217"/>
          </a:xfrm>
          <a:prstGeom prst="rect">
            <a:avLst/>
          </a:prstGeom>
        </p:spPr>
      </p:pic>
      <p:sp>
        <p:nvSpPr>
          <p:cNvPr id="4" name="TextBox 3">
            <a:extLst>
              <a:ext uri="{FF2B5EF4-FFF2-40B4-BE49-F238E27FC236}">
                <a16:creationId xmlns:a16="http://schemas.microsoft.com/office/drawing/2014/main" id="{7EC4C3A4-A1D5-8117-3063-1201E6BA3F18}"/>
              </a:ext>
            </a:extLst>
          </p:cNvPr>
          <p:cNvSpPr txBox="1"/>
          <p:nvPr userDrawn="1"/>
        </p:nvSpPr>
        <p:spPr>
          <a:xfrm>
            <a:off x="2045799" y="6460093"/>
            <a:ext cx="5560402"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extLst>
      <p:ext uri="{BB962C8B-B14F-4D97-AF65-F5344CB8AC3E}">
        <p14:creationId xmlns:p14="http://schemas.microsoft.com/office/powerpoint/2010/main" val="26237203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Rectangle 1030"/>
          <p:cNvSpPr>
            <a:spLocks noGrp="1" noChangeArrowheads="1"/>
          </p:cNvSpPr>
          <p:nvPr>
            <p:ph type="title"/>
          </p:nvPr>
        </p:nvSpPr>
        <p:spPr bwMode="auto">
          <a:xfrm>
            <a:off x="1524000" y="90488"/>
            <a:ext cx="6553200" cy="10477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rgbClr val="000099"/>
                </a:solidFill>
                <a:latin typeface="Arial" pitchFamily="34" charset="0"/>
                <a:cs typeface="Arial" pitchFamily="34" charset="0"/>
              </a:defRPr>
            </a:lvl1pPr>
          </a:lstStyle>
          <a:p>
            <a:pPr lvl="0"/>
            <a:r>
              <a:rPr lang="en-US" dirty="0"/>
              <a:t>Click to edit Master title style</a:t>
            </a:r>
          </a:p>
        </p:txBody>
      </p:sp>
      <p:sp>
        <p:nvSpPr>
          <p:cNvPr id="7" name="Line 1036"/>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7988300" y="6524625"/>
            <a:ext cx="1143000" cy="304800"/>
          </a:xfrm>
          <a:ln/>
        </p:spPr>
        <p:txBody>
          <a:bodyPr/>
          <a:lstStyle>
            <a:lvl1pPr>
              <a:defRPr/>
            </a:lvl1pPr>
          </a:lstStyle>
          <a:p>
            <a:fld id="{20805013-BF7B-4616-AD61-737F8F5786BD}" type="slidenum">
              <a:rPr lang="en-US"/>
              <a:pPr/>
              <a:t>‹#›</a:t>
            </a:fld>
            <a:endParaRPr lang="en-US"/>
          </a:p>
        </p:txBody>
      </p:sp>
      <p:pic>
        <p:nvPicPr>
          <p:cNvPr id="2" name="Picture 1">
            <a:extLst>
              <a:ext uri="{FF2B5EF4-FFF2-40B4-BE49-F238E27FC236}">
                <a16:creationId xmlns:a16="http://schemas.microsoft.com/office/drawing/2014/main" id="{6AFA100A-CE3E-E18E-5EA5-4735EC816E1B}"/>
              </a:ext>
            </a:extLst>
          </p:cNvPr>
          <p:cNvPicPr>
            <a:picLocks noChangeAspect="1"/>
          </p:cNvPicPr>
          <p:nvPr userDrawn="1"/>
        </p:nvPicPr>
        <p:blipFill>
          <a:blip r:embed="rId2"/>
          <a:stretch>
            <a:fillRect/>
          </a:stretch>
        </p:blipFill>
        <p:spPr>
          <a:xfrm>
            <a:off x="8123504" y="64111"/>
            <a:ext cx="981541" cy="1024217"/>
          </a:xfrm>
          <a:prstGeom prst="rect">
            <a:avLst/>
          </a:prstGeom>
        </p:spPr>
      </p:pic>
      <p:sp>
        <p:nvSpPr>
          <p:cNvPr id="4" name="TextBox 3">
            <a:extLst>
              <a:ext uri="{FF2B5EF4-FFF2-40B4-BE49-F238E27FC236}">
                <a16:creationId xmlns:a16="http://schemas.microsoft.com/office/drawing/2014/main" id="{92A2031A-EE87-EA32-F900-7CF1B0EFDAEE}"/>
              </a:ext>
            </a:extLst>
          </p:cNvPr>
          <p:cNvSpPr txBox="1"/>
          <p:nvPr userDrawn="1"/>
        </p:nvSpPr>
        <p:spPr>
          <a:xfrm>
            <a:off x="2057400" y="6444713"/>
            <a:ext cx="5700102"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extLst>
      <p:ext uri="{BB962C8B-B14F-4D97-AF65-F5344CB8AC3E}">
        <p14:creationId xmlns:p14="http://schemas.microsoft.com/office/powerpoint/2010/main" val="1667695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Rectangle 1030"/>
          <p:cNvSpPr>
            <a:spLocks noGrp="1" noChangeArrowheads="1"/>
          </p:cNvSpPr>
          <p:nvPr>
            <p:ph type="title"/>
          </p:nvPr>
        </p:nvSpPr>
        <p:spPr bwMode="auto">
          <a:xfrm>
            <a:off x="1663700" y="76199"/>
            <a:ext cx="6108700" cy="11556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rgbClr val="000099"/>
                </a:solidFill>
                <a:latin typeface="Arial" pitchFamily="34" charset="0"/>
                <a:cs typeface="Arial" pitchFamily="34" charset="0"/>
              </a:defRPr>
            </a:lvl1pPr>
          </a:lstStyle>
          <a:p>
            <a:pPr lvl="0"/>
            <a:r>
              <a:rPr lang="en-US" dirty="0"/>
              <a:t>Click to edit Master title style</a:t>
            </a:r>
          </a:p>
        </p:txBody>
      </p:sp>
      <p:sp>
        <p:nvSpPr>
          <p:cNvPr id="7" name="Line 1036"/>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7988300" y="6524625"/>
            <a:ext cx="1143000" cy="304800"/>
          </a:xfrm>
          <a:ln/>
        </p:spPr>
        <p:txBody>
          <a:bodyPr/>
          <a:lstStyle>
            <a:lvl1pPr>
              <a:defRPr/>
            </a:lvl1pPr>
          </a:lstStyle>
          <a:p>
            <a:fld id="{20805013-BF7B-4616-AD61-737F8F5786BD}" type="slidenum">
              <a:rPr lang="en-US"/>
              <a:pPr/>
              <a:t>‹#›</a:t>
            </a:fld>
            <a:endParaRPr lang="en-US"/>
          </a:p>
        </p:txBody>
      </p:sp>
      <p:pic>
        <p:nvPicPr>
          <p:cNvPr id="2" name="Picture 1">
            <a:extLst>
              <a:ext uri="{FF2B5EF4-FFF2-40B4-BE49-F238E27FC236}">
                <a16:creationId xmlns:a16="http://schemas.microsoft.com/office/drawing/2014/main" id="{585D6C8C-2C91-9978-E675-79F85657DFC1}"/>
              </a:ext>
            </a:extLst>
          </p:cNvPr>
          <p:cNvPicPr>
            <a:picLocks noChangeAspect="1"/>
          </p:cNvPicPr>
          <p:nvPr userDrawn="1"/>
        </p:nvPicPr>
        <p:blipFill>
          <a:blip r:embed="rId2"/>
          <a:stretch>
            <a:fillRect/>
          </a:stretch>
        </p:blipFill>
        <p:spPr>
          <a:xfrm>
            <a:off x="7988300" y="46526"/>
            <a:ext cx="981541" cy="1024217"/>
          </a:xfrm>
          <a:prstGeom prst="rect">
            <a:avLst/>
          </a:prstGeom>
        </p:spPr>
      </p:pic>
      <p:sp>
        <p:nvSpPr>
          <p:cNvPr id="4" name="TextBox 3">
            <a:extLst>
              <a:ext uri="{FF2B5EF4-FFF2-40B4-BE49-F238E27FC236}">
                <a16:creationId xmlns:a16="http://schemas.microsoft.com/office/drawing/2014/main" id="{8EF2A36C-9267-429A-93A1-BBEF05F1F90A}"/>
              </a:ext>
            </a:extLst>
          </p:cNvPr>
          <p:cNvSpPr txBox="1"/>
          <p:nvPr userDrawn="1"/>
        </p:nvSpPr>
        <p:spPr>
          <a:xfrm>
            <a:off x="2133600" y="6412469"/>
            <a:ext cx="5560402"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extLst>
      <p:ext uri="{BB962C8B-B14F-4D97-AF65-F5344CB8AC3E}">
        <p14:creationId xmlns:p14="http://schemas.microsoft.com/office/powerpoint/2010/main" val="4091564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D73A2B-760D-4DE6-91E8-E8D0DE9A5A00}"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81-BBE6-41D6-AFF4-EAD1AB789A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fld id="{B6693D7E-1ABD-426B-B7BF-42AB9C89B281}" type="datetime1">
              <a:rPr lang="en-US" smtClean="0"/>
              <a:t>12/6/2023</a:t>
            </a:fld>
            <a:endParaRPr lang="en-US" dirty="0"/>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969696"/>
                </a:solidFill>
                <a:latin typeface="Arial" charset="0"/>
              </a:defRPr>
            </a:lvl1pPr>
          </a:lstStyle>
          <a:p>
            <a:pPr>
              <a:defRPr/>
            </a:pPr>
            <a:fld id="{C2AE4FF0-6935-4539-B16C-97BF4D45750B}" type="slidenum">
              <a:rPr lang="en-US" smtClean="0"/>
              <a:pPr>
                <a:defRPr/>
              </a:pPr>
              <a:t>‹#›</a:t>
            </a:fld>
            <a:endParaRPr lang="en-US" dirty="0">
              <a:solidFill>
                <a:schemeClr val="bg2"/>
              </a:solidFill>
            </a:endParaRPr>
          </a:p>
        </p:txBody>
      </p:sp>
      <p:sp>
        <p:nvSpPr>
          <p:cNvPr id="1028" name="Rectangle 1030"/>
          <p:cNvSpPr>
            <a:spLocks noGrp="1" noChangeArrowheads="1"/>
          </p:cNvSpPr>
          <p:nvPr>
            <p:ph type="title"/>
          </p:nvPr>
        </p:nvSpPr>
        <p:spPr bwMode="auto">
          <a:xfrm>
            <a:off x="1314626" y="106873"/>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C00000"/>
            </a:solidFill>
            <a:round/>
            <a:headEnd/>
            <a:tailEnd/>
          </a:ln>
          <a:effectLst/>
        </p:spPr>
        <p:txBody>
          <a:bodyPr wrap="none" anchor="ctr"/>
          <a:lstStyle/>
          <a:p>
            <a:pPr>
              <a:defRPr/>
            </a:pPr>
            <a:endParaRPr lang="en-US" dirty="0"/>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dirty="0"/>
          </a:p>
        </p:txBody>
      </p:sp>
      <p:sp>
        <p:nvSpPr>
          <p:cNvPr id="1032"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pic>
        <p:nvPicPr>
          <p:cNvPr id="2" name="Picture 1">
            <a:extLst>
              <a:ext uri="{FF2B5EF4-FFF2-40B4-BE49-F238E27FC236}">
                <a16:creationId xmlns:a16="http://schemas.microsoft.com/office/drawing/2014/main" id="{F6594074-1B26-9339-E66A-7EDCE04A56D8}"/>
              </a:ext>
            </a:extLst>
          </p:cNvPr>
          <p:cNvPicPr>
            <a:picLocks noChangeAspect="1"/>
          </p:cNvPicPr>
          <p:nvPr userDrawn="1"/>
        </p:nvPicPr>
        <p:blipFill>
          <a:blip r:embed="rId10"/>
          <a:stretch>
            <a:fillRect/>
          </a:stretch>
        </p:blipFill>
        <p:spPr>
          <a:xfrm>
            <a:off x="276225" y="101011"/>
            <a:ext cx="1012024" cy="106079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90" r:id="rId6"/>
    <p:sldLayoutId id="2147483691" r:id="rId7"/>
    <p:sldLayoutId id="2147483692" r:id="rId8"/>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6858000" cy="9999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0990B-3FFC-49C9-876C-693F4BD516EE}" type="datetime1">
              <a:rPr lang="en-US" smtClean="0"/>
              <a:t>12/6/2023</a:t>
            </a:fld>
            <a:endParaRPr lang="en-US" dirty="0"/>
          </a:p>
        </p:txBody>
      </p:sp>
      <p:sp>
        <p:nvSpPr>
          <p:cNvPr id="5" name="Footer Placeholder 4"/>
          <p:cNvSpPr>
            <a:spLocks noGrp="1"/>
          </p:cNvSpPr>
          <p:nvPr>
            <p:ph type="ftr" sz="quarter" idx="3"/>
          </p:nvPr>
        </p:nvSpPr>
        <p:spPr>
          <a:xfrm>
            <a:off x="2743200" y="6451808"/>
            <a:ext cx="3810000" cy="2270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b="1" i="1" dirty="0">
                <a:latin typeface="Century Schoolbook" panose="02040604050505020304" pitchFamily="18" charset="0"/>
              </a:rPr>
              <a:t>I n t e g r i t y  -  S e r v i c e  -  E x c e l </a:t>
            </a:r>
            <a:r>
              <a:rPr lang="en-US" altLang="en-US" b="1" i="1" dirty="0" err="1">
                <a:latin typeface="Century Schoolbook" panose="02040604050505020304" pitchFamily="18" charset="0"/>
              </a:rPr>
              <a:t>l</a:t>
            </a:r>
            <a:r>
              <a:rPr lang="en-US" altLang="en-US" b="1" i="1" dirty="0">
                <a:latin typeface="Century Schoolbook" panose="02040604050505020304" pitchFamily="18" charset="0"/>
              </a:rPr>
              <a:t> e n c e</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5DF69581-BBE6-41D6-AFF4-EAD1AB789A23}" type="slidenum">
              <a:rPr lang="en-US" smtClean="0"/>
              <a:pPr/>
              <a:t>‹#›</a:t>
            </a:fld>
            <a:endParaRPr lang="en-US" dirty="0"/>
          </a:p>
        </p:txBody>
      </p:sp>
      <p:pic>
        <p:nvPicPr>
          <p:cNvPr id="7" name="Picture 6">
            <a:extLst>
              <a:ext uri="{FF2B5EF4-FFF2-40B4-BE49-F238E27FC236}">
                <a16:creationId xmlns:a16="http://schemas.microsoft.com/office/drawing/2014/main" id="{B3E00162-8474-51D1-B6D8-622B853BC523}"/>
              </a:ext>
            </a:extLst>
          </p:cNvPr>
          <p:cNvPicPr>
            <a:picLocks noChangeAspect="1"/>
          </p:cNvPicPr>
          <p:nvPr userDrawn="1"/>
        </p:nvPicPr>
        <p:blipFill>
          <a:blip r:embed="rId13"/>
          <a:stretch>
            <a:fillRect/>
          </a:stretch>
        </p:blipFill>
        <p:spPr>
          <a:xfrm>
            <a:off x="7924800" y="265846"/>
            <a:ext cx="981541" cy="1024217"/>
          </a:xfrm>
          <a:prstGeom prst="rect">
            <a:avLst/>
          </a:prstGeom>
        </p:spPr>
      </p:pic>
      <p:pic>
        <p:nvPicPr>
          <p:cNvPr id="8" name="Picture 7">
            <a:extLst>
              <a:ext uri="{FF2B5EF4-FFF2-40B4-BE49-F238E27FC236}">
                <a16:creationId xmlns:a16="http://schemas.microsoft.com/office/drawing/2014/main" id="{30E2C84C-FCA2-39E7-61B5-81B86FEDC714}"/>
              </a:ext>
            </a:extLst>
          </p:cNvPr>
          <p:cNvPicPr>
            <a:picLocks noChangeAspect="1"/>
          </p:cNvPicPr>
          <p:nvPr userDrawn="1"/>
        </p:nvPicPr>
        <p:blipFill>
          <a:blip r:embed="rId14"/>
          <a:stretch>
            <a:fillRect/>
          </a:stretch>
        </p:blipFill>
        <p:spPr>
          <a:xfrm>
            <a:off x="174938" y="274638"/>
            <a:ext cx="1012024" cy="1060796"/>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 id="2147483679" r:id="rId7"/>
    <p:sldLayoutId id="2147483680" r:id="rId8"/>
    <p:sldLayoutId id="2147483681" r:id="rId9"/>
    <p:sldLayoutId id="2147483682"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af.dps.mil/sites/AFCC/KnowledgeCenter/contracting_templates/market_research_report.pdf" TargetMode="External"/><Relationship Id="rId7" Type="http://schemas.openxmlformats.org/officeDocument/2006/relationships/hyperlink" Target="https://usaf.dps.mil/sites/21596/library/forms/allitems.aspx?id=%2Fsites%2F21596%2FLibrary%2FMarket%5FResearch&amp;viewid=522a39ff%2Dddf1%2D44df%2Db77b%2Dd9196bcee3d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saf.dps.mil/sites/AFCC/afcc/knowledge_center/documents/affars_library/5310/useful_market_research_sources.docx" TargetMode="External"/><Relationship Id="rId5" Type="http://schemas.openxmlformats.org/officeDocument/2006/relationships/hyperlink" Target="https://usaf.dps.mil/:p:/s/AFCC/KnowledgeCenter/Eb2Ns85-j_BNtdvOkGy9lKMB1a9QCvg9bzQmkkGsnKQ-LA" TargetMode="External"/><Relationship Id="rId4" Type="http://schemas.openxmlformats.org/officeDocument/2006/relationships/hyperlink" Target="https://cs2.eis.af.mil/sites/10059/afcc/aqcinternal/aqcp/ss_train_the_trainers/attachments_for_reference-resource_materials/MR_Webinar.ppt" TargetMode="External"/></Relationships>
</file>

<file path=ppt/slides/_rels/slide100.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_non-disclosure_agreement.pdf"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hyperlink" Target="https://usaf.dps.mil/sites/AFCC/KnowledgeCenter/contracting_templates/conflict_of_interest_statement.pdf"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usaf.dps.mil/sites/AFCC/KnowledgeCenter/source_selection_training/vendor_misconceptions.pdf" TargetMode="External"/><Relationship Id="rId4" Type="http://schemas.openxmlformats.org/officeDocument/2006/relationships/hyperlink" Target="https://usaf.dps.mil/sites/AFCC/KnowledgeCenter/source_selection_training/misconceptions_and_facts.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af.dps.mil/:p:/s/AFCC/KnowledgeCenter/Ef0gIydrWuxBgC0nQSuQhmEBI66nL9o-8Si-gRUbdXF8i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usaf.dps.mil/sites/23303/XPQ/Risk%20Management/Forms/AllItems.aspx" TargetMode="External"/><Relationship Id="rId4" Type="http://schemas.openxmlformats.org/officeDocument/2006/relationships/hyperlink" Target="https://usaf.dps.mil/:p:/s/AFCC/KnowledgeCenter/EZhy1s2UrMtDv9rIXiFw6kEBpJ5DnywwLTpzbQR6gfe_L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www.dau.edu/tools/t/Comparison-of-Major-Contract-Types-Char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_plan.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_non-disclosure_agreement.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usaf.dps.mil/sites/AFCC/KnowledgeCenter/contracting_templates/conflict_of_interest_statement.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usaf.dps.mil/:b:/s/AFCC/KnowledgeCenter/EWd9z6wWJ4NKozky04FeVO4BNLlT11CQMdvSu7SH4DUKoQ" TargetMode="External"/><Relationship Id="rId7" Type="http://schemas.openxmlformats.org/officeDocument/2006/relationships/hyperlink" Target="https://usaf.dps.mil/:p:/s/AFCC/KnowledgeCenter/ESmSyvmQ5gBBiYbsayjpLQgBp00vuFXyDhUmiwqFnpK3qQ"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usaf.dps.mil/sites/AFCC/afcc/briefingsfact%20sheets/gao%20and%20cofc%20protest%20decision%20summaries/best%20value%20-%20tradeoff.pdf" TargetMode="External"/><Relationship Id="rId5" Type="http://schemas.openxmlformats.org/officeDocument/2006/relationships/hyperlink" Target="https://cs2.eis.af.mil/sites/10059/afcc/BriefingsFact%20Sheets/GAO%20and%20CoFC%20Protest%20Decision%20Summaries/Best%20Value%20-%20Tradeoff.pdf" TargetMode="External"/><Relationship Id="rId4" Type="http://schemas.openxmlformats.org/officeDocument/2006/relationships/hyperlink" Target="https://www.dau.edu/acquipedia/pages/ArticleContent.aspx?itemid=484"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package" Target="../embeddings/Microsoft_PowerPoint_Presentation.pptx"/></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saf.dps.mil/sites/AFCC/KnowledgeCenter/Pages/5315-main.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usaf.dps.mil/:w:/r/teams/SAFAQCTTPs/Shared%20Documents/6.%20Solicitation%20TTPS%20%F0%9F%93%92/Highest%20Technically%20Rated%20Offeror%20(HTRO)%20TTP.docx?d=w2e9e5b26c3484735857d666ab3413e8f&amp;csf=1&amp;web=1&amp;e=SonJci"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usaf.dps.mil/:p:/s/AFCC/KnowledgeCenter/EW1HAwSc9ulFlZy8e40eaO8BfcBxaABD2lj1hFGeJM2l3w"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usaf.dps.mil/:p:/r/sites/AFCC/KnowledgeCenter/_layouts/15/Doc.aspx?sourcedoc=%7BA63EAC10-A377-47DB-B3E0-29525E8A9554%7D&amp;action=edit&amp;source=https%3A%2F%2Fusaf.dps.mil%2Fsites%2FAFCC%2FKnowledgeCenter%2Fsource_selection_training%2FForms%2FAllItems.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milsuite.mil/video/watch/video/46766"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usaf.dps.mil/:p:/s/AFCC/KnowledgeCenter/EZxQ6vGEgJlAqohcpB8owGYBVTjCzDCyEIYTvOBNp2-pHQ"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usaf.dps.mil/:p:/s/AFCC/KnowledgeCenter/EaBfx3GZUQxCjnf8o7Y0OHUBPgOqhytBGkbqXTyF7vvAiQ"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www.gao.gov/products/b-420090.3"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esd.whs.mil/Portals/54/Documents/DD/issuances/dodi/501044p.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usaf.dps.mil/:b:/r/teams/IntellectualProperty/Shared%20Documents/General/2.%20Air%20Force%20Data%20Rights%20Guidebook_V1.3.pdf?csf=1&amp;web=1&amp;e=4L5Pk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dod.teams.microsoft.us/l/team/19:dod:91c886e88b3048d4bc7600fc5fa57723%40thread.tacv2/conversations?groupId=fe56a8a9-3c4c-46fe-8070-50c6ccd083da&amp;tenantId=8331b18d-2d87-48ef-a35f-ac8818ebf9b4" TargetMode="External"/></Relationships>
</file>

<file path=ppt/slides/_rels/slide71.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usaf.dps.mil/:p:/s/AFCC/KnowledgeCenter/Ed4iJWhmd4tPhIrluyFlkAABGJcMm6A5AOZEmyWzH9Q4zg"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slide" Target="slide105.xml"/><Relationship Id="rId4" Type="http://schemas.openxmlformats.org/officeDocument/2006/relationships/hyperlink" Target="https://www.milsuite.mil/video/watch/video/49602" TargetMode="External"/></Relationships>
</file>

<file path=ppt/slides/_rels/slide74.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usaf.dps.mil/:p:/s/AFCC/KnowledgeCenter/ETyzfPLNNSdOt6wHnc6EbIMBqJyCDJT1b14bNo-zwfeZyg" TargetMode="External"/><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usaf.dps.mil/:w:/s/AFCC/KnowledgeCenter/EU3Kg5WBUaRPmjesHauMMokBomVCNgXMdaNwMv9W04glQA"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usaf.dps.mil/sites/AFCC/KnowledgeCenter/contracting_templates/solicitation_cross_reference_matrix.docx"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cathryn.kinder.1@us.af.mil"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usaf.dps.mil/teams/PK-Central/AFCC/records_contract/EZ/default.aspx?RootFolder=%2Fteams%2FPK%2DCentral%2FAFCC%2Frecords%5Fcontract%2FEZ%2FEZ%5FDocs%2FTemplates&amp;FolderCTID=0x012000973471985454DE41864FB303F8CEABE3&amp;View=%7B1E7AB27E%2D6C6B%2D4247%2D9FDF%2DE8DAF96BAAD4%7D" TargetMode="External"/><Relationship Id="rId4" Type="http://schemas.openxmlformats.org/officeDocument/2006/relationships/hyperlink" Target="mailto:perry.wyatt.1@us.af.mil"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usaf.dps.mil/sites/AFCC/afcc/briefingsfact%20sheets/gao%20and%20cofc%20protest%20decision%20summaries/importance%20of%20documentation%20in%20source%20selections.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usaf.dps.mil/:w:/s/AFCC/KnowledgeCenter/Eb7xGQcwcslHi5BGfDKCj_IBFRpbrv1j7voxft0hIWG7b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hyperlink" Target="https://usaf.dps.mil/sites/AFCC/KnowledgeCenter/contracting_templates/Certificate_Phase_I_Training.pdf"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s://www.acquisition.gov/dfars/part-215-contracting-negotiation" TargetMode="External"/><Relationship Id="rId13" Type="http://schemas.openxmlformats.org/officeDocument/2006/relationships/hyperlink" Target="https://www.acquisition.gov/dfars/part-210-market-research" TargetMode="External"/><Relationship Id="rId3" Type="http://schemas.openxmlformats.org/officeDocument/2006/relationships/hyperlink" Target="https://www.acq.osd.mil/dpap/policy/policyvault/USA000740-22-DPC.pdf" TargetMode="External"/><Relationship Id="rId7" Type="http://schemas.openxmlformats.org/officeDocument/2006/relationships/hyperlink" Target="https://www.acquisition.gov/far/part-15" TargetMode="External"/><Relationship Id="rId12" Type="http://schemas.openxmlformats.org/officeDocument/2006/relationships/hyperlink" Target="https://www.acquisition.gov/far/part-10" TargetMode="External"/><Relationship Id="rId17" Type="http://schemas.openxmlformats.org/officeDocument/2006/relationships/hyperlink" Target="https://www.acquisition.gov/dfars/part-203-improper-business-practices-and-personal-conflicts-interest" TargetMode="External"/><Relationship Id="rId2" Type="http://schemas.openxmlformats.org/officeDocument/2006/relationships/notesSlide" Target="../notesSlides/notesSlide95.xml"/><Relationship Id="rId16" Type="http://schemas.openxmlformats.org/officeDocument/2006/relationships/hyperlink" Target="https://www.acquisition.gov/far/part-3" TargetMode="External"/><Relationship Id="rId1" Type="http://schemas.openxmlformats.org/officeDocument/2006/relationships/slideLayout" Target="../slideLayouts/slideLayout2.xml"/><Relationship Id="rId6" Type="http://schemas.openxmlformats.org/officeDocument/2006/relationships/hyperlink" Target="https://www.acquisition.gov/dfars/part-216-types-contracts" TargetMode="External"/><Relationship Id="rId11" Type="http://schemas.openxmlformats.org/officeDocument/2006/relationships/hyperlink" Target="https://www.acquisition.gov/dfars/part-211-describing-agency-needs" TargetMode="External"/><Relationship Id="rId5" Type="http://schemas.openxmlformats.org/officeDocument/2006/relationships/hyperlink" Target="https://www.acquisition.gov/far/part-16" TargetMode="External"/><Relationship Id="rId15" Type="http://schemas.openxmlformats.org/officeDocument/2006/relationships/hyperlink" Target="https://www.acquisition.gov/dfars/part-207-acquisition-planning" TargetMode="External"/><Relationship Id="rId10" Type="http://schemas.openxmlformats.org/officeDocument/2006/relationships/hyperlink" Target="https://www.acquisition.gov/far/part-11" TargetMode="External"/><Relationship Id="rId4" Type="http://schemas.openxmlformats.org/officeDocument/2006/relationships/hyperlink" Target="https://www.acquisition.gov/daffars/mp5315-contracting-negotiation#DAFFARS_MP5315_3" TargetMode="External"/><Relationship Id="rId9" Type="http://schemas.openxmlformats.org/officeDocument/2006/relationships/hyperlink" Target="https://www.acquisition.gov/far/part-12" TargetMode="External"/><Relationship Id="rId14" Type="http://schemas.openxmlformats.org/officeDocument/2006/relationships/hyperlink" Target="https://www.acquisition.gov/far/part-7"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sldNum" sz="quarter" idx="4294967295"/>
          </p:nvPr>
        </p:nvSpPr>
        <p:spPr>
          <a:xfrm>
            <a:off x="8001000" y="6524625"/>
            <a:ext cx="1143000" cy="304800"/>
          </a:xfrm>
        </p:spPr>
        <p:txBody>
          <a:bodyPr/>
          <a:lstStyle/>
          <a:p>
            <a:pPr>
              <a:defRPr/>
            </a:pPr>
            <a:fld id="{41F26992-60CC-4C56-B7CE-0EDC817C4BAB}" type="slidenum">
              <a:rPr lang="en-US" smtClean="0"/>
              <a:pPr>
                <a:defRPr/>
              </a:pPr>
              <a:t>1</a:t>
            </a:fld>
            <a:endParaRPr lang="en-US" dirty="0">
              <a:solidFill>
                <a:schemeClr val="bg2"/>
              </a:solidFill>
            </a:endParaRPr>
          </a:p>
        </p:txBody>
      </p:sp>
      <p:sp>
        <p:nvSpPr>
          <p:cNvPr id="4100" name="Rectangle 9"/>
          <p:cNvSpPr>
            <a:spLocks noChangeArrowheads="1"/>
          </p:cNvSpPr>
          <p:nvPr/>
        </p:nvSpPr>
        <p:spPr bwMode="auto">
          <a:xfrm>
            <a:off x="4375150" y="5138738"/>
            <a:ext cx="4311650" cy="1092200"/>
          </a:xfrm>
          <a:prstGeom prst="rect">
            <a:avLst/>
          </a:prstGeom>
          <a:noFill/>
          <a:ln w="9525">
            <a:noFill/>
            <a:miter lim="800000"/>
            <a:headEnd/>
            <a:tailEnd/>
          </a:ln>
        </p:spPr>
        <p:txBody>
          <a:bodyPr/>
          <a:lstStyle/>
          <a:p>
            <a:pPr algn="r" eaLnBrk="0" hangingPunct="0"/>
            <a:endParaRPr lang="en-US" sz="2000" dirty="0"/>
          </a:p>
          <a:p>
            <a:pPr algn="r" eaLnBrk="0" hangingPunct="0"/>
            <a:endParaRPr lang="en-US" sz="2000" dirty="0"/>
          </a:p>
          <a:p>
            <a:pPr algn="r" eaLnBrk="0" hangingPunct="0"/>
            <a:endParaRPr lang="en-US" sz="2000" b="0" dirty="0"/>
          </a:p>
        </p:txBody>
      </p:sp>
      <p:sp>
        <p:nvSpPr>
          <p:cNvPr id="4101" name="Rectangle 10"/>
          <p:cNvSpPr>
            <a:spLocks noChangeArrowheads="1"/>
          </p:cNvSpPr>
          <p:nvPr/>
        </p:nvSpPr>
        <p:spPr bwMode="auto">
          <a:xfrm>
            <a:off x="479425" y="1966550"/>
            <a:ext cx="8534400" cy="1371600"/>
          </a:xfrm>
          <a:prstGeom prst="rect">
            <a:avLst/>
          </a:prstGeom>
          <a:noFill/>
          <a:ln w="9525">
            <a:noFill/>
            <a:miter lim="800000"/>
            <a:headEnd/>
            <a:tailEnd/>
          </a:ln>
        </p:spPr>
        <p:txBody>
          <a:bodyPr anchor="t" anchorCtr="0"/>
          <a:lstStyle/>
          <a:p>
            <a:pPr algn="ctr" eaLnBrk="0" hangingPunct="0"/>
            <a:r>
              <a:rPr lang="en-US" sz="3600" b="1" dirty="0">
                <a:latin typeface="+mj-lt"/>
              </a:rPr>
              <a:t>SOURCE SELECTION TRAINING</a:t>
            </a:r>
          </a:p>
          <a:p>
            <a:pPr algn="ctr" eaLnBrk="0" hangingPunct="0"/>
            <a:r>
              <a:rPr lang="en-US" sz="3600" b="1" dirty="0">
                <a:latin typeface="+mj-lt"/>
              </a:rPr>
              <a:t>PHASE I </a:t>
            </a:r>
          </a:p>
          <a:p>
            <a:pPr algn="ctr" eaLnBrk="0" hangingPunct="0"/>
            <a:r>
              <a:rPr lang="en-US" sz="4000" dirty="0">
                <a:latin typeface="+mj-lt"/>
              </a:rPr>
              <a:t> (</a:t>
            </a:r>
            <a:r>
              <a:rPr lang="en-US" sz="3600" dirty="0">
                <a:latin typeface="+mj-lt"/>
              </a:rPr>
              <a:t>Acquisition Planning)</a:t>
            </a:r>
          </a:p>
        </p:txBody>
      </p:sp>
      <p:sp>
        <p:nvSpPr>
          <p:cNvPr id="4102" name="Rectangle 11"/>
          <p:cNvSpPr>
            <a:spLocks noChangeArrowheads="1"/>
          </p:cNvSpPr>
          <p:nvPr/>
        </p:nvSpPr>
        <p:spPr bwMode="auto">
          <a:xfrm>
            <a:off x="3486150" y="3733800"/>
            <a:ext cx="4895850" cy="466725"/>
          </a:xfrm>
          <a:prstGeom prst="rect">
            <a:avLst/>
          </a:prstGeom>
          <a:noFill/>
          <a:ln w="9525">
            <a:noFill/>
            <a:miter lim="800000"/>
            <a:headEnd/>
            <a:tailEnd/>
          </a:ln>
        </p:spPr>
        <p:txBody>
          <a:bodyPr/>
          <a:lstStyle/>
          <a:p>
            <a:pPr algn="r" eaLnBrk="0" hangingPunct="0"/>
            <a:r>
              <a:rPr lang="en-US" sz="2800" b="1" i="1" dirty="0">
                <a:solidFill>
                  <a:srgbClr val="FF0000"/>
                </a:solidFill>
              </a:rPr>
              <a:t>&lt;acquisition title&gt;</a:t>
            </a:r>
            <a:endParaRPr lang="en-US" sz="2400" b="0" dirty="0">
              <a:latin typeface="Times New Roman" pitchFamily="18" charset="0"/>
            </a:endParaRPr>
          </a:p>
        </p:txBody>
      </p:sp>
      <p:sp>
        <p:nvSpPr>
          <p:cNvPr id="4103" name="Text Box 2"/>
          <p:cNvSpPr txBox="1">
            <a:spLocks noChangeArrowheads="1"/>
          </p:cNvSpPr>
          <p:nvPr/>
        </p:nvSpPr>
        <p:spPr bwMode="auto">
          <a:xfrm>
            <a:off x="4746625" y="4897438"/>
            <a:ext cx="3460750" cy="339725"/>
          </a:xfrm>
          <a:prstGeom prst="rect">
            <a:avLst/>
          </a:prstGeom>
          <a:noFill/>
          <a:ln w="9525" algn="ctr">
            <a:noFill/>
            <a:miter lim="800000"/>
            <a:headEnd/>
            <a:tailEnd/>
          </a:ln>
        </p:spPr>
        <p:txBody>
          <a:bodyPr>
            <a:spAutoFit/>
          </a:bodyPr>
          <a:lstStyle/>
          <a:p>
            <a:pPr eaLnBrk="0" hangingPunct="0">
              <a:lnSpc>
                <a:spcPct val="90000"/>
              </a:lnSpc>
              <a:spcBef>
                <a:spcPct val="20000"/>
              </a:spcBef>
              <a:buClr>
                <a:srgbClr val="151C77"/>
              </a:buClr>
              <a:buSzPct val="80000"/>
              <a:buFont typeface="Wingdings" pitchFamily="2" charset="2"/>
              <a:buNone/>
            </a:pPr>
            <a:endParaRPr lang="en-US" dirty="0"/>
          </a:p>
        </p:txBody>
      </p:sp>
      <p:sp>
        <p:nvSpPr>
          <p:cNvPr id="4104" name="Text Box 3"/>
          <p:cNvSpPr txBox="1">
            <a:spLocks noChangeArrowheads="1"/>
          </p:cNvSpPr>
          <p:nvPr/>
        </p:nvSpPr>
        <p:spPr bwMode="auto">
          <a:xfrm>
            <a:off x="5088659" y="4873643"/>
            <a:ext cx="3321050" cy="1357295"/>
          </a:xfrm>
          <a:prstGeom prst="rect">
            <a:avLst/>
          </a:prstGeom>
          <a:noFill/>
          <a:ln w="9525" algn="ctr">
            <a:noFill/>
            <a:miter lim="800000"/>
            <a:headEnd/>
            <a:tailEnd/>
          </a:ln>
        </p:spPr>
        <p:txBody>
          <a:bodyPr wrap="square">
            <a:spAutoFit/>
          </a:bodyPr>
          <a:lstStyle/>
          <a:p>
            <a:pPr algn="r" eaLnBrk="0" hangingPunct="0">
              <a:lnSpc>
                <a:spcPct val="90000"/>
              </a:lnSpc>
              <a:spcBef>
                <a:spcPct val="20000"/>
              </a:spcBef>
              <a:buClr>
                <a:srgbClr val="151C77"/>
              </a:buClr>
              <a:buSzPct val="80000"/>
              <a:buFont typeface="Wingdings" pitchFamily="2" charset="2"/>
              <a:buNone/>
            </a:pPr>
            <a:r>
              <a:rPr lang="en-US" b="1" dirty="0">
                <a:solidFill>
                  <a:srgbClr val="FF0000"/>
                </a:solidFill>
              </a:rPr>
              <a:t>&lt;Trainer’s name&gt;</a:t>
            </a:r>
          </a:p>
          <a:p>
            <a:pPr algn="r" eaLnBrk="0" hangingPunct="0">
              <a:lnSpc>
                <a:spcPct val="90000"/>
              </a:lnSpc>
              <a:spcBef>
                <a:spcPct val="20000"/>
              </a:spcBef>
              <a:buClr>
                <a:srgbClr val="151C77"/>
              </a:buClr>
              <a:buSzPct val="80000"/>
              <a:buFont typeface="Wingdings" pitchFamily="2" charset="2"/>
              <a:buNone/>
            </a:pPr>
            <a:r>
              <a:rPr lang="en-US" b="1" dirty="0">
                <a:solidFill>
                  <a:srgbClr val="FF0000"/>
                </a:solidFill>
              </a:rPr>
              <a:t>&lt;Trainer’s Organization&gt;</a:t>
            </a:r>
          </a:p>
          <a:p>
            <a:pPr algn="r" eaLnBrk="0" hangingPunct="0">
              <a:lnSpc>
                <a:spcPct val="90000"/>
              </a:lnSpc>
              <a:spcBef>
                <a:spcPct val="20000"/>
              </a:spcBef>
              <a:buClr>
                <a:srgbClr val="151C77"/>
              </a:buClr>
              <a:buSzPct val="80000"/>
              <a:buFont typeface="Wingdings" pitchFamily="2" charset="2"/>
              <a:buNone/>
            </a:pPr>
            <a:endParaRPr lang="en-US" b="1" dirty="0">
              <a:solidFill>
                <a:srgbClr val="FF0000"/>
              </a:solidFill>
            </a:endParaRPr>
          </a:p>
          <a:p>
            <a:pPr algn="r" eaLnBrk="0" hangingPunct="0">
              <a:lnSpc>
                <a:spcPct val="90000"/>
              </a:lnSpc>
              <a:spcBef>
                <a:spcPct val="20000"/>
              </a:spcBef>
              <a:buClr>
                <a:srgbClr val="151C77"/>
              </a:buClr>
              <a:buSzPct val="80000"/>
              <a:buFont typeface="Wingdings" pitchFamily="2" charset="2"/>
              <a:buNone/>
            </a:pPr>
            <a:r>
              <a:rPr lang="en-US" sz="1200" b="1" dirty="0"/>
              <a:t>Version 1.6</a:t>
            </a:r>
          </a:p>
          <a:p>
            <a:pPr algn="r" eaLnBrk="0" hangingPunct="0">
              <a:lnSpc>
                <a:spcPct val="90000"/>
              </a:lnSpc>
              <a:spcBef>
                <a:spcPct val="20000"/>
              </a:spcBef>
              <a:buClr>
                <a:srgbClr val="151C77"/>
              </a:buClr>
              <a:buSzPct val="80000"/>
              <a:buFont typeface="Wingdings" pitchFamily="2" charset="2"/>
              <a:buNone/>
            </a:pPr>
            <a:r>
              <a:rPr lang="en-US" sz="1200" b="1" dirty="0"/>
              <a:t>  8 Nov 2023</a:t>
            </a:r>
          </a:p>
        </p:txBody>
      </p:sp>
      <p:sp>
        <p:nvSpPr>
          <p:cNvPr id="3" name="TextBox 2">
            <a:extLst>
              <a:ext uri="{FF2B5EF4-FFF2-40B4-BE49-F238E27FC236}">
                <a16:creationId xmlns:a16="http://schemas.microsoft.com/office/drawing/2014/main" id="{DF14B0BA-D0F5-8D68-D6BB-301208996348}"/>
              </a:ext>
            </a:extLst>
          </p:cNvPr>
          <p:cNvSpPr txBox="1"/>
          <p:nvPr/>
        </p:nvSpPr>
        <p:spPr>
          <a:xfrm>
            <a:off x="2046287" y="1251505"/>
            <a:ext cx="6161088"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4"/>
          <p:cNvSpPr>
            <a:spLocks noGrp="1"/>
          </p:cNvSpPr>
          <p:nvPr>
            <p:ph type="sldNum" sz="quarter" idx="11"/>
          </p:nvPr>
        </p:nvSpPr>
        <p:spPr>
          <a:xfrm>
            <a:off x="7988300" y="6524625"/>
            <a:ext cx="1143000" cy="304800"/>
          </a:xfrm>
        </p:spPr>
        <p:txBody>
          <a:bodyPr/>
          <a:lstStyle/>
          <a:p>
            <a:pPr>
              <a:defRPr/>
            </a:pPr>
            <a:fld id="{514478A0-9695-4DED-B5DE-2E77E97471E3}" type="slidenum">
              <a:rPr lang="en-US" smtClean="0"/>
              <a:pPr>
                <a:defRPr/>
              </a:pPr>
              <a:t>10</a:t>
            </a:fld>
            <a:endParaRPr lang="en-US" dirty="0">
              <a:solidFill>
                <a:schemeClr val="bg2"/>
              </a:solidFill>
            </a:endParaRPr>
          </a:p>
        </p:txBody>
      </p:sp>
      <p:sp>
        <p:nvSpPr>
          <p:cNvPr id="78852" name="Text Box 2"/>
          <p:cNvSpPr txBox="1">
            <a:spLocks noChangeArrowheads="1"/>
          </p:cNvSpPr>
          <p:nvPr/>
        </p:nvSpPr>
        <p:spPr bwMode="auto">
          <a:xfrm>
            <a:off x="2472574" y="2340114"/>
            <a:ext cx="4293162" cy="707886"/>
          </a:xfrm>
          <a:prstGeom prst="rect">
            <a:avLst/>
          </a:prstGeom>
          <a:noFill/>
          <a:ln w="12700">
            <a:noFill/>
            <a:miter lim="800000"/>
            <a:headEnd/>
            <a:tailEnd/>
          </a:ln>
        </p:spPr>
        <p:txBody>
          <a:bodyPr wrap="none">
            <a:spAutoFit/>
          </a:bodyPr>
          <a:lstStyle/>
          <a:p>
            <a:pPr algn="ctr" eaLnBrk="0" hangingPunct="0"/>
            <a:r>
              <a:rPr lang="en-US" sz="4000" b="1" dirty="0">
                <a:solidFill>
                  <a:srgbClr val="000066"/>
                </a:solidFill>
              </a:rPr>
              <a:t>Market Research</a:t>
            </a:r>
          </a:p>
        </p:txBody>
      </p:sp>
      <p:sp>
        <p:nvSpPr>
          <p:cNvPr id="4" name="TextBox 3"/>
          <p:cNvSpPr txBox="1"/>
          <p:nvPr/>
        </p:nvSpPr>
        <p:spPr>
          <a:xfrm>
            <a:off x="1989616" y="3581400"/>
            <a:ext cx="5143396" cy="2308324"/>
          </a:xfrm>
          <a:prstGeom prst="rect">
            <a:avLst/>
          </a:prstGeom>
          <a:noFill/>
        </p:spPr>
        <p:txBody>
          <a:bodyPr wrap="none" rtlCol="0">
            <a:spAutoFit/>
          </a:bodyPr>
          <a:lstStyle/>
          <a:p>
            <a:pPr algn="ctr"/>
            <a:r>
              <a:rPr lang="en-US" b="1" dirty="0">
                <a:hlinkClick r:id="rId3"/>
              </a:rPr>
              <a:t>Market Research Report Template</a:t>
            </a:r>
            <a:endParaRPr lang="en-US" b="1" dirty="0">
              <a:hlinkClick r:id="rId4"/>
            </a:endParaRPr>
          </a:p>
          <a:p>
            <a:pPr algn="ctr"/>
            <a:endParaRPr lang="en-US" b="1" dirty="0">
              <a:hlinkClick r:id="rId4"/>
            </a:endParaRPr>
          </a:p>
          <a:p>
            <a:pPr algn="ctr"/>
            <a:r>
              <a:rPr lang="en-US" b="1" dirty="0">
                <a:hlinkClick r:id="rId5"/>
              </a:rPr>
              <a:t>Market Research/Market Intelligence Webinar</a:t>
            </a:r>
            <a:endParaRPr lang="en-US" b="1" dirty="0"/>
          </a:p>
          <a:p>
            <a:pPr algn="ctr"/>
            <a:endParaRPr lang="en-US" b="1" dirty="0">
              <a:solidFill>
                <a:srgbClr val="FF0000"/>
              </a:solidFill>
            </a:endParaRPr>
          </a:p>
          <a:p>
            <a:pPr algn="ctr"/>
            <a:r>
              <a:rPr lang="en-US" b="1" dirty="0">
                <a:hlinkClick r:id="rId6"/>
              </a:rPr>
              <a:t>Useful Market Research Sources</a:t>
            </a:r>
            <a:endParaRPr lang="en-US" b="1" dirty="0"/>
          </a:p>
          <a:p>
            <a:pPr algn="ctr"/>
            <a:endParaRPr lang="en-US" b="1" dirty="0"/>
          </a:p>
          <a:p>
            <a:pPr algn="ctr"/>
            <a:r>
              <a:rPr lang="en-US" b="1" dirty="0">
                <a:hlinkClick r:id="rId7"/>
              </a:rPr>
              <a:t>AFLCMC/AZA (ACE) Market Research Page</a:t>
            </a:r>
            <a:endParaRPr lang="en-US" b="1" dirty="0"/>
          </a:p>
          <a:p>
            <a:pPr algn="ctr"/>
            <a:endParaRPr lang="en-US" b="1" dirty="0"/>
          </a:p>
        </p:txBody>
      </p:sp>
    </p:spTree>
    <p:extLst>
      <p:ext uri="{BB962C8B-B14F-4D97-AF65-F5344CB8AC3E}">
        <p14:creationId xmlns:p14="http://schemas.microsoft.com/office/powerpoint/2010/main" val="4567249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45500" cy="4876800"/>
          </a:xfrm>
        </p:spPr>
        <p:txBody>
          <a:bodyPr/>
          <a:lstStyle/>
          <a:p>
            <a:pPr indent="-283464">
              <a:spcBef>
                <a:spcPts val="600"/>
              </a:spcBef>
              <a:spcAft>
                <a:spcPts val="600"/>
              </a:spcAft>
              <a:buSzPct val="100000"/>
            </a:pPr>
            <a:r>
              <a:rPr lang="en-US" sz="2400" dirty="0"/>
              <a:t>Past performance evaluated on Acceptable/ Unacceptable basis</a:t>
            </a:r>
          </a:p>
          <a:p>
            <a:pPr indent="-283464">
              <a:spcBef>
                <a:spcPts val="600"/>
              </a:spcBef>
              <a:spcAft>
                <a:spcPts val="600"/>
              </a:spcAft>
              <a:buSzPct val="100000"/>
            </a:pPr>
            <a:r>
              <a:rPr lang="en-US" sz="2400" dirty="0"/>
              <a:t>No technical factor/evaluation</a:t>
            </a:r>
          </a:p>
          <a:p>
            <a:pPr indent="-283464">
              <a:spcBef>
                <a:spcPts val="600"/>
              </a:spcBef>
              <a:spcAft>
                <a:spcPts val="600"/>
              </a:spcAft>
              <a:buSzPct val="100000"/>
            </a:pPr>
            <a:r>
              <a:rPr lang="en-US" sz="2400" dirty="0"/>
              <a:t>“Best value” expected from lowest priced proposal with acceptable past performance</a:t>
            </a:r>
          </a:p>
          <a:p>
            <a:pPr indent="-283464">
              <a:spcBef>
                <a:spcPts val="600"/>
              </a:spcBef>
              <a:spcAft>
                <a:spcPts val="600"/>
              </a:spcAft>
              <a:buSzPct val="100000"/>
            </a:pPr>
            <a:r>
              <a:rPr lang="en-US" sz="2400" dirty="0"/>
              <a:t>Commercial or less-complex supplies or services with minimal risk of unsuccessful performance</a:t>
            </a:r>
          </a:p>
          <a:p>
            <a:pPr indent="-283464">
              <a:spcBef>
                <a:spcPts val="600"/>
              </a:spcBef>
              <a:spcAft>
                <a:spcPts val="600"/>
              </a:spcAft>
              <a:buSzPct val="100000"/>
            </a:pPr>
            <a:r>
              <a:rPr lang="en-US" sz="2400" dirty="0"/>
              <a:t>Firm, clear, and definitive requirements</a:t>
            </a:r>
          </a:p>
          <a:p>
            <a:pPr indent="-283464">
              <a:spcBef>
                <a:spcPts val="600"/>
              </a:spcBef>
              <a:spcAft>
                <a:spcPts val="600"/>
              </a:spcAft>
              <a:buSzPct val="100000"/>
            </a:pPr>
            <a:r>
              <a:rPr lang="en-US" sz="2400" dirty="0"/>
              <a:t>No benefit expected from proposals exceeding minimal requirements</a:t>
            </a:r>
          </a:p>
          <a:p>
            <a:pPr indent="-283464">
              <a:spcBef>
                <a:spcPts val="600"/>
              </a:spcBef>
              <a:spcAft>
                <a:spcPts val="600"/>
              </a:spcAft>
              <a:buSzPct val="100000"/>
            </a:pPr>
            <a:r>
              <a:rPr lang="en-US" sz="2400" dirty="0">
                <a:ea typeface="+mn-ea"/>
                <a:cs typeface="+mn-cs"/>
              </a:rPr>
              <a:t>Tradeoffs not permitted</a:t>
            </a:r>
            <a:endParaRPr lang="en-US" dirty="0">
              <a:ea typeface="+mn-ea"/>
              <a:cs typeface="+mn-cs"/>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100</a:t>
            </a:fld>
            <a:endParaRPr lang="en-US">
              <a:solidFill>
                <a:schemeClr val="bg2"/>
              </a:solidFill>
            </a:endParaRPr>
          </a:p>
        </p:txBody>
      </p:sp>
      <p:sp>
        <p:nvSpPr>
          <p:cNvPr id="4" name="Title 3"/>
          <p:cNvSpPr>
            <a:spLocks noGrp="1"/>
          </p:cNvSpPr>
          <p:nvPr>
            <p:ph type="title"/>
          </p:nvPr>
        </p:nvSpPr>
        <p:spPr>
          <a:xfrm>
            <a:off x="1295400" y="52388"/>
            <a:ext cx="6826250" cy="1143000"/>
          </a:xfrm>
        </p:spPr>
        <p:txBody>
          <a:bodyPr/>
          <a:lstStyle/>
          <a:p>
            <a:r>
              <a:rPr lang="en-US" dirty="0"/>
              <a:t>Lowest Price Acceptable Past Performance (LPAPP) </a:t>
            </a:r>
            <a:endParaRPr lang="en-US" sz="3200" dirty="0"/>
          </a:p>
        </p:txBody>
      </p:sp>
      <p:sp>
        <p:nvSpPr>
          <p:cNvPr id="5" name="Right Arrow 4">
            <a:hlinkClick r:id="rId3" action="ppaction://hlinksldjump"/>
          </p:cNvPr>
          <p:cNvSpPr/>
          <p:nvPr/>
        </p:nvSpPr>
        <p:spPr bwMode="auto">
          <a:xfrm rot="10800000">
            <a:off x="8229600" y="58674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62166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normAutofit/>
          </a:bodyPr>
          <a:lstStyle/>
          <a:p>
            <a:pPr algn="r"/>
            <a:r>
              <a:rPr lang="en-US" dirty="0"/>
              <a:t>Technical Rating Method </a:t>
            </a:r>
          </a:p>
        </p:txBody>
      </p:sp>
      <p:sp>
        <p:nvSpPr>
          <p:cNvPr id="22530" name="Slide Number Placeholder 3"/>
          <p:cNvSpPr>
            <a:spLocks noGrp="1"/>
          </p:cNvSpPr>
          <p:nvPr>
            <p:ph type="sldNum" sz="quarter" idx="12"/>
          </p:nvPr>
        </p:nvSpPr>
        <p:spPr/>
        <p:txBody>
          <a:bodyPr/>
          <a:lstStyle/>
          <a:p>
            <a:pPr>
              <a:defRPr/>
            </a:pPr>
            <a:fld id="{57636445-0A89-4751-9047-83AF7213AFF8}" type="slidenum">
              <a:rPr lang="en-US" smtClean="0"/>
              <a:pPr>
                <a:defRPr/>
              </a:pPr>
              <a:t>101</a:t>
            </a:fld>
            <a:endParaRPr lang="en-US"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94204530"/>
              </p:ext>
            </p:extLst>
          </p:nvPr>
        </p:nvGraphicFramePr>
        <p:xfrm>
          <a:off x="409575" y="1292225"/>
          <a:ext cx="8356726" cy="5129904"/>
        </p:xfrm>
        <a:graphic>
          <a:graphicData uri="http://schemas.openxmlformats.org/drawingml/2006/table">
            <a:tbl>
              <a:tblPr/>
              <a:tblGrid>
                <a:gridCol w="1343246">
                  <a:extLst>
                    <a:ext uri="{9D8B030D-6E8A-4147-A177-3AD203B41FA5}">
                      <a16:colId xmlns:a16="http://schemas.microsoft.com/office/drawing/2014/main" val="20000"/>
                    </a:ext>
                  </a:extLst>
                </a:gridCol>
                <a:gridCol w="1560407">
                  <a:extLst>
                    <a:ext uri="{9D8B030D-6E8A-4147-A177-3AD203B41FA5}">
                      <a16:colId xmlns:a16="http://schemas.microsoft.com/office/drawing/2014/main" val="20001"/>
                    </a:ext>
                  </a:extLst>
                </a:gridCol>
                <a:gridCol w="5453073">
                  <a:extLst>
                    <a:ext uri="{9D8B030D-6E8A-4147-A177-3AD203B41FA5}">
                      <a16:colId xmlns:a16="http://schemas.microsoft.com/office/drawing/2014/main" val="20002"/>
                    </a:ext>
                  </a:extLst>
                </a:gridCol>
              </a:tblGrid>
              <a:tr h="388173">
                <a:tc gridSpan="3">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Table 2A. Technical Rating</a:t>
                      </a:r>
                      <a:r>
                        <a:rPr lang="en-US" sz="1600" b="1" baseline="0" dirty="0">
                          <a:latin typeface="Arial" pitchFamily="34" charset="0"/>
                          <a:ea typeface="Times New Roman"/>
                          <a:cs typeface="Arial" pitchFamily="34" charset="0"/>
                        </a:rPr>
                        <a:t> Method</a:t>
                      </a:r>
                      <a:endParaRPr lang="en-US"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753">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1259">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Blue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Outstanding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demonstrates an exceptional approach and understanding of the requirements, contains multiple strengths and/or at least one significant strength.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1259">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Purple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Good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Proposal demonstrates a thorough approach and understanding of the requirements and contains at least one strength or significant strength.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506">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Green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demonstrates an adequate approach and understanding of the requirements.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3977">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Yellow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1"/>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Marginal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has not demonstrated an adequate approach and understanding of the requirements.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3977">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4F"/>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does not meet requirements of the solicitation and, thus, contains one or more deficiencies and is un-awardable.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normAutofit/>
          </a:bodyPr>
          <a:lstStyle/>
          <a:p>
            <a:pPr algn="r"/>
            <a:r>
              <a:rPr lang="en-US" dirty="0"/>
              <a:t>Technical Risk Rating Method</a:t>
            </a:r>
          </a:p>
        </p:txBody>
      </p:sp>
      <p:sp>
        <p:nvSpPr>
          <p:cNvPr id="23554" name="Slide Number Placeholder 3"/>
          <p:cNvSpPr>
            <a:spLocks noGrp="1"/>
          </p:cNvSpPr>
          <p:nvPr>
            <p:ph type="sldNum" sz="quarter" idx="12"/>
          </p:nvPr>
        </p:nvSpPr>
        <p:spPr/>
        <p:txBody>
          <a:bodyPr/>
          <a:lstStyle/>
          <a:p>
            <a:pPr>
              <a:defRPr/>
            </a:pPr>
            <a:fld id="{63AE0B19-05A3-4E30-ADBA-64EFC2519635}" type="slidenum">
              <a:rPr lang="en-US" smtClean="0"/>
              <a:pPr>
                <a:defRPr/>
              </a:pPr>
              <a:t>102</a:t>
            </a:fld>
            <a:endParaRPr lang="en-US"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45340938"/>
              </p:ext>
            </p:extLst>
          </p:nvPr>
        </p:nvGraphicFramePr>
        <p:xfrm>
          <a:off x="228600" y="1367533"/>
          <a:ext cx="8762999" cy="5040149"/>
        </p:xfrm>
        <a:graphic>
          <a:graphicData uri="http://schemas.openxmlformats.org/drawingml/2006/table">
            <a:tbl>
              <a:tblPr/>
              <a:tblGrid>
                <a:gridCol w="1466187">
                  <a:extLst>
                    <a:ext uri="{9D8B030D-6E8A-4147-A177-3AD203B41FA5}">
                      <a16:colId xmlns:a16="http://schemas.microsoft.com/office/drawing/2014/main" val="20000"/>
                    </a:ext>
                  </a:extLst>
                </a:gridCol>
                <a:gridCol w="7296812">
                  <a:extLst>
                    <a:ext uri="{9D8B030D-6E8A-4147-A177-3AD203B41FA5}">
                      <a16:colId xmlns:a16="http://schemas.microsoft.com/office/drawing/2014/main" val="20001"/>
                    </a:ext>
                  </a:extLst>
                </a:gridCol>
              </a:tblGrid>
              <a:tr h="232667">
                <a:tc gridSpan="2">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Table 2B. Technical Risk Rating</a:t>
                      </a:r>
                      <a:r>
                        <a:rPr lang="en-US" sz="1500" b="1" baseline="0" dirty="0">
                          <a:latin typeface="Arial" pitchFamily="34" charset="0"/>
                          <a:ea typeface="Times New Roman"/>
                          <a:cs typeface="Arial" pitchFamily="34" charset="0"/>
                        </a:rPr>
                        <a:t> Method</a:t>
                      </a:r>
                      <a:endParaRPr lang="en-US" sz="15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98513">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6021">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Proposal may contain weaknesses</a:t>
                      </a:r>
                      <a:r>
                        <a:rPr lang="en-US" sz="1500" b="1" baseline="0" dirty="0">
                          <a:latin typeface="Arial" pitchFamily="34" charset="0"/>
                          <a:ea typeface="Times New Roman"/>
                          <a:cs typeface="Arial" pitchFamily="34" charset="0"/>
                        </a:rPr>
                        <a:t> which have </a:t>
                      </a:r>
                      <a:r>
                        <a:rPr lang="en-US" sz="1500" b="1" dirty="0">
                          <a:latin typeface="Arial" pitchFamily="34" charset="0"/>
                          <a:ea typeface="Times New Roman"/>
                          <a:cs typeface="Arial" pitchFamily="34" charset="0"/>
                        </a:rPr>
                        <a:t>low potential to cause disruption of schedule, increased cost or degradation of performance. Normal contractor effort and normal Government monitoring will likely be able to overcome any difficulties.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4064">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Moderate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Proposal contains a significant</a:t>
                      </a:r>
                      <a:r>
                        <a:rPr lang="en-US" sz="1500" b="1" baseline="0" dirty="0">
                          <a:latin typeface="Arial" pitchFamily="34" charset="0"/>
                          <a:ea typeface="Times New Roman"/>
                          <a:cs typeface="Arial" pitchFamily="34" charset="0"/>
                        </a:rPr>
                        <a:t> weakness or combination of weaknesses which may have a moderate potential to </a:t>
                      </a:r>
                      <a:r>
                        <a:rPr lang="en-US" sz="1500" b="1" dirty="0">
                          <a:latin typeface="Arial" pitchFamily="34" charset="0"/>
                          <a:ea typeface="Times New Roman"/>
                          <a:cs typeface="Arial" pitchFamily="34" charset="0"/>
                        </a:rPr>
                        <a:t>cause disruption of schedule, increased cost or degradation of performance. Special contractor emphasis and close Government monitoring will likely be able to overcome difficulties.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0383">
                <a:tc>
                  <a:txBody>
                    <a:bodyPr/>
                    <a:lstStyle/>
                    <a:p>
                      <a:pPr marL="0" marR="0">
                        <a:lnSpc>
                          <a:spcPct val="115000"/>
                        </a:lnSpc>
                        <a:spcBef>
                          <a:spcPts val="0"/>
                        </a:spcBef>
                        <a:spcAft>
                          <a:spcPts val="0"/>
                        </a:spcAft>
                      </a:pPr>
                      <a:r>
                        <a:rPr lang="en-US" sz="1500" b="1" dirty="0">
                          <a:solidFill>
                            <a:schemeClr val="tx1"/>
                          </a:solidFill>
                          <a:latin typeface="Arial" pitchFamily="34" charset="0"/>
                          <a:ea typeface="Times New Roman"/>
                          <a:cs typeface="Arial" pitchFamily="34"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solidFill>
                            <a:schemeClr val="tx1"/>
                          </a:solidFill>
                          <a:latin typeface="Arial" pitchFamily="34" charset="0"/>
                          <a:ea typeface="Times New Roman"/>
                          <a:cs typeface="Arial" pitchFamily="34" charset="0"/>
                        </a:rPr>
                        <a:t>Proposal contains a significant weakness or combination of weaknesses which is likely to</a:t>
                      </a:r>
                      <a:r>
                        <a:rPr lang="en-US" sz="1500" b="1" baseline="0" dirty="0">
                          <a:solidFill>
                            <a:schemeClr val="tx1"/>
                          </a:solidFill>
                          <a:latin typeface="Arial" pitchFamily="34" charset="0"/>
                          <a:ea typeface="Times New Roman"/>
                          <a:cs typeface="Arial" pitchFamily="34" charset="0"/>
                        </a:rPr>
                        <a:t> have high potential to </a:t>
                      </a:r>
                      <a:r>
                        <a:rPr lang="en-US" sz="1500" b="1" dirty="0">
                          <a:solidFill>
                            <a:schemeClr val="tx1"/>
                          </a:solidFill>
                          <a:latin typeface="Arial" pitchFamily="34" charset="0"/>
                          <a:ea typeface="Times New Roman"/>
                          <a:cs typeface="Arial" pitchFamily="34" charset="0"/>
                        </a:rPr>
                        <a:t>cause significant disruption of schedule, increased cost or degradation of performance. Special contractor emphasis and close Government</a:t>
                      </a:r>
                      <a:r>
                        <a:rPr lang="en-US" sz="1500" b="1" baseline="0" dirty="0">
                          <a:solidFill>
                            <a:schemeClr val="tx1"/>
                          </a:solidFill>
                          <a:latin typeface="Arial" pitchFamily="34" charset="0"/>
                          <a:ea typeface="Times New Roman"/>
                          <a:cs typeface="Arial" pitchFamily="34" charset="0"/>
                        </a:rPr>
                        <a:t> monitoring will un</a:t>
                      </a:r>
                      <a:r>
                        <a:rPr lang="en-US" sz="1500" b="1" dirty="0">
                          <a:solidFill>
                            <a:schemeClr val="tx1"/>
                          </a:solidFill>
                          <a:latin typeface="Arial" pitchFamily="34" charset="0"/>
                          <a:ea typeface="Times New Roman"/>
                          <a:cs typeface="Arial" pitchFamily="34" charset="0"/>
                        </a:rPr>
                        <a:t>likely be able to overcome any difficulties.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0630">
                <a:tc>
                  <a:txBody>
                    <a:bodyPr/>
                    <a:lstStyle/>
                    <a:p>
                      <a:pPr marL="0" marR="0">
                        <a:lnSpc>
                          <a:spcPct val="115000"/>
                        </a:lnSpc>
                        <a:spcBef>
                          <a:spcPts val="0"/>
                        </a:spcBef>
                        <a:spcAft>
                          <a:spcPts val="0"/>
                        </a:spcAft>
                      </a:pPr>
                      <a:r>
                        <a:rPr lang="en-US" sz="1500" b="1" dirty="0">
                          <a:solidFill>
                            <a:schemeClr val="tx1"/>
                          </a:solidFill>
                          <a:latin typeface="Arial" pitchFamily="34" charset="0"/>
                          <a:ea typeface="Times New Roman"/>
                          <a:cs typeface="Arial" pitchFamily="34" charset="0"/>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kern="1200" dirty="0">
                          <a:solidFill>
                            <a:schemeClr val="tx1"/>
                          </a:solidFill>
                          <a:effectLst/>
                          <a:latin typeface="+mj-lt"/>
                          <a:ea typeface="+mn-ea"/>
                          <a:cs typeface="+mn-cs"/>
                        </a:rPr>
                        <a:t>Proposal contains a deficiency or a combination of significant weaknesses that causes an unacceptable level of risk of unsuccessful performance</a:t>
                      </a:r>
                      <a:r>
                        <a:rPr lang="en-US" sz="1500" b="1" kern="1200" dirty="0">
                          <a:solidFill>
                            <a:schemeClr val="tx1"/>
                          </a:solidFill>
                          <a:effectLst/>
                          <a:latin typeface="+mn-lt"/>
                          <a:ea typeface="+mn-ea"/>
                          <a:cs typeface="+mn-cs"/>
                        </a:rPr>
                        <a:t>. </a:t>
                      </a:r>
                      <a:endParaRPr lang="en-US" sz="1500" b="1"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ight Arrow 4">
            <a:hlinkClick r:id="rId3" action="ppaction://hlinksldjump"/>
          </p:cNvPr>
          <p:cNvSpPr/>
          <p:nvPr/>
        </p:nvSpPr>
        <p:spPr bwMode="auto">
          <a:xfrm rot="10800000">
            <a:off x="8420100" y="6160025"/>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609600" y="15985"/>
            <a:ext cx="7143750" cy="1143000"/>
          </a:xfrm>
        </p:spPr>
        <p:txBody>
          <a:bodyPr>
            <a:normAutofit fontScale="90000"/>
          </a:bodyPr>
          <a:lstStyle/>
          <a:p>
            <a:pPr algn="r"/>
            <a:r>
              <a:rPr lang="en-US" dirty="0"/>
              <a:t> Combined Technical/Risk Rating Method</a:t>
            </a:r>
          </a:p>
        </p:txBody>
      </p:sp>
      <p:sp>
        <p:nvSpPr>
          <p:cNvPr id="21506" name="Slide Number Placeholder 3"/>
          <p:cNvSpPr>
            <a:spLocks noGrp="1"/>
          </p:cNvSpPr>
          <p:nvPr>
            <p:ph type="sldNum" sz="quarter" idx="12"/>
          </p:nvPr>
        </p:nvSpPr>
        <p:spPr>
          <a:xfrm>
            <a:off x="8001000" y="6524625"/>
            <a:ext cx="1143000" cy="304800"/>
          </a:xfrm>
        </p:spPr>
        <p:txBody>
          <a:bodyPr/>
          <a:lstStyle/>
          <a:p>
            <a:pPr>
              <a:defRPr/>
            </a:pPr>
            <a:fld id="{F4776E01-2772-4A2A-A410-2C16E0ECC7F1}" type="slidenum">
              <a:rPr lang="en-US" smtClean="0"/>
              <a:pPr>
                <a:defRPr/>
              </a:pPr>
              <a:t>103</a:t>
            </a:fld>
            <a:endParaRPr lang="en-US" dirty="0">
              <a:solidFill>
                <a:schemeClr val="bg2"/>
              </a:solidFill>
            </a:endParaRPr>
          </a:p>
        </p:txBody>
      </p:sp>
      <p:graphicFrame>
        <p:nvGraphicFramePr>
          <p:cNvPr id="318" name="Table 317"/>
          <p:cNvGraphicFramePr>
            <a:graphicFrameLocks noGrp="1"/>
          </p:cNvGraphicFramePr>
          <p:nvPr>
            <p:extLst>
              <p:ext uri="{D42A27DB-BD31-4B8C-83A1-F6EECF244321}">
                <p14:modId xmlns:p14="http://schemas.microsoft.com/office/powerpoint/2010/main" val="1911596922"/>
              </p:ext>
            </p:extLst>
          </p:nvPr>
        </p:nvGraphicFramePr>
        <p:xfrm>
          <a:off x="377824" y="1347788"/>
          <a:ext cx="8537575" cy="5154329"/>
        </p:xfrm>
        <a:graphic>
          <a:graphicData uri="http://schemas.openxmlformats.org/drawingml/2006/table">
            <a:tbl>
              <a:tblPr/>
              <a:tblGrid>
                <a:gridCol w="1424713">
                  <a:extLst>
                    <a:ext uri="{9D8B030D-6E8A-4147-A177-3AD203B41FA5}">
                      <a16:colId xmlns:a16="http://schemas.microsoft.com/office/drawing/2014/main" val="20000"/>
                    </a:ext>
                  </a:extLst>
                </a:gridCol>
                <a:gridCol w="1582518">
                  <a:extLst>
                    <a:ext uri="{9D8B030D-6E8A-4147-A177-3AD203B41FA5}">
                      <a16:colId xmlns:a16="http://schemas.microsoft.com/office/drawing/2014/main" val="20001"/>
                    </a:ext>
                  </a:extLst>
                </a:gridCol>
                <a:gridCol w="5530344">
                  <a:extLst>
                    <a:ext uri="{9D8B030D-6E8A-4147-A177-3AD203B41FA5}">
                      <a16:colId xmlns:a16="http://schemas.microsoft.com/office/drawing/2014/main" val="20002"/>
                    </a:ext>
                  </a:extLst>
                </a:gridCol>
              </a:tblGrid>
              <a:tr h="283391">
                <a:tc gridSpan="3">
                  <a:txBody>
                    <a:bodyPr/>
                    <a:lstStyle/>
                    <a:p>
                      <a:pPr marL="0" marR="0">
                        <a:lnSpc>
                          <a:spcPct val="115000"/>
                        </a:lnSpc>
                        <a:spcBef>
                          <a:spcPts val="0"/>
                        </a:spcBef>
                        <a:spcAft>
                          <a:spcPts val="0"/>
                        </a:spcAft>
                      </a:pPr>
                      <a:r>
                        <a:rPr lang="en-US" sz="1400" b="1" dirty="0">
                          <a:latin typeface="Arial"/>
                          <a:ea typeface="Times New Roman"/>
                          <a:cs typeface="Times New Roman"/>
                        </a:rPr>
                        <a:t>Table 3.  Combined Technical/Risk Rating</a:t>
                      </a:r>
                      <a:r>
                        <a:rPr lang="en-US" sz="1400" b="1" baseline="0" dirty="0">
                          <a:latin typeface="Arial"/>
                          <a:ea typeface="Times New Roman"/>
                          <a:cs typeface="Times New Roman"/>
                        </a:rPr>
                        <a:t> Method</a:t>
                      </a:r>
                      <a:endParaRPr lang="en-US" sz="1400" b="1" dirty="0">
                        <a:latin typeface="Arial"/>
                        <a:ea typeface="Times New Roman"/>
                        <a:cs typeface="Times New Roman"/>
                      </a:endParaRP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3391">
                <a:tc>
                  <a:txBody>
                    <a:bodyPr/>
                    <a:lstStyle/>
                    <a:p>
                      <a:pPr marL="0" marR="0">
                        <a:lnSpc>
                          <a:spcPct val="115000"/>
                        </a:lnSpc>
                        <a:spcBef>
                          <a:spcPts val="0"/>
                        </a:spcBef>
                        <a:spcAft>
                          <a:spcPts val="0"/>
                        </a:spcAft>
                      </a:pPr>
                      <a:r>
                        <a:rPr lang="en-US" sz="1400" b="1" dirty="0">
                          <a:latin typeface="Arial"/>
                          <a:ea typeface="Times New Roman"/>
                          <a:cs typeface="Times New Roman"/>
                        </a:rPr>
                        <a:t>Color</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Rating</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Description</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8446">
                <a:tc>
                  <a:txBody>
                    <a:bodyPr/>
                    <a:lstStyle/>
                    <a:p>
                      <a:pPr marL="0" marR="0">
                        <a:lnSpc>
                          <a:spcPct val="115000"/>
                        </a:lnSpc>
                        <a:spcBef>
                          <a:spcPts val="0"/>
                        </a:spcBef>
                        <a:spcAft>
                          <a:spcPts val="0"/>
                        </a:spcAft>
                      </a:pPr>
                      <a:r>
                        <a:rPr lang="en-US" sz="1400" b="1" dirty="0">
                          <a:latin typeface="Arial"/>
                          <a:ea typeface="Times New Roman"/>
                          <a:cs typeface="Times New Roman"/>
                        </a:rPr>
                        <a:t>Blue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Outstanding</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demonstrates an exceptional approach and understanding of the requirements and</a:t>
                      </a:r>
                      <a:r>
                        <a:rPr lang="en-US" sz="1400" b="1" baseline="0" dirty="0">
                          <a:latin typeface="Arial"/>
                          <a:ea typeface="Times New Roman"/>
                          <a:cs typeface="Times New Roman"/>
                        </a:rPr>
                        <a:t> contains multiple s</a:t>
                      </a:r>
                      <a:r>
                        <a:rPr lang="en-US" sz="1400" b="1" dirty="0">
                          <a:latin typeface="Arial"/>
                          <a:ea typeface="Times New Roman"/>
                          <a:cs typeface="Times New Roman"/>
                        </a:rPr>
                        <a:t>trengths and/or at least one significant strength,</a:t>
                      </a:r>
                      <a:r>
                        <a:rPr lang="en-US" sz="1400" b="1" baseline="0" dirty="0">
                          <a:latin typeface="Arial"/>
                          <a:ea typeface="Times New Roman"/>
                          <a:cs typeface="Times New Roman"/>
                        </a:rPr>
                        <a:t> </a:t>
                      </a:r>
                      <a:r>
                        <a:rPr lang="en-US" sz="1400" b="1" dirty="0">
                          <a:latin typeface="Arial"/>
                          <a:ea typeface="Times New Roman"/>
                          <a:cs typeface="Times New Roman"/>
                        </a:rPr>
                        <a:t>and risk of unsuccessful performance is low. </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1366">
                <a:tc>
                  <a:txBody>
                    <a:bodyPr/>
                    <a:lstStyle/>
                    <a:p>
                      <a:pPr marL="0" marR="0">
                        <a:lnSpc>
                          <a:spcPct val="115000"/>
                        </a:lnSpc>
                        <a:spcBef>
                          <a:spcPts val="0"/>
                        </a:spcBef>
                        <a:spcAft>
                          <a:spcPts val="0"/>
                        </a:spcAft>
                      </a:pPr>
                      <a:r>
                        <a:rPr lang="en-US" sz="1400" b="1" dirty="0">
                          <a:latin typeface="Arial"/>
                          <a:ea typeface="Times New Roman"/>
                          <a:cs typeface="Times New Roman"/>
                        </a:rPr>
                        <a:t>Purple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Good</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indicates a thorough approach and understanding of the requirements and contains</a:t>
                      </a:r>
                      <a:r>
                        <a:rPr lang="en-US" sz="1400" b="1" baseline="0" dirty="0">
                          <a:latin typeface="Arial"/>
                          <a:ea typeface="Times New Roman"/>
                          <a:cs typeface="Times New Roman"/>
                        </a:rPr>
                        <a:t> at least one strength or significant strength and r</a:t>
                      </a:r>
                      <a:r>
                        <a:rPr lang="en-US" sz="1400" b="1" dirty="0">
                          <a:latin typeface="Arial"/>
                          <a:ea typeface="Times New Roman"/>
                          <a:cs typeface="Times New Roman"/>
                        </a:rPr>
                        <a:t>isk of unsuccessful performance is low to moderate. </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1366">
                <a:tc>
                  <a:txBody>
                    <a:bodyPr/>
                    <a:lstStyle/>
                    <a:p>
                      <a:pPr marL="0" marR="0">
                        <a:lnSpc>
                          <a:spcPct val="115000"/>
                        </a:lnSpc>
                        <a:spcBef>
                          <a:spcPts val="0"/>
                        </a:spcBef>
                        <a:spcAft>
                          <a:spcPts val="0"/>
                        </a:spcAft>
                      </a:pPr>
                      <a:r>
                        <a:rPr lang="en-US" sz="1400" b="1" dirty="0">
                          <a:latin typeface="Arial"/>
                          <a:ea typeface="Times New Roman"/>
                          <a:cs typeface="Times New Roman"/>
                        </a:rPr>
                        <a:t>Green</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Acceptable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meets requirements and indicates an adequate approach and understanding of the requirements, and risk of unsuccessful performance is no worse than moderate.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1366">
                <a:tc>
                  <a:txBody>
                    <a:bodyPr/>
                    <a:lstStyle/>
                    <a:p>
                      <a:pPr marL="0" marR="0">
                        <a:lnSpc>
                          <a:spcPct val="115000"/>
                        </a:lnSpc>
                        <a:spcBef>
                          <a:spcPts val="0"/>
                        </a:spcBef>
                        <a:spcAft>
                          <a:spcPts val="0"/>
                        </a:spcAft>
                      </a:pPr>
                      <a:r>
                        <a:rPr lang="en-US" sz="1400" b="1" dirty="0">
                          <a:latin typeface="Arial"/>
                          <a:ea typeface="Times New Roman"/>
                          <a:cs typeface="Times New Roman"/>
                        </a:rPr>
                        <a:t>Yellow</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1"/>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Marginal</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has not demonstrated an adequate approach and understanding of the requirements, and/or risk of unsuccessful performance is high.</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23685">
                <a:tc>
                  <a:txBody>
                    <a:bodyPr/>
                    <a:lstStyle/>
                    <a:p>
                      <a:pPr marL="0" marR="0">
                        <a:lnSpc>
                          <a:spcPct val="115000"/>
                        </a:lnSpc>
                        <a:spcBef>
                          <a:spcPts val="0"/>
                        </a:spcBef>
                        <a:spcAft>
                          <a:spcPts val="0"/>
                        </a:spcAft>
                      </a:pPr>
                      <a:r>
                        <a:rPr lang="en-US" sz="1400" b="1" dirty="0">
                          <a:latin typeface="Arial"/>
                          <a:ea typeface="Times New Roman"/>
                          <a:cs typeface="Times New Roman"/>
                        </a:rPr>
                        <a:t>Red</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4F"/>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Unacceptable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does not meet requirements of the solicitation, and thus, contains one or more deficiencies and is </a:t>
                      </a:r>
                      <a:r>
                        <a:rPr lang="en-US" sz="1400" b="1" dirty="0" err="1">
                          <a:latin typeface="Arial"/>
                          <a:ea typeface="Times New Roman"/>
                          <a:cs typeface="Times New Roman"/>
                        </a:rPr>
                        <a:t>unawardable</a:t>
                      </a:r>
                      <a:r>
                        <a:rPr lang="en-US" sz="1400" b="1" dirty="0">
                          <a:latin typeface="Arial"/>
                          <a:ea typeface="Times New Roman"/>
                          <a:cs typeface="Times New Roman"/>
                        </a:rPr>
                        <a:t> and/or risk of performance is unacceptably high. </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ight Arrow 4">
            <a:hlinkClick r:id="rId3" action="ppaction://hlinksldjump"/>
          </p:cNvPr>
          <p:cNvSpPr/>
          <p:nvPr/>
        </p:nvSpPr>
        <p:spPr bwMode="auto">
          <a:xfrm rot="10800000">
            <a:off x="8229600" y="60960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5A7C8735-5E7E-10FB-1ECB-2553292B4BA1}"/>
              </a:ext>
            </a:extLst>
          </p:cNvPr>
          <p:cNvSpPr txBox="1"/>
          <p:nvPr/>
        </p:nvSpPr>
        <p:spPr>
          <a:xfrm>
            <a:off x="1866900" y="6446039"/>
            <a:ext cx="6248400"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219200" y="0"/>
            <a:ext cx="6769100" cy="1219200"/>
          </a:xfrm>
        </p:spPr>
        <p:txBody>
          <a:bodyPr/>
          <a:lstStyle/>
          <a:p>
            <a:r>
              <a:rPr lang="en-US" sz="2800" dirty="0"/>
              <a:t>Technical Acceptable/Unacceptable Rating Method</a:t>
            </a:r>
          </a:p>
        </p:txBody>
      </p:sp>
      <p:sp>
        <p:nvSpPr>
          <p:cNvPr id="24578" name="Slide Number Placeholder 3"/>
          <p:cNvSpPr>
            <a:spLocks noGrp="1"/>
          </p:cNvSpPr>
          <p:nvPr>
            <p:ph type="sldNum" sz="quarter" idx="12"/>
          </p:nvPr>
        </p:nvSpPr>
        <p:spPr/>
        <p:txBody>
          <a:bodyPr/>
          <a:lstStyle/>
          <a:p>
            <a:pPr>
              <a:defRPr/>
            </a:pPr>
            <a:fld id="{9137E437-A8A1-4C97-8415-7661AF041346}" type="slidenum">
              <a:rPr lang="en-US" smtClean="0"/>
              <a:pPr>
                <a:defRPr/>
              </a:pPr>
              <a:t>104</a:t>
            </a:fld>
            <a:endParaRPr lang="en-US"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74659526"/>
              </p:ext>
            </p:extLst>
          </p:nvPr>
        </p:nvGraphicFramePr>
        <p:xfrm>
          <a:off x="406400" y="1450975"/>
          <a:ext cx="8331200" cy="3151062"/>
        </p:xfrm>
        <a:graphic>
          <a:graphicData uri="http://schemas.openxmlformats.org/drawingml/2006/table">
            <a:tbl>
              <a:tblPr/>
              <a:tblGrid>
                <a:gridCol w="2408958">
                  <a:extLst>
                    <a:ext uri="{9D8B030D-6E8A-4147-A177-3AD203B41FA5}">
                      <a16:colId xmlns:a16="http://schemas.microsoft.com/office/drawing/2014/main" val="20000"/>
                    </a:ext>
                  </a:extLst>
                </a:gridCol>
                <a:gridCol w="5922242">
                  <a:extLst>
                    <a:ext uri="{9D8B030D-6E8A-4147-A177-3AD203B41FA5}">
                      <a16:colId xmlns:a16="http://schemas.microsoft.com/office/drawing/2014/main" val="20001"/>
                    </a:ext>
                  </a:extLst>
                </a:gridCol>
              </a:tblGrid>
              <a:tr h="481252">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3752">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Proposal meets the requirements</a:t>
                      </a:r>
                      <a:r>
                        <a:rPr lang="en-US" sz="2400" b="1" baseline="0" dirty="0">
                          <a:latin typeface="Arial"/>
                          <a:ea typeface="Times New Roman"/>
                          <a:cs typeface="Times New Roman"/>
                        </a:rPr>
                        <a:t> of the solicitation.</a:t>
                      </a:r>
                      <a:endParaRPr lang="en-US"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9815">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914400" algn="l"/>
                          <a:tab pos="457200" algn="l"/>
                        </a:tabLst>
                        <a:defRPr/>
                      </a:pPr>
                      <a:r>
                        <a:rPr lang="en-US" sz="2400" b="1" kern="1200" dirty="0">
                          <a:solidFill>
                            <a:schemeClr val="tx1"/>
                          </a:solidFill>
                          <a:latin typeface="Arial"/>
                          <a:ea typeface="Times New Roman"/>
                          <a:cs typeface="Times New Roman"/>
                        </a:rPr>
                        <a:t>Proposal does not meet the requirements of the solicitation.</a:t>
                      </a:r>
                    </a:p>
                    <a:p>
                      <a:pPr marL="0" marR="0" indent="0">
                        <a:lnSpc>
                          <a:spcPct val="115000"/>
                        </a:lnSpc>
                        <a:spcBef>
                          <a:spcPts val="0"/>
                        </a:spcBef>
                        <a:spcAft>
                          <a:spcPts val="0"/>
                        </a:spcAft>
                        <a:tabLst>
                          <a:tab pos="914400" algn="l"/>
                          <a:tab pos="457200" algn="l"/>
                        </a:tabLst>
                      </a:pPr>
                      <a:endParaRPr lang="en-US" sz="2400" b="1"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ight Arrow 4">
            <a:hlinkClick r:id="rId3" action="ppaction://hlinksldjump"/>
          </p:cNvPr>
          <p:cNvSpPr/>
          <p:nvPr/>
        </p:nvSpPr>
        <p:spPr bwMode="auto">
          <a:xfrm rot="10800000">
            <a:off x="8229600" y="59436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381000" y="114817"/>
            <a:ext cx="7696200" cy="1041578"/>
          </a:xfrm>
        </p:spPr>
        <p:txBody>
          <a:bodyPr/>
          <a:lstStyle/>
          <a:p>
            <a:pPr algn="r"/>
            <a:r>
              <a:rPr lang="en-US" dirty="0"/>
              <a:t>Past Performance Evaluation</a:t>
            </a:r>
          </a:p>
        </p:txBody>
      </p:sp>
      <p:sp>
        <p:nvSpPr>
          <p:cNvPr id="28674" name="Slide Number Placeholder 3"/>
          <p:cNvSpPr>
            <a:spLocks noGrp="1"/>
          </p:cNvSpPr>
          <p:nvPr>
            <p:ph type="sldNum" sz="quarter" idx="12"/>
          </p:nvPr>
        </p:nvSpPr>
        <p:spPr/>
        <p:txBody>
          <a:bodyPr/>
          <a:lstStyle/>
          <a:p>
            <a:pPr>
              <a:defRPr/>
            </a:pPr>
            <a:fld id="{7462DCCD-6840-476C-A22B-48E5D5211EED}" type="slidenum">
              <a:rPr lang="en-US" smtClean="0"/>
              <a:pPr>
                <a:defRPr/>
              </a:pPr>
              <a:t>105</a:t>
            </a:fld>
            <a:endParaRPr lang="en-US"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08442122"/>
              </p:ext>
            </p:extLst>
          </p:nvPr>
        </p:nvGraphicFramePr>
        <p:xfrm>
          <a:off x="409575" y="2667000"/>
          <a:ext cx="8327697" cy="3565526"/>
        </p:xfrm>
        <a:graphic>
          <a:graphicData uri="http://schemas.openxmlformats.org/drawingml/2006/table">
            <a:tbl>
              <a:tblPr/>
              <a:tblGrid>
                <a:gridCol w="2407945">
                  <a:extLst>
                    <a:ext uri="{9D8B030D-6E8A-4147-A177-3AD203B41FA5}">
                      <a16:colId xmlns:a16="http://schemas.microsoft.com/office/drawing/2014/main" val="20000"/>
                    </a:ext>
                  </a:extLst>
                </a:gridCol>
                <a:gridCol w="5919752">
                  <a:extLst>
                    <a:ext uri="{9D8B030D-6E8A-4147-A177-3AD203B41FA5}">
                      <a16:colId xmlns:a16="http://schemas.microsoft.com/office/drawing/2014/main" val="20001"/>
                    </a:ext>
                  </a:extLst>
                </a:gridCol>
              </a:tblGrid>
              <a:tr h="415926">
                <a:tc gridSpan="2">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Table C-2. Past Performance</a:t>
                      </a:r>
                      <a:r>
                        <a:rPr lang="en-US" sz="1600" b="1" baseline="0" dirty="0">
                          <a:latin typeface="Arial"/>
                          <a:ea typeface="Times New Roman"/>
                          <a:cs typeface="Times New Roman"/>
                        </a:rPr>
                        <a:t> Acceptable/Unacceptable Rating Method</a:t>
                      </a:r>
                      <a:endParaRPr lang="en-US" sz="1600" b="1" dirty="0">
                        <a:latin typeface="Arial"/>
                        <a:ea typeface="Times New Roman"/>
                        <a:cs typeface="Times New Roman"/>
                      </a:endParaRPr>
                    </a:p>
                  </a:txBody>
                  <a:tcPr marT="54864" marB="548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60576">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Rating</a:t>
                      </a:r>
                    </a:p>
                  </a:txBody>
                  <a:tcPr marT="54864" marB="548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Description</a:t>
                      </a:r>
                    </a:p>
                  </a:txBody>
                  <a:tcPr marT="54864" marB="548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4974">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Acceptable</a:t>
                      </a:r>
                    </a:p>
                  </a:txBody>
                  <a:tcPr marT="54864" marB="548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Based on the offeror’s performance record, the Government has a reasonable expectation that the offeror will successfully perform the required</a:t>
                      </a:r>
                      <a:r>
                        <a:rPr lang="en-US" sz="1600" b="1" baseline="0" dirty="0">
                          <a:latin typeface="Arial"/>
                          <a:ea typeface="Times New Roman"/>
                          <a:cs typeface="Times New Roman"/>
                        </a:rPr>
                        <a:t> effort, or the offeror’s performance record is unknown. (See note above.)</a:t>
                      </a:r>
                      <a:endParaRPr lang="en-US" sz="1600" b="1" dirty="0">
                        <a:latin typeface="Arial"/>
                        <a:ea typeface="Times New Roman"/>
                        <a:cs typeface="Times New Roman"/>
                      </a:endParaRPr>
                    </a:p>
                  </a:txBody>
                  <a:tcPr marT="54864" marB="548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00">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Unacceptable</a:t>
                      </a:r>
                    </a:p>
                  </a:txBody>
                  <a:tcPr marT="54864" marB="548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914400" algn="l"/>
                          <a:tab pos="457200" algn="l"/>
                        </a:tabLst>
                        <a:defRPr/>
                      </a:pPr>
                      <a:r>
                        <a:rPr lang="en-US" sz="1600" b="1" kern="1200" dirty="0">
                          <a:solidFill>
                            <a:schemeClr val="tx1"/>
                          </a:solidFill>
                          <a:latin typeface="Arial"/>
                          <a:ea typeface="Times New Roman"/>
                          <a:cs typeface="Times New Roman"/>
                        </a:rPr>
                        <a:t>Based on the offeror’s performance record, the Government does not have a reasonable expectation that the offeror will be able to successfully perform the required effort.</a:t>
                      </a:r>
                    </a:p>
                  </a:txBody>
                  <a:tcPr marT="54864" marB="548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Rectangle 1"/>
          <p:cNvSpPr/>
          <p:nvPr/>
        </p:nvSpPr>
        <p:spPr>
          <a:xfrm>
            <a:off x="381000" y="1219200"/>
            <a:ext cx="8343900" cy="1384995"/>
          </a:xfrm>
          <a:prstGeom prst="rect">
            <a:avLst/>
          </a:prstGeom>
        </p:spPr>
        <p:txBody>
          <a:bodyPr wrap="square">
            <a:spAutoFit/>
          </a:bodyPr>
          <a:lstStyle/>
          <a:p>
            <a:pPr algn="just" eaLnBrk="0" hangingPunct="0"/>
            <a:r>
              <a:rPr lang="en-US" sz="1400" b="1" dirty="0"/>
              <a:t>Note</a:t>
            </a:r>
            <a:r>
              <a:rPr lang="en-US" sz="1400" dirty="0"/>
              <a:t>:  In the case of an offeror without a record of relevant past performance or for whom information on past performance is not available or so sparse that no meaningful past performance rating can be reasonably assigned , the offeror may not be evaluated favorably or unfavorably on past performance (see FAR 15.305(a)(2)(iv)).  Therefore, the offeror shall be determined to have unknown (or “neutral”) past performance.  In the context of acceptability/unacceptability, a neutral ratings hall be considered “acceptable”.</a:t>
            </a:r>
          </a:p>
        </p:txBody>
      </p:sp>
      <p:sp>
        <p:nvSpPr>
          <p:cNvPr id="7" name="Right Arrow 6">
            <a:hlinkClick r:id="rId3" action="ppaction://hlinksldjump"/>
          </p:cNvPr>
          <p:cNvSpPr/>
          <p:nvPr/>
        </p:nvSpPr>
        <p:spPr bwMode="auto">
          <a:xfrm rot="10800000">
            <a:off x="8229600" y="60960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609600" y="39469"/>
            <a:ext cx="7143750" cy="1143000"/>
          </a:xfrm>
        </p:spPr>
        <p:txBody>
          <a:bodyPr>
            <a:normAutofit/>
          </a:bodyPr>
          <a:lstStyle/>
          <a:p>
            <a:pPr algn="r"/>
            <a:r>
              <a:rPr lang="en-US" dirty="0"/>
              <a:t>Past Performance Evaluation</a:t>
            </a:r>
          </a:p>
        </p:txBody>
      </p:sp>
      <p:sp>
        <p:nvSpPr>
          <p:cNvPr id="26626" name="Slide Number Placeholder 3"/>
          <p:cNvSpPr>
            <a:spLocks noGrp="1"/>
          </p:cNvSpPr>
          <p:nvPr>
            <p:ph type="sldNum" sz="quarter" idx="12"/>
          </p:nvPr>
        </p:nvSpPr>
        <p:spPr>
          <a:xfrm>
            <a:off x="8001000" y="6524625"/>
            <a:ext cx="1143000" cy="304800"/>
          </a:xfrm>
        </p:spPr>
        <p:txBody>
          <a:bodyPr/>
          <a:lstStyle/>
          <a:p>
            <a:pPr>
              <a:defRPr/>
            </a:pPr>
            <a:fld id="{296B121C-0947-4472-944E-ADF95B0E0E51}" type="slidenum">
              <a:rPr lang="en-US" smtClean="0"/>
              <a:pPr>
                <a:defRPr/>
              </a:pPr>
              <a:t>106</a:t>
            </a:fld>
            <a:endParaRPr lang="en-US"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75115881"/>
              </p:ext>
            </p:extLst>
          </p:nvPr>
        </p:nvGraphicFramePr>
        <p:xfrm>
          <a:off x="406400" y="1306513"/>
          <a:ext cx="8331200" cy="4701305"/>
        </p:xfrm>
        <a:graphic>
          <a:graphicData uri="http://schemas.openxmlformats.org/drawingml/2006/table">
            <a:tbl>
              <a:tblPr/>
              <a:tblGrid>
                <a:gridCol w="2408958">
                  <a:extLst>
                    <a:ext uri="{9D8B030D-6E8A-4147-A177-3AD203B41FA5}">
                      <a16:colId xmlns:a16="http://schemas.microsoft.com/office/drawing/2014/main" val="20000"/>
                    </a:ext>
                  </a:extLst>
                </a:gridCol>
                <a:gridCol w="5922242">
                  <a:extLst>
                    <a:ext uri="{9D8B030D-6E8A-4147-A177-3AD203B41FA5}">
                      <a16:colId xmlns:a16="http://schemas.microsoft.com/office/drawing/2014/main" val="20001"/>
                    </a:ext>
                  </a:extLst>
                </a:gridCol>
              </a:tblGrid>
              <a:tr h="382089">
                <a:tc gridSpan="2">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Table 4. Past Performance</a:t>
                      </a:r>
                      <a:r>
                        <a:rPr lang="en-US" sz="1800" b="1" baseline="0" dirty="0">
                          <a:latin typeface="Arial"/>
                          <a:ea typeface="Times New Roman"/>
                          <a:cs typeface="Times New Roman"/>
                        </a:rPr>
                        <a:t> Relevancy</a:t>
                      </a:r>
                      <a:r>
                        <a:rPr lang="en-US" sz="1800" b="1" dirty="0">
                          <a:latin typeface="Arial"/>
                          <a:ea typeface="Times New Roman"/>
                          <a:cs typeface="Times New Roman"/>
                        </a:rPr>
                        <a:t> Rating</a:t>
                      </a:r>
                      <a:r>
                        <a:rPr lang="en-US" sz="1800" b="1" baseline="0" dirty="0">
                          <a:latin typeface="Arial"/>
                          <a:ea typeface="Times New Roman"/>
                          <a:cs typeface="Times New Roman"/>
                        </a:rPr>
                        <a:t> Method</a:t>
                      </a:r>
                      <a:endParaRPr lang="en-US" sz="18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82089">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Definition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5840">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Very 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Present/past performance effort involved essentially the same scope and 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1537">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Present/past performance effort involved similar scope and</a:t>
                      </a:r>
                      <a:r>
                        <a:rPr lang="en-US" sz="1800" b="1" baseline="0" dirty="0">
                          <a:latin typeface="Arial"/>
                          <a:ea typeface="Times New Roman"/>
                          <a:cs typeface="Times New Roman"/>
                        </a:rPr>
                        <a:t> </a:t>
                      </a:r>
                      <a:r>
                        <a:rPr lang="en-US" sz="1800" b="1" dirty="0">
                          <a:latin typeface="Arial"/>
                          <a:ea typeface="Times New Roman"/>
                          <a:cs typeface="Times New Roman"/>
                        </a:rPr>
                        <a:t>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5840">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Somewhat 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Present/past performance effort involved some of the scope and 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5840">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Not 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800" b="1" dirty="0">
                          <a:latin typeface="Arial"/>
                          <a:ea typeface="Times New Roman"/>
                          <a:cs typeface="Times New Roman"/>
                        </a:rPr>
                        <a:t>Present/past performance effort involved little or none of the scope and 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457200" y="6172200"/>
            <a:ext cx="8305800" cy="646331"/>
          </a:xfrm>
          <a:prstGeom prst="rect">
            <a:avLst/>
          </a:prstGeom>
          <a:noFill/>
        </p:spPr>
        <p:txBody>
          <a:bodyPr wrap="square" rtlCol="0">
            <a:spAutoFit/>
          </a:bodyPr>
          <a:lstStyle/>
          <a:p>
            <a:r>
              <a:rPr lang="en-US" b="1" dirty="0"/>
              <a:t>May use, as a minimum, “Acceptable” or “Unacceptable” ratings (Table C-2) for source selections requiring less discrimination in past performance evaluation.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1211695" y="76200"/>
            <a:ext cx="7143750" cy="1143000"/>
          </a:xfrm>
        </p:spPr>
        <p:txBody>
          <a:bodyPr>
            <a:normAutofit/>
          </a:bodyPr>
          <a:lstStyle/>
          <a:p>
            <a:r>
              <a:rPr lang="en-US" dirty="0"/>
              <a:t>Past Performance Evaluation</a:t>
            </a:r>
          </a:p>
        </p:txBody>
      </p:sp>
      <p:sp>
        <p:nvSpPr>
          <p:cNvPr id="27650" name="Slide Number Placeholder 3"/>
          <p:cNvSpPr>
            <a:spLocks noGrp="1"/>
          </p:cNvSpPr>
          <p:nvPr>
            <p:ph type="sldNum" sz="quarter" idx="12"/>
          </p:nvPr>
        </p:nvSpPr>
        <p:spPr>
          <a:xfrm>
            <a:off x="8001000" y="6524625"/>
            <a:ext cx="1143000" cy="304800"/>
          </a:xfrm>
        </p:spPr>
        <p:txBody>
          <a:bodyPr/>
          <a:lstStyle/>
          <a:p>
            <a:pPr>
              <a:defRPr/>
            </a:pPr>
            <a:fld id="{998202DE-551C-41B7-B413-3DC9282F9950}" type="slidenum">
              <a:rPr lang="en-US" smtClean="0"/>
              <a:pPr>
                <a:defRPr/>
              </a:pPr>
              <a:t>107</a:t>
            </a:fld>
            <a:endParaRPr lang="en-US"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107951"/>
              </p:ext>
            </p:extLst>
          </p:nvPr>
        </p:nvGraphicFramePr>
        <p:xfrm>
          <a:off x="420688" y="1317621"/>
          <a:ext cx="8287657" cy="5343142"/>
        </p:xfrm>
        <a:graphic>
          <a:graphicData uri="http://schemas.openxmlformats.org/drawingml/2006/table">
            <a:tbl>
              <a:tblPr/>
              <a:tblGrid>
                <a:gridCol w="2613086">
                  <a:extLst>
                    <a:ext uri="{9D8B030D-6E8A-4147-A177-3AD203B41FA5}">
                      <a16:colId xmlns:a16="http://schemas.microsoft.com/office/drawing/2014/main" val="20000"/>
                    </a:ext>
                  </a:extLst>
                </a:gridCol>
                <a:gridCol w="5674571">
                  <a:extLst>
                    <a:ext uri="{9D8B030D-6E8A-4147-A177-3AD203B41FA5}">
                      <a16:colId xmlns:a16="http://schemas.microsoft.com/office/drawing/2014/main" val="20001"/>
                    </a:ext>
                  </a:extLst>
                </a:gridCol>
              </a:tblGrid>
              <a:tr h="317551">
                <a:tc gridSpan="2">
                  <a:txBody>
                    <a:bodyPr/>
                    <a:lstStyle/>
                    <a:p>
                      <a:pPr marL="0" marR="0" algn="l">
                        <a:lnSpc>
                          <a:spcPct val="115000"/>
                        </a:lnSpc>
                        <a:spcBef>
                          <a:spcPts val="0"/>
                        </a:spcBef>
                        <a:spcAft>
                          <a:spcPts val="0"/>
                        </a:spcAft>
                      </a:pPr>
                      <a:r>
                        <a:rPr lang="en-US" sz="1400" b="1" dirty="0">
                          <a:latin typeface="Arial"/>
                          <a:ea typeface="Times New Roman"/>
                          <a:cs typeface="Times New Roman"/>
                        </a:rPr>
                        <a:t>Table 5.</a:t>
                      </a:r>
                      <a:r>
                        <a:rPr lang="en-US" sz="1400" b="1" baseline="0" dirty="0">
                          <a:latin typeface="Arial"/>
                          <a:ea typeface="Times New Roman"/>
                          <a:cs typeface="Times New Roman"/>
                        </a:rPr>
                        <a:t> </a:t>
                      </a:r>
                      <a:r>
                        <a:rPr lang="en-US" sz="1400" b="1" dirty="0">
                          <a:latin typeface="Arial"/>
                          <a:ea typeface="Times New Roman"/>
                          <a:cs typeface="Times New Roman"/>
                        </a:rPr>
                        <a:t>Performance Confidence Assessments Rating</a:t>
                      </a:r>
                      <a:r>
                        <a:rPr lang="en-US" sz="1400" b="1" baseline="0" dirty="0">
                          <a:latin typeface="Arial"/>
                          <a:ea typeface="Times New Roman"/>
                          <a:cs typeface="Times New Roman"/>
                        </a:rPr>
                        <a:t> Method</a:t>
                      </a:r>
                      <a:endParaRPr lang="en-US" sz="1400" b="1" dirty="0">
                        <a:latin typeface="Arial"/>
                        <a:ea typeface="Times New Roman"/>
                        <a:cs typeface="Times New Roman"/>
                      </a:endParaRP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7551">
                <a:tc>
                  <a:txBody>
                    <a:bodyPr/>
                    <a:lstStyle/>
                    <a:p>
                      <a:pPr marL="0" marR="0" algn="l">
                        <a:lnSpc>
                          <a:spcPct val="115000"/>
                        </a:lnSpc>
                        <a:spcBef>
                          <a:spcPts val="0"/>
                        </a:spcBef>
                        <a:spcAft>
                          <a:spcPts val="0"/>
                        </a:spcAft>
                      </a:pPr>
                      <a:r>
                        <a:rPr lang="en-US" sz="1400" b="1" dirty="0">
                          <a:latin typeface="Arial"/>
                          <a:ea typeface="Times New Roman"/>
                          <a:cs typeface="Times New Roman"/>
                        </a:rPr>
                        <a:t>Rating</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Arial"/>
                          <a:ea typeface="Times New Roman"/>
                          <a:cs typeface="Times New Roman"/>
                        </a:rPr>
                        <a:t>Description</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9010">
                <a:tc>
                  <a:txBody>
                    <a:bodyPr/>
                    <a:lstStyle/>
                    <a:p>
                      <a:pPr marL="0" marR="0" algn="l">
                        <a:lnSpc>
                          <a:spcPct val="115000"/>
                        </a:lnSpc>
                        <a:spcBef>
                          <a:spcPts val="0"/>
                        </a:spcBef>
                        <a:spcAft>
                          <a:spcPts val="0"/>
                        </a:spcAft>
                      </a:pPr>
                      <a:r>
                        <a:rPr lang="en-US" sz="1400" b="1" dirty="0">
                          <a:latin typeface="Arial"/>
                          <a:ea typeface="Times New Roman"/>
                          <a:cs typeface="Times New Roman"/>
                        </a:rPr>
                        <a:t>Substantial Confidence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Arial"/>
                          <a:ea typeface="Times New Roman"/>
                          <a:cs typeface="Times New Roman"/>
                        </a:rPr>
                        <a:t>Based on the offeror’s recent/relevant performance record, the Government has a high expectation that the offeror will successfully perform the required effort.</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9010">
                <a:tc>
                  <a:txBody>
                    <a:bodyPr/>
                    <a:lstStyle/>
                    <a:p>
                      <a:pPr marL="0" marR="0" algn="l">
                        <a:lnSpc>
                          <a:spcPct val="115000"/>
                        </a:lnSpc>
                        <a:spcBef>
                          <a:spcPts val="0"/>
                        </a:spcBef>
                        <a:spcAft>
                          <a:spcPts val="0"/>
                        </a:spcAft>
                      </a:pPr>
                      <a:r>
                        <a:rPr lang="en-US" sz="1400" b="1" dirty="0">
                          <a:latin typeface="Arial"/>
                          <a:ea typeface="Times New Roman"/>
                          <a:cs typeface="Times New Roman"/>
                        </a:rPr>
                        <a:t>Satisfactory Confidence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b="1" dirty="0">
                          <a:latin typeface="Arial"/>
                          <a:ea typeface="Times New Roman"/>
                          <a:cs typeface="Times New Roman"/>
                        </a:rPr>
                        <a:t>Based on the offeror’s recent/relevant performance record, the Government has a reasonable expectation that the offeror will successfully perform the required effort. </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38758">
                <a:tc>
                  <a:txBody>
                    <a:bodyPr/>
                    <a:lstStyle/>
                    <a:p>
                      <a:pPr marL="0" marR="0" algn="l">
                        <a:lnSpc>
                          <a:spcPct val="115000"/>
                        </a:lnSpc>
                        <a:spcBef>
                          <a:spcPts val="0"/>
                        </a:spcBef>
                        <a:spcAft>
                          <a:spcPts val="0"/>
                        </a:spcAft>
                      </a:pPr>
                      <a:r>
                        <a:rPr lang="en-US" sz="1400" b="1" dirty="0">
                          <a:latin typeface="Arial"/>
                          <a:ea typeface="Times New Roman"/>
                          <a:cs typeface="Times New Roman"/>
                        </a:rPr>
                        <a:t>Neutral</a:t>
                      </a:r>
                      <a:r>
                        <a:rPr lang="en-US" sz="1400" b="1" baseline="0" dirty="0">
                          <a:latin typeface="Arial"/>
                          <a:ea typeface="Times New Roman"/>
                          <a:cs typeface="Times New Roman"/>
                        </a:rPr>
                        <a:t> </a:t>
                      </a:r>
                      <a:r>
                        <a:rPr lang="en-US" sz="1400" b="1" dirty="0">
                          <a:latin typeface="Arial"/>
                          <a:ea typeface="Times New Roman"/>
                          <a:cs typeface="Times New Roman"/>
                        </a:rPr>
                        <a:t>Confidence </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latin typeface="Arial"/>
                          <a:ea typeface="Times New Roman"/>
                          <a:cs typeface="Times New Roman"/>
                        </a:rPr>
                        <a:t>No recent/relevant performance record is available or the </a:t>
                      </a:r>
                      <a:r>
                        <a:rPr lang="en-US" sz="1400" b="1" dirty="0" err="1">
                          <a:latin typeface="Arial"/>
                          <a:ea typeface="Times New Roman"/>
                          <a:cs typeface="Times New Roman"/>
                        </a:rPr>
                        <a:t>offeror’s</a:t>
                      </a:r>
                      <a:r>
                        <a:rPr lang="en-US" sz="1400" b="1" dirty="0">
                          <a:latin typeface="Arial"/>
                          <a:ea typeface="Times New Roman"/>
                          <a:cs typeface="Times New Roman"/>
                        </a:rPr>
                        <a:t> performance record is so sparse that no meaningful confidence assessment rating can be reasonably assigned.  The offeror may not be evaluated favorably or unfavorably on the factor of past performance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9010">
                <a:tc>
                  <a:txBody>
                    <a:bodyPr/>
                    <a:lstStyle/>
                    <a:p>
                      <a:pPr marL="0" marR="0" algn="l">
                        <a:lnSpc>
                          <a:spcPct val="115000"/>
                        </a:lnSpc>
                        <a:spcBef>
                          <a:spcPts val="0"/>
                        </a:spcBef>
                        <a:spcAft>
                          <a:spcPts val="0"/>
                        </a:spcAft>
                      </a:pPr>
                      <a:r>
                        <a:rPr lang="en-US" sz="1400" b="1" dirty="0">
                          <a:latin typeface="Arial"/>
                          <a:ea typeface="Times New Roman"/>
                          <a:cs typeface="Times New Roman"/>
                        </a:rPr>
                        <a:t>Limited</a:t>
                      </a:r>
                      <a:r>
                        <a:rPr lang="en-US" sz="1400" b="1" baseline="0" dirty="0">
                          <a:latin typeface="Arial"/>
                          <a:ea typeface="Times New Roman"/>
                          <a:cs typeface="Times New Roman"/>
                        </a:rPr>
                        <a:t> Confidence</a:t>
                      </a:r>
                      <a:endParaRPr lang="en-US" sz="1400" b="1" dirty="0">
                        <a:latin typeface="Arial"/>
                        <a:ea typeface="Times New Roman"/>
                        <a:cs typeface="Times New Roman"/>
                      </a:endParaRP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latin typeface="Arial"/>
                          <a:ea typeface="Times New Roman"/>
                          <a:cs typeface="Times New Roman"/>
                        </a:rPr>
                        <a:t>Based on the </a:t>
                      </a:r>
                      <a:r>
                        <a:rPr lang="en-US" sz="1400" b="1" dirty="0" err="1">
                          <a:latin typeface="Arial"/>
                          <a:ea typeface="Times New Roman"/>
                          <a:cs typeface="Times New Roman"/>
                        </a:rPr>
                        <a:t>offeror’s</a:t>
                      </a:r>
                      <a:r>
                        <a:rPr lang="en-US" sz="1400" b="1" dirty="0">
                          <a:latin typeface="Arial"/>
                          <a:ea typeface="Times New Roman"/>
                          <a:cs typeface="Times New Roman"/>
                        </a:rPr>
                        <a:t> recent/relevant performance record, the Government has a low expectation that the offeror will successfully perform the required effort.</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03884">
                <a:tc>
                  <a:txBody>
                    <a:bodyPr/>
                    <a:lstStyle/>
                    <a:p>
                      <a:pPr marL="0" marR="0" algn="l">
                        <a:lnSpc>
                          <a:spcPct val="115000"/>
                        </a:lnSpc>
                        <a:spcBef>
                          <a:spcPts val="0"/>
                        </a:spcBef>
                        <a:spcAft>
                          <a:spcPts val="0"/>
                        </a:spcAft>
                      </a:pPr>
                      <a:r>
                        <a:rPr lang="en-US" sz="1400" b="1" dirty="0">
                          <a:latin typeface="Arial"/>
                          <a:ea typeface="Times New Roman"/>
                          <a:cs typeface="Times New Roman"/>
                        </a:rPr>
                        <a:t>No Confidence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latin typeface="Arial"/>
                          <a:ea typeface="Times New Roman"/>
                          <a:cs typeface="Times New Roman"/>
                        </a:rPr>
                        <a:t>Based on the </a:t>
                      </a:r>
                      <a:r>
                        <a:rPr lang="en-US" sz="1400" b="1" dirty="0" err="1">
                          <a:latin typeface="Arial"/>
                          <a:ea typeface="Times New Roman"/>
                          <a:cs typeface="Times New Roman"/>
                        </a:rPr>
                        <a:t>offeror’s</a:t>
                      </a:r>
                      <a:r>
                        <a:rPr lang="en-US" sz="1400" b="1" dirty="0">
                          <a:latin typeface="Arial"/>
                          <a:ea typeface="Times New Roman"/>
                          <a:cs typeface="Times New Roman"/>
                        </a:rPr>
                        <a:t> recent/relevant performance record, the Government has no expectation that the offeror will be able to successfully perform the required effort. </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ight Arrow 4">
            <a:hlinkClick r:id="rId3" action="ppaction://hlinksldjump"/>
          </p:cNvPr>
          <p:cNvSpPr/>
          <p:nvPr/>
        </p:nvSpPr>
        <p:spPr bwMode="auto">
          <a:xfrm rot="10800000">
            <a:off x="7848600" y="63246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normAutofit/>
          </a:bodyPr>
          <a:lstStyle/>
          <a:p>
            <a:pPr algn="r"/>
            <a:r>
              <a:rPr lang="en-US" dirty="0"/>
              <a:t>Small Business Rating Method</a:t>
            </a:r>
          </a:p>
        </p:txBody>
      </p:sp>
      <p:sp>
        <p:nvSpPr>
          <p:cNvPr id="22530" name="Slide Number Placeholder 3"/>
          <p:cNvSpPr>
            <a:spLocks noGrp="1"/>
          </p:cNvSpPr>
          <p:nvPr>
            <p:ph type="sldNum" sz="quarter" idx="12"/>
          </p:nvPr>
        </p:nvSpPr>
        <p:spPr/>
        <p:txBody>
          <a:bodyPr/>
          <a:lstStyle/>
          <a:p>
            <a:pPr>
              <a:defRPr/>
            </a:pPr>
            <a:fld id="{57636445-0A89-4751-9047-83AF7213AFF8}" type="slidenum">
              <a:rPr lang="en-US" smtClean="0"/>
              <a:pPr>
                <a:defRPr/>
              </a:pPr>
              <a:t>108</a:t>
            </a:fld>
            <a:endParaRPr lang="en-US" dirty="0">
              <a:solidFill>
                <a:schemeClr val="bg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23286729"/>
              </p:ext>
            </p:extLst>
          </p:nvPr>
        </p:nvGraphicFramePr>
        <p:xfrm>
          <a:off x="409575" y="1368425"/>
          <a:ext cx="8356726" cy="4041775"/>
        </p:xfrm>
        <a:graphic>
          <a:graphicData uri="http://schemas.openxmlformats.org/drawingml/2006/table">
            <a:tbl>
              <a:tblPr/>
              <a:tblGrid>
                <a:gridCol w="1343246">
                  <a:extLst>
                    <a:ext uri="{9D8B030D-6E8A-4147-A177-3AD203B41FA5}">
                      <a16:colId xmlns:a16="http://schemas.microsoft.com/office/drawing/2014/main" val="20000"/>
                    </a:ext>
                  </a:extLst>
                </a:gridCol>
                <a:gridCol w="1560407">
                  <a:extLst>
                    <a:ext uri="{9D8B030D-6E8A-4147-A177-3AD203B41FA5}">
                      <a16:colId xmlns:a16="http://schemas.microsoft.com/office/drawing/2014/main" val="20001"/>
                    </a:ext>
                  </a:extLst>
                </a:gridCol>
                <a:gridCol w="5453073">
                  <a:extLst>
                    <a:ext uri="{9D8B030D-6E8A-4147-A177-3AD203B41FA5}">
                      <a16:colId xmlns:a16="http://schemas.microsoft.com/office/drawing/2014/main" val="20002"/>
                    </a:ext>
                  </a:extLst>
                </a:gridCol>
              </a:tblGrid>
              <a:tr h="388173">
                <a:tc gridSpan="3">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Table 6. Technical Rating</a:t>
                      </a:r>
                      <a:r>
                        <a:rPr lang="en-US" sz="1600" b="1" baseline="0" dirty="0">
                          <a:latin typeface="Arial" pitchFamily="34" charset="0"/>
                          <a:ea typeface="Times New Roman"/>
                          <a:cs typeface="Arial" pitchFamily="34" charset="0"/>
                        </a:rPr>
                        <a:t> Method</a:t>
                      </a:r>
                      <a:endParaRPr lang="en-US"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753">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849">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Blue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Outstanding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indicates an exceptional approach and understanding of the small business objectives.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85800">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Purple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Good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Proposal indicates a thorough approach and understanding of the small business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506">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Green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indicates an adequate approach and understanding of the small business objectives.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7894">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Yellow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1"/>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Marginal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has not demonstrated an adequate approach and understanding of the</a:t>
                      </a:r>
                      <a:r>
                        <a:rPr lang="en-US" sz="1600" b="1" baseline="0" dirty="0">
                          <a:latin typeface="Arial" pitchFamily="34" charset="0"/>
                          <a:ea typeface="Times New Roman"/>
                          <a:cs typeface="Arial" pitchFamily="34" charset="0"/>
                        </a:rPr>
                        <a:t> small business objectives</a:t>
                      </a:r>
                      <a:r>
                        <a:rPr lang="en-US" sz="1600" b="1" dirty="0">
                          <a:latin typeface="Arial" pitchFamily="34" charset="0"/>
                          <a:ea typeface="Times New Roman"/>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5800">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4F"/>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does not meet small</a:t>
                      </a:r>
                      <a:r>
                        <a:rPr lang="en-US" sz="1600" b="1" baseline="0" dirty="0">
                          <a:latin typeface="Arial" pitchFamily="34" charset="0"/>
                          <a:ea typeface="Times New Roman"/>
                          <a:cs typeface="Arial" pitchFamily="34" charset="0"/>
                        </a:rPr>
                        <a:t> business objectives</a:t>
                      </a:r>
                      <a:r>
                        <a:rPr lang="en-US" sz="1600" b="1" dirty="0">
                          <a:latin typeface="Arial" pitchFamily="34" charset="0"/>
                          <a:ea typeface="Times New Roman"/>
                          <a:cs typeface="Arial"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extBox 1"/>
          <p:cNvSpPr txBox="1"/>
          <p:nvPr/>
        </p:nvSpPr>
        <p:spPr>
          <a:xfrm>
            <a:off x="409575" y="5410200"/>
            <a:ext cx="8356726" cy="923330"/>
          </a:xfrm>
          <a:prstGeom prst="rect">
            <a:avLst/>
          </a:prstGeom>
          <a:noFill/>
        </p:spPr>
        <p:txBody>
          <a:bodyPr wrap="square" rtlCol="0">
            <a:spAutoFit/>
          </a:bodyPr>
          <a:lstStyle/>
          <a:p>
            <a:r>
              <a:rPr lang="en-US" dirty="0"/>
              <a:t>When evaluating small business participation as a stand-alone factor or stand-alone technical subfactor, can use all color ratings or only “Acceptable”/”Unacceptable”.</a:t>
            </a:r>
          </a:p>
        </p:txBody>
      </p:sp>
      <p:sp>
        <p:nvSpPr>
          <p:cNvPr id="7" name="Right Arrow 6">
            <a:hlinkClick r:id="rId3" action="ppaction://hlinksldjump"/>
          </p:cNvPr>
          <p:cNvSpPr/>
          <p:nvPr/>
        </p:nvSpPr>
        <p:spPr bwMode="auto">
          <a:xfrm rot="10800000">
            <a:off x="8318500" y="59436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806497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Text Box 2"/>
          <p:cNvSpPr txBox="1">
            <a:spLocks noChangeArrowheads="1"/>
          </p:cNvSpPr>
          <p:nvPr/>
        </p:nvSpPr>
        <p:spPr bwMode="auto">
          <a:xfrm>
            <a:off x="635000" y="3352800"/>
            <a:ext cx="7832725" cy="1323439"/>
          </a:xfrm>
          <a:prstGeom prst="rect">
            <a:avLst/>
          </a:prstGeom>
          <a:noFill/>
          <a:ln w="12700">
            <a:noFill/>
            <a:miter lim="800000"/>
            <a:headEnd/>
            <a:tailEnd/>
          </a:ln>
        </p:spPr>
        <p:txBody>
          <a:bodyPr>
            <a:spAutoFit/>
          </a:bodyPr>
          <a:lstStyle>
            <a:defPPr>
              <a:defRPr lang="en-US"/>
            </a:defPPr>
            <a:lvl1pPr algn="ctr" eaLnBrk="0" hangingPunct="0">
              <a:defRPr sz="4000" b="1">
                <a:solidFill>
                  <a:srgbClr val="000066"/>
                </a:solidFill>
              </a:defRPr>
            </a:lvl1pPr>
          </a:lstStyle>
          <a:p>
            <a:r>
              <a:rPr lang="en-US" dirty="0">
                <a:latin typeface="Arial" panose="020B0604020202020204" pitchFamily="34" charset="0"/>
                <a:cs typeface="Arial" panose="020B0604020202020204" pitchFamily="34" charset="0"/>
              </a:rPr>
              <a:t>Backup Charts</a:t>
            </a:r>
          </a:p>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109</a:t>
            </a:fld>
            <a:endParaRPr lang="en-US"/>
          </a:p>
        </p:txBody>
      </p:sp>
      <p:sp>
        <p:nvSpPr>
          <p:cNvPr id="2" name="TextBox 1">
            <a:extLst>
              <a:ext uri="{FF2B5EF4-FFF2-40B4-BE49-F238E27FC236}">
                <a16:creationId xmlns:a16="http://schemas.microsoft.com/office/drawing/2014/main" id="{CCD068D5-DFDC-9E44-0B4F-CAB53225B4A6}"/>
              </a:ext>
            </a:extLst>
          </p:cNvPr>
          <p:cNvSpPr txBox="1"/>
          <p:nvPr/>
        </p:nvSpPr>
        <p:spPr>
          <a:xfrm>
            <a:off x="2133600" y="6502523"/>
            <a:ext cx="5529078" cy="369332"/>
          </a:xfrm>
          <a:prstGeom prst="rect">
            <a:avLst/>
          </a:prstGeom>
          <a:noFill/>
        </p:spPr>
        <p:txBody>
          <a:bodyPr wrap="none" rtlCol="0">
            <a:spAutoFit/>
          </a:bodyPr>
          <a:lstStyle/>
          <a:p>
            <a:pPr>
              <a:spcBef>
                <a:spcPct val="50000"/>
              </a:spcBef>
              <a:defRPr/>
            </a:pPr>
            <a:r>
              <a:rPr lang="en-US" altLang="en-US" sz="1800" b="1" i="1">
                <a:latin typeface="Century Schoolbook" panose="02040604050505020304" pitchFamily="18" charset="0"/>
              </a:rPr>
              <a:t>I n t e g r i t y  -  S e r v i c e  -  E x c e l l e n c e</a:t>
            </a:r>
            <a:endParaRPr lang="en-US" altLang="en-US" sz="1800" b="1" i="1" dirty="0">
              <a:latin typeface="Century Schoolbook" panose="02040604050505020304" pitchFamily="18" charset="0"/>
            </a:endParaRPr>
          </a:p>
        </p:txBody>
      </p:sp>
    </p:spTree>
    <p:extLst>
      <p:ext uri="{BB962C8B-B14F-4D97-AF65-F5344CB8AC3E}">
        <p14:creationId xmlns:p14="http://schemas.microsoft.com/office/powerpoint/2010/main" val="252486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325" y="1295400"/>
            <a:ext cx="8321675" cy="5029200"/>
          </a:xfrm>
        </p:spPr>
        <p:txBody>
          <a:bodyPr/>
          <a:lstStyle/>
          <a:p>
            <a:pPr>
              <a:spcBef>
                <a:spcPts val="300"/>
              </a:spcBef>
              <a:spcAft>
                <a:spcPts val="0"/>
              </a:spcAft>
              <a:buSzPct val="100000"/>
            </a:pPr>
            <a:r>
              <a:rPr lang="en-US" sz="2400" dirty="0"/>
              <a:t>Identify:</a:t>
            </a:r>
          </a:p>
          <a:p>
            <a:pPr lvl="1">
              <a:spcBef>
                <a:spcPts val="300"/>
              </a:spcBef>
              <a:spcAft>
                <a:spcPts val="0"/>
              </a:spcAft>
              <a:buSzPct val="100000"/>
            </a:pPr>
            <a:r>
              <a:rPr lang="en-US" dirty="0"/>
              <a:t>Sources to meet Government requirements </a:t>
            </a:r>
          </a:p>
          <a:p>
            <a:pPr lvl="2">
              <a:spcBef>
                <a:spcPts val="300"/>
              </a:spcBef>
              <a:spcAft>
                <a:spcPts val="0"/>
              </a:spcAft>
              <a:buSzPct val="100000"/>
            </a:pPr>
            <a:r>
              <a:rPr lang="en-US" sz="1800" dirty="0"/>
              <a:t>Buyers and sellers</a:t>
            </a:r>
          </a:p>
          <a:p>
            <a:pPr lvl="1">
              <a:spcBef>
                <a:spcPts val="300"/>
              </a:spcBef>
              <a:spcAft>
                <a:spcPts val="0"/>
              </a:spcAft>
              <a:buSzPct val="100000"/>
            </a:pPr>
            <a:r>
              <a:rPr lang="en-US" dirty="0"/>
              <a:t>Commercial practices, terms and conditions, best practices</a:t>
            </a:r>
          </a:p>
          <a:p>
            <a:pPr lvl="1">
              <a:spcBef>
                <a:spcPts val="300"/>
              </a:spcBef>
              <a:spcAft>
                <a:spcPts val="0"/>
              </a:spcAft>
              <a:buSzPct val="100000"/>
            </a:pPr>
            <a:r>
              <a:rPr lang="en-US" dirty="0"/>
              <a:t>Technological developments, industry advances, commercial items, industry trends</a:t>
            </a:r>
          </a:p>
          <a:p>
            <a:pPr lvl="1">
              <a:spcBef>
                <a:spcPts val="300"/>
              </a:spcBef>
              <a:spcAft>
                <a:spcPts val="0"/>
              </a:spcAft>
              <a:buSzPct val="100000"/>
            </a:pPr>
            <a:r>
              <a:rPr lang="en-US" dirty="0"/>
              <a:t>Government leverage in the market</a:t>
            </a:r>
          </a:p>
          <a:p>
            <a:pPr lvl="1">
              <a:spcBef>
                <a:spcPts val="300"/>
              </a:spcBef>
              <a:spcAft>
                <a:spcPts val="0"/>
              </a:spcAft>
              <a:buSzPct val="100000"/>
            </a:pPr>
            <a:r>
              <a:rPr lang="en-US" dirty="0"/>
              <a:t>Factors influencing doing business with Government</a:t>
            </a:r>
          </a:p>
          <a:p>
            <a:pPr lvl="2">
              <a:spcBef>
                <a:spcPts val="300"/>
              </a:spcBef>
              <a:spcAft>
                <a:spcPts val="0"/>
              </a:spcAft>
              <a:buSzPct val="100000"/>
            </a:pPr>
            <a:r>
              <a:rPr lang="en-US" sz="1800" dirty="0"/>
              <a:t>Laws and recent policies (AT&amp;L, DPC, SAF/AQ)</a:t>
            </a:r>
          </a:p>
          <a:p>
            <a:pPr>
              <a:spcBef>
                <a:spcPts val="300"/>
              </a:spcBef>
              <a:spcAft>
                <a:spcPts val="0"/>
              </a:spcAft>
              <a:buSzPct val="100000"/>
            </a:pPr>
            <a:r>
              <a:rPr lang="en-US" sz="2400" dirty="0"/>
              <a:t>Support decisions regarding:</a:t>
            </a:r>
          </a:p>
          <a:p>
            <a:pPr lvl="1">
              <a:spcBef>
                <a:spcPts val="300"/>
              </a:spcBef>
              <a:spcAft>
                <a:spcPts val="0"/>
              </a:spcAft>
              <a:buSzPct val="100000"/>
            </a:pPr>
            <a:r>
              <a:rPr lang="en-US" dirty="0"/>
              <a:t>Acquisition or modification of commercial items</a:t>
            </a:r>
          </a:p>
          <a:p>
            <a:pPr lvl="1">
              <a:spcBef>
                <a:spcPts val="300"/>
              </a:spcBef>
              <a:spcAft>
                <a:spcPts val="0"/>
              </a:spcAft>
              <a:buSzPct val="100000"/>
            </a:pPr>
            <a:r>
              <a:rPr lang="en-US" dirty="0"/>
              <a:t>Developing items exclusively for Government use</a:t>
            </a:r>
          </a:p>
          <a:p>
            <a:pPr lvl="1">
              <a:spcBef>
                <a:spcPts val="300"/>
              </a:spcBef>
              <a:spcAft>
                <a:spcPts val="0"/>
              </a:spcAft>
              <a:buSzPct val="100000"/>
            </a:pPr>
            <a:r>
              <a:rPr lang="en-US" dirty="0"/>
              <a:t>Extent of competition</a:t>
            </a:r>
          </a:p>
        </p:txBody>
      </p:sp>
      <p:sp>
        <p:nvSpPr>
          <p:cNvPr id="2" name="Slide Number Placeholder 1"/>
          <p:cNvSpPr>
            <a:spLocks noGrp="1"/>
          </p:cNvSpPr>
          <p:nvPr>
            <p:ph type="sldNum" sz="quarter" idx="11"/>
          </p:nvPr>
        </p:nvSpPr>
        <p:spPr/>
        <p:txBody>
          <a:bodyPr/>
          <a:lstStyle/>
          <a:p>
            <a:fld id="{B6F15528-21DE-4FAA-801E-634DDDAF4B2B}" type="slidenum">
              <a:rPr lang="en-US" smtClean="0"/>
              <a:pPr/>
              <a:t>11</a:t>
            </a:fld>
            <a:endParaRPr lang="en-US" dirty="0"/>
          </a:p>
        </p:txBody>
      </p:sp>
      <p:sp>
        <p:nvSpPr>
          <p:cNvPr id="3" name="Title 2"/>
          <p:cNvSpPr>
            <a:spLocks noGrp="1"/>
          </p:cNvSpPr>
          <p:nvPr>
            <p:ph type="title"/>
          </p:nvPr>
        </p:nvSpPr>
        <p:spPr>
          <a:xfrm>
            <a:off x="1295400" y="34924"/>
            <a:ext cx="6692900" cy="1260475"/>
          </a:xfrm>
        </p:spPr>
        <p:txBody>
          <a:bodyPr/>
          <a:lstStyle/>
          <a:p>
            <a:r>
              <a:rPr lang="en-US" dirty="0"/>
              <a:t>Purpose of Market Research</a:t>
            </a:r>
          </a:p>
        </p:txBody>
      </p:sp>
    </p:spTree>
    <p:extLst>
      <p:ext uri="{BB962C8B-B14F-4D97-AF65-F5344CB8AC3E}">
        <p14:creationId xmlns:p14="http://schemas.microsoft.com/office/powerpoint/2010/main" val="28559116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8" y="1290640"/>
            <a:ext cx="8229600" cy="4876800"/>
          </a:xfrm>
        </p:spPr>
        <p:txBody>
          <a:bodyPr/>
          <a:lstStyle/>
          <a:p>
            <a:pPr indent="-283464">
              <a:spcBef>
                <a:spcPts val="600"/>
              </a:spcBef>
              <a:buSzPct val="100000"/>
            </a:pPr>
            <a:r>
              <a:rPr lang="en-US" sz="2800" dirty="0"/>
              <a:t> </a:t>
            </a:r>
            <a:r>
              <a:rPr lang="en-US" sz="2400" dirty="0"/>
              <a:t>Activities may include:</a:t>
            </a:r>
          </a:p>
          <a:p>
            <a:pPr lvl="1" indent="-283464">
              <a:spcBef>
                <a:spcPts val="600"/>
              </a:spcBef>
              <a:buSzPct val="100000"/>
            </a:pPr>
            <a:r>
              <a:rPr lang="en-US" dirty="0" err="1">
                <a:ea typeface="+mn-ea"/>
                <a:cs typeface="+mn-cs"/>
              </a:rPr>
              <a:t>Presolicitation</a:t>
            </a:r>
            <a:r>
              <a:rPr lang="en-US" dirty="0">
                <a:ea typeface="+mn-ea"/>
                <a:cs typeface="+mn-cs"/>
              </a:rPr>
              <a:t> notices</a:t>
            </a:r>
          </a:p>
          <a:p>
            <a:pPr lvl="2" indent="-283464">
              <a:spcBef>
                <a:spcPts val="600"/>
              </a:spcBef>
              <a:buSzPct val="100000"/>
            </a:pPr>
            <a:r>
              <a:rPr lang="en-US" sz="1800" dirty="0">
                <a:ea typeface="+mn-ea"/>
                <a:cs typeface="+mn-cs"/>
              </a:rPr>
              <a:t>Source Sought Synopsis</a:t>
            </a:r>
          </a:p>
          <a:p>
            <a:pPr lvl="2" indent="-283464">
              <a:spcBef>
                <a:spcPts val="600"/>
              </a:spcBef>
              <a:buSzPct val="100000"/>
            </a:pPr>
            <a:r>
              <a:rPr lang="en-US" sz="1800" dirty="0">
                <a:ea typeface="+mn-ea"/>
                <a:cs typeface="+mn-cs"/>
              </a:rPr>
              <a:t>Requests for Information</a:t>
            </a:r>
          </a:p>
          <a:p>
            <a:pPr lvl="1" indent="-283464">
              <a:spcBef>
                <a:spcPts val="600"/>
              </a:spcBef>
              <a:buSzPct val="100000"/>
            </a:pPr>
            <a:r>
              <a:rPr lang="en-US" dirty="0">
                <a:ea typeface="+mn-ea"/>
                <a:cs typeface="+mn-cs"/>
              </a:rPr>
              <a:t>Industry Day(s) – include Q&amp;A session(s)</a:t>
            </a:r>
          </a:p>
          <a:p>
            <a:pPr lvl="1" indent="-283464">
              <a:spcBef>
                <a:spcPts val="600"/>
              </a:spcBef>
              <a:buSzPct val="100000"/>
            </a:pPr>
            <a:r>
              <a:rPr lang="en-US" dirty="0">
                <a:ea typeface="+mn-ea"/>
                <a:cs typeface="+mn-cs"/>
              </a:rPr>
              <a:t>Draft Request(s) for Proposal</a:t>
            </a:r>
          </a:p>
          <a:p>
            <a:pPr lvl="1" indent="-283464">
              <a:spcBef>
                <a:spcPts val="600"/>
              </a:spcBef>
              <a:buSzPct val="100000"/>
            </a:pPr>
            <a:r>
              <a:rPr lang="en-US" dirty="0">
                <a:ea typeface="+mn-ea"/>
                <a:cs typeface="+mn-cs"/>
              </a:rPr>
              <a:t>Internet searches of marketplace/prices</a:t>
            </a:r>
          </a:p>
          <a:p>
            <a:pPr lvl="1" indent="-283464">
              <a:spcBef>
                <a:spcPts val="600"/>
              </a:spcBef>
              <a:buSzPct val="100000"/>
            </a:pPr>
            <a:r>
              <a:rPr lang="en-US" dirty="0">
                <a:ea typeface="+mn-ea"/>
                <a:cs typeface="+mn-cs"/>
              </a:rPr>
              <a:t>Networking with trade associations in specific market sectors</a:t>
            </a:r>
          </a:p>
          <a:p>
            <a:pPr lvl="1" indent="-283464">
              <a:spcBef>
                <a:spcPts val="600"/>
              </a:spcBef>
              <a:buSzPct val="100000"/>
            </a:pPr>
            <a:r>
              <a:rPr lang="en-US" dirty="0">
                <a:ea typeface="+mn-ea"/>
                <a:cs typeface="+mn-cs"/>
              </a:rPr>
              <a:t>One-on-one meetings with potential offerors </a:t>
            </a:r>
          </a:p>
          <a:p>
            <a:pPr lvl="1" indent="-283464">
              <a:spcBef>
                <a:spcPts val="600"/>
              </a:spcBef>
              <a:buSzPct val="100000"/>
            </a:pPr>
            <a:r>
              <a:rPr lang="en-US" dirty="0">
                <a:ea typeface="+mn-ea"/>
                <a:cs typeface="+mn-cs"/>
              </a:rPr>
              <a:t>Review GSA schedules, catalogs, etc.</a:t>
            </a:r>
          </a:p>
          <a:p>
            <a:pPr lvl="1" indent="-283464">
              <a:spcBef>
                <a:spcPts val="600"/>
              </a:spcBef>
              <a:buSzPct val="100000"/>
            </a:pPr>
            <a:r>
              <a:rPr lang="en-US" dirty="0">
                <a:ea typeface="+mn-ea"/>
                <a:cs typeface="+mn-cs"/>
              </a:rPr>
              <a:t>Consulting subject matter experts in Government and Industry </a:t>
            </a:r>
          </a:p>
          <a:p>
            <a:endParaRPr lang="en-US" sz="2800" dirty="0"/>
          </a:p>
          <a:p>
            <a:endParaRPr lang="en-US" sz="2800" dirty="0"/>
          </a:p>
          <a:p>
            <a:endParaRPr lang="en-US" sz="2800" dirty="0"/>
          </a:p>
          <a:p>
            <a:endParaRPr lang="en-US" sz="2800" dirty="0"/>
          </a:p>
          <a:p>
            <a:endParaRPr lang="en-US" sz="2800" dirty="0"/>
          </a:p>
          <a:p>
            <a:endParaRPr lang="en-US" sz="2800" dirty="0"/>
          </a:p>
          <a:p>
            <a:pPr>
              <a:buNone/>
            </a:pPr>
            <a:r>
              <a:rPr lang="en-US" sz="2800" dirty="0"/>
              <a:t> </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110</a:t>
            </a:fld>
            <a:endParaRPr lang="en-US" dirty="0">
              <a:solidFill>
                <a:schemeClr val="bg2"/>
              </a:solidFill>
            </a:endParaRPr>
          </a:p>
        </p:txBody>
      </p:sp>
      <p:sp>
        <p:nvSpPr>
          <p:cNvPr id="4" name="Title 3"/>
          <p:cNvSpPr>
            <a:spLocks noGrp="1"/>
          </p:cNvSpPr>
          <p:nvPr>
            <p:ph type="title"/>
          </p:nvPr>
        </p:nvSpPr>
        <p:spPr>
          <a:xfrm>
            <a:off x="1349375" y="13855"/>
            <a:ext cx="6445250" cy="1143000"/>
          </a:xfrm>
        </p:spPr>
        <p:txBody>
          <a:bodyPr/>
          <a:lstStyle/>
          <a:p>
            <a:r>
              <a:rPr lang="en-US" dirty="0"/>
              <a:t>Market Research Activities  </a:t>
            </a:r>
          </a:p>
        </p:txBody>
      </p:sp>
    </p:spTree>
    <p:extLst>
      <p:ext uri="{BB962C8B-B14F-4D97-AF65-F5344CB8AC3E}">
        <p14:creationId xmlns:p14="http://schemas.microsoft.com/office/powerpoint/2010/main" val="36456939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9357"/>
            <a:ext cx="7143750" cy="1143000"/>
          </a:xfrm>
        </p:spPr>
        <p:txBody>
          <a:bodyPr/>
          <a:lstStyle/>
          <a:p>
            <a:pPr algn="r"/>
            <a:r>
              <a:rPr lang="en-US" dirty="0"/>
              <a:t>Risk Management Process</a:t>
            </a:r>
          </a:p>
        </p:txBody>
      </p:sp>
      <p:graphicFrame>
        <p:nvGraphicFramePr>
          <p:cNvPr id="3" name="Diagram 2"/>
          <p:cNvGraphicFramePr/>
          <p:nvPr>
            <p:extLst>
              <p:ext uri="{D42A27DB-BD31-4B8C-83A1-F6EECF244321}">
                <p14:modId xmlns:p14="http://schemas.microsoft.com/office/powerpoint/2010/main" val="1065195255"/>
              </p:ext>
            </p:extLst>
          </p:nvPr>
        </p:nvGraphicFramePr>
        <p:xfrm>
          <a:off x="1524000" y="1955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p:cNvSpPr txBox="1">
            <a:spLocks/>
          </p:cNvSpPr>
          <p:nvPr/>
        </p:nvSpPr>
        <p:spPr>
          <a:xfrm>
            <a:off x="7988300" y="6524625"/>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chemeClr val="bg1">
                    <a:lumMod val="65000"/>
                  </a:schemeClr>
                </a:solidFill>
                <a:latin typeface="Arial" panose="020B0604020202020204" pitchFamily="34" charset="0"/>
                <a:cs typeface="Arial" panose="020B0604020202020204" pitchFamily="34" charset="0"/>
              </a:rPr>
              <a:t>24</a:t>
            </a:r>
          </a:p>
        </p:txBody>
      </p:sp>
      <p:sp>
        <p:nvSpPr>
          <p:cNvPr id="5" name="Slide Number Placeholder 4"/>
          <p:cNvSpPr>
            <a:spLocks noGrp="1"/>
          </p:cNvSpPr>
          <p:nvPr>
            <p:ph type="sldNum" sz="quarter" idx="12"/>
          </p:nvPr>
        </p:nvSpPr>
        <p:spPr/>
        <p:txBody>
          <a:bodyPr/>
          <a:lstStyle/>
          <a:p>
            <a:fld id="{20805013-BF7B-4616-AD61-737F8F5786BD}" type="slidenum">
              <a:rPr lang="en-US" smtClean="0"/>
              <a:pPr/>
              <a:t>111</a:t>
            </a:fld>
            <a:endParaRPr lang="en-US"/>
          </a:p>
        </p:txBody>
      </p:sp>
    </p:spTree>
    <p:extLst>
      <p:ext uri="{BB962C8B-B14F-4D97-AF65-F5344CB8AC3E}">
        <p14:creationId xmlns:p14="http://schemas.microsoft.com/office/powerpoint/2010/main" val="28606258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49" y="191681"/>
            <a:ext cx="6872182" cy="1112327"/>
          </a:xfrm>
        </p:spPr>
        <p:txBody>
          <a:bodyPr>
            <a:normAutofit/>
          </a:bodyPr>
          <a:lstStyle/>
          <a:p>
            <a:pPr algn="r"/>
            <a:r>
              <a:rPr lang="en-US" dirty="0"/>
              <a:t>Uniform Contract Format</a:t>
            </a:r>
          </a:p>
        </p:txBody>
      </p:sp>
      <p:pic>
        <p:nvPicPr>
          <p:cNvPr id="5122" name="Picture 2"/>
          <p:cNvPicPr>
            <a:picLocks noChangeAspect="1" noChangeArrowheads="1"/>
          </p:cNvPicPr>
          <p:nvPr/>
        </p:nvPicPr>
        <p:blipFill>
          <a:blip r:embed="rId3" cstate="print"/>
          <a:srcRect l="7334" t="32813" r="25540" b="22656"/>
          <a:stretch>
            <a:fillRect/>
          </a:stretch>
        </p:blipFill>
        <p:spPr bwMode="auto">
          <a:xfrm>
            <a:off x="35859" y="1358153"/>
            <a:ext cx="8750763" cy="4644189"/>
          </a:xfrm>
          <a:prstGeom prst="rect">
            <a:avLst/>
          </a:prstGeom>
          <a:noFill/>
          <a:ln w="9525">
            <a:noFill/>
            <a:miter lim="800000"/>
            <a:headEnd/>
            <a:tailEnd/>
          </a:ln>
        </p:spPr>
      </p:pic>
      <p:sp>
        <p:nvSpPr>
          <p:cNvPr id="4" name="Rectangle 3"/>
          <p:cNvSpPr/>
          <p:nvPr/>
        </p:nvSpPr>
        <p:spPr>
          <a:xfrm>
            <a:off x="12237" y="5029200"/>
            <a:ext cx="4026363" cy="98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p14="http://schemas.microsoft.com/office/powerpoint/2010/main" val="3612079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6F15528-21DE-4FAA-801E-634DDDAF4B2B}" type="slidenum">
              <a:rPr lang="en-US" smtClean="0"/>
              <a:pPr/>
              <a:t>113</a:t>
            </a:fld>
            <a:endParaRPr lang="en-US" dirty="0"/>
          </a:p>
        </p:txBody>
      </p:sp>
      <p:sp>
        <p:nvSpPr>
          <p:cNvPr id="5" name="Title 4"/>
          <p:cNvSpPr>
            <a:spLocks noGrp="1"/>
          </p:cNvSpPr>
          <p:nvPr>
            <p:ph type="title"/>
          </p:nvPr>
        </p:nvSpPr>
        <p:spPr/>
        <p:txBody>
          <a:bodyPr/>
          <a:lstStyle/>
          <a:p>
            <a:pPr algn="r"/>
            <a:r>
              <a:rPr lang="en-US" dirty="0"/>
              <a:t>Commercial Contract Format</a:t>
            </a:r>
          </a:p>
        </p:txBody>
      </p:sp>
      <p:sp>
        <p:nvSpPr>
          <p:cNvPr id="6" name="Rectangle 3"/>
          <p:cNvSpPr txBox="1">
            <a:spLocks noChangeArrowheads="1"/>
          </p:cNvSpPr>
          <p:nvPr/>
        </p:nvSpPr>
        <p:spPr>
          <a:xfrm>
            <a:off x="3175000" y="12700"/>
            <a:ext cx="5575300" cy="1143000"/>
          </a:xfrm>
          <a:prstGeom prst="rect">
            <a:avLst/>
          </a:prstGeom>
        </p:spPr>
        <p:txBody>
          <a:bodyPr lIns="90488" tIns="44450" rIns="90488" bIns="44450"/>
          <a:lstStyle/>
          <a:p>
            <a:pPr marL="0" marR="0" lvl="0" indent="0" algn="r" defTabSz="914400" rtl="0" eaLnBrk="0" fontAlgn="base" latinLnBrk="0" hangingPunct="0">
              <a:lnSpc>
                <a:spcPct val="90000"/>
              </a:lnSpc>
              <a:spcBef>
                <a:spcPct val="0"/>
              </a:spcBef>
              <a:spcAft>
                <a:spcPct val="0"/>
              </a:spcAft>
              <a:buClrTx/>
              <a:buSzTx/>
              <a:buFontTx/>
              <a:buNone/>
              <a:tabLst/>
              <a:defRPr/>
            </a:pPr>
            <a:endParaRPr kumimoji="0" lang="en-US" sz="3600" b="1" i="1" u="none" strike="noStrike" kern="0" cap="none" spc="0" normalizeH="0" baseline="0" noProof="0" dirty="0">
              <a:ln>
                <a:noFill/>
              </a:ln>
              <a:solidFill>
                <a:srgbClr val="151C77"/>
              </a:solidFill>
              <a:effectLst/>
              <a:uLnTx/>
              <a:uFillTx/>
              <a:latin typeface="+mj-lt"/>
              <a:ea typeface="+mj-ea"/>
              <a:cs typeface="+mj-cs"/>
            </a:endParaRPr>
          </a:p>
        </p:txBody>
      </p:sp>
      <p:sp>
        <p:nvSpPr>
          <p:cNvPr id="7" name="Rectangle 4"/>
          <p:cNvSpPr txBox="1">
            <a:spLocks noChangeArrowheads="1"/>
          </p:cNvSpPr>
          <p:nvPr/>
        </p:nvSpPr>
        <p:spPr>
          <a:xfrm>
            <a:off x="304800" y="1371600"/>
            <a:ext cx="8610600" cy="5153025"/>
          </a:xfrm>
          <a:prstGeom prst="rect">
            <a:avLst/>
          </a:prstGeom>
          <a:ln w="28575">
            <a:solidFill>
              <a:schemeClr val="tx1"/>
            </a:solidFill>
          </a:ln>
        </p:spPr>
        <p:txBody>
          <a:bodyPr lIns="90488" tIns="44450" rIns="90488" bIns="44450"/>
          <a:lstStyle/>
          <a:p>
            <a:pPr marL="1200150" lvl="0" indent="-1200150" eaLnBrk="0" fontAlgn="base" hangingPunct="0">
              <a:lnSpc>
                <a:spcPct val="95000"/>
              </a:lnSpc>
              <a:spcBef>
                <a:spcPct val="50000"/>
              </a:spcBef>
              <a:spcAft>
                <a:spcPct val="0"/>
              </a:spcAft>
              <a:buClr>
                <a:srgbClr val="151C77"/>
              </a:buClr>
              <a:buSzPct val="80000"/>
              <a:tabLst>
                <a:tab pos="685800" algn="l"/>
              </a:tabLst>
              <a:defRPr/>
            </a:pPr>
            <a:r>
              <a:rPr lang="en-US" sz="1600" b="1" dirty="0">
                <a:latin typeface="Calibri" pitchFamily="34" charset="0"/>
              </a:rPr>
              <a:t>Use  the following format to the maximum extent possible: </a:t>
            </a:r>
            <a:endParaRPr kumimoji="0" lang="en-US" sz="1600" b="1" i="0" u="none" strike="noStrike" kern="0" cap="none" spc="0" normalizeH="0" baseline="0" noProof="0" dirty="0">
              <a:ln>
                <a:noFill/>
              </a:ln>
              <a:effectLst/>
              <a:uLnTx/>
              <a:uFillTx/>
              <a:latin typeface="Calibri" pitchFamily="34" charset="0"/>
            </a:endParaRPr>
          </a:p>
          <a:p>
            <a:pPr marL="1200150" indent="-1200150" eaLnBrk="0" fontAlgn="base" hangingPunct="0">
              <a:lnSpc>
                <a:spcPct val="95000"/>
              </a:lnSpc>
              <a:spcBef>
                <a:spcPct val="50000"/>
              </a:spcBef>
              <a:spcAft>
                <a:spcPct val="0"/>
              </a:spcAft>
              <a:buClr>
                <a:srgbClr val="151C77"/>
              </a:buClr>
              <a:buSzPct val="80000"/>
              <a:tabLst>
                <a:tab pos="685800" algn="l"/>
              </a:tabLst>
              <a:defRPr/>
            </a:pPr>
            <a:r>
              <a:rPr lang="en-US" sz="1400" kern="0" dirty="0"/>
              <a:t>	</a:t>
            </a:r>
            <a:r>
              <a:rPr lang="en-US" sz="1600" dirty="0"/>
              <a:t>(a) </a:t>
            </a:r>
            <a:r>
              <a:rPr lang="en-US" sz="1600" b="1" dirty="0"/>
              <a:t>Standard Form (SF) 1449; </a:t>
            </a:r>
          </a:p>
          <a:p>
            <a:pPr marL="1200150" lvl="0" indent="-1200150" eaLnBrk="0" fontAlgn="base" hangingPunct="0">
              <a:lnSpc>
                <a:spcPct val="95000"/>
              </a:lnSpc>
              <a:spcBef>
                <a:spcPct val="25000"/>
              </a:spcBef>
              <a:spcAft>
                <a:spcPct val="0"/>
              </a:spcAft>
              <a:buClr>
                <a:srgbClr val="151C77"/>
              </a:buClr>
              <a:buSzPct val="80000"/>
              <a:tabLst>
                <a:tab pos="685800" algn="l"/>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	</a:t>
            </a:r>
            <a:r>
              <a:rPr lang="en-US" sz="1600" dirty="0"/>
              <a:t>(b) </a:t>
            </a:r>
            <a:r>
              <a:rPr lang="en-US" sz="1600" b="1" dirty="0"/>
              <a:t>Continuation of any block from SF 1449</a:t>
            </a:r>
            <a:r>
              <a:rPr lang="en-US" sz="1600" dirty="0"/>
              <a:t>, such as-- </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a:p>
            <a:pPr marL="1200150" indent="-1200150" eaLnBrk="0" fontAlgn="base" hangingPunct="0">
              <a:lnSpc>
                <a:spcPct val="95000"/>
              </a:lnSpc>
              <a:spcBef>
                <a:spcPct val="25000"/>
              </a:spcBef>
              <a:spcAft>
                <a:spcPct val="0"/>
              </a:spcAft>
              <a:buClr>
                <a:srgbClr val="151C77"/>
              </a:buClr>
              <a:buSzPct val="80000"/>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dirty="0"/>
              <a:t>(1) Block 10 if a price evaluation adjustment for small disadvantaged business concerns is applicable (the contracting officer shall indicate the percentage(s) and applicable line item(s)), or if set aside for emerging small businesses; </a:t>
            </a:r>
          </a:p>
          <a:p>
            <a:pPr marL="1200150" indent="-1200150" eaLnBrk="0" fontAlgn="base" hangingPunct="0">
              <a:lnSpc>
                <a:spcPct val="95000"/>
              </a:lnSpc>
              <a:spcBef>
                <a:spcPct val="25000"/>
              </a:spcBef>
              <a:spcAft>
                <a:spcPct val="0"/>
              </a:spcAft>
              <a:buClr>
                <a:srgbClr val="151C77"/>
              </a:buClr>
              <a:buSzPct val="80000"/>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dirty="0"/>
              <a:t>(2) Block 18B for remittance address; </a:t>
            </a:r>
          </a:p>
          <a:p>
            <a:pPr marL="1200150" lvl="0" indent="-1200150" eaLnBrk="0" fontAlgn="base" hangingPunct="0">
              <a:lnSpc>
                <a:spcPct val="95000"/>
              </a:lnSpc>
              <a:spcBef>
                <a:spcPct val="25000"/>
              </a:spcBef>
              <a:spcAft>
                <a:spcPct val="0"/>
              </a:spcAft>
              <a:buClr>
                <a:srgbClr val="151C77"/>
              </a:buClr>
              <a:buSzPct val="80000"/>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dirty="0"/>
              <a:t>3) Block 19 for contract line item numbers; </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a:p>
            <a:pPr marL="1200150" indent="-1200150" eaLnBrk="0" fontAlgn="base" hangingPunct="0">
              <a:lnSpc>
                <a:spcPct val="95000"/>
              </a:lnSpc>
              <a:spcBef>
                <a:spcPct val="25000"/>
              </a:spcBef>
              <a:spcAft>
                <a:spcPct val="0"/>
              </a:spcAft>
              <a:buClr>
                <a:srgbClr val="151C77"/>
              </a:buClr>
              <a:buSzPct val="80000"/>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dirty="0"/>
              <a:t>(4) Block 20 for schedule of supplies/services; or </a:t>
            </a:r>
          </a:p>
          <a:p>
            <a:pPr marL="1200150" indent="-1200150" eaLnBrk="0" fontAlgn="base" hangingPunct="0">
              <a:lnSpc>
                <a:spcPct val="95000"/>
              </a:lnSpc>
              <a:spcBef>
                <a:spcPct val="25000"/>
              </a:spcBef>
              <a:spcAft>
                <a:spcPct val="0"/>
              </a:spcAft>
              <a:buClr>
                <a:srgbClr val="151C77"/>
              </a:buClr>
              <a:buSzPct val="80000"/>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r>
              <a:rPr lang="en-US" sz="1400" dirty="0"/>
              <a:t>(5) Block 25 for accounting data; </a:t>
            </a:r>
          </a:p>
          <a:p>
            <a:pPr marL="1200150" indent="-1200150" eaLnBrk="0" fontAlgn="base" hangingPunct="0">
              <a:lnSpc>
                <a:spcPct val="95000"/>
              </a:lnSpc>
              <a:spcBef>
                <a:spcPct val="25000"/>
              </a:spcBef>
              <a:spcAft>
                <a:spcPct val="0"/>
              </a:spcAft>
              <a:buClr>
                <a:srgbClr val="151C77"/>
              </a:buClr>
              <a:buSzPct val="80000"/>
              <a:tabLst>
                <a:tab pos="685800" algn="l"/>
              </a:tabLst>
              <a:defRPr/>
            </a:pPr>
            <a:r>
              <a:rPr lang="en-US" sz="1400" dirty="0"/>
              <a:t>	</a:t>
            </a:r>
            <a:r>
              <a:rPr lang="en-US" sz="1600" dirty="0"/>
              <a:t>(c) </a:t>
            </a:r>
            <a:r>
              <a:rPr lang="en-US" sz="1600" b="1" dirty="0"/>
              <a:t>Contract clauses– </a:t>
            </a:r>
          </a:p>
          <a:p>
            <a:pPr marL="1200150" indent="-1200150" eaLnBrk="0" fontAlgn="base" hangingPunct="0">
              <a:lnSpc>
                <a:spcPct val="95000"/>
              </a:lnSpc>
              <a:spcBef>
                <a:spcPct val="25000"/>
              </a:spcBef>
              <a:spcAft>
                <a:spcPct val="0"/>
              </a:spcAft>
              <a:buClr>
                <a:srgbClr val="151C77"/>
              </a:buClr>
              <a:buSzPct val="80000"/>
              <a:tabLst>
                <a:tab pos="685800" algn="l"/>
              </a:tabLst>
              <a:defRPr/>
            </a:pPr>
            <a:r>
              <a:rPr lang="en-US" sz="1400" b="1" dirty="0"/>
              <a:t>		</a:t>
            </a:r>
            <a:r>
              <a:rPr lang="en-US" sz="1400" dirty="0"/>
              <a:t> (1) 52.212-4, Contract Terms and Conditions-- Commercial Items, by reference (see SF 1449 block 27a); (2) Any addendum to 52.212-4; and (3) 52.212-5, Contract Terms and Conditions Required to Implement Statutes and Executive orders; </a:t>
            </a:r>
            <a:endParaRPr lang="en-US" sz="1600" dirty="0"/>
          </a:p>
          <a:p>
            <a:pPr marL="1200150" indent="-1200150" eaLnBrk="0" fontAlgn="base" hangingPunct="0">
              <a:lnSpc>
                <a:spcPct val="95000"/>
              </a:lnSpc>
              <a:spcBef>
                <a:spcPct val="25000"/>
              </a:spcBef>
              <a:spcAft>
                <a:spcPct val="0"/>
              </a:spcAft>
              <a:buClr>
                <a:srgbClr val="151C77"/>
              </a:buClr>
              <a:buSzPct val="80000"/>
              <a:tabLst>
                <a:tab pos="685800" algn="l"/>
              </a:tabLst>
              <a:defRPr/>
            </a:pPr>
            <a:r>
              <a:rPr lang="en-US" sz="1600" dirty="0"/>
              <a:t>	</a:t>
            </a:r>
            <a:r>
              <a:rPr lang="en-US" sz="1400" dirty="0"/>
              <a:t>(</a:t>
            </a:r>
            <a:r>
              <a:rPr lang="en-US" sz="1600" dirty="0"/>
              <a:t>d</a:t>
            </a:r>
            <a:r>
              <a:rPr lang="en-US" sz="1600" b="1" dirty="0"/>
              <a:t>) Any contract documents, exhibits or attachments</a:t>
            </a:r>
            <a:r>
              <a:rPr lang="en-US" sz="1600" dirty="0"/>
              <a:t>; and </a:t>
            </a:r>
          </a:p>
          <a:p>
            <a:pPr marL="1200150" indent="-1200150" eaLnBrk="0" fontAlgn="base" hangingPunct="0">
              <a:lnSpc>
                <a:spcPct val="95000"/>
              </a:lnSpc>
              <a:spcBef>
                <a:spcPct val="25000"/>
              </a:spcBef>
              <a:spcAft>
                <a:spcPct val="0"/>
              </a:spcAft>
              <a:buClr>
                <a:srgbClr val="151C77"/>
              </a:buClr>
              <a:buSzPct val="80000"/>
              <a:tabLst>
                <a:tab pos="685800" algn="l"/>
              </a:tabLst>
              <a:defRPr/>
            </a:pPr>
            <a:r>
              <a:rPr lang="en-US" sz="1400" dirty="0"/>
              <a:t>	</a:t>
            </a:r>
            <a:r>
              <a:rPr lang="en-US" sz="1600" dirty="0"/>
              <a:t>(e) </a:t>
            </a:r>
            <a:r>
              <a:rPr lang="en-US" sz="1600" b="1" dirty="0"/>
              <a:t>Solicitation provisions-</a:t>
            </a:r>
          </a:p>
          <a:p>
            <a:pPr marL="1200150" indent="-1200150" eaLnBrk="0" fontAlgn="base" hangingPunct="0">
              <a:lnSpc>
                <a:spcPct val="95000"/>
              </a:lnSpc>
              <a:spcBef>
                <a:spcPct val="25000"/>
              </a:spcBef>
              <a:spcAft>
                <a:spcPct val="0"/>
              </a:spcAft>
              <a:buClr>
                <a:srgbClr val="151C77"/>
              </a:buClr>
              <a:buSzPct val="80000"/>
              <a:tabLst>
                <a:tab pos="685800" algn="l"/>
              </a:tabLst>
              <a:defRPr/>
            </a:pPr>
            <a:r>
              <a:rPr lang="en-US" sz="1600" b="1" dirty="0"/>
              <a:t>		</a:t>
            </a:r>
            <a:r>
              <a:rPr lang="en-US" sz="1400" dirty="0"/>
              <a:t>(1) 52.212-1, Instructions to Offerors--Commercial Items, by reference (see SF 1449, Block 27a); (2) Any addendum to 52.212-1; (3) 52.212-2, Evaluation--Commercial Items, or other description of evaluation factors for award, if used; and (4) 52.212-3, Offeror Representations and Certifications--Commercial Items.</a:t>
            </a:r>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indent="-1200150" eaLnBrk="0" fontAlgn="base" hangingPunct="0">
              <a:lnSpc>
                <a:spcPct val="95000"/>
              </a:lnSpc>
              <a:spcBef>
                <a:spcPct val="25000"/>
              </a:spcBef>
              <a:spcAft>
                <a:spcPct val="0"/>
              </a:spcAft>
              <a:buClr>
                <a:srgbClr val="151C77"/>
              </a:buClr>
              <a:buSzPct val="80000"/>
              <a:tabLst>
                <a:tab pos="685800" algn="l"/>
              </a:tabLst>
              <a:defRPr/>
            </a:pPr>
            <a:r>
              <a:rPr lang="en-US" sz="1400" dirty="0"/>
              <a:t>		</a:t>
            </a:r>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b="1" dirty="0"/>
          </a:p>
          <a:p>
            <a:pPr marL="1200150" indent="-1200150" eaLnBrk="0" fontAlgn="base" hangingPunct="0">
              <a:lnSpc>
                <a:spcPct val="95000"/>
              </a:lnSpc>
              <a:spcBef>
                <a:spcPct val="25000"/>
              </a:spcBef>
              <a:spcAft>
                <a:spcPct val="0"/>
              </a:spcAft>
              <a:buClr>
                <a:srgbClr val="151C77"/>
              </a:buClr>
              <a:buSzPct val="80000"/>
              <a:tabLst>
                <a:tab pos="685800" algn="l"/>
              </a:tabLst>
              <a:defRPr/>
            </a:pPr>
            <a:endParaRPr lang="en-US" sz="1400" dirty="0"/>
          </a:p>
          <a:p>
            <a:pPr marL="1200150" marR="0" lvl="0" indent="-1200150" algn="l" defTabSz="914400" rtl="0" eaLnBrk="0" fontAlgn="base" latinLnBrk="0" hangingPunct="0">
              <a:lnSpc>
                <a:spcPct val="95000"/>
              </a:lnSpc>
              <a:spcBef>
                <a:spcPct val="25000"/>
              </a:spcBef>
              <a:spcAft>
                <a:spcPct val="0"/>
              </a:spcAft>
              <a:buClr>
                <a:srgbClr val="151C77"/>
              </a:buClr>
              <a:buSzPct val="80000"/>
              <a:buFont typeface="Wingdings" pitchFamily="2" charset="2"/>
              <a:buNone/>
              <a:tabLst>
                <a:tab pos="685800" algn="l"/>
              </a:tabLst>
              <a:defRPr/>
            </a:pPr>
            <a:endParaRPr kumimoji="0" lang="en-US" sz="1400" b="0" i="1" u="none" strike="noStrike" kern="0" cap="none" spc="0" normalizeH="0" baseline="0" noProof="0" dirty="0">
              <a:ln>
                <a:noFill/>
              </a:ln>
              <a:solidFill>
                <a:schemeClr val="tx1"/>
              </a:solidFill>
              <a:effectLst/>
              <a:uLnTx/>
              <a:uFillTx/>
              <a:latin typeface="+mn-lt"/>
              <a:ea typeface="+mn-ea"/>
              <a:cs typeface="+mn-cs"/>
            </a:endParaRPr>
          </a:p>
          <a:p>
            <a:pPr marL="1200150" marR="0" lvl="0" indent="-1200150" algn="l" defTabSz="914400" rtl="0" eaLnBrk="0" fontAlgn="base" latinLnBrk="0" hangingPunct="0">
              <a:lnSpc>
                <a:spcPct val="95000"/>
              </a:lnSpc>
              <a:spcBef>
                <a:spcPct val="50000"/>
              </a:spcBef>
              <a:spcAft>
                <a:spcPct val="0"/>
              </a:spcAft>
              <a:buClr>
                <a:srgbClr val="151C77"/>
              </a:buClr>
              <a:buSzPct val="80000"/>
              <a:buFont typeface="Wingdings" pitchFamily="2" charset="2"/>
              <a:buNone/>
              <a:tabLst>
                <a:tab pos="685800" algn="l"/>
              </a:tabLst>
              <a:defRPr/>
            </a:pPr>
            <a:r>
              <a:rPr kumimoji="0" lang="en-US" sz="1400" b="0" i="1" u="none" strike="noStrike" kern="0" cap="none" spc="0" normalizeH="0" baseline="0" noProof="0" dirty="0">
                <a:ln>
                  <a:noFill/>
                </a:ln>
                <a:solidFill>
                  <a:schemeClr val="tx1"/>
                </a:solidFill>
                <a:effectLst/>
                <a:uLnTx/>
                <a:uFillTx/>
                <a:latin typeface="+mn-lt"/>
                <a:ea typeface="+mn-ea"/>
                <a:cs typeface="+mn-cs"/>
              </a:rPr>
              <a:t>	</a:t>
            </a:r>
          </a:p>
          <a:p>
            <a:pPr marL="1200150" marR="0" lvl="0" indent="-1200150" algn="l" defTabSz="914400" rtl="0" eaLnBrk="0" fontAlgn="base" latinLnBrk="0" hangingPunct="0">
              <a:lnSpc>
                <a:spcPct val="95000"/>
              </a:lnSpc>
              <a:spcBef>
                <a:spcPct val="50000"/>
              </a:spcBef>
              <a:spcAft>
                <a:spcPct val="0"/>
              </a:spcAft>
              <a:buClr>
                <a:srgbClr val="151C77"/>
              </a:buClr>
              <a:buSzPct val="80000"/>
              <a:buFont typeface="Wingdings" pitchFamily="2" charset="2"/>
              <a:buNone/>
              <a:tabLst>
                <a:tab pos="685800" algn="l"/>
              </a:tabLst>
              <a:defRPr/>
            </a:pPr>
            <a:r>
              <a:rPr kumimoji="0" lang="en-US" sz="1400" b="0" i="1" u="none" strike="noStrike" kern="0" cap="none" spc="0" normalizeH="0" baseline="0" noProof="0" dirty="0">
                <a:ln>
                  <a:noFill/>
                </a:ln>
                <a:solidFill>
                  <a:schemeClr val="tx1"/>
                </a:solidFill>
                <a:effectLst/>
                <a:uLnTx/>
                <a:uFillTx/>
                <a:latin typeface="+mn-lt"/>
                <a:ea typeface="+mn-ea"/>
                <a:cs typeface="+mn-cs"/>
              </a:rPr>
              <a:t>	</a:t>
            </a:r>
            <a:endParaRPr kumimoji="0" lang="en-US" sz="1400" b="0" i="0" u="none" strike="noStrike" kern="0" cap="none" spc="0" normalizeH="0" baseline="0" noProof="0" dirty="0">
              <a:ln>
                <a:noFill/>
              </a:ln>
              <a:solidFill>
                <a:schemeClr val="tx1"/>
              </a:solidFill>
              <a:effectLst/>
              <a:uLnTx/>
              <a:uFillTx/>
              <a:latin typeface="+mn-lt"/>
              <a:ea typeface="+mn-ea"/>
              <a:cs typeface="+mn-cs"/>
            </a:endParaRPr>
          </a:p>
          <a:p>
            <a:pPr marL="1200150" marR="0" lvl="0" indent="-1200150" algn="l" defTabSz="914400" rtl="0" eaLnBrk="0" fontAlgn="base" latinLnBrk="0" hangingPunct="0">
              <a:lnSpc>
                <a:spcPct val="95000"/>
              </a:lnSpc>
              <a:spcBef>
                <a:spcPct val="25000"/>
              </a:spcBef>
              <a:spcAft>
                <a:spcPct val="0"/>
              </a:spcAft>
              <a:buClr>
                <a:srgbClr val="151C77"/>
              </a:buClr>
              <a:buSzPct val="80000"/>
              <a:buFont typeface="Wingdings" pitchFamily="2" charset="2"/>
              <a:buNone/>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p>
          <a:p>
            <a:pPr marL="1200150" marR="0" lvl="0" indent="-1200150" algn="l" defTabSz="914400" rtl="0" eaLnBrk="0" fontAlgn="base" latinLnBrk="0" hangingPunct="0">
              <a:lnSpc>
                <a:spcPct val="95000"/>
              </a:lnSpc>
              <a:spcBef>
                <a:spcPct val="25000"/>
              </a:spcBef>
              <a:spcAft>
                <a:spcPct val="0"/>
              </a:spcAft>
              <a:buClr>
                <a:srgbClr val="151C77"/>
              </a:buClr>
              <a:buSzPct val="80000"/>
              <a:buFont typeface="Wingdings" pitchFamily="2" charset="2"/>
              <a:buNone/>
              <a:tabLst>
                <a:tab pos="685800" algn="l"/>
              </a:tabLst>
              <a:defRPr/>
            </a:pPr>
            <a:r>
              <a:rPr kumimoji="0" lang="en-US" sz="1400" b="0" i="0" u="none" strike="noStrike" kern="0" cap="none" spc="0" normalizeH="0" baseline="0" noProof="0" dirty="0">
                <a:ln>
                  <a:noFill/>
                </a:ln>
                <a:solidFill>
                  <a:schemeClr val="tx1"/>
                </a:solidFill>
                <a:effectLst/>
                <a:uLnTx/>
                <a:uFillTx/>
                <a:latin typeface="+mn-lt"/>
                <a:ea typeface="+mn-ea"/>
                <a:cs typeface="+mn-cs"/>
              </a:rPr>
              <a:t>	</a:t>
            </a:r>
            <a:endParaRPr kumimoji="0" lang="en-US" sz="14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4261992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Advisor Roles and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2479883012"/>
              </p:ext>
            </p:extLst>
          </p:nvPr>
        </p:nvGraphicFramePr>
        <p:xfrm>
          <a:off x="381000" y="1696720"/>
          <a:ext cx="8382000" cy="1762760"/>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381000">
                <a:tc>
                  <a:txBody>
                    <a:bodyPr/>
                    <a:lstStyle/>
                    <a:p>
                      <a:r>
                        <a:rPr lang="en-US" dirty="0">
                          <a:solidFill>
                            <a:schemeClr val="accent6"/>
                          </a:solidFill>
                        </a:rPr>
                        <a:t>Government </a:t>
                      </a:r>
                      <a:r>
                        <a:rPr lang="en-US" baseline="0" dirty="0">
                          <a:solidFill>
                            <a:schemeClr val="accent6"/>
                          </a:solidFill>
                        </a:rPr>
                        <a:t>A</a:t>
                      </a:r>
                      <a:r>
                        <a:rPr lang="en-US" dirty="0">
                          <a:solidFill>
                            <a:schemeClr val="accent6"/>
                          </a:solidFill>
                        </a:rPr>
                        <a:t>dvisors: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dirty="0">
                          <a:solidFill>
                            <a:schemeClr val="tx1"/>
                          </a:solidFill>
                        </a:rPr>
                        <a:t>- </a:t>
                      </a:r>
                      <a:r>
                        <a:rPr lang="en-US" b="1" dirty="0">
                          <a:solidFill>
                            <a:schemeClr val="tx1"/>
                          </a:solidFill>
                        </a:rPr>
                        <a:t>Assist SSA, SSAC and SSEB by providing advice, identifying goals, risk and capabilities and compiling information in their areas of 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a:solidFill>
                            <a:schemeClr val="tx1"/>
                          </a:solidFill>
                        </a:rPr>
                        <a:t>- </a:t>
                      </a:r>
                      <a:r>
                        <a:rPr lang="en-US" b="1" dirty="0">
                          <a:solidFill>
                            <a:schemeClr val="tx1"/>
                          </a:solidFill>
                        </a:rPr>
                        <a:t>Assist SSEB as subject matter experts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174275"/>
                  </a:ext>
                </a:extLst>
              </a:tr>
            </a:tbl>
          </a:graphicData>
        </a:graphic>
      </p:graphicFrame>
      <p:sp>
        <p:nvSpPr>
          <p:cNvPr id="7" name="Rectangle 6"/>
          <p:cNvSpPr/>
          <p:nvPr/>
        </p:nvSpPr>
        <p:spPr>
          <a:xfrm>
            <a:off x="366010" y="1286628"/>
            <a:ext cx="8382000" cy="369332"/>
          </a:xfrm>
          <a:prstGeom prst="rect">
            <a:avLst/>
          </a:prstGeom>
          <a:solidFill>
            <a:srgbClr val="FFFF99"/>
          </a:solidFill>
          <a:ln>
            <a:solidFill>
              <a:schemeClr val="tx1"/>
            </a:solidFill>
          </a:ln>
        </p:spPr>
        <p:txBody>
          <a:bodyPr wrap="square">
            <a:spAutoFit/>
          </a:bodyPr>
          <a:lstStyle/>
          <a:p>
            <a:pPr algn="ctr"/>
            <a:r>
              <a:rPr lang="en-US" b="1" i="1" dirty="0"/>
              <a:t>Two Distinct Types Of Advisors:  Government and Nongovernment</a:t>
            </a:r>
          </a:p>
        </p:txBody>
      </p:sp>
      <p:graphicFrame>
        <p:nvGraphicFramePr>
          <p:cNvPr id="8" name="Table 7"/>
          <p:cNvGraphicFramePr>
            <a:graphicFrameLocks noGrp="1"/>
          </p:cNvGraphicFramePr>
          <p:nvPr>
            <p:extLst>
              <p:ext uri="{D42A27DB-BD31-4B8C-83A1-F6EECF244321}">
                <p14:modId xmlns:p14="http://schemas.microsoft.com/office/powerpoint/2010/main" val="1412539599"/>
              </p:ext>
            </p:extLst>
          </p:nvPr>
        </p:nvGraphicFramePr>
        <p:xfrm>
          <a:off x="381000" y="2819400"/>
          <a:ext cx="8382000" cy="3413759"/>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380999">
                <a:tc>
                  <a:txBody>
                    <a:bodyPr/>
                    <a:lstStyle/>
                    <a:p>
                      <a:r>
                        <a:rPr lang="en-US" dirty="0">
                          <a:solidFill>
                            <a:schemeClr val="tx1"/>
                          </a:solidFill>
                        </a:rPr>
                        <a:t>- FMS customers/partners may only participate as advisors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solidFill>
                        </a:rPr>
                        <a:t>Non-Government Advisors</a:t>
                      </a:r>
                      <a:r>
                        <a:rPr lang="en-US" b="1" dirty="0">
                          <a:solidFill>
                            <a:schemeClr val="accent2">
                              <a:lumMod val="50000"/>
                            </a:schemeClr>
                          </a:solidFill>
                        </a:rPr>
                        <a:t> </a:t>
                      </a:r>
                      <a:r>
                        <a:rPr lang="en-US" b="1" u="sng" dirty="0">
                          <a:solidFill>
                            <a:schemeClr val="accent6"/>
                          </a:solidFill>
                        </a:rPr>
                        <a:t>shall</a:t>
                      </a:r>
                      <a:r>
                        <a:rPr lang="en-US" b="1" dirty="0">
                          <a:solidFill>
                            <a:schemeClr val="accent6"/>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a:t>
                      </a:r>
                      <a:r>
                        <a:rPr lang="en-US" b="1" dirty="0">
                          <a:solidFill>
                            <a:schemeClr val="tx1"/>
                          </a:solidFill>
                        </a:rPr>
                        <a:t>Be</a:t>
                      </a:r>
                      <a:r>
                        <a:rPr lang="en-US" b="1" baseline="0" dirty="0">
                          <a:solidFill>
                            <a:schemeClr val="tx1"/>
                          </a:solidFill>
                        </a:rPr>
                        <a:t> authorized by the SSA and u</a:t>
                      </a:r>
                      <a:r>
                        <a:rPr lang="en-US" b="1" dirty="0">
                          <a:solidFill>
                            <a:schemeClr val="tx1"/>
                          </a:solidFill>
                        </a:rPr>
                        <a:t>se</a:t>
                      </a:r>
                      <a:r>
                        <a:rPr lang="en-US" b="1" baseline="0" dirty="0">
                          <a:solidFill>
                            <a:schemeClr val="tx1"/>
                          </a:solidFill>
                        </a:rPr>
                        <a:t>d on a limited basis and </a:t>
                      </a:r>
                      <a:r>
                        <a:rPr lang="en-US" b="1" dirty="0">
                          <a:solidFill>
                            <a:schemeClr val="tx1"/>
                          </a:solidFill>
                        </a:rPr>
                        <a:t>approved via written</a:t>
                      </a:r>
                      <a:r>
                        <a:rPr lang="en-US" b="1" baseline="0" dirty="0">
                          <a:solidFill>
                            <a:schemeClr val="tx1"/>
                          </a:solidFill>
                        </a:rPr>
                        <a:t> determination (FAR 37.203/37.204) –not FFRDCs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dirty="0">
                          <a:solidFill>
                            <a:schemeClr val="tx1"/>
                          </a:solidFill>
                        </a:rPr>
                        <a:t>- </a:t>
                      </a:r>
                      <a:r>
                        <a:rPr lang="en-US" b="1" dirty="0">
                          <a:solidFill>
                            <a:schemeClr val="tx1"/>
                          </a:solidFill>
                        </a:rPr>
                        <a:t>Sign</a:t>
                      </a:r>
                      <a:r>
                        <a:rPr lang="en-US" b="1" baseline="0" dirty="0">
                          <a:solidFill>
                            <a:schemeClr val="tx1"/>
                          </a:solidFill>
                        </a:rPr>
                        <a:t> </a:t>
                      </a:r>
                      <a:r>
                        <a:rPr lang="en-US" b="1" baseline="0" dirty="0">
                          <a:solidFill>
                            <a:schemeClr val="tx1"/>
                          </a:solidFill>
                          <a:hlinkClick r:id="rId3"/>
                        </a:rPr>
                        <a:t>Non-Disclosure Agreement (NDA)</a:t>
                      </a:r>
                      <a:r>
                        <a:rPr lang="en-US" b="1" baseline="0" dirty="0">
                          <a:solidFill>
                            <a:schemeClr val="tx1"/>
                          </a:solidFill>
                        </a:rPr>
                        <a:t> and </a:t>
                      </a:r>
                      <a:r>
                        <a:rPr lang="en-US" b="1" baseline="0" dirty="0">
                          <a:solidFill>
                            <a:schemeClr val="tx1"/>
                          </a:solidFill>
                          <a:hlinkClick r:id="rId4"/>
                        </a:rPr>
                        <a:t>Conflict of Interest Statement (COI)</a:t>
                      </a:r>
                      <a:r>
                        <a:rPr lang="en-US" b="1" baseline="0" dirty="0">
                          <a:solidFill>
                            <a:schemeClr val="tx1"/>
                          </a:solidFill>
                        </a:rPr>
                        <a:t> and provide documentation regarding personal stocks owned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b="1" dirty="0">
                          <a:solidFill>
                            <a:schemeClr val="accent6"/>
                          </a:solidFill>
                        </a:rPr>
                        <a:t>Nongovernment</a:t>
                      </a:r>
                      <a:r>
                        <a:rPr lang="en-US" b="1" baseline="0" dirty="0">
                          <a:solidFill>
                            <a:schemeClr val="accent6"/>
                          </a:solidFill>
                        </a:rPr>
                        <a:t> Advisors </a:t>
                      </a:r>
                      <a:r>
                        <a:rPr lang="en-US" b="1" u="sng" baseline="0" dirty="0">
                          <a:solidFill>
                            <a:schemeClr val="accent6"/>
                          </a:solidFill>
                        </a:rPr>
                        <a:t>shall not</a:t>
                      </a:r>
                      <a:r>
                        <a:rPr lang="en-US" b="1" baseline="0" dirty="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b="1" dirty="0">
                          <a:solidFill>
                            <a:schemeClr val="tx1"/>
                          </a:solidFill>
                        </a:rPr>
                        <a:t>- </a:t>
                      </a:r>
                      <a:r>
                        <a:rPr lang="en-US" b="1" baseline="0" dirty="0">
                          <a:solidFill>
                            <a:schemeClr val="tx1"/>
                          </a:solidFill>
                        </a:rPr>
                        <a:t>R</a:t>
                      </a:r>
                      <a:r>
                        <a:rPr lang="en-US" b="1" dirty="0">
                          <a:solidFill>
                            <a:schemeClr val="tx1"/>
                          </a:solidFill>
                        </a:rPr>
                        <a:t>ate or rank</a:t>
                      </a:r>
                      <a:r>
                        <a:rPr lang="en-US" b="1" baseline="0" dirty="0">
                          <a:solidFill>
                            <a:schemeClr val="tx1"/>
                          </a:solidFill>
                        </a:rPr>
                        <a:t> </a:t>
                      </a:r>
                      <a:r>
                        <a:rPr lang="en-US" b="1" baseline="0" dirty="0" err="1">
                          <a:solidFill>
                            <a:schemeClr val="tx1"/>
                          </a:solidFill>
                        </a:rPr>
                        <a:t>offerors’</a:t>
                      </a:r>
                      <a:r>
                        <a:rPr lang="en-US" b="1" baseline="0" dirty="0">
                          <a:solidFill>
                            <a:schemeClr val="tx1"/>
                          </a:solidFill>
                        </a:rPr>
                        <a:t> proposal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b="1" dirty="0">
                          <a:solidFill>
                            <a:schemeClr val="tx1"/>
                          </a:solidFill>
                        </a:rPr>
                        <a:t>- Participate in past</a:t>
                      </a:r>
                      <a:r>
                        <a:rPr lang="en-US" b="1" baseline="0" dirty="0">
                          <a:solidFill>
                            <a:schemeClr val="tx1"/>
                          </a:solidFill>
                        </a:rPr>
                        <a:t> </a:t>
                      </a:r>
                      <a:r>
                        <a:rPr lang="en-US" b="1" dirty="0">
                          <a:solidFill>
                            <a:schemeClr val="tx1"/>
                          </a:solidFill>
                        </a:rPr>
                        <a:t>performance evaluation or access </a:t>
                      </a:r>
                      <a:r>
                        <a:rPr lang="en-US" b="1" dirty="0" err="1">
                          <a:solidFill>
                            <a:schemeClr val="tx1"/>
                          </a:solidFill>
                        </a:rPr>
                        <a:t>offerors’</a:t>
                      </a:r>
                      <a:r>
                        <a:rPr lang="en-US" b="1" dirty="0">
                          <a:solidFill>
                            <a:schemeClr val="tx1"/>
                          </a:solidFill>
                        </a:rPr>
                        <a:t> past performance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114</a:t>
            </a:fld>
            <a:endParaRPr lang="en-US">
              <a:solidFill>
                <a:schemeClr val="bg2"/>
              </a:solidFill>
            </a:endParaRPr>
          </a:p>
        </p:txBody>
      </p:sp>
    </p:spTree>
    <p:extLst>
      <p:ext uri="{BB962C8B-B14F-4D97-AF65-F5344CB8AC3E}">
        <p14:creationId xmlns:p14="http://schemas.microsoft.com/office/powerpoint/2010/main" val="25861961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SSAC Roles and Responsibilities</a:t>
            </a:r>
          </a:p>
        </p:txBody>
      </p:sp>
      <p:sp>
        <p:nvSpPr>
          <p:cNvPr id="4" name="Slide Number Placeholder 3"/>
          <p:cNvSpPr>
            <a:spLocks noGrp="1"/>
          </p:cNvSpPr>
          <p:nvPr>
            <p:ph type="sldNum" sz="quarter" idx="12"/>
          </p:nvPr>
        </p:nvSpPr>
        <p:spPr/>
        <p:txBody>
          <a:bodyPr/>
          <a:lstStyle/>
          <a:p>
            <a:pPr>
              <a:defRPr/>
            </a:pPr>
            <a:fld id="{BEED8B32-D5BB-414F-AAF8-0D2054DF8865}" type="slidenum">
              <a:rPr lang="en-US" smtClean="0"/>
              <a:pPr>
                <a:defRPr/>
              </a:pPr>
              <a:t>115</a:t>
            </a:fld>
            <a:endParaRPr lang="en-US" dirty="0">
              <a:solidFill>
                <a:schemeClr val="bg2"/>
              </a:solidFill>
            </a:endParaRPr>
          </a:p>
        </p:txBody>
      </p:sp>
      <p:graphicFrame>
        <p:nvGraphicFramePr>
          <p:cNvPr id="17" name="Content Placeholder 16"/>
          <p:cNvGraphicFramePr>
            <a:graphicFrameLocks noGrp="1"/>
          </p:cNvGraphicFramePr>
          <p:nvPr>
            <p:ph idx="4294967295"/>
            <p:extLst>
              <p:ext uri="{D42A27DB-BD31-4B8C-83A1-F6EECF244321}">
                <p14:modId xmlns:p14="http://schemas.microsoft.com/office/powerpoint/2010/main" val="2337045395"/>
              </p:ext>
            </p:extLst>
          </p:nvPr>
        </p:nvGraphicFramePr>
        <p:xfrm>
          <a:off x="457200" y="2438400"/>
          <a:ext cx="8305800" cy="2026920"/>
        </p:xfrm>
        <a:graphic>
          <a:graphicData uri="http://schemas.openxmlformats.org/drawingml/2006/table">
            <a:tbl>
              <a:tblPr firstRow="1" bandRow="1">
                <a:tableStyleId>{5C22544A-7EE6-4342-B048-85BDC9FD1C3A}</a:tableStyleId>
              </a:tblPr>
              <a:tblGrid>
                <a:gridCol w="8305800">
                  <a:extLst>
                    <a:ext uri="{9D8B030D-6E8A-4147-A177-3AD203B41FA5}">
                      <a16:colId xmlns:a16="http://schemas.microsoft.com/office/drawing/2014/main" val="20000"/>
                    </a:ext>
                  </a:extLst>
                </a:gridCol>
              </a:tblGrid>
              <a:tr h="640080">
                <a:tc>
                  <a:txBody>
                    <a:bodyPr/>
                    <a:lstStyle/>
                    <a:p>
                      <a:r>
                        <a:rPr lang="en-US" sz="1800" b="1" dirty="0">
                          <a:solidFill>
                            <a:schemeClr val="tx1"/>
                          </a:solidFill>
                        </a:rPr>
                        <a:t>- Oversees SSEB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Reviews SSEB evaluation</a:t>
                      </a:r>
                      <a:r>
                        <a:rPr lang="en-US" sz="1800" b="1" baseline="0" dirty="0">
                          <a:solidFill>
                            <a:schemeClr val="tx1"/>
                          </a:solidFill>
                        </a:rPr>
                        <a:t> results to ensure consistency with RFP</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6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tx1"/>
                          </a:solidFill>
                        </a:rPr>
                        <a:t>- Provides written comparative analysis and award recommendation to SSA</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3" name="TextBox 12"/>
          <p:cNvSpPr txBox="1"/>
          <p:nvPr/>
        </p:nvSpPr>
        <p:spPr>
          <a:xfrm>
            <a:off x="457200" y="1600200"/>
            <a:ext cx="8305800" cy="369332"/>
          </a:xfrm>
          <a:prstGeom prst="rect">
            <a:avLst/>
          </a:prstGeom>
          <a:solidFill>
            <a:srgbClr val="FFFF99"/>
          </a:solidFill>
          <a:ln>
            <a:solidFill>
              <a:schemeClr val="tx1"/>
            </a:solidFill>
          </a:ln>
        </p:spPr>
        <p:txBody>
          <a:bodyPr wrap="square" rtlCol="0">
            <a:spAutoFit/>
          </a:bodyPr>
          <a:lstStyle/>
          <a:p>
            <a:pPr algn="ctr"/>
            <a:r>
              <a:rPr lang="en-US" b="1" i="1" dirty="0"/>
              <a:t>PROVIDES FUNCTIONAL EXPERTISE AND SUPPORT TO SSA</a:t>
            </a:r>
          </a:p>
        </p:txBody>
      </p:sp>
    </p:spTree>
    <p:extLst>
      <p:ext uri="{BB962C8B-B14F-4D97-AF65-F5344CB8AC3E}">
        <p14:creationId xmlns:p14="http://schemas.microsoft.com/office/powerpoint/2010/main" val="26112229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SSEB Member Roles and Responsibilities</a:t>
            </a:r>
          </a:p>
        </p:txBody>
      </p:sp>
      <p:graphicFrame>
        <p:nvGraphicFramePr>
          <p:cNvPr id="6" name="Table 5"/>
          <p:cNvGraphicFramePr>
            <a:graphicFrameLocks noGrp="1"/>
          </p:cNvGraphicFramePr>
          <p:nvPr/>
        </p:nvGraphicFramePr>
        <p:xfrm>
          <a:off x="380999" y="2286001"/>
          <a:ext cx="8305801" cy="3870077"/>
        </p:xfrm>
        <a:graphic>
          <a:graphicData uri="http://schemas.openxmlformats.org/drawingml/2006/table">
            <a:tbl>
              <a:tblPr firstRow="1" bandRow="1">
                <a:tableStyleId>{5C22544A-7EE6-4342-B048-85BDC9FD1C3A}</a:tableStyleId>
              </a:tblPr>
              <a:tblGrid>
                <a:gridCol w="7909682">
                  <a:extLst>
                    <a:ext uri="{9D8B030D-6E8A-4147-A177-3AD203B41FA5}">
                      <a16:colId xmlns:a16="http://schemas.microsoft.com/office/drawing/2014/main" val="20000"/>
                    </a:ext>
                  </a:extLst>
                </a:gridCol>
                <a:gridCol w="396119">
                  <a:extLst>
                    <a:ext uri="{9D8B030D-6E8A-4147-A177-3AD203B41FA5}">
                      <a16:colId xmlns:a16="http://schemas.microsoft.com/office/drawing/2014/main" val="20001"/>
                    </a:ext>
                  </a:extLst>
                </a:gridCol>
              </a:tblGrid>
              <a:tr h="723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Prioritize source selection responsibilities</a:t>
                      </a:r>
                      <a:r>
                        <a:rPr lang="en-US" b="1" baseline="0" dirty="0">
                          <a:solidFill>
                            <a:schemeClr val="tx1"/>
                          </a:solidFill>
                        </a:rPr>
                        <a:t> over other workload – primary duty responsibility</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Conduct comprehensive</a:t>
                      </a:r>
                      <a:r>
                        <a:rPr lang="en-US" b="1" baseline="0" dirty="0">
                          <a:solidFill>
                            <a:schemeClr val="tx1"/>
                          </a:solidFill>
                        </a:rPr>
                        <a:t> review and evaluation of proposals solely </a:t>
                      </a:r>
                      <a:r>
                        <a:rPr lang="en-US" b="1" u="sng" baseline="0" dirty="0">
                          <a:solidFill>
                            <a:schemeClr val="tx1"/>
                          </a:solidFill>
                        </a:rPr>
                        <a:t>against solicitation evaluation criteria</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23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If required, consult with PCO in assessing establishment of Competitive Range (IAW DoD Procedures Para. 3.5.3)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66598"/>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Advise SSA, PCO, SSAC and SSEB,</a:t>
                      </a:r>
                      <a:r>
                        <a:rPr lang="en-US" b="1" baseline="0" dirty="0">
                          <a:solidFill>
                            <a:schemeClr val="tx1"/>
                          </a:solidFill>
                        </a:rPr>
                        <a:t> as required, related to assigned factor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7536882"/>
                  </a:ext>
                </a:extLst>
              </a:tr>
              <a:tr h="419210">
                <a:tc>
                  <a:txBody>
                    <a:bodyPr/>
                    <a:lstStyle/>
                    <a:p>
                      <a:r>
                        <a:rPr lang="en-US" b="1" dirty="0">
                          <a:solidFill>
                            <a:schemeClr val="tx1"/>
                          </a:solidFill>
                        </a:rPr>
                        <a:t>- </a:t>
                      </a:r>
                      <a:r>
                        <a:rPr lang="en-US" b="1" u="sng" dirty="0">
                          <a:solidFill>
                            <a:schemeClr val="tx1"/>
                          </a:solidFill>
                        </a:rPr>
                        <a:t>Contemporaneously</a:t>
                      </a:r>
                      <a:r>
                        <a:rPr lang="en-US" b="1" u="none" baseline="0" dirty="0">
                          <a:solidFill>
                            <a:schemeClr val="tx1"/>
                          </a:solidFill>
                        </a:rPr>
                        <a:t> and </a:t>
                      </a:r>
                      <a:r>
                        <a:rPr lang="en-US" b="1" u="sng" baseline="0" dirty="0">
                          <a:solidFill>
                            <a:schemeClr val="tx1"/>
                          </a:solidFill>
                        </a:rPr>
                        <a:t>thoroughly</a:t>
                      </a:r>
                      <a:r>
                        <a:rPr lang="en-US" b="1" u="none" baseline="0" dirty="0">
                          <a:solidFill>
                            <a:schemeClr val="tx1"/>
                          </a:solidFill>
                        </a:rPr>
                        <a:t> d</a:t>
                      </a:r>
                      <a:r>
                        <a:rPr lang="en-US" b="1" u="none" dirty="0">
                          <a:solidFill>
                            <a:schemeClr val="tx1"/>
                          </a:solidFill>
                        </a:rPr>
                        <a:t>ocument</a:t>
                      </a:r>
                      <a:r>
                        <a:rPr lang="en-US" b="1" dirty="0">
                          <a:solidFill>
                            <a:schemeClr val="tx1"/>
                          </a:solidFill>
                        </a:rPr>
                        <a:t> evaluation results, in</a:t>
                      </a:r>
                      <a:r>
                        <a:rPr lang="en-US" b="1" baseline="0" dirty="0">
                          <a:solidFill>
                            <a:schemeClr val="tx1"/>
                          </a:solidFill>
                        </a:rPr>
                        <a:t> writing and provide support to SSEB Chair</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9210">
                <a:tc>
                  <a:txBody>
                    <a:bodyPr/>
                    <a:lstStyle/>
                    <a:p>
                      <a:pPr marL="0" indent="0">
                        <a:buFontTx/>
                        <a:buNone/>
                      </a:pPr>
                      <a:r>
                        <a:rPr lang="en-US" b="1" dirty="0">
                          <a:solidFill>
                            <a:schemeClr val="tx1"/>
                          </a:solidFill>
                        </a:rPr>
                        <a:t>- Support </a:t>
                      </a:r>
                      <a:r>
                        <a:rPr lang="en-US" b="1" baseline="0" dirty="0">
                          <a:solidFill>
                            <a:schemeClr val="tx1"/>
                          </a:solidFill>
                        </a:rPr>
                        <a:t>post-award activities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Rectangle 6"/>
          <p:cNvSpPr/>
          <p:nvPr/>
        </p:nvSpPr>
        <p:spPr>
          <a:xfrm>
            <a:off x="381000" y="1600200"/>
            <a:ext cx="8305800" cy="369332"/>
          </a:xfrm>
          <a:prstGeom prst="rect">
            <a:avLst/>
          </a:prstGeom>
          <a:solidFill>
            <a:srgbClr val="FFFF99"/>
          </a:solidFill>
          <a:ln>
            <a:solidFill>
              <a:schemeClr val="tx1"/>
            </a:solidFill>
          </a:ln>
        </p:spPr>
        <p:txBody>
          <a:bodyPr wrap="square">
            <a:spAutoFit/>
          </a:bodyPr>
          <a:lstStyle/>
          <a:p>
            <a:pPr algn="ctr">
              <a:buNone/>
            </a:pPr>
            <a:r>
              <a:rPr lang="en-US" b="1" i="1" dirty="0"/>
              <a:t>Evaluate offeror proposals – frequently organized into functional areas</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116</a:t>
            </a:fld>
            <a:endParaRPr lang="en-US" dirty="0">
              <a:solidFill>
                <a:schemeClr val="bg2"/>
              </a:solidFill>
            </a:endParaRPr>
          </a:p>
        </p:txBody>
      </p:sp>
    </p:spTree>
    <p:extLst>
      <p:ext uri="{BB962C8B-B14F-4D97-AF65-F5344CB8AC3E}">
        <p14:creationId xmlns:p14="http://schemas.microsoft.com/office/powerpoint/2010/main" val="33008767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118934"/>
            <a:ext cx="7855181" cy="1143000"/>
          </a:xfrm>
        </p:spPr>
        <p:txBody>
          <a:bodyPr/>
          <a:lstStyle/>
          <a:p>
            <a:r>
              <a:rPr lang="en-US" dirty="0"/>
              <a:t>Small Businesses and Facility Clearances—Policy Update</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117</a:t>
            </a:fld>
            <a:endParaRPr lang="en-US" dirty="0">
              <a:solidFill>
                <a:schemeClr val="bg2"/>
              </a:solidFill>
            </a:endParaRPr>
          </a:p>
        </p:txBody>
      </p:sp>
      <p:sp>
        <p:nvSpPr>
          <p:cNvPr id="6" name="Rectangle 3"/>
          <p:cNvSpPr txBox="1">
            <a:spLocks noChangeArrowheads="1"/>
          </p:cNvSpPr>
          <p:nvPr/>
        </p:nvSpPr>
        <p:spPr bwMode="auto">
          <a:xfrm>
            <a:off x="98612" y="1275789"/>
            <a:ext cx="9032688" cy="5340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sz="1600" kern="0" dirty="0"/>
              <a:t>Facility Clearance (FCL) requirements </a:t>
            </a:r>
          </a:p>
          <a:p>
            <a:pPr lvl="1"/>
            <a:r>
              <a:rPr lang="en-US" altLang="en-US" sz="1600" kern="0" dirty="0"/>
              <a:t>Matter of responsibility per GAO decisions</a:t>
            </a:r>
          </a:p>
          <a:p>
            <a:pPr lvl="1"/>
            <a:r>
              <a:rPr lang="en-US" altLang="en-US" sz="1600" kern="0" dirty="0"/>
              <a:t>Refer to SBA for Certificate of Competency if FCL requirement drove non-responsible finding</a:t>
            </a:r>
          </a:p>
          <a:p>
            <a:pPr lvl="1"/>
            <a:r>
              <a:rPr lang="en-US" altLang="en-US" sz="1600" kern="0" dirty="0"/>
              <a:t>COC is conclusive with respect to </a:t>
            </a:r>
            <a:r>
              <a:rPr lang="en-US" altLang="en-US" sz="1600" u="sng" kern="0" dirty="0"/>
              <a:t>all elements</a:t>
            </a:r>
            <a:r>
              <a:rPr lang="en-US" altLang="en-US" sz="1600" kern="0" dirty="0"/>
              <a:t> of responsibility</a:t>
            </a:r>
          </a:p>
          <a:p>
            <a:r>
              <a:rPr lang="en-US" altLang="en-US" sz="1600" kern="0" dirty="0"/>
              <a:t>Include security requirements in technical factor and use subjective evaluation (color/adjectival rating) methodology</a:t>
            </a:r>
          </a:p>
          <a:p>
            <a:pPr lvl="1"/>
            <a:r>
              <a:rPr lang="en-US" altLang="en-US" sz="1600" kern="0" dirty="0"/>
              <a:t>Use of Acceptable/Unacceptable methodology (“pass/fail”) on Small Business capability issues equates to non-responsibility determination</a:t>
            </a:r>
          </a:p>
          <a:p>
            <a:pPr lvl="1"/>
            <a:r>
              <a:rPr lang="en-US" altLang="en-US" sz="1600" kern="0" dirty="0"/>
              <a:t>Subjective evaluation methodology avoids “pass/fail” </a:t>
            </a:r>
          </a:p>
          <a:p>
            <a:pPr lvl="2"/>
            <a:r>
              <a:rPr lang="en-US" altLang="en-US" sz="1600" kern="0" dirty="0"/>
              <a:t>“Traditional responsibility factors may be used as technical evaluation factors in a negotiated procurement, but only when a comparative evaluation of those areas is to be made.”  (</a:t>
            </a:r>
            <a:r>
              <a:rPr lang="en-US" altLang="en-US" sz="1600" u="sng" kern="0" dirty="0"/>
              <a:t>Medical Info. </a:t>
            </a:r>
            <a:r>
              <a:rPr lang="en-US" altLang="en-US" sz="1600" u="sng" kern="0" dirty="0" err="1"/>
              <a:t>Servs</a:t>
            </a:r>
            <a:r>
              <a:rPr lang="en-US" altLang="en-US" sz="1600" u="sng" kern="0" dirty="0"/>
              <a:t>.</a:t>
            </a:r>
            <a:r>
              <a:rPr lang="en-US" altLang="en-US" sz="1600" kern="0" dirty="0"/>
              <a:t>, B-287824)</a:t>
            </a:r>
          </a:p>
          <a:p>
            <a:pPr lvl="2"/>
            <a:r>
              <a:rPr lang="en-US" altLang="en-US" sz="1600" kern="0" dirty="0"/>
              <a:t>“Comparative evaluation in this context means that competing proposals will be rated on a scale, relative to each other, as opposed to a pass/fail basis.”  (</a:t>
            </a:r>
            <a:r>
              <a:rPr lang="en-US" altLang="en-US" sz="1600" u="sng" kern="0" dirty="0" err="1"/>
              <a:t>Ducosort</a:t>
            </a:r>
            <a:r>
              <a:rPr lang="en-US" altLang="en-US" sz="1600" u="sng" kern="0" dirty="0"/>
              <a:t>, Inc.</a:t>
            </a:r>
            <a:r>
              <a:rPr lang="en-US" altLang="en-US" sz="1600" kern="0" dirty="0"/>
              <a:t>, B-254852)</a:t>
            </a:r>
          </a:p>
          <a:p>
            <a:pPr marL="0" indent="0">
              <a:buNone/>
            </a:pPr>
            <a:endParaRPr lang="en-US" altLang="en-US" sz="1600" kern="0" dirty="0"/>
          </a:p>
        </p:txBody>
      </p:sp>
    </p:spTree>
    <p:extLst>
      <p:ext uri="{BB962C8B-B14F-4D97-AF65-F5344CB8AC3E}">
        <p14:creationId xmlns:p14="http://schemas.microsoft.com/office/powerpoint/2010/main" val="27082608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0769" y="3930650"/>
            <a:ext cx="8372475" cy="2384425"/>
            <a:chOff x="380769" y="3930650"/>
            <a:chExt cx="8372475" cy="2384425"/>
          </a:xfrm>
        </p:grpSpPr>
        <p:sp>
          <p:nvSpPr>
            <p:cNvPr id="18" name="Rectangle 17"/>
            <p:cNvSpPr/>
            <p:nvPr/>
          </p:nvSpPr>
          <p:spPr bwMode="auto">
            <a:xfrm>
              <a:off x="380769" y="3943350"/>
              <a:ext cx="8372475" cy="2371725"/>
            </a:xfrm>
            <a:prstGeom prst="rect">
              <a:avLst/>
            </a:prstGeom>
            <a:solidFill>
              <a:schemeClr val="bg1">
                <a:lumMod val="75000"/>
              </a:schemeClr>
            </a:solidFill>
            <a:ln w="28575" cap="flat" cmpd="sng" algn="ctr">
              <a:solidFill>
                <a:srgbClr val="151C7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7414" name="Rectangle 6"/>
            <p:cNvSpPr>
              <a:spLocks noChangeArrowheads="1"/>
            </p:cNvSpPr>
            <p:nvPr/>
          </p:nvSpPr>
          <p:spPr bwMode="auto">
            <a:xfrm>
              <a:off x="3485919" y="3930650"/>
              <a:ext cx="1946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latin typeface="Arial" charset="0"/>
                  <a:cs typeface="Arial" charset="0"/>
                </a:rPr>
                <a:t>Contract</a:t>
              </a:r>
              <a:r>
                <a:rPr lang="en-US" dirty="0"/>
                <a:t> </a:t>
              </a:r>
            </a:p>
          </p:txBody>
        </p:sp>
        <p:sp>
          <p:nvSpPr>
            <p:cNvPr id="33" name="Rectangle 2"/>
            <p:cNvSpPr>
              <a:spLocks noChangeArrowheads="1"/>
            </p:cNvSpPr>
            <p:nvPr/>
          </p:nvSpPr>
          <p:spPr bwMode="auto">
            <a:xfrm>
              <a:off x="3731982" y="5497513"/>
              <a:ext cx="1468437" cy="579437"/>
            </a:xfrm>
            <a:prstGeom prst="rect">
              <a:avLst/>
            </a:prstGeom>
            <a:solidFill>
              <a:srgbClr val="0000FF"/>
            </a:solidFill>
            <a:ln w="9525">
              <a:solidFill>
                <a:schemeClr val="tx1"/>
              </a:solidFill>
              <a:miter lim="800000"/>
              <a:headEnd/>
              <a:tailEnd/>
            </a:ln>
          </p:spPr>
          <p:txBody>
            <a:bodyPr wrap="none" anchor="ctr" anchorCtr="0"/>
            <a:lstStyle/>
            <a:p>
              <a:pPr algn="ctr" eaLnBrk="1" hangingPunct="1"/>
              <a:r>
                <a:rPr lang="en-US" sz="1300" b="1" dirty="0">
                  <a:solidFill>
                    <a:schemeClr val="bg1"/>
                  </a:solidFill>
                  <a:latin typeface="+mn-lt"/>
                </a:rPr>
                <a:t>Contract</a:t>
              </a:r>
            </a:p>
            <a:p>
              <a:pPr algn="ctr" eaLnBrk="1" hangingPunct="1"/>
              <a:r>
                <a:rPr lang="en-US" sz="1300" b="1" dirty="0">
                  <a:solidFill>
                    <a:schemeClr val="bg1"/>
                  </a:solidFill>
                  <a:latin typeface="+mn-lt"/>
                </a:rPr>
                <a:t>Clearance </a:t>
              </a:r>
            </a:p>
          </p:txBody>
        </p:sp>
        <p:sp>
          <p:nvSpPr>
            <p:cNvPr id="34" name="Rectangle 3"/>
            <p:cNvSpPr>
              <a:spLocks noChangeArrowheads="1"/>
            </p:cNvSpPr>
            <p:nvPr/>
          </p:nvSpPr>
          <p:spPr bwMode="auto">
            <a:xfrm>
              <a:off x="5897332" y="4481513"/>
              <a:ext cx="2227262" cy="652462"/>
            </a:xfrm>
            <a:prstGeom prst="rect">
              <a:avLst/>
            </a:prstGeom>
            <a:solidFill>
              <a:srgbClr val="CC0000"/>
            </a:solidFill>
            <a:ln w="9525">
              <a:solidFill>
                <a:schemeClr val="tx1"/>
              </a:solidFill>
              <a:miter lim="800000"/>
              <a:headEnd/>
              <a:tailEnd/>
            </a:ln>
          </p:spPr>
          <p:txBody>
            <a:bodyPr wrap="none" anchor="ctr" anchorCtr="0"/>
            <a:lstStyle/>
            <a:p>
              <a:pPr eaLnBrk="1" hangingPunct="1"/>
              <a:r>
                <a:rPr lang="en-US" sz="1300" b="1" dirty="0">
                  <a:solidFill>
                    <a:schemeClr val="bg1"/>
                  </a:solidFill>
                  <a:latin typeface="+mn-lt"/>
                </a:rPr>
                <a:t>Pre-award w/o discussions</a:t>
              </a:r>
            </a:p>
            <a:p>
              <a:pPr eaLnBrk="1" hangingPunct="1"/>
              <a:r>
                <a:rPr lang="en-US" sz="1300" b="1" dirty="0">
                  <a:solidFill>
                    <a:schemeClr val="bg1"/>
                  </a:solidFill>
                </a:rPr>
                <a:t>o</a:t>
              </a:r>
              <a:r>
                <a:rPr lang="en-US" sz="1300" b="1" dirty="0">
                  <a:solidFill>
                    <a:schemeClr val="bg1"/>
                  </a:solidFill>
                  <a:latin typeface="+mn-lt"/>
                </a:rPr>
                <a:t>r FPR and SSA Decision  </a:t>
              </a:r>
            </a:p>
          </p:txBody>
        </p:sp>
        <p:sp>
          <p:nvSpPr>
            <p:cNvPr id="35" name="Rectangle 4"/>
            <p:cNvSpPr>
              <a:spLocks noChangeArrowheads="1"/>
            </p:cNvSpPr>
            <p:nvPr/>
          </p:nvSpPr>
          <p:spPr bwMode="auto">
            <a:xfrm>
              <a:off x="1114194" y="5497512"/>
              <a:ext cx="1752600" cy="579437"/>
            </a:xfrm>
            <a:prstGeom prst="rect">
              <a:avLst/>
            </a:prstGeom>
            <a:solidFill>
              <a:srgbClr val="0000FF"/>
            </a:solidFill>
            <a:ln w="9525">
              <a:solidFill>
                <a:schemeClr val="tx1"/>
              </a:solidFill>
              <a:miter lim="800000"/>
              <a:headEnd/>
              <a:tailEnd/>
            </a:ln>
          </p:spPr>
          <p:txBody>
            <a:bodyPr wrap="none" anchor="ctr" anchorCtr="0"/>
            <a:lstStyle/>
            <a:p>
              <a:pPr algn="ctr" eaLnBrk="1" hangingPunct="1"/>
              <a:r>
                <a:rPr lang="en-US" sz="1300" b="1" dirty="0">
                  <a:solidFill>
                    <a:schemeClr val="bg1"/>
                  </a:solidFill>
                  <a:latin typeface="+mn-lt"/>
                </a:rPr>
                <a:t>NONCOMPETITIVE</a:t>
              </a:r>
            </a:p>
          </p:txBody>
        </p:sp>
        <p:sp>
          <p:nvSpPr>
            <p:cNvPr id="36" name="Rectangle 5"/>
            <p:cNvSpPr>
              <a:spLocks noChangeArrowheads="1"/>
            </p:cNvSpPr>
            <p:nvPr/>
          </p:nvSpPr>
          <p:spPr bwMode="auto">
            <a:xfrm>
              <a:off x="1098318" y="4552950"/>
              <a:ext cx="1768475" cy="566737"/>
            </a:xfrm>
            <a:prstGeom prst="rect">
              <a:avLst/>
            </a:prstGeom>
            <a:solidFill>
              <a:srgbClr val="CC0000"/>
            </a:solidFill>
            <a:ln w="9525">
              <a:solidFill>
                <a:schemeClr val="tx1"/>
              </a:solidFill>
              <a:miter lim="800000"/>
              <a:headEnd/>
              <a:tailEnd/>
            </a:ln>
          </p:spPr>
          <p:txBody>
            <a:bodyPr wrap="none" anchor="ctr" anchorCtr="0"/>
            <a:lstStyle/>
            <a:p>
              <a:pPr algn="ctr" eaLnBrk="1" hangingPunct="1"/>
              <a:r>
                <a:rPr lang="en-US" sz="1300" b="1" kern="0" spc="150" dirty="0">
                  <a:solidFill>
                    <a:schemeClr val="bg1"/>
                  </a:solidFill>
                  <a:latin typeface="+mn-lt"/>
                </a:rPr>
                <a:t>COMPETITIVE</a:t>
              </a:r>
            </a:p>
          </p:txBody>
        </p:sp>
        <p:sp>
          <p:nvSpPr>
            <p:cNvPr id="37" name="Rectangle 6"/>
            <p:cNvSpPr>
              <a:spLocks noChangeArrowheads="1"/>
            </p:cNvSpPr>
            <p:nvPr/>
          </p:nvSpPr>
          <p:spPr bwMode="auto">
            <a:xfrm>
              <a:off x="5897332" y="5467350"/>
              <a:ext cx="2227262" cy="685800"/>
            </a:xfrm>
            <a:prstGeom prst="rect">
              <a:avLst/>
            </a:prstGeom>
            <a:solidFill>
              <a:srgbClr val="0000FF"/>
            </a:solidFill>
            <a:ln w="9525">
              <a:solidFill>
                <a:schemeClr val="tx1"/>
              </a:solidFill>
              <a:miter lim="800000"/>
              <a:headEnd/>
              <a:tailEnd/>
            </a:ln>
          </p:spPr>
          <p:txBody>
            <a:bodyPr wrap="none" anchor="ctr" anchorCtr="0"/>
            <a:lstStyle/>
            <a:p>
              <a:pPr eaLnBrk="1" hangingPunct="1"/>
              <a:r>
                <a:rPr lang="en-US" sz="1300" b="1" dirty="0">
                  <a:solidFill>
                    <a:schemeClr val="bg1"/>
                  </a:solidFill>
                  <a:latin typeface="+mn-lt"/>
                </a:rPr>
                <a:t>Pre-award of contract </a:t>
              </a:r>
            </a:p>
            <a:p>
              <a:pPr eaLnBrk="1" hangingPunct="1"/>
              <a:r>
                <a:rPr lang="en-US" sz="1300" b="1" dirty="0">
                  <a:solidFill>
                    <a:schemeClr val="bg1"/>
                  </a:solidFill>
                </a:rPr>
                <a:t>o</a:t>
              </a:r>
              <a:r>
                <a:rPr lang="en-US" sz="1300" b="1" dirty="0">
                  <a:solidFill>
                    <a:schemeClr val="bg1"/>
                  </a:solidFill>
                  <a:latin typeface="+mn-lt"/>
                </a:rPr>
                <a:t>r mod or contract action  </a:t>
              </a:r>
            </a:p>
          </p:txBody>
        </p:sp>
        <p:sp>
          <p:nvSpPr>
            <p:cNvPr id="38" name="Line 8"/>
            <p:cNvSpPr>
              <a:spLocks noChangeShapeType="1"/>
            </p:cNvSpPr>
            <p:nvPr/>
          </p:nvSpPr>
          <p:spPr bwMode="auto">
            <a:xfrm flipV="1">
              <a:off x="5211532" y="4845844"/>
              <a:ext cx="685800" cy="7143"/>
            </a:xfrm>
            <a:prstGeom prst="line">
              <a:avLst/>
            </a:prstGeom>
            <a:noFill/>
            <a:ln w="2857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9" name="Line 10"/>
            <p:cNvSpPr>
              <a:spLocks noChangeShapeType="1"/>
            </p:cNvSpPr>
            <p:nvPr/>
          </p:nvSpPr>
          <p:spPr bwMode="auto">
            <a:xfrm flipV="1">
              <a:off x="2866794" y="4824413"/>
              <a:ext cx="865188" cy="0"/>
            </a:xfrm>
            <a:prstGeom prst="line">
              <a:avLst/>
            </a:prstGeom>
            <a:noFill/>
            <a:ln w="2857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0" name="Line 11"/>
            <p:cNvSpPr>
              <a:spLocks noChangeShapeType="1"/>
            </p:cNvSpPr>
            <p:nvPr/>
          </p:nvSpPr>
          <p:spPr bwMode="auto">
            <a:xfrm flipV="1">
              <a:off x="2876318" y="5776119"/>
              <a:ext cx="855663" cy="794"/>
            </a:xfrm>
            <a:prstGeom prst="line">
              <a:avLst/>
            </a:prstGeom>
            <a:noFill/>
            <a:ln w="2857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 name="Rectangle 13"/>
            <p:cNvSpPr>
              <a:spLocks noChangeArrowheads="1"/>
            </p:cNvSpPr>
            <p:nvPr/>
          </p:nvSpPr>
          <p:spPr bwMode="auto">
            <a:xfrm>
              <a:off x="3731982" y="4557713"/>
              <a:ext cx="1468437" cy="576262"/>
            </a:xfrm>
            <a:prstGeom prst="rect">
              <a:avLst/>
            </a:prstGeom>
            <a:solidFill>
              <a:srgbClr val="CC0000"/>
            </a:solidFill>
            <a:ln w="9525">
              <a:solidFill>
                <a:schemeClr val="tx1"/>
              </a:solidFill>
              <a:miter lim="800000"/>
              <a:headEnd/>
              <a:tailEnd/>
            </a:ln>
          </p:spPr>
          <p:txBody>
            <a:bodyPr wrap="none" anchor="ctr" anchorCtr="0"/>
            <a:lstStyle/>
            <a:p>
              <a:pPr algn="ctr" eaLnBrk="1" hangingPunct="1"/>
              <a:r>
                <a:rPr lang="en-US" sz="1300" b="1" dirty="0">
                  <a:solidFill>
                    <a:schemeClr val="bg1"/>
                  </a:solidFill>
                  <a:latin typeface="+mn-lt"/>
                </a:rPr>
                <a:t>Contract</a:t>
              </a:r>
            </a:p>
            <a:p>
              <a:pPr algn="ctr" eaLnBrk="1" hangingPunct="1"/>
              <a:r>
                <a:rPr lang="en-US" sz="1300" b="1" dirty="0">
                  <a:solidFill>
                    <a:schemeClr val="bg1"/>
                  </a:solidFill>
                  <a:latin typeface="+mn-lt"/>
                </a:rPr>
                <a:t>Clearance</a:t>
              </a:r>
            </a:p>
          </p:txBody>
        </p:sp>
        <p:sp>
          <p:nvSpPr>
            <p:cNvPr id="42" name="Line 11"/>
            <p:cNvSpPr>
              <a:spLocks noChangeShapeType="1"/>
            </p:cNvSpPr>
            <p:nvPr/>
          </p:nvSpPr>
          <p:spPr bwMode="auto">
            <a:xfrm flipV="1">
              <a:off x="5209944" y="5776119"/>
              <a:ext cx="687388" cy="794"/>
            </a:xfrm>
            <a:prstGeom prst="line">
              <a:avLst/>
            </a:prstGeom>
            <a:noFill/>
            <a:ln w="2857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 name="Rectangle 1"/>
          <p:cNvSpPr/>
          <p:nvPr/>
        </p:nvSpPr>
        <p:spPr bwMode="auto">
          <a:xfrm>
            <a:off x="380769" y="1371600"/>
            <a:ext cx="8372475" cy="2371725"/>
          </a:xfrm>
          <a:prstGeom prst="rect">
            <a:avLst/>
          </a:prstGeom>
          <a:solidFill>
            <a:schemeClr val="bg1">
              <a:lumMod val="75000"/>
            </a:schemeClr>
          </a:solidFill>
          <a:ln w="28575" cap="flat" cmpd="sng" algn="ctr">
            <a:solidFill>
              <a:srgbClr val="151C7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7411" name="Rectangle 4"/>
          <p:cNvSpPr>
            <a:spLocks noChangeArrowheads="1"/>
          </p:cNvSpPr>
          <p:nvPr/>
        </p:nvSpPr>
        <p:spPr bwMode="auto">
          <a:xfrm>
            <a:off x="1485899" y="-10895"/>
            <a:ext cx="6172201" cy="120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a:r>
              <a:rPr lang="en-US" sz="3600" b="1" i="1" dirty="0">
                <a:solidFill>
                  <a:srgbClr val="151C77"/>
                </a:solidFill>
                <a:latin typeface="+mj-lt"/>
                <a:ea typeface="+mj-ea"/>
                <a:cs typeface="+mj-cs"/>
              </a:rPr>
              <a:t>Business and Contract Clearance</a:t>
            </a:r>
          </a:p>
        </p:txBody>
      </p:sp>
      <p:pic>
        <p:nvPicPr>
          <p:cNvPr id="17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905000"/>
            <a:ext cx="6705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Rectangle 5"/>
          <p:cNvSpPr>
            <a:spLocks noChangeArrowheads="1"/>
          </p:cNvSpPr>
          <p:nvPr/>
        </p:nvSpPr>
        <p:spPr bwMode="auto">
          <a:xfrm>
            <a:off x="3514494" y="1295400"/>
            <a:ext cx="2090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latin typeface="Arial" charset="0"/>
                <a:cs typeface="Arial" charset="0"/>
              </a:rPr>
              <a:t>Business</a:t>
            </a:r>
            <a:r>
              <a:rPr lang="en-US" dirty="0">
                <a:latin typeface="Arial" charset="0"/>
                <a:cs typeface="Arial" charset="0"/>
              </a:rPr>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28049673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 84"/>
          <p:cNvSpPr/>
          <p:nvPr/>
        </p:nvSpPr>
        <p:spPr>
          <a:xfrm>
            <a:off x="3200400" y="1501775"/>
            <a:ext cx="1219200" cy="211931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a:off x="5148263" y="1487488"/>
            <a:ext cx="1219200" cy="211931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p:cNvSpPr/>
          <p:nvPr/>
        </p:nvSpPr>
        <p:spPr>
          <a:xfrm>
            <a:off x="1462088" y="2557463"/>
            <a:ext cx="1143000" cy="307181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Oval 80"/>
          <p:cNvSpPr/>
          <p:nvPr/>
        </p:nvSpPr>
        <p:spPr>
          <a:xfrm>
            <a:off x="4191000" y="2571750"/>
            <a:ext cx="1143000" cy="307181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2" name="Rounded Rectangle 151"/>
          <p:cNvSpPr/>
          <p:nvPr/>
        </p:nvSpPr>
        <p:spPr>
          <a:xfrm>
            <a:off x="0" y="4495800"/>
            <a:ext cx="9144000" cy="2057400"/>
          </a:xfrm>
          <a:prstGeom prst="roundRect">
            <a:avLst/>
          </a:prstGeom>
          <a:solidFill>
            <a:schemeClr val="accent6">
              <a:lumMod val="40000"/>
              <a:lumOff val="6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 name="Oval 108"/>
          <p:cNvSpPr/>
          <p:nvPr/>
        </p:nvSpPr>
        <p:spPr>
          <a:xfrm>
            <a:off x="6934200" y="1487488"/>
            <a:ext cx="1219200" cy="211931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Rounded Rectangle 73"/>
          <p:cNvSpPr/>
          <p:nvPr/>
        </p:nvSpPr>
        <p:spPr>
          <a:xfrm>
            <a:off x="152400" y="2590800"/>
            <a:ext cx="8763000" cy="1408113"/>
          </a:xfrm>
          <a:prstGeom prst="roundRect">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Rounded Rectangle 68"/>
          <p:cNvSpPr/>
          <p:nvPr/>
        </p:nvSpPr>
        <p:spPr>
          <a:xfrm>
            <a:off x="3214688" y="1471613"/>
            <a:ext cx="5395912" cy="930275"/>
          </a:xfrm>
          <a:prstGeom prst="roundRect">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lumMod val="20000"/>
                  <a:lumOff val="80000"/>
                </a:schemeClr>
              </a:solidFill>
            </a:endParaRPr>
          </a:p>
        </p:txBody>
      </p:sp>
      <p:sp>
        <p:nvSpPr>
          <p:cNvPr id="5130" name="Title 1"/>
          <p:cNvSpPr>
            <a:spLocks noGrp="1"/>
          </p:cNvSpPr>
          <p:nvPr>
            <p:ph type="title"/>
          </p:nvPr>
        </p:nvSpPr>
        <p:spPr>
          <a:xfrm>
            <a:off x="-611187" y="36513"/>
            <a:ext cx="8674100" cy="1170572"/>
          </a:xfrm>
        </p:spPr>
        <p:txBody>
          <a:bodyPr/>
          <a:lstStyle/>
          <a:p>
            <a:pPr eaLnBrk="1" hangingPunct="1"/>
            <a:r>
              <a:rPr lang="en-US" altLang="en-US" sz="2800" dirty="0">
                <a:cs typeface="Times New Roman" pitchFamily="18" charset="0"/>
              </a:rPr>
              <a:t>MIRT Critical Decision Points (CDPs)</a:t>
            </a:r>
            <a:br>
              <a:rPr lang="en-US" altLang="en-US" sz="2800" dirty="0">
                <a:cs typeface="Times New Roman" pitchFamily="18" charset="0"/>
              </a:rPr>
            </a:br>
            <a:r>
              <a:rPr lang="en-US" altLang="en-US" sz="2800" dirty="0">
                <a:cs typeface="Times New Roman" pitchFamily="18" charset="0"/>
              </a:rPr>
              <a:t> and OSD Peer Review Phases</a:t>
            </a:r>
          </a:p>
        </p:txBody>
      </p:sp>
      <p:sp>
        <p:nvSpPr>
          <p:cNvPr id="5131" name="TextBox 15"/>
          <p:cNvSpPr txBox="1">
            <a:spLocks noChangeArrowheads="1"/>
          </p:cNvSpPr>
          <p:nvPr/>
        </p:nvSpPr>
        <p:spPr bwMode="auto">
          <a:xfrm>
            <a:off x="323850" y="290988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MIRT</a:t>
            </a:r>
          </a:p>
          <a:p>
            <a:pPr eaLnBrk="1" hangingPunct="1">
              <a:spcBef>
                <a:spcPct val="0"/>
              </a:spcBef>
              <a:buClrTx/>
              <a:buSzTx/>
              <a:buFontTx/>
              <a:buNone/>
            </a:pPr>
            <a:r>
              <a:rPr lang="en-US" altLang="en-US" sz="1200" b="0">
                <a:latin typeface="Calibri" pitchFamily="34" charset="0"/>
              </a:rPr>
              <a:t>Formation</a:t>
            </a:r>
          </a:p>
        </p:txBody>
      </p:sp>
      <p:sp>
        <p:nvSpPr>
          <p:cNvPr id="5132" name="TextBox 20"/>
          <p:cNvSpPr txBox="1">
            <a:spLocks noChangeArrowheads="1"/>
          </p:cNvSpPr>
          <p:nvPr/>
        </p:nvSpPr>
        <p:spPr bwMode="auto">
          <a:xfrm>
            <a:off x="1690688" y="2935288"/>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a:t>
            </a:r>
          </a:p>
          <a:p>
            <a:pPr eaLnBrk="1" hangingPunct="1">
              <a:spcBef>
                <a:spcPct val="0"/>
              </a:spcBef>
              <a:buClrTx/>
              <a:buSzTx/>
              <a:buFontTx/>
              <a:buNone/>
            </a:pPr>
            <a:r>
              <a:rPr lang="en-US" altLang="en-US" sz="1200" b="0">
                <a:latin typeface="Calibri" pitchFamily="34" charset="0"/>
              </a:rPr>
              <a:t>Draft ASP/AP </a:t>
            </a:r>
          </a:p>
        </p:txBody>
      </p:sp>
      <p:sp>
        <p:nvSpPr>
          <p:cNvPr id="5133" name="TextBox 23"/>
          <p:cNvSpPr txBox="1">
            <a:spLocks noChangeArrowheads="1"/>
          </p:cNvSpPr>
          <p:nvPr/>
        </p:nvSpPr>
        <p:spPr bwMode="auto">
          <a:xfrm>
            <a:off x="5353050" y="274955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Draft FPR</a:t>
            </a:r>
          </a:p>
        </p:txBody>
      </p:sp>
      <p:sp>
        <p:nvSpPr>
          <p:cNvPr id="5134" name="TextBox 24"/>
          <p:cNvSpPr txBox="1">
            <a:spLocks noChangeArrowheads="1"/>
          </p:cNvSpPr>
          <p:nvPr/>
        </p:nvSpPr>
        <p:spPr bwMode="auto">
          <a:xfrm>
            <a:off x="7162800" y="2582863"/>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of </a:t>
            </a:r>
          </a:p>
          <a:p>
            <a:pPr eaLnBrk="1" hangingPunct="1">
              <a:spcBef>
                <a:spcPct val="0"/>
              </a:spcBef>
              <a:buClrTx/>
              <a:buSzTx/>
              <a:buFontTx/>
              <a:buNone/>
            </a:pPr>
            <a:r>
              <a:rPr lang="en-US" altLang="en-US" sz="1200" b="0">
                <a:latin typeface="Calibri" pitchFamily="34" charset="0"/>
              </a:rPr>
              <a:t>Draft Source Selection Decision</a:t>
            </a:r>
          </a:p>
          <a:p>
            <a:pPr eaLnBrk="1" hangingPunct="1">
              <a:spcBef>
                <a:spcPct val="0"/>
              </a:spcBef>
              <a:buClrTx/>
              <a:buSzTx/>
              <a:buFontTx/>
              <a:buNone/>
            </a:pPr>
            <a:r>
              <a:rPr lang="en-US" altLang="en-US" sz="1200" b="0">
                <a:latin typeface="Calibri" pitchFamily="34" charset="0"/>
              </a:rPr>
              <a:t> Brief</a:t>
            </a:r>
          </a:p>
        </p:txBody>
      </p:sp>
      <p:sp>
        <p:nvSpPr>
          <p:cNvPr id="5135" name="TextBox 25"/>
          <p:cNvSpPr txBox="1">
            <a:spLocks noChangeArrowheads="1"/>
          </p:cNvSpPr>
          <p:nvPr/>
        </p:nvSpPr>
        <p:spPr bwMode="auto">
          <a:xfrm>
            <a:off x="3429000" y="1549400"/>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Prior to Solicitation Issuance</a:t>
            </a:r>
          </a:p>
        </p:txBody>
      </p:sp>
      <p:sp>
        <p:nvSpPr>
          <p:cNvPr id="5136" name="TextBox 26"/>
          <p:cNvSpPr txBox="1">
            <a:spLocks noChangeArrowheads="1"/>
          </p:cNvSpPr>
          <p:nvPr/>
        </p:nvSpPr>
        <p:spPr bwMode="auto">
          <a:xfrm>
            <a:off x="5395913" y="1563688"/>
            <a:ext cx="838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Prior to Request for FPR</a:t>
            </a:r>
          </a:p>
        </p:txBody>
      </p:sp>
      <p:sp>
        <p:nvSpPr>
          <p:cNvPr id="5137" name="TextBox 27"/>
          <p:cNvSpPr txBox="1">
            <a:spLocks noChangeArrowheads="1"/>
          </p:cNvSpPr>
          <p:nvPr/>
        </p:nvSpPr>
        <p:spPr bwMode="auto">
          <a:xfrm>
            <a:off x="7224713" y="1549400"/>
            <a:ext cx="83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Prior to Contract Award</a:t>
            </a:r>
          </a:p>
        </p:txBody>
      </p:sp>
      <p:sp>
        <p:nvSpPr>
          <p:cNvPr id="5138" name="TextBox 28"/>
          <p:cNvSpPr txBox="1">
            <a:spLocks noChangeArrowheads="1"/>
          </p:cNvSpPr>
          <p:nvPr/>
        </p:nvSpPr>
        <p:spPr bwMode="auto">
          <a:xfrm>
            <a:off x="381000" y="4724400"/>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SSA </a:t>
            </a:r>
          </a:p>
          <a:p>
            <a:pPr eaLnBrk="1" hangingPunct="1">
              <a:spcBef>
                <a:spcPct val="0"/>
              </a:spcBef>
              <a:buClrTx/>
              <a:buSzTx/>
              <a:buFontTx/>
              <a:buNone/>
            </a:pPr>
            <a:r>
              <a:rPr lang="en-US" altLang="en-US" sz="1200" b="0" dirty="0">
                <a:latin typeface="Calibri" pitchFamily="34" charset="0"/>
              </a:rPr>
              <a:t>Appoints</a:t>
            </a:r>
          </a:p>
          <a:p>
            <a:pPr eaLnBrk="1" hangingPunct="1">
              <a:spcBef>
                <a:spcPct val="0"/>
              </a:spcBef>
              <a:buClrTx/>
              <a:buSzTx/>
              <a:buFontTx/>
              <a:buNone/>
            </a:pPr>
            <a:r>
              <a:rPr lang="en-US" altLang="en-US" sz="1200" b="0" dirty="0">
                <a:latin typeface="Calibri" pitchFamily="34" charset="0"/>
              </a:rPr>
              <a:t>SSEB and </a:t>
            </a:r>
          </a:p>
          <a:p>
            <a:pPr eaLnBrk="1" hangingPunct="1">
              <a:spcBef>
                <a:spcPct val="0"/>
              </a:spcBef>
              <a:buClrTx/>
              <a:buSzTx/>
              <a:buFontTx/>
              <a:buNone/>
            </a:pPr>
            <a:r>
              <a:rPr lang="en-US" altLang="en-US" sz="1200" b="0" dirty="0">
                <a:latin typeface="Calibri" pitchFamily="34" charset="0"/>
              </a:rPr>
              <a:t>SSAC</a:t>
            </a:r>
          </a:p>
        </p:txBody>
      </p:sp>
      <p:cxnSp>
        <p:nvCxnSpPr>
          <p:cNvPr id="38" name="Straight Arrow Connector 37"/>
          <p:cNvCxnSpPr/>
          <p:nvPr/>
        </p:nvCxnSpPr>
        <p:spPr>
          <a:xfrm>
            <a:off x="152400" y="4230688"/>
            <a:ext cx="8763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0" name="TextBox 38"/>
          <p:cNvSpPr txBox="1">
            <a:spLocks noChangeArrowheads="1"/>
          </p:cNvSpPr>
          <p:nvPr/>
        </p:nvSpPr>
        <p:spPr bwMode="auto">
          <a:xfrm>
            <a:off x="1619250" y="4710113"/>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Sufficiency</a:t>
            </a:r>
          </a:p>
          <a:p>
            <a:pPr eaLnBrk="1" hangingPunct="1">
              <a:spcBef>
                <a:spcPct val="0"/>
              </a:spcBef>
              <a:buClrTx/>
              <a:buSzTx/>
              <a:buFontTx/>
              <a:buNone/>
            </a:pPr>
            <a:r>
              <a:rPr lang="en-US" altLang="en-US" sz="1200" b="0">
                <a:latin typeface="Calibri" pitchFamily="34" charset="0"/>
              </a:rPr>
              <a:t>Review</a:t>
            </a:r>
          </a:p>
        </p:txBody>
      </p:sp>
      <p:sp>
        <p:nvSpPr>
          <p:cNvPr id="5141" name="TextBox 42"/>
          <p:cNvSpPr txBox="1">
            <a:spLocks noChangeArrowheads="1"/>
          </p:cNvSpPr>
          <p:nvPr/>
        </p:nvSpPr>
        <p:spPr bwMode="auto">
          <a:xfrm>
            <a:off x="6067425" y="4662488"/>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Request FPRs and Evaluate</a:t>
            </a:r>
          </a:p>
        </p:txBody>
      </p:sp>
      <p:sp>
        <p:nvSpPr>
          <p:cNvPr id="5142" name="TextBox 44"/>
          <p:cNvSpPr txBox="1">
            <a:spLocks noChangeArrowheads="1"/>
          </p:cNvSpPr>
          <p:nvPr/>
        </p:nvSpPr>
        <p:spPr bwMode="auto">
          <a:xfrm>
            <a:off x="6629400" y="5181600"/>
            <a:ext cx="957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Draft SSEB Final Report</a:t>
            </a:r>
          </a:p>
        </p:txBody>
      </p:sp>
      <p:sp>
        <p:nvSpPr>
          <p:cNvPr id="5143" name="TextBox 45"/>
          <p:cNvSpPr txBox="1">
            <a:spLocks noChangeArrowheads="1"/>
          </p:cNvSpPr>
          <p:nvPr/>
        </p:nvSpPr>
        <p:spPr bwMode="auto">
          <a:xfrm>
            <a:off x="8229600" y="46482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Award</a:t>
            </a:r>
          </a:p>
          <a:p>
            <a:pPr eaLnBrk="1" hangingPunct="1">
              <a:spcBef>
                <a:spcPct val="0"/>
              </a:spcBef>
              <a:buClrTx/>
              <a:buSzTx/>
              <a:buFontTx/>
              <a:buNone/>
            </a:pPr>
            <a:r>
              <a:rPr lang="en-US" altLang="en-US" sz="1200" b="0">
                <a:latin typeface="Calibri" pitchFamily="34" charset="0"/>
              </a:rPr>
              <a:t>Contract </a:t>
            </a:r>
          </a:p>
        </p:txBody>
      </p:sp>
      <p:sp>
        <p:nvSpPr>
          <p:cNvPr id="5144" name="TextBox 47"/>
          <p:cNvSpPr txBox="1">
            <a:spLocks noChangeArrowheads="1"/>
          </p:cNvSpPr>
          <p:nvPr/>
        </p:nvSpPr>
        <p:spPr bwMode="auto">
          <a:xfrm>
            <a:off x="4767263" y="5243513"/>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Discussions</a:t>
            </a:r>
          </a:p>
        </p:txBody>
      </p:sp>
      <p:cxnSp>
        <p:nvCxnSpPr>
          <p:cNvPr id="78" name="Straight Connector 77"/>
          <p:cNvCxnSpPr/>
          <p:nvPr/>
        </p:nvCxnSpPr>
        <p:spPr>
          <a:xfrm>
            <a:off x="7543800" y="2393952"/>
            <a:ext cx="0" cy="188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718344" y="4874419"/>
            <a:ext cx="12509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50838" y="4451350"/>
            <a:ext cx="52387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3313113" y="3738562"/>
            <a:ext cx="9906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5190332" y="3729831"/>
            <a:ext cx="990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7201694" y="3886994"/>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51" name="TextBox 110"/>
          <p:cNvSpPr txBox="1">
            <a:spLocks noChangeArrowheads="1"/>
          </p:cNvSpPr>
          <p:nvPr/>
        </p:nvSpPr>
        <p:spPr bwMode="auto">
          <a:xfrm>
            <a:off x="2490788" y="51816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ASP</a:t>
            </a:r>
          </a:p>
        </p:txBody>
      </p:sp>
      <p:sp>
        <p:nvSpPr>
          <p:cNvPr id="5152" name="TextBox 113"/>
          <p:cNvSpPr txBox="1">
            <a:spLocks noChangeArrowheads="1"/>
          </p:cNvSpPr>
          <p:nvPr/>
        </p:nvSpPr>
        <p:spPr bwMode="auto">
          <a:xfrm>
            <a:off x="5181600" y="57912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Contract Clearance: Approval to Request FPR</a:t>
            </a:r>
          </a:p>
        </p:txBody>
      </p:sp>
      <p:sp>
        <p:nvSpPr>
          <p:cNvPr id="5153" name="TextBox 120"/>
          <p:cNvSpPr txBox="1">
            <a:spLocks noChangeArrowheads="1"/>
          </p:cNvSpPr>
          <p:nvPr/>
        </p:nvSpPr>
        <p:spPr bwMode="auto">
          <a:xfrm>
            <a:off x="7086600" y="57912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Contract Clearance: Approval to Award Contract </a:t>
            </a:r>
          </a:p>
        </p:txBody>
      </p:sp>
      <p:cxnSp>
        <p:nvCxnSpPr>
          <p:cNvPr id="123" name="Straight Connector 122"/>
          <p:cNvCxnSpPr/>
          <p:nvPr/>
        </p:nvCxnSpPr>
        <p:spPr>
          <a:xfrm rot="5400000">
            <a:off x="7146131" y="5010944"/>
            <a:ext cx="15589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5164138" y="5029200"/>
            <a:ext cx="15605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2206626" y="4705350"/>
            <a:ext cx="9509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57" name="TextBox 113"/>
          <p:cNvSpPr txBox="1">
            <a:spLocks noChangeArrowheads="1"/>
          </p:cNvSpPr>
          <p:nvPr/>
        </p:nvSpPr>
        <p:spPr bwMode="auto">
          <a:xfrm>
            <a:off x="3186113" y="5791200"/>
            <a:ext cx="1690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Business Clearance:</a:t>
            </a:r>
          </a:p>
          <a:p>
            <a:pPr eaLnBrk="1" hangingPunct="1">
              <a:spcBef>
                <a:spcPct val="0"/>
              </a:spcBef>
              <a:buClrTx/>
              <a:buSzTx/>
              <a:buFontTx/>
              <a:buNone/>
            </a:pPr>
            <a:r>
              <a:rPr lang="en-US" altLang="en-US" sz="1200" b="0" dirty="0">
                <a:latin typeface="Calibri" pitchFamily="34" charset="0"/>
              </a:rPr>
              <a:t>Approval to Issue RFP</a:t>
            </a:r>
          </a:p>
        </p:txBody>
      </p:sp>
      <p:cxnSp>
        <p:nvCxnSpPr>
          <p:cNvPr id="60" name="Straight Connector 59"/>
          <p:cNvCxnSpPr/>
          <p:nvPr/>
        </p:nvCxnSpPr>
        <p:spPr>
          <a:xfrm rot="5400000">
            <a:off x="3161507" y="5014119"/>
            <a:ext cx="1600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59" name="TextBox 23"/>
          <p:cNvSpPr txBox="1">
            <a:spLocks noChangeArrowheads="1"/>
          </p:cNvSpPr>
          <p:nvPr/>
        </p:nvSpPr>
        <p:spPr bwMode="auto">
          <a:xfrm>
            <a:off x="3505200" y="2667000"/>
            <a:ext cx="83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Review RFP</a:t>
            </a:r>
          </a:p>
        </p:txBody>
      </p:sp>
      <p:sp>
        <p:nvSpPr>
          <p:cNvPr id="5160" name="TextBox 69"/>
          <p:cNvSpPr txBox="1">
            <a:spLocks noChangeArrowheads="1"/>
          </p:cNvSpPr>
          <p:nvPr/>
        </p:nvSpPr>
        <p:spPr bwMode="auto">
          <a:xfrm>
            <a:off x="3186113" y="1216025"/>
            <a:ext cx="3214687"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dirty="0"/>
              <a:t>PEER REVIEW THRESHOLD &gt;$1B* </a:t>
            </a:r>
          </a:p>
        </p:txBody>
      </p:sp>
      <p:cxnSp>
        <p:nvCxnSpPr>
          <p:cNvPr id="83" name="Straight Connector 82"/>
          <p:cNvCxnSpPr/>
          <p:nvPr/>
        </p:nvCxnSpPr>
        <p:spPr>
          <a:xfrm>
            <a:off x="1981200" y="3657600"/>
            <a:ext cx="14288" cy="573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2" name="TextBox 105"/>
          <p:cNvSpPr txBox="1">
            <a:spLocks noChangeArrowheads="1"/>
          </p:cNvSpPr>
          <p:nvPr/>
        </p:nvSpPr>
        <p:spPr bwMode="auto">
          <a:xfrm>
            <a:off x="12400" y="1977824"/>
            <a:ext cx="3200400"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dirty="0"/>
              <a:t>MIRT REVIEW</a:t>
            </a:r>
          </a:p>
          <a:p>
            <a:pPr eaLnBrk="1" hangingPunct="1">
              <a:spcBef>
                <a:spcPct val="0"/>
              </a:spcBef>
              <a:buClrTx/>
              <a:buSzTx/>
              <a:buFontTx/>
              <a:buNone/>
            </a:pPr>
            <a:r>
              <a:rPr lang="en-US" altLang="en-US" sz="1400" b="0" dirty="0"/>
              <a:t> (</a:t>
            </a:r>
            <a:r>
              <a:rPr lang="en-US" altLang="en-US" sz="1100" b="0" dirty="0"/>
              <a:t>HIGH DOLLAR/COMPLEX ACQUISITIONS)</a:t>
            </a:r>
          </a:p>
        </p:txBody>
      </p:sp>
      <p:cxnSp>
        <p:nvCxnSpPr>
          <p:cNvPr id="144" name="Straight Connector 143"/>
          <p:cNvCxnSpPr/>
          <p:nvPr/>
        </p:nvCxnSpPr>
        <p:spPr>
          <a:xfrm rot="5400000">
            <a:off x="172244" y="3791744"/>
            <a:ext cx="8763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H="1">
            <a:off x="5508626" y="2593975"/>
            <a:ext cx="381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3675063" y="2538413"/>
            <a:ext cx="2682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6" name="TextBox 154"/>
          <p:cNvSpPr txBox="1">
            <a:spLocks noChangeArrowheads="1"/>
          </p:cNvSpPr>
          <p:nvPr/>
        </p:nvSpPr>
        <p:spPr bwMode="auto">
          <a:xfrm>
            <a:off x="2133600" y="6324600"/>
            <a:ext cx="495300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en-US" altLang="en-US" sz="1400" b="0" dirty="0"/>
              <a:t>STANDARD SOURCE SELECTION MILESTONES</a:t>
            </a:r>
          </a:p>
        </p:txBody>
      </p:sp>
      <p:sp>
        <p:nvSpPr>
          <p:cNvPr id="5167" name="TextBox 28"/>
          <p:cNvSpPr txBox="1">
            <a:spLocks noChangeArrowheads="1"/>
          </p:cNvSpPr>
          <p:nvPr/>
        </p:nvSpPr>
        <p:spPr bwMode="auto">
          <a:xfrm>
            <a:off x="990600" y="5486400"/>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dirty="0">
                <a:latin typeface="Calibri" pitchFamily="34" charset="0"/>
              </a:rPr>
              <a:t>Market</a:t>
            </a:r>
          </a:p>
          <a:p>
            <a:pPr eaLnBrk="1" hangingPunct="1">
              <a:spcBef>
                <a:spcPct val="0"/>
              </a:spcBef>
              <a:buClrTx/>
              <a:buSzTx/>
              <a:buFontTx/>
              <a:buNone/>
            </a:pPr>
            <a:r>
              <a:rPr lang="en-US" altLang="en-US" sz="1200" b="0" dirty="0">
                <a:latin typeface="Calibri" pitchFamily="34" charset="0"/>
              </a:rPr>
              <a:t>Research/</a:t>
            </a:r>
          </a:p>
          <a:p>
            <a:pPr eaLnBrk="1" hangingPunct="1">
              <a:spcBef>
                <a:spcPct val="0"/>
              </a:spcBef>
              <a:buClrTx/>
              <a:buSzTx/>
              <a:buFontTx/>
              <a:buNone/>
            </a:pPr>
            <a:r>
              <a:rPr lang="en-US" altLang="en-US" sz="1200" b="0" dirty="0">
                <a:latin typeface="Calibri" pitchFamily="34" charset="0"/>
              </a:rPr>
              <a:t>Acquisition </a:t>
            </a:r>
          </a:p>
          <a:p>
            <a:pPr eaLnBrk="1" hangingPunct="1">
              <a:spcBef>
                <a:spcPct val="0"/>
              </a:spcBef>
              <a:buClrTx/>
              <a:buSzTx/>
              <a:buFontTx/>
              <a:buNone/>
            </a:pPr>
            <a:r>
              <a:rPr lang="en-US" altLang="en-US" sz="1200" b="0" dirty="0">
                <a:latin typeface="Calibri" pitchFamily="34" charset="0"/>
              </a:rPr>
              <a:t>Planning</a:t>
            </a:r>
          </a:p>
        </p:txBody>
      </p:sp>
      <p:cxnSp>
        <p:nvCxnSpPr>
          <p:cNvPr id="68" name="Straight Connector 67"/>
          <p:cNvCxnSpPr/>
          <p:nvPr/>
        </p:nvCxnSpPr>
        <p:spPr>
          <a:xfrm rot="5400000">
            <a:off x="2944019" y="4428331"/>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69" name="TextBox 110"/>
          <p:cNvSpPr txBox="1">
            <a:spLocks noChangeArrowheads="1"/>
          </p:cNvSpPr>
          <p:nvPr/>
        </p:nvSpPr>
        <p:spPr bwMode="auto">
          <a:xfrm>
            <a:off x="2843213" y="46863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Issue Draft RFP</a:t>
            </a:r>
          </a:p>
        </p:txBody>
      </p:sp>
      <p:sp>
        <p:nvSpPr>
          <p:cNvPr id="5170" name="TextBox 47"/>
          <p:cNvSpPr txBox="1">
            <a:spLocks noChangeArrowheads="1"/>
          </p:cNvSpPr>
          <p:nvPr/>
        </p:nvSpPr>
        <p:spPr bwMode="auto">
          <a:xfrm>
            <a:off x="3962400" y="465296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Issue RFP/</a:t>
            </a:r>
          </a:p>
          <a:p>
            <a:pPr eaLnBrk="1" hangingPunct="1">
              <a:spcBef>
                <a:spcPct val="0"/>
              </a:spcBef>
              <a:buClrTx/>
              <a:buSzTx/>
              <a:buFontTx/>
              <a:buNone/>
            </a:pPr>
            <a:r>
              <a:rPr lang="en-US" altLang="en-US" sz="1200" b="0">
                <a:latin typeface="Calibri" pitchFamily="34" charset="0"/>
              </a:rPr>
              <a:t>Evaluate </a:t>
            </a:r>
          </a:p>
          <a:p>
            <a:pPr eaLnBrk="1" hangingPunct="1">
              <a:spcBef>
                <a:spcPct val="0"/>
              </a:spcBef>
              <a:buClrTx/>
              <a:buSzTx/>
              <a:buFontTx/>
              <a:buNone/>
            </a:pPr>
            <a:r>
              <a:rPr lang="en-US" altLang="en-US" sz="1200" b="0">
                <a:latin typeface="Calibri" pitchFamily="34" charset="0"/>
              </a:rPr>
              <a:t>Proposals</a:t>
            </a:r>
          </a:p>
        </p:txBody>
      </p:sp>
      <p:sp>
        <p:nvSpPr>
          <p:cNvPr id="5171" name="TextBox 47"/>
          <p:cNvSpPr txBox="1">
            <a:spLocks noChangeArrowheads="1"/>
          </p:cNvSpPr>
          <p:nvPr/>
        </p:nvSpPr>
        <p:spPr bwMode="auto">
          <a:xfrm>
            <a:off x="4267200" y="2979738"/>
            <a:ext cx="114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200" b="0">
                <a:latin typeface="Calibri" pitchFamily="34" charset="0"/>
              </a:rPr>
              <a:t>Review Draft Comp Range/</a:t>
            </a:r>
          </a:p>
          <a:p>
            <a:pPr eaLnBrk="1" hangingPunct="1">
              <a:spcBef>
                <a:spcPct val="0"/>
              </a:spcBef>
              <a:buClrTx/>
              <a:buSzTx/>
              <a:buFontTx/>
              <a:buNone/>
            </a:pPr>
            <a:r>
              <a:rPr lang="en-US" altLang="en-US" sz="1200" b="0">
                <a:latin typeface="Calibri" pitchFamily="34" charset="0"/>
              </a:rPr>
              <a:t>Award w/o Discussions</a:t>
            </a:r>
          </a:p>
        </p:txBody>
      </p:sp>
      <p:cxnSp>
        <p:nvCxnSpPr>
          <p:cNvPr id="80" name="Straight Connector 79"/>
          <p:cNvCxnSpPr/>
          <p:nvPr/>
        </p:nvCxnSpPr>
        <p:spPr>
          <a:xfrm rot="5400000">
            <a:off x="4525963" y="4057650"/>
            <a:ext cx="341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741488" y="4460875"/>
            <a:ext cx="523875"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697413" y="4724400"/>
            <a:ext cx="9509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075907" y="4437856"/>
            <a:ext cx="381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6569075" y="4705350"/>
            <a:ext cx="9509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263482" y="4447381"/>
            <a:ext cx="381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8354219" y="4433094"/>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79" name="TextBox 58"/>
          <p:cNvSpPr txBox="1">
            <a:spLocks noChangeArrowheads="1"/>
          </p:cNvSpPr>
          <p:nvPr/>
        </p:nvSpPr>
        <p:spPr bwMode="auto">
          <a:xfrm>
            <a:off x="1676400" y="3962400"/>
            <a:ext cx="762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a:t>CDP </a:t>
            </a:r>
          </a:p>
        </p:txBody>
      </p:sp>
      <p:sp>
        <p:nvSpPr>
          <p:cNvPr id="5180" name="TextBox 60"/>
          <p:cNvSpPr txBox="1">
            <a:spLocks noChangeArrowheads="1"/>
          </p:cNvSpPr>
          <p:nvPr/>
        </p:nvSpPr>
        <p:spPr bwMode="auto">
          <a:xfrm>
            <a:off x="3352800" y="3943350"/>
            <a:ext cx="8382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a:t>CDP </a:t>
            </a:r>
          </a:p>
        </p:txBody>
      </p:sp>
      <p:sp>
        <p:nvSpPr>
          <p:cNvPr id="5181" name="TextBox 61"/>
          <p:cNvSpPr txBox="1">
            <a:spLocks noChangeArrowheads="1"/>
          </p:cNvSpPr>
          <p:nvPr/>
        </p:nvSpPr>
        <p:spPr bwMode="auto">
          <a:xfrm>
            <a:off x="7239000" y="3943350"/>
            <a:ext cx="762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a:t>CDP </a:t>
            </a:r>
          </a:p>
        </p:txBody>
      </p:sp>
      <p:sp>
        <p:nvSpPr>
          <p:cNvPr id="5182" name="TextBox 62"/>
          <p:cNvSpPr txBox="1">
            <a:spLocks noChangeArrowheads="1"/>
          </p:cNvSpPr>
          <p:nvPr/>
        </p:nvSpPr>
        <p:spPr bwMode="auto">
          <a:xfrm>
            <a:off x="5334000" y="3962400"/>
            <a:ext cx="762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a:t>CDP </a:t>
            </a:r>
          </a:p>
        </p:txBody>
      </p:sp>
      <p:sp>
        <p:nvSpPr>
          <p:cNvPr id="5183" name="TextBox 63"/>
          <p:cNvSpPr txBox="1">
            <a:spLocks noChangeArrowheads="1"/>
          </p:cNvSpPr>
          <p:nvPr/>
        </p:nvSpPr>
        <p:spPr bwMode="auto">
          <a:xfrm>
            <a:off x="4343400" y="3943350"/>
            <a:ext cx="762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b="0"/>
              <a:t>CDP </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119</a:t>
            </a:fld>
            <a:endParaRPr lang="en-US">
              <a:solidFill>
                <a:schemeClr val="bg2"/>
              </a:solidFill>
            </a:endParaRPr>
          </a:p>
        </p:txBody>
      </p:sp>
      <p:sp>
        <p:nvSpPr>
          <p:cNvPr id="3" name="TextBox 2"/>
          <p:cNvSpPr txBox="1"/>
          <p:nvPr/>
        </p:nvSpPr>
        <p:spPr>
          <a:xfrm>
            <a:off x="139145" y="1376947"/>
            <a:ext cx="1711879" cy="276999"/>
          </a:xfrm>
          <a:prstGeom prst="rect">
            <a:avLst/>
          </a:prstGeom>
          <a:noFill/>
        </p:spPr>
        <p:txBody>
          <a:bodyPr wrap="none" rtlCol="0">
            <a:spAutoFit/>
          </a:bodyPr>
          <a:lstStyle/>
          <a:p>
            <a:r>
              <a:rPr lang="en-US" sz="1200" b="1" dirty="0"/>
              <a:t>*See DFARS 215.270 </a:t>
            </a:r>
          </a:p>
        </p:txBody>
      </p:sp>
    </p:spTree>
    <p:extLst>
      <p:ext uri="{BB962C8B-B14F-4D97-AF65-F5344CB8AC3E}">
        <p14:creationId xmlns:p14="http://schemas.microsoft.com/office/powerpoint/2010/main" val="24457515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325" y="1295400"/>
            <a:ext cx="8321675" cy="5029200"/>
          </a:xfrm>
        </p:spPr>
        <p:txBody>
          <a:bodyPr/>
          <a:lstStyle/>
          <a:p>
            <a:pPr indent="-283464">
              <a:spcBef>
                <a:spcPts val="300"/>
              </a:spcBef>
              <a:spcAft>
                <a:spcPts val="300"/>
              </a:spcAft>
              <a:buSzPct val="100000"/>
            </a:pPr>
            <a:r>
              <a:rPr lang="en-US" sz="2400" dirty="0"/>
              <a:t>Business intelligence for informed decisions impacting:</a:t>
            </a:r>
          </a:p>
          <a:p>
            <a:pPr lvl="1" indent="-283464">
              <a:spcBef>
                <a:spcPts val="300"/>
              </a:spcBef>
              <a:spcAft>
                <a:spcPts val="300"/>
              </a:spcAft>
              <a:buSzPct val="100000"/>
            </a:pPr>
            <a:r>
              <a:rPr lang="en-US" dirty="0">
                <a:ea typeface="+mn-ea"/>
                <a:cs typeface="+mn-cs"/>
              </a:rPr>
              <a:t>Acquisition strategy and planning</a:t>
            </a:r>
          </a:p>
          <a:p>
            <a:pPr lvl="1" indent="-283464">
              <a:spcBef>
                <a:spcPts val="300"/>
              </a:spcBef>
              <a:spcAft>
                <a:spcPts val="300"/>
              </a:spcAft>
              <a:buSzPct val="100000"/>
            </a:pPr>
            <a:r>
              <a:rPr lang="en-US" dirty="0">
                <a:ea typeface="+mn-ea"/>
                <a:cs typeface="+mn-cs"/>
              </a:rPr>
              <a:t>Source selection planning</a:t>
            </a:r>
          </a:p>
          <a:p>
            <a:pPr lvl="2" indent="-283464">
              <a:spcBef>
                <a:spcPts val="300"/>
              </a:spcBef>
              <a:spcAft>
                <a:spcPts val="300"/>
              </a:spcAft>
              <a:buSzPct val="100000"/>
            </a:pPr>
            <a:r>
              <a:rPr lang="en-US" dirty="0">
                <a:ea typeface="+mn-ea"/>
                <a:cs typeface="+mn-cs"/>
              </a:rPr>
              <a:t>Identify key discriminators for use as evaluation criteria</a:t>
            </a:r>
          </a:p>
          <a:p>
            <a:pPr lvl="2" indent="-283464">
              <a:spcBef>
                <a:spcPts val="300"/>
              </a:spcBef>
              <a:spcAft>
                <a:spcPts val="300"/>
              </a:spcAft>
              <a:buSzPct val="100000"/>
            </a:pPr>
            <a:r>
              <a:rPr lang="en-US" dirty="0">
                <a:ea typeface="+mn-ea"/>
                <a:cs typeface="+mn-cs"/>
              </a:rPr>
              <a:t>Determine appropriate source selection process</a:t>
            </a:r>
          </a:p>
          <a:p>
            <a:pPr lvl="1" indent="-283464">
              <a:spcBef>
                <a:spcPts val="300"/>
              </a:spcBef>
              <a:spcAft>
                <a:spcPts val="300"/>
              </a:spcAft>
              <a:buSzPct val="100000"/>
            </a:pPr>
            <a:r>
              <a:rPr lang="en-US" dirty="0">
                <a:ea typeface="+mn-ea"/>
                <a:cs typeface="+mn-cs"/>
              </a:rPr>
              <a:t>Contract type selection</a:t>
            </a:r>
          </a:p>
          <a:p>
            <a:pPr indent="-283464">
              <a:spcBef>
                <a:spcPts val="300"/>
              </a:spcBef>
              <a:spcAft>
                <a:spcPts val="300"/>
              </a:spcAft>
              <a:buSzPct val="100000"/>
            </a:pPr>
            <a:r>
              <a:rPr lang="en-US" sz="2400" dirty="0"/>
              <a:t>Reduce business risks</a:t>
            </a:r>
          </a:p>
          <a:p>
            <a:pPr indent="-283464">
              <a:spcBef>
                <a:spcPts val="300"/>
              </a:spcBef>
              <a:spcAft>
                <a:spcPts val="300"/>
              </a:spcAft>
              <a:buSzPct val="100000"/>
            </a:pPr>
            <a:r>
              <a:rPr lang="en-US" sz="2400" dirty="0"/>
              <a:t>Business strength and financial arrangements</a:t>
            </a:r>
          </a:p>
          <a:p>
            <a:pPr lvl="1" indent="-283464">
              <a:spcBef>
                <a:spcPts val="300"/>
              </a:spcBef>
              <a:spcAft>
                <a:spcPts val="300"/>
              </a:spcAft>
              <a:buSzPct val="100000"/>
            </a:pPr>
            <a:r>
              <a:rPr lang="en-US" dirty="0">
                <a:ea typeface="+mn-ea"/>
                <a:cs typeface="+mn-cs"/>
              </a:rPr>
              <a:t>Drives contract type and incentives</a:t>
            </a:r>
          </a:p>
          <a:p>
            <a:pPr indent="-283464">
              <a:spcBef>
                <a:spcPts val="300"/>
              </a:spcBef>
              <a:spcAft>
                <a:spcPts val="300"/>
              </a:spcAft>
              <a:buSzPct val="100000"/>
            </a:pPr>
            <a:endParaRPr lang="en-US" dirty="0">
              <a:ea typeface="+mn-ea"/>
              <a:cs typeface="+mn-cs"/>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12</a:t>
            </a:fld>
            <a:endParaRPr lang="en-US" dirty="0"/>
          </a:p>
        </p:txBody>
      </p:sp>
      <p:sp>
        <p:nvSpPr>
          <p:cNvPr id="3" name="Title 2"/>
          <p:cNvSpPr>
            <a:spLocks noGrp="1"/>
          </p:cNvSpPr>
          <p:nvPr>
            <p:ph type="title"/>
          </p:nvPr>
        </p:nvSpPr>
        <p:spPr>
          <a:xfrm>
            <a:off x="1295400" y="34924"/>
            <a:ext cx="6692900" cy="1260475"/>
          </a:xfrm>
        </p:spPr>
        <p:txBody>
          <a:bodyPr/>
          <a:lstStyle/>
          <a:p>
            <a:r>
              <a:rPr lang="en-US" dirty="0"/>
              <a:t>Purpose of Market Research (cont.)</a:t>
            </a:r>
          </a:p>
        </p:txBody>
      </p:sp>
    </p:spTree>
    <p:extLst>
      <p:ext uri="{BB962C8B-B14F-4D97-AF65-F5344CB8AC3E}">
        <p14:creationId xmlns:p14="http://schemas.microsoft.com/office/powerpoint/2010/main" val="369848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655050" cy="4495800"/>
          </a:xfrm>
        </p:spPr>
        <p:txBody>
          <a:bodyPr/>
          <a:lstStyle/>
          <a:p>
            <a:pPr lvl="0" indent="-283464">
              <a:spcBef>
                <a:spcPts val="600"/>
              </a:spcBef>
              <a:spcAft>
                <a:spcPts val="0"/>
              </a:spcAft>
              <a:buSzPct val="100000"/>
            </a:pPr>
            <a:r>
              <a:rPr lang="en-US" sz="1800" dirty="0"/>
              <a:t>Why</a:t>
            </a:r>
          </a:p>
          <a:p>
            <a:pPr lvl="1" indent="-283464">
              <a:spcBef>
                <a:spcPts val="600"/>
              </a:spcBef>
              <a:spcAft>
                <a:spcPts val="0"/>
              </a:spcAft>
              <a:buSzPct val="100000"/>
            </a:pPr>
            <a:r>
              <a:rPr lang="en-US" sz="1800" dirty="0"/>
              <a:t>Gives offerors opportunity to ask questions in a way Government may not have originally considered</a:t>
            </a:r>
          </a:p>
          <a:p>
            <a:pPr lvl="1" indent="-283464">
              <a:spcBef>
                <a:spcPts val="600"/>
              </a:spcBef>
              <a:spcAft>
                <a:spcPts val="0"/>
              </a:spcAft>
              <a:buSzPct val="100000"/>
            </a:pPr>
            <a:r>
              <a:rPr lang="en-US" sz="1800" dirty="0"/>
              <a:t>Provides Government additional opportunity to review and ensure requirements are clearly defined</a:t>
            </a:r>
          </a:p>
          <a:p>
            <a:pPr indent="-283464">
              <a:spcBef>
                <a:spcPts val="1800"/>
              </a:spcBef>
              <a:spcAft>
                <a:spcPts val="0"/>
              </a:spcAft>
              <a:buSzPct val="100000"/>
            </a:pPr>
            <a:r>
              <a:rPr lang="en-US" sz="1800" dirty="0"/>
              <a:t>How</a:t>
            </a:r>
          </a:p>
          <a:p>
            <a:pPr lvl="1" indent="-283464">
              <a:spcBef>
                <a:spcPts val="1800"/>
              </a:spcBef>
              <a:spcAft>
                <a:spcPts val="0"/>
              </a:spcAft>
              <a:buSzPct val="100000"/>
            </a:pPr>
            <a:r>
              <a:rPr lang="en-US" sz="1800" dirty="0"/>
              <a:t>Sources sought synopsis or Request for Information published in </a:t>
            </a:r>
            <a:r>
              <a:rPr lang="en-US" sz="1800" dirty="0">
                <a:hlinkClick r:id="rId3"/>
              </a:rPr>
              <a:t>https://SAM.gov</a:t>
            </a:r>
            <a:endParaRPr lang="en-US" sz="1800" dirty="0"/>
          </a:p>
          <a:p>
            <a:pPr lvl="1" indent="-283464">
              <a:spcBef>
                <a:spcPts val="1800"/>
              </a:spcBef>
              <a:spcAft>
                <a:spcPts val="0"/>
              </a:spcAft>
              <a:buSzPct val="100000"/>
            </a:pPr>
            <a:r>
              <a:rPr lang="en-US" sz="1800" dirty="0"/>
              <a:t>Industry Engagement/Industry Days </a:t>
            </a:r>
          </a:p>
          <a:p>
            <a:pPr indent="-283464">
              <a:spcBef>
                <a:spcPts val="1800"/>
              </a:spcBef>
              <a:spcAft>
                <a:spcPts val="0"/>
              </a:spcAft>
              <a:buSzPct val="100000"/>
            </a:pPr>
            <a:r>
              <a:rPr lang="en-US" sz="1800" dirty="0" err="1"/>
              <a:t>Mythbusting</a:t>
            </a:r>
            <a:r>
              <a:rPr lang="en-US" sz="1800" dirty="0"/>
              <a:t> misconceptions</a:t>
            </a:r>
          </a:p>
          <a:p>
            <a:pPr lvl="1" indent="-283464">
              <a:spcBef>
                <a:spcPts val="1200"/>
              </a:spcBef>
              <a:spcAft>
                <a:spcPts val="0"/>
              </a:spcAft>
              <a:buSzPct val="100000"/>
            </a:pPr>
            <a:r>
              <a:rPr lang="en-US" altLang="en-US" sz="1600" dirty="0" err="1">
                <a:ea typeface="+mn-ea"/>
                <a:cs typeface="+mn-cs"/>
                <a:hlinkClick r:id="rId4"/>
              </a:rPr>
              <a:t>Mythbusting</a:t>
            </a:r>
            <a:r>
              <a:rPr lang="en-US" altLang="en-US" sz="1600" dirty="0">
                <a:ea typeface="+mn-ea"/>
                <a:cs typeface="+mn-cs"/>
                <a:hlinkClick r:id="rId4"/>
              </a:rPr>
              <a:t> 1</a:t>
            </a:r>
            <a:r>
              <a:rPr lang="en-US" altLang="en-US" sz="1600" dirty="0">
                <a:ea typeface="+mn-ea"/>
                <a:cs typeface="+mn-cs"/>
              </a:rPr>
              <a:t>:  Identifies 10 misconceptions and facts about vendor communication </a:t>
            </a:r>
          </a:p>
          <a:p>
            <a:pPr lvl="1" indent="-283464">
              <a:spcBef>
                <a:spcPts val="1200"/>
              </a:spcBef>
              <a:spcAft>
                <a:spcPts val="0"/>
              </a:spcAft>
              <a:buSzPct val="100000"/>
            </a:pPr>
            <a:r>
              <a:rPr lang="en-US" altLang="en-US" sz="1600" dirty="0" err="1">
                <a:ea typeface="+mn-ea"/>
                <a:cs typeface="+mn-cs"/>
                <a:hlinkClick r:id="rId5"/>
              </a:rPr>
              <a:t>Mythbusting</a:t>
            </a:r>
            <a:r>
              <a:rPr lang="en-US" altLang="en-US" sz="1600" dirty="0">
                <a:ea typeface="+mn-ea"/>
                <a:cs typeface="+mn-cs"/>
                <a:hlinkClick r:id="rId5"/>
              </a:rPr>
              <a:t> 2:</a:t>
            </a:r>
            <a:r>
              <a:rPr lang="en-US" altLang="en-US" sz="1600" dirty="0">
                <a:ea typeface="+mn-ea"/>
                <a:cs typeface="+mn-cs"/>
              </a:rPr>
              <a:t>  Identifies 8 misconceptions that vendors have about communication with Government officials </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13</a:t>
            </a:fld>
            <a:endParaRPr lang="en-US">
              <a:solidFill>
                <a:schemeClr val="bg2"/>
              </a:solidFill>
            </a:endParaRPr>
          </a:p>
        </p:txBody>
      </p:sp>
      <p:sp>
        <p:nvSpPr>
          <p:cNvPr id="4" name="Title 3"/>
          <p:cNvSpPr>
            <a:spLocks noGrp="1"/>
          </p:cNvSpPr>
          <p:nvPr>
            <p:ph type="title"/>
          </p:nvPr>
        </p:nvSpPr>
        <p:spPr>
          <a:xfrm>
            <a:off x="1981200" y="41275"/>
            <a:ext cx="6007100" cy="1254125"/>
          </a:xfrm>
        </p:spPr>
        <p:txBody>
          <a:bodyPr/>
          <a:lstStyle/>
          <a:p>
            <a:r>
              <a:rPr lang="en-US" dirty="0"/>
              <a:t>Engage Industry</a:t>
            </a:r>
          </a:p>
        </p:txBody>
      </p:sp>
    </p:spTree>
    <p:extLst>
      <p:ext uri="{BB962C8B-B14F-4D97-AF65-F5344CB8AC3E}">
        <p14:creationId xmlns:p14="http://schemas.microsoft.com/office/powerpoint/2010/main" val="192081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4"/>
          <p:cNvSpPr>
            <a:spLocks noGrp="1"/>
          </p:cNvSpPr>
          <p:nvPr>
            <p:ph type="sldNum" sz="quarter" idx="11"/>
          </p:nvPr>
        </p:nvSpPr>
        <p:spPr>
          <a:xfrm>
            <a:off x="7988300" y="6524625"/>
            <a:ext cx="1143000" cy="304800"/>
          </a:xfrm>
        </p:spPr>
        <p:txBody>
          <a:bodyPr/>
          <a:lstStyle/>
          <a:p>
            <a:pPr>
              <a:defRPr/>
            </a:pPr>
            <a:fld id="{514478A0-9695-4DED-B5DE-2E77E97471E3}" type="slidenum">
              <a:rPr lang="en-US" smtClean="0"/>
              <a:pPr>
                <a:defRPr/>
              </a:pPr>
              <a:t>14</a:t>
            </a:fld>
            <a:endParaRPr lang="en-US" dirty="0">
              <a:solidFill>
                <a:schemeClr val="bg2"/>
              </a:solidFill>
            </a:endParaRPr>
          </a:p>
        </p:txBody>
      </p:sp>
      <p:sp>
        <p:nvSpPr>
          <p:cNvPr id="78852" name="Text Box 2"/>
          <p:cNvSpPr txBox="1">
            <a:spLocks noChangeArrowheads="1"/>
          </p:cNvSpPr>
          <p:nvPr/>
        </p:nvSpPr>
        <p:spPr bwMode="auto">
          <a:xfrm>
            <a:off x="1348866" y="3178314"/>
            <a:ext cx="6540573" cy="707886"/>
          </a:xfrm>
          <a:prstGeom prst="rect">
            <a:avLst/>
          </a:prstGeom>
          <a:noFill/>
          <a:ln w="12700">
            <a:noFill/>
            <a:miter lim="800000"/>
            <a:headEnd/>
            <a:tailEnd/>
          </a:ln>
        </p:spPr>
        <p:txBody>
          <a:bodyPr wrap="none">
            <a:spAutoFit/>
          </a:bodyPr>
          <a:lstStyle/>
          <a:p>
            <a:pPr algn="ctr" eaLnBrk="0" hangingPunct="0"/>
            <a:r>
              <a:rPr lang="en-US" sz="4000" b="1" dirty="0">
                <a:solidFill>
                  <a:srgbClr val="000066"/>
                </a:solidFill>
              </a:rPr>
              <a:t>Requirements Documents</a:t>
            </a:r>
          </a:p>
        </p:txBody>
      </p:sp>
    </p:spTree>
    <p:extLst>
      <p:ext uri="{BB962C8B-B14F-4D97-AF65-F5344CB8AC3E}">
        <p14:creationId xmlns:p14="http://schemas.microsoft.com/office/powerpoint/2010/main" val="225341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 6"/>
          <p:cNvSpPr/>
          <p:nvPr/>
        </p:nvSpPr>
        <p:spPr bwMode="auto">
          <a:xfrm rot="1408443">
            <a:off x="6140571" y="2815410"/>
            <a:ext cx="2895600" cy="1143000"/>
          </a:xfrm>
          <a:prstGeom prst="irregularSeal1">
            <a:avLst/>
          </a:prstGeom>
          <a:solidFill>
            <a:srgbClr val="FF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Specifications</a:t>
            </a:r>
            <a:endParaRPr kumimoji="0" lang="en-US" b="0" i="0" u="none" strike="noStrike" cap="none" normalizeH="0" baseline="0" dirty="0">
              <a:ln>
                <a:noFill/>
              </a:ln>
              <a:solidFill>
                <a:schemeClr val="tx1"/>
              </a:solidFill>
              <a:effectLst/>
            </a:endParaRPr>
          </a:p>
        </p:txBody>
      </p:sp>
      <p:sp>
        <p:nvSpPr>
          <p:cNvPr id="10" name="Explosion 1 9"/>
          <p:cNvSpPr/>
          <p:nvPr/>
        </p:nvSpPr>
        <p:spPr bwMode="auto">
          <a:xfrm rot="20726854">
            <a:off x="-46197" y="2992377"/>
            <a:ext cx="2785665" cy="1533244"/>
          </a:xfrm>
          <a:prstGeom prst="irregularSeal1">
            <a:avLst/>
          </a:prstGeom>
          <a:solidFill>
            <a:srgbClr val="FF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Work Specification (WS)</a:t>
            </a:r>
          </a:p>
        </p:txBody>
      </p:sp>
      <p:sp>
        <p:nvSpPr>
          <p:cNvPr id="58371" name="Slide Number Placeholder 4"/>
          <p:cNvSpPr>
            <a:spLocks noGrp="1"/>
          </p:cNvSpPr>
          <p:nvPr>
            <p:ph type="sldNum" sz="quarter" idx="11"/>
          </p:nvPr>
        </p:nvSpPr>
        <p:spPr>
          <a:xfrm>
            <a:off x="7988300" y="6524625"/>
            <a:ext cx="1143000" cy="304800"/>
          </a:xfrm>
        </p:spPr>
        <p:txBody>
          <a:bodyPr/>
          <a:lstStyle/>
          <a:p>
            <a:pPr>
              <a:defRPr/>
            </a:pPr>
            <a:fld id="{6DB95762-C355-407B-AE73-D5F96460B482}" type="slidenum">
              <a:rPr lang="en-US" smtClean="0"/>
              <a:pPr>
                <a:defRPr/>
              </a:pPr>
              <a:t>15</a:t>
            </a:fld>
            <a:endParaRPr lang="en-US" dirty="0">
              <a:solidFill>
                <a:schemeClr val="bg2"/>
              </a:solidFill>
            </a:endParaRPr>
          </a:p>
        </p:txBody>
      </p:sp>
      <p:sp>
        <p:nvSpPr>
          <p:cNvPr id="58372" name="Text Box 2"/>
          <p:cNvSpPr txBox="1">
            <a:spLocks noChangeArrowheads="1"/>
          </p:cNvSpPr>
          <p:nvPr/>
        </p:nvSpPr>
        <p:spPr bwMode="auto">
          <a:xfrm>
            <a:off x="1371600" y="2819400"/>
            <a:ext cx="6781800" cy="2062103"/>
          </a:xfrm>
          <a:prstGeom prst="rect">
            <a:avLst/>
          </a:prstGeom>
          <a:noFill/>
          <a:ln w="12700">
            <a:noFill/>
            <a:miter lim="800000"/>
            <a:headEnd/>
            <a:tailEnd/>
          </a:ln>
        </p:spPr>
        <p:txBody>
          <a:bodyPr wrap="square">
            <a:spAutoFit/>
          </a:bodyPr>
          <a:lstStyle/>
          <a:p>
            <a:pPr algn="ctr" eaLnBrk="0" hangingPunct="0"/>
            <a:r>
              <a:rPr lang="en-US" sz="3200" b="1" dirty="0">
                <a:solidFill>
                  <a:srgbClr val="000066"/>
                </a:solidFill>
                <a:latin typeface="Arial Black" pitchFamily="34" charset="0"/>
              </a:rPr>
              <a:t>Requirements </a:t>
            </a:r>
          </a:p>
          <a:p>
            <a:pPr algn="ctr" eaLnBrk="0" hangingPunct="0"/>
            <a:r>
              <a:rPr lang="en-US" sz="3200" b="1" dirty="0">
                <a:solidFill>
                  <a:srgbClr val="000066"/>
                </a:solidFill>
                <a:latin typeface="Arial Black" pitchFamily="34" charset="0"/>
              </a:rPr>
              <a:t>Documents</a:t>
            </a:r>
          </a:p>
          <a:p>
            <a:pPr algn="ctr" eaLnBrk="0" hangingPunct="0"/>
            <a:r>
              <a:rPr lang="en-US" sz="3200" b="1" i="1" dirty="0">
                <a:solidFill>
                  <a:srgbClr val="000066"/>
                </a:solidFill>
                <a:latin typeface="Arial Black" pitchFamily="34" charset="0"/>
              </a:rPr>
              <a:t>Must Map to &amp; Describe </a:t>
            </a:r>
          </a:p>
          <a:p>
            <a:pPr algn="ctr" eaLnBrk="0" hangingPunct="0"/>
            <a:r>
              <a:rPr lang="en-US" sz="3200" b="1" i="1" dirty="0">
                <a:solidFill>
                  <a:srgbClr val="000066"/>
                </a:solidFill>
                <a:latin typeface="Arial Black" pitchFamily="34" charset="0"/>
              </a:rPr>
              <a:t>Agency Needs</a:t>
            </a:r>
          </a:p>
        </p:txBody>
      </p:sp>
      <p:sp>
        <p:nvSpPr>
          <p:cNvPr id="6" name="Explosion 1 5"/>
          <p:cNvSpPr/>
          <p:nvPr/>
        </p:nvSpPr>
        <p:spPr bwMode="auto">
          <a:xfrm rot="261066">
            <a:off x="1780305" y="1159582"/>
            <a:ext cx="2700870" cy="1458204"/>
          </a:xfrm>
          <a:prstGeom prst="irregularSeal1">
            <a:avLst/>
          </a:prstGeom>
          <a:solidFill>
            <a:srgbClr val="FF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Statement of Objectives (</a:t>
            </a:r>
            <a:r>
              <a:rPr kumimoji="0" lang="en-US" b="0" i="0" u="none" strike="noStrike" cap="none" normalizeH="0" baseline="0" dirty="0">
                <a:ln>
                  <a:noFill/>
                </a:ln>
                <a:solidFill>
                  <a:schemeClr val="tx1"/>
                </a:solidFill>
                <a:effectLst/>
              </a:rPr>
              <a:t>SOO)</a:t>
            </a:r>
          </a:p>
        </p:txBody>
      </p:sp>
      <p:sp>
        <p:nvSpPr>
          <p:cNvPr id="11" name="Explosion 1 10"/>
          <p:cNvSpPr/>
          <p:nvPr/>
        </p:nvSpPr>
        <p:spPr bwMode="auto">
          <a:xfrm>
            <a:off x="6248400" y="1371600"/>
            <a:ext cx="2895600" cy="1219200"/>
          </a:xfrm>
          <a:prstGeom prst="irregularSeal1">
            <a:avLst/>
          </a:prstGeom>
          <a:solidFill>
            <a:srgbClr val="FF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Statement</a:t>
            </a:r>
            <a:r>
              <a:rPr kumimoji="0" lang="en-US" b="0" i="0" u="none" strike="noStrike" cap="none" normalizeH="0" dirty="0">
                <a:ln>
                  <a:noFill/>
                </a:ln>
                <a:solidFill>
                  <a:schemeClr val="tx1"/>
                </a:solidFill>
                <a:effectLst/>
                <a:latin typeface="Arial" charset="0"/>
              </a:rPr>
              <a:t> of Work (SOW)</a:t>
            </a:r>
            <a:endParaRPr kumimoji="0" lang="en-US" b="0" i="0" u="none" strike="noStrike" cap="none" normalizeH="0" baseline="0" dirty="0">
              <a:ln>
                <a:noFill/>
              </a:ln>
              <a:solidFill>
                <a:schemeClr val="tx1"/>
              </a:solidFill>
              <a:effectLst/>
              <a:latin typeface="Arial" charset="0"/>
            </a:endParaRPr>
          </a:p>
        </p:txBody>
      </p:sp>
      <p:sp>
        <p:nvSpPr>
          <p:cNvPr id="17" name="Explosion 1 16"/>
          <p:cNvSpPr/>
          <p:nvPr/>
        </p:nvSpPr>
        <p:spPr bwMode="auto">
          <a:xfrm>
            <a:off x="2971800" y="4648200"/>
            <a:ext cx="2895600" cy="1752600"/>
          </a:xfrm>
          <a:prstGeom prst="irregularSeal1">
            <a:avLst/>
          </a:prstGeom>
          <a:solidFill>
            <a:srgbClr val="FFFF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rPr>
              <a:t>Purchase Descriptions</a:t>
            </a:r>
          </a:p>
        </p:txBody>
      </p:sp>
      <p:sp>
        <p:nvSpPr>
          <p:cNvPr id="18" name="TextBox 17"/>
          <p:cNvSpPr txBox="1"/>
          <p:nvPr/>
        </p:nvSpPr>
        <p:spPr>
          <a:xfrm>
            <a:off x="3811749" y="2259957"/>
            <a:ext cx="2133600" cy="646331"/>
          </a:xfrm>
          <a:prstGeom prst="rect">
            <a:avLst/>
          </a:prstGeom>
          <a:noFill/>
        </p:spPr>
        <p:txBody>
          <a:bodyPr wrap="square" rtlCol="0">
            <a:spAutoFit/>
          </a:bodyPr>
          <a:lstStyle/>
          <a:p>
            <a:pPr algn="ctr"/>
            <a:r>
              <a:rPr lang="en-US" dirty="0"/>
              <a:t>Performance Work Statement (PWS)</a:t>
            </a:r>
          </a:p>
        </p:txBody>
      </p:sp>
      <p:sp>
        <p:nvSpPr>
          <p:cNvPr id="19" name="TextBox 18"/>
          <p:cNvSpPr txBox="1"/>
          <p:nvPr/>
        </p:nvSpPr>
        <p:spPr>
          <a:xfrm rot="20293147">
            <a:off x="95145" y="1734487"/>
            <a:ext cx="2133600" cy="923330"/>
          </a:xfrm>
          <a:prstGeom prst="rect">
            <a:avLst/>
          </a:prstGeom>
          <a:noFill/>
        </p:spPr>
        <p:txBody>
          <a:bodyPr wrap="square" rtlCol="0">
            <a:spAutoFit/>
          </a:bodyPr>
          <a:lstStyle/>
          <a:p>
            <a:pPr algn="ctr"/>
            <a:r>
              <a:rPr lang="en-US" dirty="0"/>
              <a:t>Capability Development Document (CDD)</a:t>
            </a:r>
          </a:p>
        </p:txBody>
      </p:sp>
      <p:sp>
        <p:nvSpPr>
          <p:cNvPr id="20" name="TextBox 19"/>
          <p:cNvSpPr txBox="1"/>
          <p:nvPr/>
        </p:nvSpPr>
        <p:spPr>
          <a:xfrm rot="20624448">
            <a:off x="4876800" y="5607566"/>
            <a:ext cx="2590800" cy="646331"/>
          </a:xfrm>
          <a:prstGeom prst="rect">
            <a:avLst/>
          </a:prstGeom>
          <a:noFill/>
        </p:spPr>
        <p:txBody>
          <a:bodyPr wrap="square" rtlCol="0">
            <a:spAutoFit/>
          </a:bodyPr>
          <a:lstStyle/>
          <a:p>
            <a:pPr algn="ctr"/>
            <a:r>
              <a:rPr lang="en-US" dirty="0"/>
              <a:t>Systems Requirements Document (SRD)</a:t>
            </a:r>
          </a:p>
        </p:txBody>
      </p:sp>
      <p:sp>
        <p:nvSpPr>
          <p:cNvPr id="21" name="TextBox 20"/>
          <p:cNvSpPr txBox="1"/>
          <p:nvPr/>
        </p:nvSpPr>
        <p:spPr>
          <a:xfrm rot="957504">
            <a:off x="492063" y="4890808"/>
            <a:ext cx="2286000" cy="646331"/>
          </a:xfrm>
          <a:prstGeom prst="rect">
            <a:avLst/>
          </a:prstGeom>
          <a:noFill/>
        </p:spPr>
        <p:txBody>
          <a:bodyPr wrap="square" rtlCol="0">
            <a:spAutoFit/>
          </a:bodyPr>
          <a:lstStyle/>
          <a:p>
            <a:pPr algn="ctr"/>
            <a:r>
              <a:rPr lang="en-US" dirty="0"/>
              <a:t>Initial Capabilities Document (ICD)</a:t>
            </a:r>
          </a:p>
        </p:txBody>
      </p:sp>
      <p:sp>
        <p:nvSpPr>
          <p:cNvPr id="23" name="TextBox 22"/>
          <p:cNvSpPr txBox="1"/>
          <p:nvPr/>
        </p:nvSpPr>
        <p:spPr>
          <a:xfrm rot="734868">
            <a:off x="6654635" y="4402453"/>
            <a:ext cx="2438400" cy="923330"/>
          </a:xfrm>
          <a:prstGeom prst="rect">
            <a:avLst/>
          </a:prstGeom>
          <a:noFill/>
        </p:spPr>
        <p:txBody>
          <a:bodyPr wrap="square" rtlCol="0">
            <a:spAutoFit/>
          </a:bodyPr>
          <a:lstStyle/>
          <a:p>
            <a:pPr algn="ctr"/>
            <a:r>
              <a:rPr lang="en-US" dirty="0"/>
              <a:t>Technical Requirements Document (TRD)</a:t>
            </a:r>
          </a:p>
        </p:txBody>
      </p:sp>
      <p:sp>
        <p:nvSpPr>
          <p:cNvPr id="24" name="TextBox 23"/>
          <p:cNvSpPr txBox="1"/>
          <p:nvPr/>
        </p:nvSpPr>
        <p:spPr>
          <a:xfrm rot="323263">
            <a:off x="4560317" y="1271510"/>
            <a:ext cx="1985168" cy="923330"/>
          </a:xfrm>
          <a:prstGeom prst="rect">
            <a:avLst/>
          </a:prstGeom>
          <a:noFill/>
        </p:spPr>
        <p:txBody>
          <a:bodyPr wrap="square" rtlCol="0">
            <a:spAutoFit/>
          </a:bodyPr>
          <a:lstStyle/>
          <a:p>
            <a:pPr algn="ctr"/>
            <a:r>
              <a:rPr lang="en-US" dirty="0"/>
              <a:t>Capability Production Document (CPD)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953000"/>
          </a:xfrm>
        </p:spPr>
        <p:txBody>
          <a:bodyPr/>
          <a:lstStyle/>
          <a:p>
            <a:pPr indent="-283464">
              <a:spcBef>
                <a:spcPts val="300"/>
              </a:spcBef>
              <a:spcAft>
                <a:spcPts val="300"/>
              </a:spcAft>
              <a:buSzPct val="100000"/>
            </a:pPr>
            <a:r>
              <a:rPr lang="en-US" sz="2400" dirty="0"/>
              <a:t>Descriptions, specifications, and criteria that define agency’s minimum needs</a:t>
            </a:r>
          </a:p>
          <a:p>
            <a:pPr lvl="1" indent="-283464">
              <a:spcBef>
                <a:spcPts val="300"/>
              </a:spcBef>
              <a:spcAft>
                <a:spcPts val="300"/>
              </a:spcAft>
              <a:buSzPct val="100000"/>
            </a:pPr>
            <a:r>
              <a:rPr lang="en-US" dirty="0"/>
              <a:t>Describe in terms of:</a:t>
            </a:r>
          </a:p>
          <a:p>
            <a:pPr lvl="2">
              <a:spcBef>
                <a:spcPts val="300"/>
              </a:spcBef>
              <a:spcAft>
                <a:spcPts val="300"/>
              </a:spcAft>
              <a:buSzPct val="100000"/>
            </a:pPr>
            <a:r>
              <a:rPr lang="en-US" sz="1800" dirty="0"/>
              <a:t>Functions to be performed</a:t>
            </a:r>
          </a:p>
          <a:p>
            <a:pPr lvl="2">
              <a:spcBef>
                <a:spcPts val="300"/>
              </a:spcBef>
              <a:spcAft>
                <a:spcPts val="300"/>
              </a:spcAft>
              <a:buSzPct val="100000"/>
            </a:pPr>
            <a:r>
              <a:rPr lang="en-US" sz="1800" dirty="0"/>
              <a:t>Performance level required</a:t>
            </a:r>
          </a:p>
          <a:p>
            <a:pPr lvl="2">
              <a:spcBef>
                <a:spcPts val="300"/>
              </a:spcBef>
              <a:spcAft>
                <a:spcPts val="300"/>
              </a:spcAft>
              <a:buSzPct val="100000"/>
            </a:pPr>
            <a:r>
              <a:rPr lang="en-US" sz="1800" dirty="0"/>
              <a:t>Essential physical characteristics</a:t>
            </a:r>
          </a:p>
          <a:p>
            <a:pPr lvl="2">
              <a:spcBef>
                <a:spcPts val="300"/>
              </a:spcBef>
              <a:spcAft>
                <a:spcPts val="300"/>
              </a:spcAft>
              <a:buSzPct val="100000"/>
            </a:pPr>
            <a:r>
              <a:rPr lang="en-US" sz="1800" dirty="0"/>
              <a:t>Desired results</a:t>
            </a:r>
          </a:p>
          <a:p>
            <a:pPr indent="-283464">
              <a:spcBef>
                <a:spcPts val="300"/>
              </a:spcBef>
              <a:spcAft>
                <a:spcPts val="300"/>
              </a:spcAft>
              <a:buSzPct val="100000"/>
            </a:pPr>
            <a:r>
              <a:rPr lang="en-US" sz="2400" dirty="0"/>
              <a:t>Specific requirements to allow offeror(s) to determine levels of expertise, manpower, and other resources needed to develop proposal</a:t>
            </a:r>
          </a:p>
          <a:p>
            <a:pPr indent="-283464">
              <a:spcBef>
                <a:spcPts val="300"/>
              </a:spcBef>
              <a:spcAft>
                <a:spcPts val="300"/>
              </a:spcAft>
              <a:buSzPct val="100000"/>
            </a:pPr>
            <a:endParaRPr lang="en-US" sz="24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16</a:t>
            </a:fld>
            <a:endParaRPr lang="en-US" dirty="0">
              <a:solidFill>
                <a:schemeClr val="bg2"/>
              </a:solidFill>
            </a:endParaRPr>
          </a:p>
        </p:txBody>
      </p:sp>
      <p:sp>
        <p:nvSpPr>
          <p:cNvPr id="4" name="Title 3"/>
          <p:cNvSpPr>
            <a:spLocks noGrp="1"/>
          </p:cNvSpPr>
          <p:nvPr>
            <p:ph type="title"/>
          </p:nvPr>
        </p:nvSpPr>
        <p:spPr/>
        <p:txBody>
          <a:bodyPr/>
          <a:lstStyle/>
          <a:p>
            <a:r>
              <a:rPr lang="en-US" dirty="0"/>
              <a:t>Requirements Documents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953000"/>
          </a:xfrm>
        </p:spPr>
        <p:txBody>
          <a:bodyPr/>
          <a:lstStyle/>
          <a:p>
            <a:pPr>
              <a:spcBef>
                <a:spcPts val="300"/>
              </a:spcBef>
              <a:spcAft>
                <a:spcPts val="300"/>
              </a:spcAft>
              <a:buSzPct val="100000"/>
            </a:pPr>
            <a:r>
              <a:rPr lang="en-US" sz="2400" dirty="0"/>
              <a:t>Documents are basis for:</a:t>
            </a:r>
          </a:p>
          <a:p>
            <a:pPr lvl="1">
              <a:spcBef>
                <a:spcPts val="300"/>
              </a:spcBef>
              <a:spcAft>
                <a:spcPts val="300"/>
              </a:spcAft>
              <a:buSzPct val="100000"/>
            </a:pPr>
            <a:r>
              <a:rPr lang="en-US" dirty="0"/>
              <a:t>Market research</a:t>
            </a:r>
          </a:p>
          <a:p>
            <a:pPr lvl="1">
              <a:spcBef>
                <a:spcPts val="300"/>
              </a:spcBef>
              <a:spcAft>
                <a:spcPts val="300"/>
              </a:spcAft>
              <a:buSzPct val="100000"/>
            </a:pPr>
            <a:r>
              <a:rPr lang="en-US" dirty="0"/>
              <a:t>Risk assessment </a:t>
            </a:r>
          </a:p>
          <a:p>
            <a:pPr lvl="1">
              <a:spcBef>
                <a:spcPts val="300"/>
              </a:spcBef>
              <a:spcAft>
                <a:spcPts val="300"/>
              </a:spcAft>
              <a:buSzPct val="100000"/>
            </a:pPr>
            <a:r>
              <a:rPr lang="en-US" dirty="0"/>
              <a:t>Development of evaluation criteria</a:t>
            </a:r>
          </a:p>
          <a:p>
            <a:pPr lvl="1">
              <a:spcBef>
                <a:spcPts val="300"/>
              </a:spcBef>
              <a:spcAft>
                <a:spcPts val="300"/>
              </a:spcAft>
              <a:buSzPct val="100000"/>
            </a:pPr>
            <a:r>
              <a:rPr lang="en-US" dirty="0"/>
              <a:t>Preparation of solicitation and proposal</a:t>
            </a:r>
          </a:p>
          <a:p>
            <a:pPr lvl="1">
              <a:spcBef>
                <a:spcPts val="300"/>
              </a:spcBef>
              <a:spcAft>
                <a:spcPts val="300"/>
              </a:spcAft>
              <a:buSzPct val="100000"/>
            </a:pPr>
            <a:r>
              <a:rPr lang="en-US" dirty="0"/>
              <a:t>Contract type selection, formation and execution</a:t>
            </a:r>
          </a:p>
          <a:p>
            <a:pPr indent="-283464">
              <a:spcBef>
                <a:spcPts val="300"/>
              </a:spcBef>
              <a:spcAft>
                <a:spcPts val="300"/>
              </a:spcAft>
              <a:buSzPct val="100000"/>
            </a:pPr>
            <a:endParaRPr lang="en-US" sz="24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17</a:t>
            </a:fld>
            <a:endParaRPr lang="en-US" dirty="0">
              <a:solidFill>
                <a:schemeClr val="bg2"/>
              </a:solidFill>
            </a:endParaRPr>
          </a:p>
        </p:txBody>
      </p:sp>
      <p:sp>
        <p:nvSpPr>
          <p:cNvPr id="4" name="Title 3"/>
          <p:cNvSpPr>
            <a:spLocks noGrp="1"/>
          </p:cNvSpPr>
          <p:nvPr>
            <p:ph type="title"/>
          </p:nvPr>
        </p:nvSpPr>
        <p:spPr/>
        <p:txBody>
          <a:bodyPr/>
          <a:lstStyle/>
          <a:p>
            <a:r>
              <a:rPr lang="en-US" dirty="0"/>
              <a:t>Requirements Documents (cont.) </a:t>
            </a:r>
          </a:p>
        </p:txBody>
      </p:sp>
    </p:spTree>
    <p:extLst>
      <p:ext uri="{BB962C8B-B14F-4D97-AF65-F5344CB8AC3E}">
        <p14:creationId xmlns:p14="http://schemas.microsoft.com/office/powerpoint/2010/main" val="149490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idx="1"/>
          </p:nvPr>
        </p:nvSpPr>
        <p:spPr>
          <a:xfrm>
            <a:off x="381000" y="1292048"/>
            <a:ext cx="8382000" cy="5139869"/>
          </a:xfrm>
        </p:spPr>
        <p:txBody>
          <a:bodyPr wrap="square">
            <a:spAutoFit/>
          </a:bodyPr>
          <a:lstStyle/>
          <a:p>
            <a:pPr marL="202565" indent="-283464">
              <a:spcBef>
                <a:spcPts val="600"/>
              </a:spcBef>
              <a:spcAft>
                <a:spcPts val="600"/>
              </a:spcAft>
              <a:buSzPct val="100000"/>
            </a:pPr>
            <a:r>
              <a:rPr lang="en-US" sz="2400" dirty="0"/>
              <a:t>Performance Work Statement (PWS) – services</a:t>
            </a:r>
          </a:p>
          <a:p>
            <a:pPr lvl="1" indent="-283464">
              <a:spcBef>
                <a:spcPts val="600"/>
              </a:spcBef>
              <a:spcAft>
                <a:spcPts val="600"/>
              </a:spcAft>
              <a:buSzPct val="100000"/>
            </a:pPr>
            <a:r>
              <a:rPr lang="en-US" dirty="0">
                <a:ea typeface="+mn-ea"/>
                <a:cs typeface="+mn-cs"/>
              </a:rPr>
              <a:t>Conveys what we want – not how to do it</a:t>
            </a:r>
          </a:p>
          <a:p>
            <a:pPr lvl="1" indent="-283464">
              <a:spcBef>
                <a:spcPts val="600"/>
              </a:spcBef>
              <a:spcAft>
                <a:spcPts val="600"/>
              </a:spcAft>
              <a:buSzPct val="100000"/>
            </a:pPr>
            <a:r>
              <a:rPr lang="en-US" dirty="0">
                <a:ea typeface="+mn-ea"/>
                <a:cs typeface="+mn-cs"/>
              </a:rPr>
              <a:t>Cites required directives and standards by specific process/procedure (paragraph or chapter vs. wholesale inclusion of AFI)</a:t>
            </a:r>
          </a:p>
          <a:p>
            <a:pPr indent="-283464">
              <a:spcBef>
                <a:spcPts val="600"/>
              </a:spcBef>
              <a:spcAft>
                <a:spcPts val="600"/>
              </a:spcAft>
              <a:buSzPct val="100000"/>
            </a:pPr>
            <a:r>
              <a:rPr lang="en-US" sz="2400" dirty="0"/>
              <a:t>Performance-based services</a:t>
            </a:r>
          </a:p>
          <a:p>
            <a:pPr lvl="1" indent="-283464">
              <a:spcBef>
                <a:spcPts val="600"/>
              </a:spcBef>
              <a:spcAft>
                <a:spcPts val="600"/>
              </a:spcAft>
              <a:buSzPct val="100000"/>
            </a:pPr>
            <a:r>
              <a:rPr lang="en-US" dirty="0"/>
              <a:t>All service acquisitions &gt; SAT should be performance-based to the maximum extent practicable</a:t>
            </a:r>
          </a:p>
          <a:p>
            <a:pPr lvl="2" indent="-283464">
              <a:spcBef>
                <a:spcPts val="600"/>
              </a:spcBef>
              <a:spcAft>
                <a:spcPts val="600"/>
              </a:spcAft>
              <a:buSzPct val="100000"/>
            </a:pPr>
            <a:r>
              <a:rPr lang="en-US" sz="1800" dirty="0">
                <a:ea typeface="+mn-ea"/>
                <a:cs typeface="+mn-cs"/>
              </a:rPr>
              <a:t>Include identifiable and measurable cost, schedule, and performance outcomes </a:t>
            </a:r>
          </a:p>
          <a:p>
            <a:pPr lvl="2" indent="-283464">
              <a:spcBef>
                <a:spcPts val="600"/>
              </a:spcBef>
              <a:spcAft>
                <a:spcPts val="600"/>
              </a:spcAft>
              <a:buSzPct val="100000"/>
            </a:pPr>
            <a:r>
              <a:rPr lang="en-US" sz="1800" dirty="0">
                <a:ea typeface="+mn-ea"/>
                <a:cs typeface="+mn-cs"/>
              </a:rPr>
              <a:t>Consider customer requirements (ensure consistency) </a:t>
            </a:r>
          </a:p>
          <a:p>
            <a:pPr lvl="2" indent="-283464">
              <a:spcBef>
                <a:spcPts val="600"/>
              </a:spcBef>
              <a:spcAft>
                <a:spcPts val="600"/>
              </a:spcAft>
              <a:buSzPct val="100000"/>
            </a:pPr>
            <a:r>
              <a:rPr lang="en-US" sz="1800" dirty="0">
                <a:ea typeface="+mn-ea"/>
                <a:cs typeface="+mn-cs"/>
              </a:rPr>
              <a:t>Ensure adequate planning and management to achieve desired outcome</a:t>
            </a:r>
          </a:p>
        </p:txBody>
      </p:sp>
      <p:sp>
        <p:nvSpPr>
          <p:cNvPr id="61443" name="Slide Number Placeholder 4"/>
          <p:cNvSpPr>
            <a:spLocks noGrp="1"/>
          </p:cNvSpPr>
          <p:nvPr>
            <p:ph type="sldNum" sz="quarter" idx="11"/>
          </p:nvPr>
        </p:nvSpPr>
        <p:spPr/>
        <p:txBody>
          <a:bodyPr/>
          <a:lstStyle/>
          <a:p>
            <a:pPr>
              <a:defRPr/>
            </a:pPr>
            <a:fld id="{1EE7C5A6-9F2B-4192-B6DF-196A7BC4C8BF}" type="slidenum">
              <a:rPr lang="en-US" smtClean="0"/>
              <a:pPr>
                <a:defRPr/>
              </a:pPr>
              <a:t>18</a:t>
            </a:fld>
            <a:endParaRPr lang="en-US">
              <a:solidFill>
                <a:schemeClr val="bg2"/>
              </a:solidFill>
            </a:endParaRPr>
          </a:p>
        </p:txBody>
      </p:sp>
      <p:sp>
        <p:nvSpPr>
          <p:cNvPr id="61444" name="Rectangle 4"/>
          <p:cNvSpPr>
            <a:spLocks noGrp="1" noChangeArrowheads="1"/>
          </p:cNvSpPr>
          <p:nvPr>
            <p:ph type="title"/>
          </p:nvPr>
        </p:nvSpPr>
        <p:spPr/>
        <p:txBody>
          <a:bodyPr/>
          <a:lstStyle/>
          <a:p>
            <a:r>
              <a:rPr lang="en-US" dirty="0"/>
              <a:t>Requirements Documents (cont.)</a:t>
            </a:r>
          </a:p>
        </p:txBody>
      </p:sp>
    </p:spTree>
    <p:extLst>
      <p:ext uri="{BB962C8B-B14F-4D97-AF65-F5344CB8AC3E}">
        <p14:creationId xmlns:p14="http://schemas.microsoft.com/office/powerpoint/2010/main" val="358982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4"/>
          <p:cNvSpPr>
            <a:spLocks noGrp="1"/>
          </p:cNvSpPr>
          <p:nvPr>
            <p:ph type="sldNum" sz="quarter" idx="11"/>
          </p:nvPr>
        </p:nvSpPr>
        <p:spPr>
          <a:xfrm>
            <a:off x="7988300" y="6524625"/>
            <a:ext cx="1143000" cy="304800"/>
          </a:xfrm>
        </p:spPr>
        <p:txBody>
          <a:bodyPr/>
          <a:lstStyle/>
          <a:p>
            <a:pPr>
              <a:defRPr/>
            </a:pPr>
            <a:fld id="{26A6B44D-D892-4AC7-9C86-1A1204495734}" type="slidenum">
              <a:rPr lang="en-US" smtClean="0"/>
              <a:pPr>
                <a:defRPr/>
              </a:pPr>
              <a:t>19</a:t>
            </a:fld>
            <a:endParaRPr lang="en-US" dirty="0">
              <a:solidFill>
                <a:schemeClr val="bg2"/>
              </a:solidFill>
            </a:endParaRPr>
          </a:p>
        </p:txBody>
      </p:sp>
      <p:sp>
        <p:nvSpPr>
          <p:cNvPr id="72708" name="Text Box 2"/>
          <p:cNvSpPr txBox="1">
            <a:spLocks noChangeArrowheads="1"/>
          </p:cNvSpPr>
          <p:nvPr/>
        </p:nvSpPr>
        <p:spPr bwMode="auto">
          <a:xfrm>
            <a:off x="2289002" y="2362200"/>
            <a:ext cx="4415183" cy="707886"/>
          </a:xfrm>
          <a:prstGeom prst="rect">
            <a:avLst/>
          </a:prstGeom>
          <a:noFill/>
          <a:ln w="12700">
            <a:noFill/>
            <a:miter lim="800000"/>
            <a:headEnd/>
            <a:tailEnd/>
          </a:ln>
        </p:spPr>
        <p:txBody>
          <a:bodyPr wrap="none">
            <a:spAutoFit/>
          </a:bodyPr>
          <a:lstStyle/>
          <a:p>
            <a:pPr algn="ctr" eaLnBrk="0" hangingPunct="0"/>
            <a:r>
              <a:rPr lang="en-US" sz="4000" b="1" dirty="0">
                <a:solidFill>
                  <a:srgbClr val="000066"/>
                </a:solidFill>
              </a:rPr>
              <a:t>Risk Assessment</a:t>
            </a:r>
          </a:p>
        </p:txBody>
      </p:sp>
      <p:sp>
        <p:nvSpPr>
          <p:cNvPr id="4" name="TextBox 3"/>
          <p:cNvSpPr txBox="1"/>
          <p:nvPr/>
        </p:nvSpPr>
        <p:spPr>
          <a:xfrm>
            <a:off x="1631707" y="3685163"/>
            <a:ext cx="5729774" cy="1877437"/>
          </a:xfrm>
          <a:prstGeom prst="rect">
            <a:avLst/>
          </a:prstGeom>
          <a:noFill/>
        </p:spPr>
        <p:txBody>
          <a:bodyPr wrap="none" rtlCol="0">
            <a:spAutoFit/>
          </a:bodyPr>
          <a:lstStyle/>
          <a:p>
            <a:pPr algn="ctr"/>
            <a:r>
              <a:rPr lang="en-US" sz="2000" b="1" dirty="0">
                <a:hlinkClick r:id="rId3"/>
              </a:rPr>
              <a:t>Risk Assessment Briefing</a:t>
            </a:r>
            <a:endParaRPr lang="en-US" sz="2000" b="1" dirty="0"/>
          </a:p>
          <a:p>
            <a:pPr algn="ctr"/>
            <a:endParaRPr lang="en-US" sz="2000" b="1" dirty="0"/>
          </a:p>
          <a:p>
            <a:pPr algn="ctr"/>
            <a:r>
              <a:rPr lang="en-US" sz="2000" b="1" dirty="0">
                <a:hlinkClick r:id="rId4"/>
              </a:rPr>
              <a:t>AFLCMC Pre-Award Risk Workshop Training</a:t>
            </a:r>
            <a:endParaRPr lang="en-US" sz="2000" b="1" dirty="0"/>
          </a:p>
          <a:p>
            <a:pPr algn="ctr"/>
            <a:r>
              <a:rPr lang="en-US" b="1" dirty="0">
                <a:solidFill>
                  <a:schemeClr val="accent6"/>
                </a:solidFill>
              </a:rPr>
              <a:t>(for more complex acquisitions)</a:t>
            </a:r>
          </a:p>
          <a:p>
            <a:pPr algn="ctr"/>
            <a:endParaRPr lang="en-US" b="1" dirty="0">
              <a:solidFill>
                <a:schemeClr val="accent6"/>
              </a:solidFill>
            </a:endParaRPr>
          </a:p>
          <a:p>
            <a:pPr algn="ctr"/>
            <a:r>
              <a:rPr lang="en-US" sz="2000" b="1" dirty="0">
                <a:solidFill>
                  <a:schemeClr val="accent6"/>
                </a:solidFill>
                <a:hlinkClick r:id="rId5"/>
              </a:rPr>
              <a:t>WR-ALC ACE Risk Management SharePoint</a:t>
            </a:r>
            <a:endParaRPr lang="en-US" sz="2000" b="1"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16400" y="50800"/>
            <a:ext cx="3771899" cy="1044575"/>
          </a:xfrm>
        </p:spPr>
        <p:txBody>
          <a:bodyPr/>
          <a:lstStyle/>
          <a:p>
            <a:r>
              <a:rPr lang="en-US" dirty="0"/>
              <a:t>Overview</a:t>
            </a:r>
          </a:p>
        </p:txBody>
      </p:sp>
      <p:sp>
        <p:nvSpPr>
          <p:cNvPr id="6" name="Text Placeholder 5"/>
          <p:cNvSpPr>
            <a:spLocks noGrp="1"/>
          </p:cNvSpPr>
          <p:nvPr>
            <p:ph type="body" sz="half" idx="1"/>
          </p:nvPr>
        </p:nvSpPr>
        <p:spPr>
          <a:xfrm>
            <a:off x="381000" y="1371600"/>
            <a:ext cx="4141573" cy="4724400"/>
          </a:xfrm>
        </p:spPr>
        <p:txBody>
          <a:bodyPr/>
          <a:lstStyle/>
          <a:p>
            <a:pPr marL="285750" lvl="1" indent="-285750">
              <a:spcBef>
                <a:spcPts val="0"/>
              </a:spcBef>
              <a:buSzPct val="100000"/>
            </a:pPr>
            <a:r>
              <a:rPr lang="en-US" dirty="0"/>
              <a:t>Acquisition Planning Considerations</a:t>
            </a:r>
          </a:p>
          <a:p>
            <a:pPr marL="623888" lvl="2" indent="-285750">
              <a:spcBef>
                <a:spcPts val="0"/>
              </a:spcBef>
              <a:buSzPct val="100000"/>
            </a:pPr>
            <a:r>
              <a:rPr lang="en-US" dirty="0"/>
              <a:t>Acquisition Planning</a:t>
            </a:r>
          </a:p>
          <a:p>
            <a:pPr marL="623888" lvl="2" indent="-285750">
              <a:spcBef>
                <a:spcPts val="0"/>
              </a:spcBef>
              <a:buSzPct val="100000"/>
            </a:pPr>
            <a:r>
              <a:rPr lang="en-US" dirty="0"/>
              <a:t>Market Research</a:t>
            </a:r>
          </a:p>
          <a:p>
            <a:pPr marL="623888" lvl="2" indent="-285750">
              <a:spcBef>
                <a:spcPts val="0"/>
              </a:spcBef>
              <a:buSzPct val="100000"/>
            </a:pPr>
            <a:r>
              <a:rPr lang="en-US" dirty="0"/>
              <a:t>Requirements Documents</a:t>
            </a:r>
          </a:p>
          <a:p>
            <a:pPr marL="623888" lvl="2" indent="-285750">
              <a:spcBef>
                <a:spcPts val="0"/>
              </a:spcBef>
              <a:buSzPct val="100000"/>
            </a:pPr>
            <a:r>
              <a:rPr lang="en-US" dirty="0"/>
              <a:t>Risk Assessment</a:t>
            </a:r>
          </a:p>
          <a:p>
            <a:pPr marL="623888" lvl="2" indent="-285750">
              <a:spcBef>
                <a:spcPts val="0"/>
              </a:spcBef>
              <a:buSzPct val="100000"/>
            </a:pPr>
            <a:r>
              <a:rPr lang="en-US" dirty="0"/>
              <a:t>Contract Type Selection</a:t>
            </a:r>
          </a:p>
          <a:p>
            <a:pPr marL="285750" lvl="1" indent="-285750">
              <a:spcBef>
                <a:spcPts val="0"/>
              </a:spcBef>
              <a:buSzPct val="100000"/>
            </a:pPr>
            <a:r>
              <a:rPr lang="en-US" dirty="0"/>
              <a:t>Source Selection (SS) Plan</a:t>
            </a:r>
          </a:p>
          <a:p>
            <a:pPr marL="285750" lvl="1" indent="-285750">
              <a:spcBef>
                <a:spcPts val="0"/>
              </a:spcBef>
              <a:buSzPct val="100000"/>
            </a:pPr>
            <a:r>
              <a:rPr lang="en-US" dirty="0"/>
              <a:t>Source Selection Team Roles and Responsibilities</a:t>
            </a:r>
          </a:p>
          <a:p>
            <a:pPr lvl="1">
              <a:spcBef>
                <a:spcPts val="300"/>
              </a:spcBef>
              <a:spcAft>
                <a:spcPts val="600"/>
              </a:spcAft>
              <a:buSzPct val="100000"/>
              <a:buFont typeface="Wingdings" pitchFamily="2" charset="2"/>
              <a:buChar char="Ø"/>
            </a:pPr>
            <a:endParaRPr lang="en-US" dirty="0"/>
          </a:p>
          <a:p>
            <a:pPr lvl="1">
              <a:spcBef>
                <a:spcPts val="300"/>
              </a:spcBef>
              <a:spcAft>
                <a:spcPts val="600"/>
              </a:spcAft>
              <a:buSzPct val="100000"/>
              <a:buNone/>
            </a:pPr>
            <a:endParaRPr lang="en-US" dirty="0"/>
          </a:p>
          <a:p>
            <a:pPr>
              <a:spcBef>
                <a:spcPts val="300"/>
              </a:spcBef>
              <a:spcAft>
                <a:spcPts val="600"/>
              </a:spcAft>
              <a:buSzPct val="100000"/>
              <a:buFont typeface="Wingdings" pitchFamily="2" charset="2"/>
              <a:buChar char="ü"/>
            </a:pPr>
            <a:endParaRPr lang="en-US" dirty="0"/>
          </a:p>
        </p:txBody>
      </p:sp>
      <p:sp>
        <p:nvSpPr>
          <p:cNvPr id="7" name="Content Placeholder 6"/>
          <p:cNvSpPr>
            <a:spLocks noGrp="1"/>
          </p:cNvSpPr>
          <p:nvPr>
            <p:ph sz="half" idx="2"/>
          </p:nvPr>
        </p:nvSpPr>
        <p:spPr>
          <a:xfrm>
            <a:off x="4800600" y="1371600"/>
            <a:ext cx="4114800" cy="4876800"/>
          </a:xfrm>
        </p:spPr>
        <p:txBody>
          <a:bodyPr/>
          <a:lstStyle/>
          <a:p>
            <a:pPr marL="285750" lvl="1" indent="-285750">
              <a:spcBef>
                <a:spcPts val="0"/>
              </a:spcBef>
              <a:spcAft>
                <a:spcPts val="0"/>
              </a:spcAft>
              <a:buSzPct val="100000"/>
            </a:pPr>
            <a:r>
              <a:rPr lang="en-US" dirty="0">
                <a:ea typeface="+mn-ea"/>
                <a:cs typeface="+mn-cs"/>
              </a:rPr>
              <a:t>Source Selection Processes</a:t>
            </a:r>
          </a:p>
          <a:p>
            <a:pPr marL="623888" lvl="2" indent="-285750">
              <a:spcBef>
                <a:spcPts val="0"/>
              </a:spcBef>
              <a:spcAft>
                <a:spcPts val="0"/>
              </a:spcAft>
              <a:buSzPct val="100000"/>
            </a:pPr>
            <a:r>
              <a:rPr lang="en-US" dirty="0"/>
              <a:t>LPTA</a:t>
            </a:r>
          </a:p>
          <a:p>
            <a:pPr marL="623888" lvl="2" indent="-285750">
              <a:spcBef>
                <a:spcPts val="0"/>
              </a:spcBef>
              <a:spcAft>
                <a:spcPts val="0"/>
              </a:spcAft>
              <a:buSzPct val="100000"/>
            </a:pPr>
            <a:r>
              <a:rPr lang="en-US" dirty="0"/>
              <a:t>Tradeoff</a:t>
            </a:r>
          </a:p>
          <a:p>
            <a:pPr marL="623888" lvl="2" indent="-285750">
              <a:spcBef>
                <a:spcPts val="0"/>
              </a:spcBef>
              <a:spcAft>
                <a:spcPts val="0"/>
              </a:spcAft>
              <a:buSzPct val="100000"/>
            </a:pPr>
            <a:r>
              <a:rPr lang="en-US" dirty="0"/>
              <a:t>VATEP</a:t>
            </a:r>
          </a:p>
          <a:p>
            <a:pPr marL="623888" lvl="2" indent="-285750">
              <a:spcBef>
                <a:spcPts val="0"/>
              </a:spcBef>
              <a:spcAft>
                <a:spcPts val="0"/>
              </a:spcAft>
              <a:buSzPct val="100000"/>
            </a:pPr>
            <a:r>
              <a:rPr lang="en-US" dirty="0"/>
              <a:t>HTRO</a:t>
            </a:r>
          </a:p>
          <a:p>
            <a:pPr marL="623888" lvl="2" indent="-285750">
              <a:spcBef>
                <a:spcPts val="0"/>
              </a:spcBef>
              <a:spcAft>
                <a:spcPts val="0"/>
              </a:spcAft>
              <a:buSzPct val="100000"/>
            </a:pPr>
            <a:r>
              <a:rPr lang="en-US" dirty="0"/>
              <a:t>Evaluation Criteria</a:t>
            </a:r>
          </a:p>
          <a:p>
            <a:pPr marL="623888" lvl="2" indent="-285750">
              <a:spcBef>
                <a:spcPts val="0"/>
              </a:spcBef>
              <a:spcAft>
                <a:spcPts val="0"/>
              </a:spcAft>
              <a:buSzPct val="100000"/>
            </a:pPr>
            <a:r>
              <a:rPr lang="en-US" dirty="0">
                <a:ea typeface="+mn-ea"/>
                <a:cs typeface="+mn-cs"/>
              </a:rPr>
              <a:t>Cost/Price Considerations</a:t>
            </a:r>
          </a:p>
          <a:p>
            <a:pPr marL="285750" lvl="1" indent="-285750">
              <a:spcBef>
                <a:spcPts val="0"/>
              </a:spcBef>
              <a:spcAft>
                <a:spcPts val="0"/>
              </a:spcAft>
              <a:buSzPct val="100000"/>
            </a:pPr>
            <a:r>
              <a:rPr lang="en-US" dirty="0">
                <a:ea typeface="+mn-ea"/>
                <a:cs typeface="+mn-cs"/>
              </a:rPr>
              <a:t>Pre-Solicitation and RFP Planning Activities</a:t>
            </a:r>
          </a:p>
          <a:p>
            <a:pPr marL="285750" lvl="1" indent="-285750">
              <a:spcBef>
                <a:spcPts val="0"/>
              </a:spcBef>
              <a:spcAft>
                <a:spcPts val="0"/>
              </a:spcAft>
              <a:buSzPct val="100000"/>
            </a:pPr>
            <a:r>
              <a:rPr lang="en-US" dirty="0">
                <a:ea typeface="+mn-ea"/>
                <a:cs typeface="+mn-cs"/>
              </a:rPr>
              <a:t>EZ Source Tool</a:t>
            </a:r>
            <a:r>
              <a:rPr lang="en-US" dirty="0"/>
              <a:t> </a:t>
            </a:r>
          </a:p>
          <a:p>
            <a:pPr marL="285750" lvl="1" indent="-285750">
              <a:spcBef>
                <a:spcPts val="0"/>
              </a:spcBef>
              <a:spcAft>
                <a:spcPts val="0"/>
              </a:spcAft>
              <a:buSzPct val="100000"/>
            </a:pPr>
            <a:r>
              <a:rPr lang="en-US" dirty="0">
                <a:ea typeface="+mn-ea"/>
                <a:cs typeface="+mn-cs"/>
              </a:rPr>
              <a:t>Governance Oversight</a:t>
            </a:r>
            <a:endParaRPr lang="en-US" dirty="0"/>
          </a:p>
          <a:p>
            <a:pPr marL="285750" lvl="1" indent="-285750">
              <a:spcBef>
                <a:spcPts val="0"/>
              </a:spcBef>
              <a:spcAft>
                <a:spcPts val="0"/>
              </a:spcAft>
              <a:buSzPct val="100000"/>
            </a:pPr>
            <a:r>
              <a:rPr lang="en-US" dirty="0"/>
              <a:t>Source Selection Documentation</a:t>
            </a:r>
          </a:p>
          <a:p>
            <a:pPr marL="285750" lvl="1" indent="-285750">
              <a:spcBef>
                <a:spcPts val="0"/>
              </a:spcBef>
              <a:spcAft>
                <a:spcPts val="0"/>
              </a:spcAft>
              <a:buSzPct val="100000"/>
            </a:pPr>
            <a:r>
              <a:rPr lang="en-US" dirty="0"/>
              <a:t>Summary</a:t>
            </a:r>
          </a:p>
          <a:p>
            <a:pPr marL="0" lvl="1" indent="0">
              <a:spcBef>
                <a:spcPts val="0"/>
              </a:spcBef>
              <a:spcAft>
                <a:spcPts val="0"/>
              </a:spcAft>
              <a:buSzPct val="100000"/>
              <a:buNone/>
            </a:pPr>
            <a:endParaRPr lang="en-US" sz="2400" dirty="0">
              <a:ea typeface="+mn-ea"/>
              <a:cs typeface="+mn-cs"/>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2</a:t>
            </a:fld>
            <a:endParaRPr lang="en-US" dirty="0">
              <a:solidFill>
                <a:schemeClr val="bg2"/>
              </a:solidFill>
            </a:endParaRPr>
          </a:p>
        </p:txBody>
      </p:sp>
      <p:cxnSp>
        <p:nvCxnSpPr>
          <p:cNvPr id="9" name="Straight Connector 8"/>
          <p:cNvCxnSpPr>
            <a:cxnSpLocks/>
          </p:cNvCxnSpPr>
          <p:nvPr/>
        </p:nvCxnSpPr>
        <p:spPr bwMode="auto">
          <a:xfrm>
            <a:off x="4572000" y="1219200"/>
            <a:ext cx="0" cy="5181600"/>
          </a:xfrm>
          <a:prstGeom prst="line">
            <a:avLst/>
          </a:prstGeom>
          <a:solidFill>
            <a:schemeClr val="accent1"/>
          </a:solidFill>
          <a:ln w="57150" cap="flat" cmpd="sng" algn="ctr">
            <a:solidFill>
              <a:schemeClr val="accent2">
                <a:lumMod val="75000"/>
              </a:schemeClr>
            </a:solidFill>
            <a:prstDash val="solid"/>
            <a:round/>
            <a:headEnd type="none" w="med" len="med"/>
            <a:tailEnd type="none" w="med" len="med"/>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40334"/>
            <a:ext cx="8229600" cy="5693866"/>
          </a:xfrm>
        </p:spPr>
        <p:txBody>
          <a:bodyPr wrap="square">
            <a:spAutoFit/>
          </a:bodyPr>
          <a:lstStyle/>
          <a:p>
            <a:pPr>
              <a:spcBef>
                <a:spcPts val="300"/>
              </a:spcBef>
              <a:spcAft>
                <a:spcPts val="300"/>
              </a:spcAft>
              <a:buSzPct val="100000"/>
            </a:pPr>
            <a:r>
              <a:rPr lang="en-US" sz="2400" dirty="0"/>
              <a:t>Identifies:</a:t>
            </a:r>
          </a:p>
          <a:p>
            <a:pPr lvl="1">
              <a:spcBef>
                <a:spcPts val="300"/>
              </a:spcBef>
              <a:spcAft>
                <a:spcPts val="300"/>
              </a:spcAft>
              <a:buSzPct val="100000"/>
            </a:pPr>
            <a:r>
              <a:rPr lang="en-US" dirty="0">
                <a:ea typeface="+mn-ea"/>
                <a:cs typeface="+mn-cs"/>
              </a:rPr>
              <a:t>High-risk areas for Government and Industry</a:t>
            </a:r>
          </a:p>
          <a:p>
            <a:pPr lvl="2">
              <a:spcBef>
                <a:spcPts val="300"/>
              </a:spcBef>
              <a:spcAft>
                <a:spcPts val="300"/>
              </a:spcAft>
              <a:buSzPct val="100000"/>
            </a:pPr>
            <a:r>
              <a:rPr lang="en-US" sz="1800" dirty="0">
                <a:ea typeface="+mn-ea"/>
                <a:cs typeface="+mn-cs"/>
              </a:rPr>
              <a:t>Impact and probability</a:t>
            </a:r>
          </a:p>
          <a:p>
            <a:pPr lvl="2">
              <a:spcBef>
                <a:spcPts val="300"/>
              </a:spcBef>
              <a:spcAft>
                <a:spcPts val="300"/>
              </a:spcAft>
              <a:buSzPct val="100000"/>
            </a:pPr>
            <a:r>
              <a:rPr lang="en-US" sz="1800" dirty="0">
                <a:ea typeface="+mn-ea"/>
                <a:cs typeface="+mn-cs"/>
              </a:rPr>
              <a:t>Examples:  Business/programmatic risk, technical risk, and funding risk</a:t>
            </a:r>
            <a:endParaRPr lang="en-US" sz="2400" dirty="0">
              <a:ea typeface="+mn-ea"/>
              <a:cs typeface="+mn-cs"/>
            </a:endParaRPr>
          </a:p>
          <a:p>
            <a:pPr lvl="1">
              <a:spcBef>
                <a:spcPts val="300"/>
              </a:spcBef>
              <a:spcAft>
                <a:spcPts val="300"/>
              </a:spcAft>
              <a:buSzPct val="100000"/>
            </a:pPr>
            <a:r>
              <a:rPr lang="en-US" dirty="0">
                <a:ea typeface="+mn-ea"/>
                <a:cs typeface="+mn-cs"/>
              </a:rPr>
              <a:t>Discriminators for source selections</a:t>
            </a:r>
          </a:p>
          <a:p>
            <a:pPr lvl="1">
              <a:spcBef>
                <a:spcPts val="300"/>
              </a:spcBef>
              <a:spcAft>
                <a:spcPts val="300"/>
              </a:spcAft>
              <a:buSzPct val="100000"/>
            </a:pPr>
            <a:r>
              <a:rPr lang="en-US" dirty="0">
                <a:ea typeface="+mn-ea"/>
                <a:cs typeface="+mn-cs"/>
              </a:rPr>
              <a:t>Incentive areas</a:t>
            </a:r>
          </a:p>
          <a:p>
            <a:pPr>
              <a:spcBef>
                <a:spcPts val="300"/>
              </a:spcBef>
              <a:spcAft>
                <a:spcPts val="300"/>
              </a:spcAft>
              <a:buSzPct val="100000"/>
            </a:pPr>
            <a:r>
              <a:rPr lang="en-US" sz="2400" dirty="0"/>
              <a:t>Foundation for evaluation criteria</a:t>
            </a:r>
          </a:p>
          <a:p>
            <a:pPr lvl="1" indent="-283464">
              <a:spcBef>
                <a:spcPts val="300"/>
              </a:spcBef>
              <a:spcAft>
                <a:spcPts val="300"/>
              </a:spcAft>
              <a:buSzPct val="100000"/>
            </a:pPr>
            <a:r>
              <a:rPr lang="en-US" dirty="0"/>
              <a:t>Link risks to requirements  </a:t>
            </a:r>
          </a:p>
          <a:p>
            <a:pPr lvl="2" indent="-283464">
              <a:spcBef>
                <a:spcPts val="300"/>
              </a:spcBef>
              <a:spcAft>
                <a:spcPts val="300"/>
              </a:spcAft>
              <a:buSzPct val="100000"/>
            </a:pPr>
            <a:r>
              <a:rPr lang="en-US" sz="1800" dirty="0"/>
              <a:t>If high risk, ensure:</a:t>
            </a:r>
          </a:p>
          <a:p>
            <a:pPr lvl="3" indent="-283464">
              <a:spcBef>
                <a:spcPts val="300"/>
              </a:spcBef>
              <a:spcAft>
                <a:spcPts val="300"/>
              </a:spcAft>
              <a:buSzPct val="100000"/>
            </a:pPr>
            <a:r>
              <a:rPr lang="en-US" sz="1600" dirty="0"/>
              <a:t>RFP requires offerors to address risk and provide mitigation strategies in proposal</a:t>
            </a:r>
          </a:p>
          <a:p>
            <a:pPr lvl="3" indent="-283464">
              <a:spcBef>
                <a:spcPts val="300"/>
              </a:spcBef>
              <a:spcAft>
                <a:spcPts val="300"/>
              </a:spcAft>
              <a:buSzPct val="100000"/>
            </a:pPr>
            <a:r>
              <a:rPr lang="en-US" sz="1600" dirty="0"/>
              <a:t>Evaluation criteria includes evaluation of risks and mitigation strategies</a:t>
            </a:r>
          </a:p>
          <a:p>
            <a:pPr lvl="3" indent="-283464">
              <a:spcBef>
                <a:spcPts val="300"/>
              </a:spcBef>
              <a:spcAft>
                <a:spcPts val="300"/>
              </a:spcAft>
              <a:buSzPct val="100000"/>
            </a:pPr>
            <a:r>
              <a:rPr lang="en-US" sz="1600" dirty="0"/>
              <a:t>Oversight of mitigation strategies in post award/incentives</a:t>
            </a:r>
          </a:p>
          <a:p>
            <a:pPr>
              <a:spcBef>
                <a:spcPts val="300"/>
              </a:spcBef>
              <a:spcAft>
                <a:spcPts val="300"/>
              </a:spcAft>
              <a:buNone/>
            </a:pPr>
            <a:endParaRPr lang="en-US" sz="24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20</a:t>
            </a:fld>
            <a:endParaRPr lang="en-US" dirty="0"/>
          </a:p>
        </p:txBody>
      </p:sp>
      <p:sp>
        <p:nvSpPr>
          <p:cNvPr id="2" name="Title 1"/>
          <p:cNvSpPr>
            <a:spLocks noGrp="1"/>
          </p:cNvSpPr>
          <p:nvPr>
            <p:ph type="title"/>
          </p:nvPr>
        </p:nvSpPr>
        <p:spPr/>
        <p:txBody>
          <a:bodyPr/>
          <a:lstStyle/>
          <a:p>
            <a:r>
              <a:rPr lang="en-US" dirty="0"/>
              <a:t>Purpose of Risk Assessment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3"/>
          <p:cNvSpPr>
            <a:spLocks noGrp="1" noChangeArrowheads="1"/>
          </p:cNvSpPr>
          <p:nvPr>
            <p:ph idx="1"/>
          </p:nvPr>
        </p:nvSpPr>
        <p:spPr>
          <a:xfrm>
            <a:off x="381000" y="1282511"/>
            <a:ext cx="8153400" cy="5678478"/>
          </a:xfrm>
        </p:spPr>
        <p:txBody>
          <a:bodyPr wrap="square">
            <a:spAutoFit/>
          </a:bodyPr>
          <a:lstStyle/>
          <a:p>
            <a:pPr indent="-283464">
              <a:spcBef>
                <a:spcPts val="300"/>
              </a:spcBef>
              <a:spcAft>
                <a:spcPts val="300"/>
              </a:spcAft>
              <a:buSzPct val="100000"/>
            </a:pPr>
            <a:r>
              <a:rPr lang="en-US" sz="2400" dirty="0"/>
              <a:t>Consider all sources of risk in relation to key requirements (e.g., technical, programmatic, business, operational, schedule, cost, management, etc.)</a:t>
            </a:r>
          </a:p>
          <a:p>
            <a:pPr lvl="1" indent="-283464">
              <a:spcBef>
                <a:spcPts val="300"/>
              </a:spcBef>
              <a:spcAft>
                <a:spcPts val="300"/>
              </a:spcAft>
              <a:buSzPct val="100000"/>
            </a:pPr>
            <a:r>
              <a:rPr lang="en-US" dirty="0"/>
              <a:t>Determine probability of each risk occurring</a:t>
            </a:r>
          </a:p>
          <a:p>
            <a:pPr lvl="1" indent="-283464">
              <a:spcBef>
                <a:spcPts val="300"/>
              </a:spcBef>
              <a:spcAft>
                <a:spcPts val="300"/>
              </a:spcAft>
              <a:buSzPct val="100000"/>
            </a:pPr>
            <a:r>
              <a:rPr lang="en-US" dirty="0"/>
              <a:t>Determine consequences of each risk, if it occurs, in terms of cost, schedule, performance</a:t>
            </a:r>
          </a:p>
          <a:p>
            <a:pPr lvl="2" indent="-283464">
              <a:spcBef>
                <a:spcPts val="300"/>
              </a:spcBef>
              <a:spcAft>
                <a:spcPts val="300"/>
              </a:spcAft>
              <a:buSzPct val="100000"/>
            </a:pPr>
            <a:r>
              <a:rPr lang="en-US" dirty="0"/>
              <a:t>Use “if/then” statements (e.g., “If funding is not released, then contract award will be delayed”)</a:t>
            </a:r>
          </a:p>
          <a:p>
            <a:pPr indent="-283464">
              <a:spcBef>
                <a:spcPts val="300"/>
              </a:spcBef>
              <a:spcAft>
                <a:spcPts val="300"/>
              </a:spcAft>
              <a:buSzPct val="100000"/>
            </a:pPr>
            <a:r>
              <a:rPr lang="en-US" sz="2400" dirty="0"/>
              <a:t>Obtain industry input</a:t>
            </a:r>
          </a:p>
          <a:p>
            <a:pPr lvl="1" indent="-283464">
              <a:spcBef>
                <a:spcPts val="300"/>
              </a:spcBef>
              <a:spcAft>
                <a:spcPts val="300"/>
              </a:spcAft>
              <a:buSzPct val="100000"/>
            </a:pPr>
            <a:r>
              <a:rPr lang="en-US" dirty="0"/>
              <a:t>Methods include, but are not limited to:</a:t>
            </a:r>
          </a:p>
          <a:p>
            <a:pPr lvl="2" indent="-283464">
              <a:spcBef>
                <a:spcPts val="300"/>
              </a:spcBef>
              <a:spcAft>
                <a:spcPts val="300"/>
              </a:spcAft>
              <a:buSzPct val="100000"/>
            </a:pPr>
            <a:r>
              <a:rPr lang="en-US" sz="1800" dirty="0"/>
              <a:t>Request for Information</a:t>
            </a:r>
          </a:p>
          <a:p>
            <a:pPr lvl="2" indent="-283464">
              <a:spcBef>
                <a:spcPts val="300"/>
              </a:spcBef>
              <a:spcAft>
                <a:spcPts val="300"/>
              </a:spcAft>
              <a:buSzPct val="100000"/>
            </a:pPr>
            <a:r>
              <a:rPr lang="en-US" sz="1800" dirty="0"/>
              <a:t>Industry Days</a:t>
            </a:r>
          </a:p>
          <a:p>
            <a:pPr lvl="2" indent="-283464">
              <a:spcBef>
                <a:spcPts val="300"/>
              </a:spcBef>
              <a:spcAft>
                <a:spcPts val="300"/>
              </a:spcAft>
              <a:buSzPct val="100000"/>
            </a:pPr>
            <a:r>
              <a:rPr lang="en-US" sz="1800" dirty="0"/>
              <a:t>Risk assessment workshop with Industry participation</a:t>
            </a:r>
          </a:p>
          <a:p>
            <a:pPr lvl="1" indent="-283464">
              <a:spcBef>
                <a:spcPts val="300"/>
              </a:spcBef>
              <a:spcAft>
                <a:spcPts val="300"/>
              </a:spcAft>
              <a:buSzPct val="100000"/>
            </a:pPr>
            <a:endParaRPr lang="en-US" sz="2400" dirty="0"/>
          </a:p>
        </p:txBody>
      </p:sp>
      <p:sp>
        <p:nvSpPr>
          <p:cNvPr id="77827" name="Slide Number Placeholder 4"/>
          <p:cNvSpPr>
            <a:spLocks noGrp="1"/>
          </p:cNvSpPr>
          <p:nvPr>
            <p:ph type="sldNum" sz="quarter" idx="11"/>
          </p:nvPr>
        </p:nvSpPr>
        <p:spPr/>
        <p:txBody>
          <a:bodyPr/>
          <a:lstStyle/>
          <a:p>
            <a:pPr>
              <a:defRPr/>
            </a:pPr>
            <a:fld id="{49DF7F1C-18C5-4AC7-9069-899D63AA7CA9}" type="slidenum">
              <a:rPr lang="en-US" smtClean="0"/>
              <a:pPr>
                <a:defRPr/>
              </a:pPr>
              <a:t>21</a:t>
            </a:fld>
            <a:endParaRPr lang="en-US" dirty="0">
              <a:solidFill>
                <a:schemeClr val="bg2"/>
              </a:solidFill>
            </a:endParaRPr>
          </a:p>
        </p:txBody>
      </p:sp>
      <p:sp>
        <p:nvSpPr>
          <p:cNvPr id="77828" name="Rectangle 2"/>
          <p:cNvSpPr>
            <a:spLocks noGrp="1" noChangeArrowheads="1"/>
          </p:cNvSpPr>
          <p:nvPr>
            <p:ph type="title"/>
          </p:nvPr>
        </p:nvSpPr>
        <p:spPr/>
        <p:txBody>
          <a:bodyPr/>
          <a:lstStyle/>
          <a:p>
            <a:r>
              <a:rPr lang="en-US" dirty="0"/>
              <a:t>Conducting Risk Assessment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59" descr="Team"/>
          <p:cNvPicPr>
            <a:picLocks noGrp="1" noChangeAspect="1" noChangeArrowheads="1"/>
          </p:cNvPicPr>
          <p:nvPr>
            <p:ph idx="1"/>
          </p:nvPr>
        </p:nvPicPr>
        <p:blipFill>
          <a:blip r:embed="rId3" cstate="print"/>
          <a:stretch>
            <a:fillRect/>
          </a:stretch>
        </p:blipFill>
        <p:spPr>
          <a:xfrm>
            <a:off x="1441451" y="4543166"/>
            <a:ext cx="2139949" cy="1710131"/>
          </a:xfrm>
          <a:noFill/>
        </p:spPr>
      </p:pic>
      <p:sp>
        <p:nvSpPr>
          <p:cNvPr id="39939" name="Rectangle 62"/>
          <p:cNvSpPr>
            <a:spLocks noGrp="1" noChangeArrowheads="1"/>
          </p:cNvSpPr>
          <p:nvPr>
            <p:ph type="title"/>
          </p:nvPr>
        </p:nvSpPr>
        <p:spPr/>
        <p:txBody>
          <a:bodyPr/>
          <a:lstStyle/>
          <a:p>
            <a:r>
              <a:rPr lang="en-US" dirty="0"/>
              <a:t>Risk-Driven Acquisition Strategy</a:t>
            </a:r>
          </a:p>
        </p:txBody>
      </p:sp>
      <p:sp>
        <p:nvSpPr>
          <p:cNvPr id="1298434" name="Rectangle 2"/>
          <p:cNvSpPr>
            <a:spLocks noChangeArrowheads="1"/>
          </p:cNvSpPr>
          <p:nvPr/>
        </p:nvSpPr>
        <p:spPr bwMode="auto">
          <a:xfrm>
            <a:off x="4191000" y="4419600"/>
            <a:ext cx="4724400" cy="1905000"/>
          </a:xfrm>
          <a:prstGeom prst="rect">
            <a:avLst/>
          </a:prstGeom>
          <a:solidFill>
            <a:srgbClr val="FFFF99"/>
          </a:solidFill>
          <a:ln w="38100">
            <a:solidFill>
              <a:srgbClr val="CC3300"/>
            </a:solidFill>
            <a:miter lim="800000"/>
            <a:headEnd/>
            <a:tailEnd/>
          </a:ln>
          <a:effectLst>
            <a:outerShdw dist="91581" dir="3378596" algn="ctr" rotWithShape="0">
              <a:schemeClr val="tx1"/>
            </a:outerShdw>
          </a:effectLst>
        </p:spPr>
        <p:txBody>
          <a:bodyPr lIns="92075" tIns="46038" rIns="92075" bIns="46038" anchor="ctr" anchorCtr="1"/>
          <a:lstStyle/>
          <a:p>
            <a:pPr marL="342900" indent="-342900" algn="l">
              <a:spcBef>
                <a:spcPct val="10000"/>
              </a:spcBef>
              <a:buClr>
                <a:schemeClr val="hlink"/>
              </a:buClr>
              <a:buFont typeface="Wingdings" pitchFamily="2" charset="2"/>
              <a:buBlip>
                <a:blip r:embed="rId4"/>
              </a:buBlip>
              <a:defRPr/>
            </a:pPr>
            <a:r>
              <a:rPr lang="en-US" sz="1800" dirty="0"/>
              <a:t>Acquisition strategy</a:t>
            </a:r>
          </a:p>
          <a:p>
            <a:pPr marL="342900" indent="-342900" algn="l">
              <a:spcBef>
                <a:spcPct val="10000"/>
              </a:spcBef>
              <a:buClr>
                <a:schemeClr val="hlink"/>
              </a:buClr>
              <a:buFont typeface="Wingdings" pitchFamily="2" charset="2"/>
              <a:buBlip>
                <a:blip r:embed="rId4"/>
              </a:buBlip>
              <a:defRPr/>
            </a:pPr>
            <a:r>
              <a:rPr lang="en-US" sz="1800" dirty="0"/>
              <a:t>Source selection process</a:t>
            </a:r>
          </a:p>
          <a:p>
            <a:pPr marL="342900" indent="-342900" algn="l">
              <a:spcBef>
                <a:spcPct val="10000"/>
              </a:spcBef>
              <a:buClr>
                <a:schemeClr val="hlink"/>
              </a:buClr>
              <a:buFont typeface="Wingdings" pitchFamily="2" charset="2"/>
              <a:buBlip>
                <a:blip r:embed="rId4"/>
              </a:buBlip>
              <a:defRPr/>
            </a:pPr>
            <a:r>
              <a:rPr lang="en-US" sz="1800" dirty="0"/>
              <a:t>Evaluation criteria (Section M)</a:t>
            </a:r>
          </a:p>
          <a:p>
            <a:pPr marL="342900" indent="-342900" algn="l">
              <a:spcBef>
                <a:spcPct val="10000"/>
              </a:spcBef>
              <a:buClr>
                <a:schemeClr val="hlink"/>
              </a:buClr>
              <a:buFont typeface="Wingdings" pitchFamily="2" charset="2"/>
              <a:buBlip>
                <a:blip r:embed="rId4"/>
              </a:buBlip>
              <a:defRPr/>
            </a:pPr>
            <a:r>
              <a:rPr lang="en-US" sz="1800" dirty="0"/>
              <a:t>Proposal preparation (Section L)</a:t>
            </a:r>
          </a:p>
          <a:p>
            <a:pPr marL="342900" indent="-342900" algn="l">
              <a:spcBef>
                <a:spcPct val="10000"/>
              </a:spcBef>
              <a:buClr>
                <a:schemeClr val="hlink"/>
              </a:buClr>
              <a:buFont typeface="Wingdings" pitchFamily="2" charset="2"/>
              <a:buBlip>
                <a:blip r:embed="rId4"/>
              </a:buBlip>
              <a:defRPr/>
            </a:pPr>
            <a:r>
              <a:rPr lang="en-US" sz="1800" dirty="0"/>
              <a:t>Contract type</a:t>
            </a:r>
          </a:p>
          <a:p>
            <a:pPr marL="342900" indent="-342900" algn="l">
              <a:spcBef>
                <a:spcPct val="10000"/>
              </a:spcBef>
              <a:buClr>
                <a:schemeClr val="hlink"/>
              </a:buClr>
              <a:buFont typeface="Wingdings" pitchFamily="2" charset="2"/>
              <a:buBlip>
                <a:blip r:embed="rId4"/>
              </a:buBlip>
              <a:defRPr/>
            </a:pPr>
            <a:r>
              <a:rPr lang="en-US" sz="1800" dirty="0"/>
              <a:t>Contract administration</a:t>
            </a:r>
          </a:p>
        </p:txBody>
      </p:sp>
      <p:sp>
        <p:nvSpPr>
          <p:cNvPr id="1298435" name="Freeform 3"/>
          <p:cNvSpPr>
            <a:spLocks/>
          </p:cNvSpPr>
          <p:nvPr/>
        </p:nvSpPr>
        <p:spPr bwMode="auto">
          <a:xfrm>
            <a:off x="7848600" y="2667000"/>
            <a:ext cx="825500" cy="1663700"/>
          </a:xfrm>
          <a:custGeom>
            <a:avLst/>
            <a:gdLst/>
            <a:ahLst/>
            <a:cxnLst>
              <a:cxn ang="0">
                <a:pos x="0" y="0"/>
              </a:cxn>
              <a:cxn ang="0">
                <a:pos x="36" y="22"/>
              </a:cxn>
              <a:cxn ang="0">
                <a:pos x="63" y="42"/>
              </a:cxn>
              <a:cxn ang="0">
                <a:pos x="88" y="60"/>
              </a:cxn>
              <a:cxn ang="0">
                <a:pos x="113" y="84"/>
              </a:cxn>
              <a:cxn ang="0">
                <a:pos x="150" y="114"/>
              </a:cxn>
              <a:cxn ang="0">
                <a:pos x="182" y="147"/>
              </a:cxn>
              <a:cxn ang="0">
                <a:pos x="212" y="185"/>
              </a:cxn>
              <a:cxn ang="0">
                <a:pos x="243" y="225"/>
              </a:cxn>
              <a:cxn ang="0">
                <a:pos x="270" y="262"/>
              </a:cxn>
              <a:cxn ang="0">
                <a:pos x="301" y="310"/>
              </a:cxn>
              <a:cxn ang="0">
                <a:pos x="321" y="346"/>
              </a:cxn>
              <a:cxn ang="0">
                <a:pos x="344" y="396"/>
              </a:cxn>
              <a:cxn ang="0">
                <a:pos x="371" y="450"/>
              </a:cxn>
              <a:cxn ang="0">
                <a:pos x="393" y="505"/>
              </a:cxn>
              <a:cxn ang="0">
                <a:pos x="408" y="545"/>
              </a:cxn>
              <a:cxn ang="0">
                <a:pos x="419" y="601"/>
              </a:cxn>
              <a:cxn ang="0">
                <a:pos x="428" y="646"/>
              </a:cxn>
              <a:cxn ang="0">
                <a:pos x="430" y="694"/>
              </a:cxn>
              <a:cxn ang="0">
                <a:pos x="430" y="743"/>
              </a:cxn>
              <a:cxn ang="0">
                <a:pos x="426" y="770"/>
              </a:cxn>
              <a:cxn ang="0">
                <a:pos x="416" y="804"/>
              </a:cxn>
              <a:cxn ang="0">
                <a:pos x="407" y="827"/>
              </a:cxn>
              <a:cxn ang="0">
                <a:pos x="399" y="849"/>
              </a:cxn>
              <a:cxn ang="0">
                <a:pos x="388" y="867"/>
              </a:cxn>
              <a:cxn ang="0">
                <a:pos x="519" y="902"/>
              </a:cxn>
              <a:cxn ang="0">
                <a:pos x="472" y="917"/>
              </a:cxn>
              <a:cxn ang="0">
                <a:pos x="428" y="933"/>
              </a:cxn>
              <a:cxn ang="0">
                <a:pos x="371" y="955"/>
              </a:cxn>
              <a:cxn ang="0">
                <a:pos x="323" y="984"/>
              </a:cxn>
              <a:cxn ang="0">
                <a:pos x="282" y="1011"/>
              </a:cxn>
              <a:cxn ang="0">
                <a:pos x="243" y="1047"/>
              </a:cxn>
              <a:cxn ang="0">
                <a:pos x="228" y="1000"/>
              </a:cxn>
              <a:cxn ang="0">
                <a:pos x="210" y="950"/>
              </a:cxn>
              <a:cxn ang="0">
                <a:pos x="185" y="897"/>
              </a:cxn>
              <a:cxn ang="0">
                <a:pos x="157" y="851"/>
              </a:cxn>
              <a:cxn ang="0">
                <a:pos x="137" y="825"/>
              </a:cxn>
              <a:cxn ang="0">
                <a:pos x="106" y="793"/>
              </a:cxn>
              <a:cxn ang="0">
                <a:pos x="237" y="827"/>
              </a:cxn>
              <a:cxn ang="0">
                <a:pos x="256" y="788"/>
              </a:cxn>
              <a:cxn ang="0">
                <a:pos x="266" y="750"/>
              </a:cxn>
              <a:cxn ang="0">
                <a:pos x="274" y="706"/>
              </a:cxn>
              <a:cxn ang="0">
                <a:pos x="277" y="660"/>
              </a:cxn>
              <a:cxn ang="0">
                <a:pos x="276" y="606"/>
              </a:cxn>
              <a:cxn ang="0">
                <a:pos x="272" y="560"/>
              </a:cxn>
              <a:cxn ang="0">
                <a:pos x="262" y="491"/>
              </a:cxn>
              <a:cxn ang="0">
                <a:pos x="247" y="433"/>
              </a:cxn>
              <a:cxn ang="0">
                <a:pos x="232" y="380"/>
              </a:cxn>
              <a:cxn ang="0">
                <a:pos x="210" y="324"/>
              </a:cxn>
              <a:cxn ang="0">
                <a:pos x="200" y="297"/>
              </a:cxn>
              <a:cxn ang="0">
                <a:pos x="189" y="272"/>
              </a:cxn>
              <a:cxn ang="0">
                <a:pos x="179" y="251"/>
              </a:cxn>
              <a:cxn ang="0">
                <a:pos x="168" y="229"/>
              </a:cxn>
              <a:cxn ang="0">
                <a:pos x="149" y="191"/>
              </a:cxn>
              <a:cxn ang="0">
                <a:pos x="132" y="163"/>
              </a:cxn>
              <a:cxn ang="0">
                <a:pos x="118" y="141"/>
              </a:cxn>
              <a:cxn ang="0">
                <a:pos x="104" y="121"/>
              </a:cxn>
              <a:cxn ang="0">
                <a:pos x="88" y="100"/>
              </a:cxn>
              <a:cxn ang="0">
                <a:pos x="75" y="83"/>
              </a:cxn>
              <a:cxn ang="0">
                <a:pos x="60" y="63"/>
              </a:cxn>
              <a:cxn ang="0">
                <a:pos x="40" y="40"/>
              </a:cxn>
              <a:cxn ang="0">
                <a:pos x="19" y="19"/>
              </a:cxn>
              <a:cxn ang="0">
                <a:pos x="0" y="0"/>
              </a:cxn>
            </a:cxnLst>
            <a:rect l="0" t="0" r="r" b="b"/>
            <a:pathLst>
              <a:path w="520" h="1048">
                <a:moveTo>
                  <a:pt x="0" y="0"/>
                </a:moveTo>
                <a:lnTo>
                  <a:pt x="36" y="22"/>
                </a:lnTo>
                <a:lnTo>
                  <a:pt x="63" y="42"/>
                </a:lnTo>
                <a:lnTo>
                  <a:pt x="88" y="60"/>
                </a:lnTo>
                <a:lnTo>
                  <a:pt x="113" y="84"/>
                </a:lnTo>
                <a:lnTo>
                  <a:pt x="150" y="114"/>
                </a:lnTo>
                <a:lnTo>
                  <a:pt x="182" y="147"/>
                </a:lnTo>
                <a:lnTo>
                  <a:pt x="212" y="185"/>
                </a:lnTo>
                <a:lnTo>
                  <a:pt x="243" y="225"/>
                </a:lnTo>
                <a:lnTo>
                  <a:pt x="270" y="262"/>
                </a:lnTo>
                <a:lnTo>
                  <a:pt x="301" y="310"/>
                </a:lnTo>
                <a:lnTo>
                  <a:pt x="321" y="346"/>
                </a:lnTo>
                <a:lnTo>
                  <a:pt x="344" y="396"/>
                </a:lnTo>
                <a:lnTo>
                  <a:pt x="371" y="450"/>
                </a:lnTo>
                <a:lnTo>
                  <a:pt x="393" y="505"/>
                </a:lnTo>
                <a:lnTo>
                  <a:pt x="408" y="545"/>
                </a:lnTo>
                <a:lnTo>
                  <a:pt x="419" y="601"/>
                </a:lnTo>
                <a:lnTo>
                  <a:pt x="428" y="646"/>
                </a:lnTo>
                <a:lnTo>
                  <a:pt x="430" y="694"/>
                </a:lnTo>
                <a:lnTo>
                  <a:pt x="430" y="743"/>
                </a:lnTo>
                <a:lnTo>
                  <a:pt x="426" y="770"/>
                </a:lnTo>
                <a:lnTo>
                  <a:pt x="416" y="804"/>
                </a:lnTo>
                <a:lnTo>
                  <a:pt x="407" y="827"/>
                </a:lnTo>
                <a:lnTo>
                  <a:pt x="399" y="849"/>
                </a:lnTo>
                <a:lnTo>
                  <a:pt x="388" y="867"/>
                </a:lnTo>
                <a:lnTo>
                  <a:pt x="519" y="902"/>
                </a:lnTo>
                <a:lnTo>
                  <a:pt x="472" y="917"/>
                </a:lnTo>
                <a:lnTo>
                  <a:pt x="428" y="933"/>
                </a:lnTo>
                <a:lnTo>
                  <a:pt x="371" y="955"/>
                </a:lnTo>
                <a:lnTo>
                  <a:pt x="323" y="984"/>
                </a:lnTo>
                <a:lnTo>
                  <a:pt x="282" y="1011"/>
                </a:lnTo>
                <a:lnTo>
                  <a:pt x="243" y="1047"/>
                </a:lnTo>
                <a:lnTo>
                  <a:pt x="228" y="1000"/>
                </a:lnTo>
                <a:lnTo>
                  <a:pt x="210" y="950"/>
                </a:lnTo>
                <a:lnTo>
                  <a:pt x="185" y="897"/>
                </a:lnTo>
                <a:lnTo>
                  <a:pt x="157" y="851"/>
                </a:lnTo>
                <a:lnTo>
                  <a:pt x="137" y="825"/>
                </a:lnTo>
                <a:lnTo>
                  <a:pt x="106" y="793"/>
                </a:lnTo>
                <a:lnTo>
                  <a:pt x="237" y="827"/>
                </a:lnTo>
                <a:lnTo>
                  <a:pt x="256" y="788"/>
                </a:lnTo>
                <a:lnTo>
                  <a:pt x="266" y="750"/>
                </a:lnTo>
                <a:lnTo>
                  <a:pt x="274" y="706"/>
                </a:lnTo>
                <a:lnTo>
                  <a:pt x="277" y="660"/>
                </a:lnTo>
                <a:lnTo>
                  <a:pt x="276" y="606"/>
                </a:lnTo>
                <a:lnTo>
                  <a:pt x="272" y="560"/>
                </a:lnTo>
                <a:lnTo>
                  <a:pt x="262" y="491"/>
                </a:lnTo>
                <a:lnTo>
                  <a:pt x="247" y="433"/>
                </a:lnTo>
                <a:lnTo>
                  <a:pt x="232" y="380"/>
                </a:lnTo>
                <a:lnTo>
                  <a:pt x="210" y="324"/>
                </a:lnTo>
                <a:lnTo>
                  <a:pt x="200" y="297"/>
                </a:lnTo>
                <a:lnTo>
                  <a:pt x="189" y="272"/>
                </a:lnTo>
                <a:lnTo>
                  <a:pt x="179" y="251"/>
                </a:lnTo>
                <a:lnTo>
                  <a:pt x="168" y="229"/>
                </a:lnTo>
                <a:lnTo>
                  <a:pt x="149" y="191"/>
                </a:lnTo>
                <a:lnTo>
                  <a:pt x="132" y="163"/>
                </a:lnTo>
                <a:lnTo>
                  <a:pt x="118" y="141"/>
                </a:lnTo>
                <a:lnTo>
                  <a:pt x="104" y="121"/>
                </a:lnTo>
                <a:lnTo>
                  <a:pt x="88" y="100"/>
                </a:lnTo>
                <a:lnTo>
                  <a:pt x="75" y="83"/>
                </a:lnTo>
                <a:lnTo>
                  <a:pt x="60" y="63"/>
                </a:lnTo>
                <a:lnTo>
                  <a:pt x="40" y="40"/>
                </a:lnTo>
                <a:lnTo>
                  <a:pt x="19" y="19"/>
                </a:lnTo>
                <a:lnTo>
                  <a:pt x="0" y="0"/>
                </a:lnTo>
              </a:path>
            </a:pathLst>
          </a:custGeom>
          <a:solidFill>
            <a:srgbClr val="FF0000"/>
          </a:solidFill>
          <a:ln w="9525" cap="rnd" cmpd="sng">
            <a:noFill/>
            <a:prstDash val="solid"/>
            <a:round/>
            <a:headEnd type="none" w="med" len="med"/>
            <a:tailEnd type="none" w="med" len="med"/>
          </a:ln>
          <a:effectLst>
            <a:outerShdw dist="81320" dir="2319588" algn="ctr" rotWithShape="0">
              <a:schemeClr val="folHlink"/>
            </a:outerShdw>
          </a:effectLst>
        </p:spPr>
        <p:txBody>
          <a:bodyPr/>
          <a:lstStyle/>
          <a:p>
            <a:pPr>
              <a:defRPr/>
            </a:pPr>
            <a:endParaRPr lang="en-US"/>
          </a:p>
        </p:txBody>
      </p:sp>
      <p:sp>
        <p:nvSpPr>
          <p:cNvPr id="1298436" name="Rectangle 4"/>
          <p:cNvSpPr>
            <a:spLocks noChangeArrowheads="1"/>
          </p:cNvSpPr>
          <p:nvPr/>
        </p:nvSpPr>
        <p:spPr bwMode="auto">
          <a:xfrm>
            <a:off x="5449888" y="1563688"/>
            <a:ext cx="2316162" cy="2062162"/>
          </a:xfrm>
          <a:prstGeom prst="rect">
            <a:avLst/>
          </a:prstGeom>
          <a:solidFill>
            <a:srgbClr val="339933"/>
          </a:solidFill>
          <a:ln w="12700">
            <a:solidFill>
              <a:schemeClr val="tx1"/>
            </a:solidFill>
            <a:miter lim="800000"/>
            <a:headEnd/>
            <a:tailEnd/>
          </a:ln>
          <a:effectLst>
            <a:outerShdw dist="91581" dir="3378596" algn="ctr" rotWithShape="0">
              <a:schemeClr val="tx2"/>
            </a:outerShdw>
          </a:effectLst>
        </p:spPr>
        <p:txBody>
          <a:bodyPr wrap="none" anchor="ctr"/>
          <a:lstStyle/>
          <a:p>
            <a:pPr>
              <a:defRPr/>
            </a:pPr>
            <a:endParaRPr lang="en-US"/>
          </a:p>
        </p:txBody>
      </p:sp>
      <p:sp>
        <p:nvSpPr>
          <p:cNvPr id="39944" name="AutoShape 5"/>
          <p:cNvSpPr>
            <a:spLocks noChangeArrowheads="1"/>
          </p:cNvSpPr>
          <p:nvPr/>
        </p:nvSpPr>
        <p:spPr bwMode="auto">
          <a:xfrm rot="10800000">
            <a:off x="5492750" y="1573213"/>
            <a:ext cx="2273300" cy="2022475"/>
          </a:xfrm>
          <a:prstGeom prst="rtTriangle">
            <a:avLst/>
          </a:prstGeom>
          <a:solidFill>
            <a:srgbClr val="FAFD00"/>
          </a:solidFill>
          <a:ln w="12700">
            <a:solidFill>
              <a:schemeClr val="tx1"/>
            </a:solidFill>
            <a:miter lim="800000"/>
            <a:headEnd/>
            <a:tailEnd/>
          </a:ln>
        </p:spPr>
        <p:txBody>
          <a:bodyPr wrap="none" anchor="ctr"/>
          <a:lstStyle/>
          <a:p>
            <a:endParaRPr lang="en-US"/>
          </a:p>
        </p:txBody>
      </p:sp>
      <p:sp>
        <p:nvSpPr>
          <p:cNvPr id="39945" name="Rectangle 6"/>
          <p:cNvSpPr>
            <a:spLocks noChangeArrowheads="1"/>
          </p:cNvSpPr>
          <p:nvPr/>
        </p:nvSpPr>
        <p:spPr bwMode="auto">
          <a:xfrm>
            <a:off x="4935538" y="1995488"/>
            <a:ext cx="361950" cy="1190625"/>
          </a:xfrm>
          <a:prstGeom prst="rect">
            <a:avLst/>
          </a:prstGeom>
          <a:noFill/>
          <a:ln w="9525">
            <a:noFill/>
            <a:miter lim="800000"/>
            <a:headEnd/>
            <a:tailEnd/>
          </a:ln>
        </p:spPr>
        <p:txBody>
          <a:bodyPr wrap="none" lIns="92075" tIns="46038" rIns="92075" bIns="46038">
            <a:spAutoFit/>
          </a:bodyPr>
          <a:lstStyle/>
          <a:p>
            <a:r>
              <a:rPr lang="en-US" sz="1800"/>
              <a:t>P</a:t>
            </a:r>
          </a:p>
          <a:p>
            <a:r>
              <a:rPr lang="en-US" sz="1800"/>
              <a:t>R</a:t>
            </a:r>
          </a:p>
          <a:p>
            <a:r>
              <a:rPr lang="en-US" sz="1800"/>
              <a:t>O</a:t>
            </a:r>
          </a:p>
          <a:p>
            <a:r>
              <a:rPr lang="en-US" sz="1800"/>
              <a:t>B</a:t>
            </a:r>
          </a:p>
        </p:txBody>
      </p:sp>
      <p:sp>
        <p:nvSpPr>
          <p:cNvPr id="39946" name="Rectangle 7"/>
          <p:cNvSpPr>
            <a:spLocks noChangeArrowheads="1"/>
          </p:cNvSpPr>
          <p:nvPr/>
        </p:nvSpPr>
        <p:spPr bwMode="auto">
          <a:xfrm>
            <a:off x="6151563" y="3805238"/>
            <a:ext cx="1060450" cy="366712"/>
          </a:xfrm>
          <a:prstGeom prst="rect">
            <a:avLst/>
          </a:prstGeom>
          <a:noFill/>
          <a:ln w="9525">
            <a:noFill/>
            <a:miter lim="800000"/>
            <a:headEnd/>
            <a:tailEnd/>
          </a:ln>
        </p:spPr>
        <p:txBody>
          <a:bodyPr wrap="none" lIns="92075" tIns="46038" rIns="92075" bIns="46038">
            <a:spAutoFit/>
          </a:bodyPr>
          <a:lstStyle/>
          <a:p>
            <a:r>
              <a:rPr lang="en-US" sz="1800"/>
              <a:t>IMPACT</a:t>
            </a:r>
          </a:p>
        </p:txBody>
      </p:sp>
      <p:sp>
        <p:nvSpPr>
          <p:cNvPr id="39947" name="AutoShape 8"/>
          <p:cNvSpPr>
            <a:spLocks noChangeArrowheads="1"/>
          </p:cNvSpPr>
          <p:nvPr/>
        </p:nvSpPr>
        <p:spPr bwMode="auto">
          <a:xfrm rot="10800000">
            <a:off x="6635750" y="1573213"/>
            <a:ext cx="1136650" cy="1119187"/>
          </a:xfrm>
          <a:prstGeom prst="rtTriangle">
            <a:avLst/>
          </a:prstGeom>
          <a:solidFill>
            <a:srgbClr val="FF0000"/>
          </a:solidFill>
          <a:ln w="12700">
            <a:solidFill>
              <a:schemeClr val="tx1"/>
            </a:solidFill>
            <a:miter lim="800000"/>
            <a:headEnd/>
            <a:tailEnd/>
          </a:ln>
        </p:spPr>
        <p:txBody>
          <a:bodyPr wrap="none" anchor="ctr"/>
          <a:lstStyle/>
          <a:p>
            <a:endParaRPr lang="en-US"/>
          </a:p>
        </p:txBody>
      </p:sp>
      <p:sp>
        <p:nvSpPr>
          <p:cNvPr id="39948" name="Rectangle 9"/>
          <p:cNvSpPr>
            <a:spLocks noChangeArrowheads="1"/>
          </p:cNvSpPr>
          <p:nvPr/>
        </p:nvSpPr>
        <p:spPr bwMode="auto">
          <a:xfrm>
            <a:off x="4892675" y="1574800"/>
            <a:ext cx="523875" cy="274638"/>
          </a:xfrm>
          <a:prstGeom prst="rect">
            <a:avLst/>
          </a:prstGeom>
          <a:noFill/>
          <a:ln w="9525">
            <a:noFill/>
            <a:miter lim="800000"/>
            <a:headEnd/>
            <a:tailEnd/>
          </a:ln>
        </p:spPr>
        <p:txBody>
          <a:bodyPr wrap="none" lIns="92075" tIns="46038" rIns="92075" bIns="46038">
            <a:spAutoFit/>
          </a:bodyPr>
          <a:lstStyle/>
          <a:p>
            <a:r>
              <a:rPr lang="en-US" sz="1200"/>
              <a:t>High</a:t>
            </a:r>
          </a:p>
        </p:txBody>
      </p:sp>
      <p:sp>
        <p:nvSpPr>
          <p:cNvPr id="39949" name="Rectangle 10"/>
          <p:cNvSpPr>
            <a:spLocks noChangeArrowheads="1"/>
          </p:cNvSpPr>
          <p:nvPr/>
        </p:nvSpPr>
        <p:spPr bwMode="auto">
          <a:xfrm>
            <a:off x="7292975" y="3706813"/>
            <a:ext cx="523875" cy="274637"/>
          </a:xfrm>
          <a:prstGeom prst="rect">
            <a:avLst/>
          </a:prstGeom>
          <a:noFill/>
          <a:ln w="9525">
            <a:noFill/>
            <a:miter lim="800000"/>
            <a:headEnd/>
            <a:tailEnd/>
          </a:ln>
        </p:spPr>
        <p:txBody>
          <a:bodyPr wrap="none" lIns="92075" tIns="46038" rIns="92075" bIns="46038">
            <a:spAutoFit/>
          </a:bodyPr>
          <a:lstStyle/>
          <a:p>
            <a:r>
              <a:rPr lang="en-US" sz="1200"/>
              <a:t>High</a:t>
            </a:r>
          </a:p>
        </p:txBody>
      </p:sp>
      <p:sp>
        <p:nvSpPr>
          <p:cNvPr id="39950" name="Rectangle 11"/>
          <p:cNvSpPr>
            <a:spLocks noChangeArrowheads="1"/>
          </p:cNvSpPr>
          <p:nvPr/>
        </p:nvSpPr>
        <p:spPr bwMode="auto">
          <a:xfrm>
            <a:off x="4935538" y="3427413"/>
            <a:ext cx="490537" cy="274637"/>
          </a:xfrm>
          <a:prstGeom prst="rect">
            <a:avLst/>
          </a:prstGeom>
          <a:noFill/>
          <a:ln w="9525">
            <a:noFill/>
            <a:miter lim="800000"/>
            <a:headEnd/>
            <a:tailEnd/>
          </a:ln>
        </p:spPr>
        <p:txBody>
          <a:bodyPr wrap="none" lIns="92075" tIns="46038" rIns="92075" bIns="46038">
            <a:spAutoFit/>
          </a:bodyPr>
          <a:lstStyle/>
          <a:p>
            <a:r>
              <a:rPr lang="en-US" sz="1200"/>
              <a:t>Low</a:t>
            </a:r>
          </a:p>
        </p:txBody>
      </p:sp>
      <p:sp>
        <p:nvSpPr>
          <p:cNvPr id="39951" name="Rectangle 12"/>
          <p:cNvSpPr>
            <a:spLocks noChangeArrowheads="1"/>
          </p:cNvSpPr>
          <p:nvPr/>
        </p:nvSpPr>
        <p:spPr bwMode="auto">
          <a:xfrm>
            <a:off x="5403850" y="3713163"/>
            <a:ext cx="490538" cy="274637"/>
          </a:xfrm>
          <a:prstGeom prst="rect">
            <a:avLst/>
          </a:prstGeom>
          <a:noFill/>
          <a:ln w="9525">
            <a:noFill/>
            <a:miter lim="800000"/>
            <a:headEnd/>
            <a:tailEnd/>
          </a:ln>
        </p:spPr>
        <p:txBody>
          <a:bodyPr wrap="none" lIns="92075" tIns="46038" rIns="92075" bIns="46038">
            <a:spAutoFit/>
          </a:bodyPr>
          <a:lstStyle/>
          <a:p>
            <a:r>
              <a:rPr lang="en-US" sz="1200"/>
              <a:t>Low</a:t>
            </a:r>
          </a:p>
        </p:txBody>
      </p:sp>
      <p:sp>
        <p:nvSpPr>
          <p:cNvPr id="39952" name="Rectangle 13"/>
          <p:cNvSpPr>
            <a:spLocks noChangeArrowheads="1"/>
          </p:cNvSpPr>
          <p:nvPr/>
        </p:nvSpPr>
        <p:spPr bwMode="auto">
          <a:xfrm>
            <a:off x="6765925" y="2532063"/>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3" name="Rectangle 14"/>
          <p:cNvSpPr>
            <a:spLocks noChangeArrowheads="1"/>
          </p:cNvSpPr>
          <p:nvPr/>
        </p:nvSpPr>
        <p:spPr bwMode="auto">
          <a:xfrm>
            <a:off x="6384925" y="2055813"/>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4" name="Rectangle 15"/>
          <p:cNvSpPr>
            <a:spLocks noChangeArrowheads="1"/>
          </p:cNvSpPr>
          <p:nvPr/>
        </p:nvSpPr>
        <p:spPr bwMode="auto">
          <a:xfrm>
            <a:off x="6156325" y="1584325"/>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5" name="Rectangle 16"/>
          <p:cNvSpPr>
            <a:spLocks noChangeArrowheads="1"/>
          </p:cNvSpPr>
          <p:nvPr/>
        </p:nvSpPr>
        <p:spPr bwMode="auto">
          <a:xfrm>
            <a:off x="6664325" y="1697038"/>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6" name="Rectangle 17"/>
          <p:cNvSpPr>
            <a:spLocks noChangeArrowheads="1"/>
          </p:cNvSpPr>
          <p:nvPr/>
        </p:nvSpPr>
        <p:spPr bwMode="auto">
          <a:xfrm>
            <a:off x="7375525" y="1584325"/>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7" name="Rectangle 18"/>
          <p:cNvSpPr>
            <a:spLocks noChangeArrowheads="1"/>
          </p:cNvSpPr>
          <p:nvPr/>
        </p:nvSpPr>
        <p:spPr bwMode="auto">
          <a:xfrm>
            <a:off x="7058025" y="1785938"/>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8" name="Rectangle 19"/>
          <p:cNvSpPr>
            <a:spLocks noChangeArrowheads="1"/>
          </p:cNvSpPr>
          <p:nvPr/>
        </p:nvSpPr>
        <p:spPr bwMode="auto">
          <a:xfrm>
            <a:off x="7451725" y="2260600"/>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59" name="Rectangle 20"/>
          <p:cNvSpPr>
            <a:spLocks noChangeArrowheads="1"/>
          </p:cNvSpPr>
          <p:nvPr/>
        </p:nvSpPr>
        <p:spPr bwMode="auto">
          <a:xfrm>
            <a:off x="7451725" y="3074988"/>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0" name="Rectangle 21"/>
          <p:cNvSpPr>
            <a:spLocks noChangeArrowheads="1"/>
          </p:cNvSpPr>
          <p:nvPr/>
        </p:nvSpPr>
        <p:spPr bwMode="auto">
          <a:xfrm>
            <a:off x="6613525" y="3141663"/>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1" name="Rectangle 22"/>
          <p:cNvSpPr>
            <a:spLocks noChangeArrowheads="1"/>
          </p:cNvSpPr>
          <p:nvPr/>
        </p:nvSpPr>
        <p:spPr bwMode="auto">
          <a:xfrm>
            <a:off x="6080125" y="2598738"/>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2" name="Rectangle 23"/>
          <p:cNvSpPr>
            <a:spLocks noChangeArrowheads="1"/>
          </p:cNvSpPr>
          <p:nvPr/>
        </p:nvSpPr>
        <p:spPr bwMode="auto">
          <a:xfrm>
            <a:off x="6537325" y="2803525"/>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3" name="Rectangle 24"/>
          <p:cNvSpPr>
            <a:spLocks noChangeArrowheads="1"/>
          </p:cNvSpPr>
          <p:nvPr/>
        </p:nvSpPr>
        <p:spPr bwMode="auto">
          <a:xfrm>
            <a:off x="5699125" y="1922463"/>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4" name="Rectangle 25"/>
          <p:cNvSpPr>
            <a:spLocks noChangeArrowheads="1"/>
          </p:cNvSpPr>
          <p:nvPr/>
        </p:nvSpPr>
        <p:spPr bwMode="auto">
          <a:xfrm>
            <a:off x="5699125" y="3141663"/>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5" name="Rectangle 26"/>
          <p:cNvSpPr>
            <a:spLocks noChangeArrowheads="1"/>
          </p:cNvSpPr>
          <p:nvPr/>
        </p:nvSpPr>
        <p:spPr bwMode="auto">
          <a:xfrm>
            <a:off x="5699125" y="2870200"/>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6" name="Rectangle 27"/>
          <p:cNvSpPr>
            <a:spLocks noChangeArrowheads="1"/>
          </p:cNvSpPr>
          <p:nvPr/>
        </p:nvSpPr>
        <p:spPr bwMode="auto">
          <a:xfrm>
            <a:off x="7375525" y="1854200"/>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7" name="Rectangle 28"/>
          <p:cNvSpPr>
            <a:spLocks noChangeArrowheads="1"/>
          </p:cNvSpPr>
          <p:nvPr/>
        </p:nvSpPr>
        <p:spPr bwMode="auto">
          <a:xfrm>
            <a:off x="6765925" y="2055813"/>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39968" name="Rectangle 29"/>
          <p:cNvSpPr>
            <a:spLocks noChangeArrowheads="1"/>
          </p:cNvSpPr>
          <p:nvPr/>
        </p:nvSpPr>
        <p:spPr bwMode="auto">
          <a:xfrm>
            <a:off x="7261225" y="2498725"/>
            <a:ext cx="303213" cy="304800"/>
          </a:xfrm>
          <a:prstGeom prst="rect">
            <a:avLst/>
          </a:prstGeom>
          <a:noFill/>
          <a:ln w="9525">
            <a:noFill/>
            <a:miter lim="800000"/>
            <a:headEnd/>
            <a:tailEnd/>
          </a:ln>
        </p:spPr>
        <p:txBody>
          <a:bodyPr wrap="none" lIns="92075" tIns="46038" rIns="92075" bIns="46038">
            <a:spAutoFit/>
          </a:bodyPr>
          <a:lstStyle/>
          <a:p>
            <a:pPr algn="l"/>
            <a:r>
              <a:rPr lang="en-US" sz="1400"/>
              <a:t>X</a:t>
            </a:r>
          </a:p>
        </p:txBody>
      </p:sp>
      <p:sp>
        <p:nvSpPr>
          <p:cNvPr id="1298462" name="Freeform 30"/>
          <p:cNvSpPr>
            <a:spLocks/>
          </p:cNvSpPr>
          <p:nvPr/>
        </p:nvSpPr>
        <p:spPr bwMode="auto">
          <a:xfrm>
            <a:off x="304800" y="4267200"/>
            <a:ext cx="1190625" cy="1244600"/>
          </a:xfrm>
          <a:custGeom>
            <a:avLst/>
            <a:gdLst/>
            <a:ahLst/>
            <a:cxnLst>
              <a:cxn ang="0">
                <a:pos x="749" y="783"/>
              </a:cxn>
              <a:cxn ang="0">
                <a:pos x="714" y="778"/>
              </a:cxn>
              <a:cxn ang="0">
                <a:pos x="685" y="773"/>
              </a:cxn>
              <a:cxn ang="0">
                <a:pos x="661" y="766"/>
              </a:cxn>
              <a:cxn ang="0">
                <a:pos x="633" y="758"/>
              </a:cxn>
              <a:cxn ang="0">
                <a:pos x="594" y="744"/>
              </a:cxn>
              <a:cxn ang="0">
                <a:pos x="557" y="730"/>
              </a:cxn>
              <a:cxn ang="0">
                <a:pos x="519" y="710"/>
              </a:cxn>
              <a:cxn ang="0">
                <a:pos x="481" y="687"/>
              </a:cxn>
              <a:cxn ang="0">
                <a:pos x="447" y="665"/>
              </a:cxn>
              <a:cxn ang="0">
                <a:pos x="405" y="636"/>
              </a:cxn>
              <a:cxn ang="0">
                <a:pos x="376" y="614"/>
              </a:cxn>
              <a:cxn ang="0">
                <a:pos x="337" y="582"/>
              </a:cxn>
              <a:cxn ang="0">
                <a:pos x="295" y="545"/>
              </a:cxn>
              <a:cxn ang="0">
                <a:pos x="256" y="509"/>
              </a:cxn>
              <a:cxn ang="0">
                <a:pos x="228" y="482"/>
              </a:cxn>
              <a:cxn ang="0">
                <a:pos x="197" y="439"/>
              </a:cxn>
              <a:cxn ang="0">
                <a:pos x="173" y="404"/>
              </a:cxn>
              <a:cxn ang="0">
                <a:pos x="150" y="364"/>
              </a:cxn>
              <a:cxn ang="0">
                <a:pos x="131" y="324"/>
              </a:cxn>
              <a:cxn ang="0">
                <a:pos x="122" y="298"/>
              </a:cxn>
              <a:cxn ang="0">
                <a:pos x="115" y="268"/>
              </a:cxn>
              <a:cxn ang="0">
                <a:pos x="112" y="246"/>
              </a:cxn>
              <a:cxn ang="0">
                <a:pos x="109" y="223"/>
              </a:cxn>
              <a:cxn ang="0">
                <a:pos x="109" y="204"/>
              </a:cxn>
              <a:cxn ang="0">
                <a:pos x="0" y="225"/>
              </a:cxn>
              <a:cxn ang="0">
                <a:pos x="26" y="194"/>
              </a:cxn>
              <a:cxn ang="0">
                <a:pos x="52" y="163"/>
              </a:cxn>
              <a:cxn ang="0">
                <a:pos x="82" y="123"/>
              </a:cxn>
              <a:cxn ang="0">
                <a:pos x="106" y="82"/>
              </a:cxn>
              <a:cxn ang="0">
                <a:pos x="124" y="45"/>
              </a:cxn>
              <a:cxn ang="0">
                <a:pos x="137" y="0"/>
              </a:cxn>
              <a:cxn ang="0">
                <a:pos x="167" y="34"/>
              </a:cxn>
              <a:cxn ang="0">
                <a:pos x="201" y="70"/>
              </a:cxn>
              <a:cxn ang="0">
                <a:pos x="241" y="104"/>
              </a:cxn>
              <a:cxn ang="0">
                <a:pos x="281" y="131"/>
              </a:cxn>
              <a:cxn ang="0">
                <a:pos x="304" y="147"/>
              </a:cxn>
              <a:cxn ang="0">
                <a:pos x="341" y="161"/>
              </a:cxn>
              <a:cxn ang="0">
                <a:pos x="233" y="182"/>
              </a:cxn>
              <a:cxn ang="0">
                <a:pos x="236" y="221"/>
              </a:cxn>
              <a:cxn ang="0">
                <a:pos x="243" y="257"/>
              </a:cxn>
              <a:cxn ang="0">
                <a:pos x="257" y="297"/>
              </a:cxn>
              <a:cxn ang="0">
                <a:pos x="274" y="336"/>
              </a:cxn>
              <a:cxn ang="0">
                <a:pos x="298" y="380"/>
              </a:cxn>
              <a:cxn ang="0">
                <a:pos x="321" y="418"/>
              </a:cxn>
              <a:cxn ang="0">
                <a:pos x="357" y="472"/>
              </a:cxn>
              <a:cxn ang="0">
                <a:pos x="390" y="515"/>
              </a:cxn>
              <a:cxn ang="0">
                <a:pos x="423" y="552"/>
              </a:cxn>
              <a:cxn ang="0">
                <a:pos x="462" y="592"/>
              </a:cxn>
              <a:cxn ang="0">
                <a:pos x="482" y="611"/>
              </a:cxn>
              <a:cxn ang="0">
                <a:pos x="499" y="627"/>
              </a:cxn>
              <a:cxn ang="0">
                <a:pos x="516" y="641"/>
              </a:cxn>
              <a:cxn ang="0">
                <a:pos x="532" y="655"/>
              </a:cxn>
              <a:cxn ang="0">
                <a:pos x="564" y="680"/>
              </a:cxn>
              <a:cxn ang="0">
                <a:pos x="586" y="696"/>
              </a:cxn>
              <a:cxn ang="0">
                <a:pos x="605" y="710"/>
              </a:cxn>
              <a:cxn ang="0">
                <a:pos x="624" y="721"/>
              </a:cxn>
              <a:cxn ang="0">
                <a:pos x="644" y="732"/>
              </a:cxn>
              <a:cxn ang="0">
                <a:pos x="662" y="743"/>
              </a:cxn>
              <a:cxn ang="0">
                <a:pos x="679" y="753"/>
              </a:cxn>
              <a:cxn ang="0">
                <a:pos x="704" y="764"/>
              </a:cxn>
              <a:cxn ang="0">
                <a:pos x="726" y="774"/>
              </a:cxn>
              <a:cxn ang="0">
                <a:pos x="749" y="783"/>
              </a:cxn>
            </a:cxnLst>
            <a:rect l="0" t="0" r="r" b="b"/>
            <a:pathLst>
              <a:path w="750" h="784">
                <a:moveTo>
                  <a:pt x="749" y="783"/>
                </a:moveTo>
                <a:lnTo>
                  <a:pt x="714" y="778"/>
                </a:lnTo>
                <a:lnTo>
                  <a:pt x="685" y="773"/>
                </a:lnTo>
                <a:lnTo>
                  <a:pt x="661" y="766"/>
                </a:lnTo>
                <a:lnTo>
                  <a:pt x="633" y="758"/>
                </a:lnTo>
                <a:lnTo>
                  <a:pt x="594" y="744"/>
                </a:lnTo>
                <a:lnTo>
                  <a:pt x="557" y="730"/>
                </a:lnTo>
                <a:lnTo>
                  <a:pt x="519" y="710"/>
                </a:lnTo>
                <a:lnTo>
                  <a:pt x="481" y="687"/>
                </a:lnTo>
                <a:lnTo>
                  <a:pt x="447" y="665"/>
                </a:lnTo>
                <a:lnTo>
                  <a:pt x="405" y="636"/>
                </a:lnTo>
                <a:lnTo>
                  <a:pt x="376" y="614"/>
                </a:lnTo>
                <a:lnTo>
                  <a:pt x="337" y="582"/>
                </a:lnTo>
                <a:lnTo>
                  <a:pt x="295" y="545"/>
                </a:lnTo>
                <a:lnTo>
                  <a:pt x="256" y="509"/>
                </a:lnTo>
                <a:lnTo>
                  <a:pt x="228" y="482"/>
                </a:lnTo>
                <a:lnTo>
                  <a:pt x="197" y="439"/>
                </a:lnTo>
                <a:lnTo>
                  <a:pt x="173" y="404"/>
                </a:lnTo>
                <a:lnTo>
                  <a:pt x="150" y="364"/>
                </a:lnTo>
                <a:lnTo>
                  <a:pt x="131" y="324"/>
                </a:lnTo>
                <a:lnTo>
                  <a:pt x="122" y="298"/>
                </a:lnTo>
                <a:lnTo>
                  <a:pt x="115" y="268"/>
                </a:lnTo>
                <a:lnTo>
                  <a:pt x="112" y="246"/>
                </a:lnTo>
                <a:lnTo>
                  <a:pt x="109" y="223"/>
                </a:lnTo>
                <a:lnTo>
                  <a:pt x="109" y="204"/>
                </a:lnTo>
                <a:lnTo>
                  <a:pt x="0" y="225"/>
                </a:lnTo>
                <a:lnTo>
                  <a:pt x="26" y="194"/>
                </a:lnTo>
                <a:lnTo>
                  <a:pt x="52" y="163"/>
                </a:lnTo>
                <a:lnTo>
                  <a:pt x="82" y="123"/>
                </a:lnTo>
                <a:lnTo>
                  <a:pt x="106" y="82"/>
                </a:lnTo>
                <a:lnTo>
                  <a:pt x="124" y="45"/>
                </a:lnTo>
                <a:lnTo>
                  <a:pt x="137" y="0"/>
                </a:lnTo>
                <a:lnTo>
                  <a:pt x="167" y="34"/>
                </a:lnTo>
                <a:lnTo>
                  <a:pt x="201" y="70"/>
                </a:lnTo>
                <a:lnTo>
                  <a:pt x="241" y="104"/>
                </a:lnTo>
                <a:lnTo>
                  <a:pt x="281" y="131"/>
                </a:lnTo>
                <a:lnTo>
                  <a:pt x="304" y="147"/>
                </a:lnTo>
                <a:lnTo>
                  <a:pt x="341" y="161"/>
                </a:lnTo>
                <a:lnTo>
                  <a:pt x="233" y="182"/>
                </a:lnTo>
                <a:lnTo>
                  <a:pt x="236" y="221"/>
                </a:lnTo>
                <a:lnTo>
                  <a:pt x="243" y="257"/>
                </a:lnTo>
                <a:lnTo>
                  <a:pt x="257" y="297"/>
                </a:lnTo>
                <a:lnTo>
                  <a:pt x="274" y="336"/>
                </a:lnTo>
                <a:lnTo>
                  <a:pt x="298" y="380"/>
                </a:lnTo>
                <a:lnTo>
                  <a:pt x="321" y="418"/>
                </a:lnTo>
                <a:lnTo>
                  <a:pt x="357" y="472"/>
                </a:lnTo>
                <a:lnTo>
                  <a:pt x="390" y="515"/>
                </a:lnTo>
                <a:lnTo>
                  <a:pt x="423" y="552"/>
                </a:lnTo>
                <a:lnTo>
                  <a:pt x="462" y="592"/>
                </a:lnTo>
                <a:lnTo>
                  <a:pt x="482" y="611"/>
                </a:lnTo>
                <a:lnTo>
                  <a:pt x="499" y="627"/>
                </a:lnTo>
                <a:lnTo>
                  <a:pt x="516" y="641"/>
                </a:lnTo>
                <a:lnTo>
                  <a:pt x="532" y="655"/>
                </a:lnTo>
                <a:lnTo>
                  <a:pt x="564" y="680"/>
                </a:lnTo>
                <a:lnTo>
                  <a:pt x="586" y="696"/>
                </a:lnTo>
                <a:lnTo>
                  <a:pt x="605" y="710"/>
                </a:lnTo>
                <a:lnTo>
                  <a:pt x="624" y="721"/>
                </a:lnTo>
                <a:lnTo>
                  <a:pt x="644" y="732"/>
                </a:lnTo>
                <a:lnTo>
                  <a:pt x="662" y="743"/>
                </a:lnTo>
                <a:lnTo>
                  <a:pt x="679" y="753"/>
                </a:lnTo>
                <a:lnTo>
                  <a:pt x="704" y="764"/>
                </a:lnTo>
                <a:lnTo>
                  <a:pt x="726" y="774"/>
                </a:lnTo>
                <a:lnTo>
                  <a:pt x="749" y="783"/>
                </a:lnTo>
              </a:path>
            </a:pathLst>
          </a:custGeom>
          <a:solidFill>
            <a:srgbClr val="FF0000"/>
          </a:solidFill>
          <a:ln w="9525" cap="rnd" cmpd="sng">
            <a:noFill/>
            <a:prstDash val="solid"/>
            <a:round/>
            <a:headEnd type="none" w="med" len="med"/>
            <a:tailEnd type="none" w="med" len="med"/>
          </a:ln>
          <a:effectLst>
            <a:outerShdw dist="91581" dir="2021404" algn="ctr" rotWithShape="0">
              <a:schemeClr val="folHlink"/>
            </a:outerShdw>
          </a:effectLst>
        </p:spPr>
        <p:txBody>
          <a:bodyPr/>
          <a:lstStyle/>
          <a:p>
            <a:pPr>
              <a:defRPr/>
            </a:pPr>
            <a:endParaRPr lang="en-US"/>
          </a:p>
        </p:txBody>
      </p:sp>
      <p:grpSp>
        <p:nvGrpSpPr>
          <p:cNvPr id="2" name="Group 61"/>
          <p:cNvGrpSpPr>
            <a:grpSpLocks/>
          </p:cNvGrpSpPr>
          <p:nvPr/>
        </p:nvGrpSpPr>
        <p:grpSpPr bwMode="auto">
          <a:xfrm>
            <a:off x="533400" y="1617663"/>
            <a:ext cx="2514600" cy="2497137"/>
            <a:chOff x="336" y="1019"/>
            <a:chExt cx="1584" cy="1573"/>
          </a:xfrm>
        </p:grpSpPr>
        <p:sp>
          <p:nvSpPr>
            <p:cNvPr id="39972" name="Rectangle 33"/>
            <p:cNvSpPr>
              <a:spLocks noChangeArrowheads="1"/>
            </p:cNvSpPr>
            <p:nvPr/>
          </p:nvSpPr>
          <p:spPr bwMode="auto">
            <a:xfrm>
              <a:off x="631" y="1070"/>
              <a:ext cx="1236" cy="257"/>
            </a:xfrm>
            <a:prstGeom prst="rect">
              <a:avLst/>
            </a:prstGeom>
            <a:noFill/>
            <a:ln w="9525">
              <a:noFill/>
              <a:miter lim="800000"/>
              <a:headEnd/>
              <a:tailEnd/>
            </a:ln>
          </p:spPr>
          <p:txBody>
            <a:bodyPr wrap="none" lIns="73025" tIns="36512" rIns="73025" bIns="36512">
              <a:spAutoFit/>
            </a:bodyPr>
            <a:lstStyle/>
            <a:p>
              <a:pPr algn="l" defTabSz="585788"/>
              <a:r>
                <a:rPr lang="en-US" sz="2200"/>
                <a:t>RISK MATRIX</a:t>
              </a:r>
            </a:p>
          </p:txBody>
        </p:sp>
        <p:sp>
          <p:nvSpPr>
            <p:cNvPr id="39973" name="Rectangle 34"/>
            <p:cNvSpPr>
              <a:spLocks noChangeArrowheads="1"/>
            </p:cNvSpPr>
            <p:nvPr/>
          </p:nvSpPr>
          <p:spPr bwMode="auto">
            <a:xfrm>
              <a:off x="336" y="1056"/>
              <a:ext cx="1584" cy="1536"/>
            </a:xfrm>
            <a:prstGeom prst="rect">
              <a:avLst/>
            </a:prstGeom>
            <a:solidFill>
              <a:srgbClr val="CCECFF"/>
            </a:solidFill>
            <a:ln w="12700">
              <a:solidFill>
                <a:schemeClr val="tx1"/>
              </a:solidFill>
              <a:miter lim="800000"/>
              <a:headEnd/>
              <a:tailEnd/>
            </a:ln>
          </p:spPr>
          <p:txBody>
            <a:bodyPr wrap="none" anchor="ctr"/>
            <a:lstStyle/>
            <a:p>
              <a:endParaRPr lang="en-US" sz="2400">
                <a:latin typeface="Times New Roman" pitchFamily="18" charset="0"/>
              </a:endParaRPr>
            </a:p>
          </p:txBody>
        </p:sp>
        <p:sp>
          <p:nvSpPr>
            <p:cNvPr id="39974" name="Rectangle 35"/>
            <p:cNvSpPr>
              <a:spLocks noChangeArrowheads="1"/>
            </p:cNvSpPr>
            <p:nvPr/>
          </p:nvSpPr>
          <p:spPr bwMode="auto">
            <a:xfrm>
              <a:off x="487" y="1398"/>
              <a:ext cx="421" cy="167"/>
            </a:xfrm>
            <a:prstGeom prst="rect">
              <a:avLst/>
            </a:prstGeom>
            <a:noFill/>
            <a:ln w="9525">
              <a:noFill/>
              <a:miter lim="800000"/>
              <a:headEnd/>
              <a:tailEnd/>
            </a:ln>
          </p:spPr>
          <p:txBody>
            <a:bodyPr wrap="none" lIns="73025" tIns="36512" rIns="73025" bIns="36512">
              <a:spAutoFit/>
            </a:bodyPr>
            <a:lstStyle/>
            <a:p>
              <a:pPr marL="182563" indent="-182563" algn="l" defTabSz="585788">
                <a:lnSpc>
                  <a:spcPct val="90000"/>
                </a:lnSpc>
                <a:spcBef>
                  <a:spcPct val="40000"/>
                </a:spcBef>
              </a:pPr>
              <a:r>
                <a:rPr lang="en-US" sz="1400"/>
                <a:t>RQMT</a:t>
              </a:r>
            </a:p>
          </p:txBody>
        </p:sp>
        <p:sp>
          <p:nvSpPr>
            <p:cNvPr id="39975" name="Rectangle 36"/>
            <p:cNvSpPr>
              <a:spLocks noChangeArrowheads="1"/>
            </p:cNvSpPr>
            <p:nvPr/>
          </p:nvSpPr>
          <p:spPr bwMode="auto">
            <a:xfrm rot="5400000">
              <a:off x="1276" y="1268"/>
              <a:ext cx="278" cy="142"/>
            </a:xfrm>
            <a:prstGeom prst="rect">
              <a:avLst/>
            </a:prstGeom>
            <a:noFill/>
            <a:ln w="9525">
              <a:noFill/>
              <a:miter lim="800000"/>
              <a:headEnd/>
              <a:tailEnd/>
            </a:ln>
          </p:spPr>
          <p:txBody>
            <a:bodyPr wrap="none" lIns="73025" tIns="36512" rIns="73025" bIns="36512">
              <a:spAutoFit/>
            </a:bodyPr>
            <a:lstStyle/>
            <a:p>
              <a:pPr algn="l" defTabSz="585788"/>
              <a:r>
                <a:rPr lang="en-US" sz="1000" b="0"/>
                <a:t>RISK</a:t>
              </a:r>
            </a:p>
          </p:txBody>
        </p:sp>
        <p:sp>
          <p:nvSpPr>
            <p:cNvPr id="39976" name="Rectangle 37"/>
            <p:cNvSpPr>
              <a:spLocks noChangeArrowheads="1"/>
            </p:cNvSpPr>
            <p:nvPr/>
          </p:nvSpPr>
          <p:spPr bwMode="auto">
            <a:xfrm rot="5400000">
              <a:off x="1362" y="1326"/>
              <a:ext cx="394" cy="142"/>
            </a:xfrm>
            <a:prstGeom prst="rect">
              <a:avLst/>
            </a:prstGeom>
            <a:noFill/>
            <a:ln w="9525">
              <a:noFill/>
              <a:miter lim="800000"/>
              <a:headEnd/>
              <a:tailEnd/>
            </a:ln>
          </p:spPr>
          <p:txBody>
            <a:bodyPr wrap="none" lIns="73025" tIns="36512" rIns="73025" bIns="36512">
              <a:spAutoFit/>
            </a:bodyPr>
            <a:lstStyle/>
            <a:p>
              <a:pPr algn="l" defTabSz="585788"/>
              <a:r>
                <a:rPr lang="en-US" sz="1000" b="0"/>
                <a:t>IMPACT</a:t>
              </a:r>
            </a:p>
          </p:txBody>
        </p:sp>
        <p:sp>
          <p:nvSpPr>
            <p:cNvPr id="39977" name="Rectangle 38"/>
            <p:cNvSpPr>
              <a:spLocks noChangeArrowheads="1"/>
            </p:cNvSpPr>
            <p:nvPr/>
          </p:nvSpPr>
          <p:spPr bwMode="auto">
            <a:xfrm rot="5400000">
              <a:off x="1544" y="1288"/>
              <a:ext cx="318" cy="142"/>
            </a:xfrm>
            <a:prstGeom prst="rect">
              <a:avLst/>
            </a:prstGeom>
            <a:noFill/>
            <a:ln w="9525">
              <a:noFill/>
              <a:miter lim="800000"/>
              <a:headEnd/>
              <a:tailEnd/>
            </a:ln>
          </p:spPr>
          <p:txBody>
            <a:bodyPr wrap="none" lIns="73025" tIns="36512" rIns="73025" bIns="36512">
              <a:spAutoFit/>
            </a:bodyPr>
            <a:lstStyle/>
            <a:p>
              <a:pPr algn="l" defTabSz="585788"/>
              <a:r>
                <a:rPr lang="en-US" sz="1000" b="0"/>
                <a:t>PROB</a:t>
              </a:r>
            </a:p>
          </p:txBody>
        </p:sp>
        <p:sp>
          <p:nvSpPr>
            <p:cNvPr id="39978" name="Rectangle 39"/>
            <p:cNvSpPr>
              <a:spLocks noChangeArrowheads="1"/>
            </p:cNvSpPr>
            <p:nvPr/>
          </p:nvSpPr>
          <p:spPr bwMode="auto">
            <a:xfrm rot="5400000" flipH="1">
              <a:off x="1650" y="1326"/>
              <a:ext cx="394" cy="142"/>
            </a:xfrm>
            <a:prstGeom prst="rect">
              <a:avLst/>
            </a:prstGeom>
            <a:noFill/>
            <a:ln w="9525">
              <a:noFill/>
              <a:miter lim="800000"/>
              <a:headEnd/>
              <a:tailEnd/>
            </a:ln>
          </p:spPr>
          <p:txBody>
            <a:bodyPr wrap="none" lIns="73025" tIns="36512" rIns="73025" bIns="36512">
              <a:spAutoFit/>
            </a:bodyPr>
            <a:lstStyle/>
            <a:p>
              <a:pPr algn="l" defTabSz="585788"/>
              <a:r>
                <a:rPr lang="en-US" sz="1000" b="0"/>
                <a:t>RATING</a:t>
              </a:r>
            </a:p>
          </p:txBody>
        </p:sp>
        <p:sp>
          <p:nvSpPr>
            <p:cNvPr id="39979" name="Line 40"/>
            <p:cNvSpPr>
              <a:spLocks noChangeShapeType="1"/>
            </p:cNvSpPr>
            <p:nvPr/>
          </p:nvSpPr>
          <p:spPr bwMode="auto">
            <a:xfrm>
              <a:off x="632" y="2129"/>
              <a:ext cx="360" cy="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39980" name="Line 41"/>
            <p:cNvSpPr>
              <a:spLocks noChangeShapeType="1"/>
            </p:cNvSpPr>
            <p:nvPr/>
          </p:nvSpPr>
          <p:spPr bwMode="auto">
            <a:xfrm>
              <a:off x="613" y="1804"/>
              <a:ext cx="360" cy="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39981" name="Line 42"/>
            <p:cNvSpPr>
              <a:spLocks noChangeShapeType="1"/>
            </p:cNvSpPr>
            <p:nvPr/>
          </p:nvSpPr>
          <p:spPr bwMode="auto">
            <a:xfrm>
              <a:off x="1344" y="1200"/>
              <a:ext cx="0" cy="13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2" name="Line 43"/>
            <p:cNvSpPr>
              <a:spLocks noChangeShapeType="1"/>
            </p:cNvSpPr>
            <p:nvPr/>
          </p:nvSpPr>
          <p:spPr bwMode="auto">
            <a:xfrm>
              <a:off x="1488" y="1200"/>
              <a:ext cx="0" cy="13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3" name="Line 44"/>
            <p:cNvSpPr>
              <a:spLocks noChangeShapeType="1"/>
            </p:cNvSpPr>
            <p:nvPr/>
          </p:nvSpPr>
          <p:spPr bwMode="auto">
            <a:xfrm flipH="1">
              <a:off x="1632" y="1200"/>
              <a:ext cx="0" cy="13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4" name="Line 45"/>
            <p:cNvSpPr>
              <a:spLocks noChangeShapeType="1"/>
            </p:cNvSpPr>
            <p:nvPr/>
          </p:nvSpPr>
          <p:spPr bwMode="auto">
            <a:xfrm flipH="1">
              <a:off x="1776" y="1200"/>
              <a:ext cx="0" cy="13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5" name="Line 46"/>
            <p:cNvSpPr>
              <a:spLocks noChangeShapeType="1"/>
            </p:cNvSpPr>
            <p:nvPr/>
          </p:nvSpPr>
          <p:spPr bwMode="auto">
            <a:xfrm>
              <a:off x="336" y="1584"/>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6" name="Line 47"/>
            <p:cNvSpPr>
              <a:spLocks noChangeShapeType="1"/>
            </p:cNvSpPr>
            <p:nvPr/>
          </p:nvSpPr>
          <p:spPr bwMode="auto">
            <a:xfrm>
              <a:off x="336" y="1728"/>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7" name="Line 48"/>
            <p:cNvSpPr>
              <a:spLocks noChangeShapeType="1"/>
            </p:cNvSpPr>
            <p:nvPr/>
          </p:nvSpPr>
          <p:spPr bwMode="auto">
            <a:xfrm flipV="1">
              <a:off x="336" y="2064"/>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8" name="Line 49"/>
            <p:cNvSpPr>
              <a:spLocks noChangeShapeType="1"/>
            </p:cNvSpPr>
            <p:nvPr/>
          </p:nvSpPr>
          <p:spPr bwMode="auto">
            <a:xfrm>
              <a:off x="336" y="2208"/>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89" name="Line 50"/>
            <p:cNvSpPr>
              <a:spLocks noChangeShapeType="1"/>
            </p:cNvSpPr>
            <p:nvPr/>
          </p:nvSpPr>
          <p:spPr bwMode="auto">
            <a:xfrm flipV="1">
              <a:off x="336" y="2400"/>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90" name="Line 51"/>
            <p:cNvSpPr>
              <a:spLocks noChangeShapeType="1"/>
            </p:cNvSpPr>
            <p:nvPr/>
          </p:nvSpPr>
          <p:spPr bwMode="auto">
            <a:xfrm flipV="1">
              <a:off x="336" y="1200"/>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91" name="Rectangle 52"/>
            <p:cNvSpPr>
              <a:spLocks noChangeArrowheads="1"/>
            </p:cNvSpPr>
            <p:nvPr/>
          </p:nvSpPr>
          <p:spPr bwMode="auto">
            <a:xfrm>
              <a:off x="336" y="1584"/>
              <a:ext cx="817" cy="150"/>
            </a:xfrm>
            <a:prstGeom prst="rect">
              <a:avLst/>
            </a:prstGeom>
            <a:noFill/>
            <a:ln w="9525">
              <a:noFill/>
              <a:miter lim="800000"/>
              <a:headEnd/>
              <a:tailEnd/>
            </a:ln>
          </p:spPr>
          <p:txBody>
            <a:bodyPr wrap="none" lIns="73025" tIns="36512" rIns="73025" bIns="36512">
              <a:spAutoFit/>
            </a:bodyPr>
            <a:lstStyle/>
            <a:p>
              <a:pPr marL="182563" indent="-182563" algn="l" defTabSz="585788">
                <a:lnSpc>
                  <a:spcPct val="90000"/>
                </a:lnSpc>
                <a:spcBef>
                  <a:spcPct val="40000"/>
                </a:spcBef>
              </a:pPr>
              <a:r>
                <a:rPr lang="en-US" sz="1200"/>
                <a:t>Technical Risks</a:t>
              </a:r>
            </a:p>
          </p:txBody>
        </p:sp>
        <p:sp>
          <p:nvSpPr>
            <p:cNvPr id="39992" name="Rectangle 53"/>
            <p:cNvSpPr>
              <a:spLocks noChangeArrowheads="1"/>
            </p:cNvSpPr>
            <p:nvPr/>
          </p:nvSpPr>
          <p:spPr bwMode="auto">
            <a:xfrm>
              <a:off x="336" y="1872"/>
              <a:ext cx="1018" cy="150"/>
            </a:xfrm>
            <a:prstGeom prst="rect">
              <a:avLst/>
            </a:prstGeom>
            <a:noFill/>
            <a:ln w="9525">
              <a:noFill/>
              <a:miter lim="800000"/>
              <a:headEnd/>
              <a:tailEnd/>
            </a:ln>
          </p:spPr>
          <p:txBody>
            <a:bodyPr wrap="none" lIns="73025" tIns="36512" rIns="73025" bIns="36512">
              <a:spAutoFit/>
            </a:bodyPr>
            <a:lstStyle/>
            <a:p>
              <a:pPr marL="182563" indent="-182563" algn="l" defTabSz="585788">
                <a:lnSpc>
                  <a:spcPct val="90000"/>
                </a:lnSpc>
                <a:spcBef>
                  <a:spcPct val="40000"/>
                </a:spcBef>
              </a:pPr>
              <a:r>
                <a:rPr lang="en-US" sz="1200"/>
                <a:t>Programmatic Risks</a:t>
              </a:r>
            </a:p>
          </p:txBody>
        </p:sp>
        <p:sp>
          <p:nvSpPr>
            <p:cNvPr id="39993" name="Rectangle 54"/>
            <p:cNvSpPr>
              <a:spLocks noChangeArrowheads="1"/>
            </p:cNvSpPr>
            <p:nvPr/>
          </p:nvSpPr>
          <p:spPr bwMode="auto">
            <a:xfrm>
              <a:off x="336" y="2208"/>
              <a:ext cx="800" cy="150"/>
            </a:xfrm>
            <a:prstGeom prst="rect">
              <a:avLst/>
            </a:prstGeom>
            <a:noFill/>
            <a:ln w="9525">
              <a:noFill/>
              <a:miter lim="800000"/>
              <a:headEnd/>
              <a:tailEnd/>
            </a:ln>
          </p:spPr>
          <p:txBody>
            <a:bodyPr wrap="none" lIns="73025" tIns="36512" rIns="73025" bIns="36512">
              <a:spAutoFit/>
            </a:bodyPr>
            <a:lstStyle/>
            <a:p>
              <a:pPr marL="182563" indent="-182563" algn="l" defTabSz="585788">
                <a:lnSpc>
                  <a:spcPct val="90000"/>
                </a:lnSpc>
                <a:spcBef>
                  <a:spcPct val="40000"/>
                </a:spcBef>
              </a:pPr>
              <a:r>
                <a:rPr lang="en-US" sz="1200"/>
                <a:t>Business Risks</a:t>
              </a:r>
            </a:p>
          </p:txBody>
        </p:sp>
        <p:sp>
          <p:nvSpPr>
            <p:cNvPr id="39994" name="Line 55"/>
            <p:cNvSpPr>
              <a:spLocks noChangeShapeType="1"/>
            </p:cNvSpPr>
            <p:nvPr/>
          </p:nvSpPr>
          <p:spPr bwMode="auto">
            <a:xfrm>
              <a:off x="641" y="2447"/>
              <a:ext cx="360" cy="0"/>
            </a:xfrm>
            <a:prstGeom prst="line">
              <a:avLst/>
            </a:prstGeom>
            <a:noFill/>
            <a:ln w="12700">
              <a:solidFill>
                <a:schemeClr val="tx1"/>
              </a:solidFill>
              <a:prstDash val="dash"/>
              <a:round/>
              <a:headEnd type="none" w="sm" len="sm"/>
              <a:tailEnd type="none" w="sm" len="sm"/>
            </a:ln>
          </p:spPr>
          <p:txBody>
            <a:bodyPr wrap="none" anchor="ctr"/>
            <a:lstStyle/>
            <a:p>
              <a:endParaRPr lang="en-US"/>
            </a:p>
          </p:txBody>
        </p:sp>
        <p:sp>
          <p:nvSpPr>
            <p:cNvPr id="39995" name="Line 56"/>
            <p:cNvSpPr>
              <a:spLocks noChangeShapeType="1"/>
            </p:cNvSpPr>
            <p:nvPr/>
          </p:nvSpPr>
          <p:spPr bwMode="auto">
            <a:xfrm>
              <a:off x="336" y="1872"/>
              <a:ext cx="15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9996" name="Text Box 57"/>
            <p:cNvSpPr txBox="1">
              <a:spLocks noChangeArrowheads="1"/>
            </p:cNvSpPr>
            <p:nvPr/>
          </p:nvSpPr>
          <p:spPr bwMode="auto">
            <a:xfrm>
              <a:off x="660" y="1019"/>
              <a:ext cx="948" cy="212"/>
            </a:xfrm>
            <a:prstGeom prst="rect">
              <a:avLst/>
            </a:prstGeom>
            <a:noFill/>
            <a:ln w="47625" cmpd="thickThin">
              <a:noFill/>
              <a:miter lim="800000"/>
              <a:headEnd type="none" w="sm" len="sm"/>
              <a:tailEnd type="none" w="sm" len="sm"/>
            </a:ln>
          </p:spPr>
          <p:txBody>
            <a:bodyPr wrap="none">
              <a:spAutoFit/>
            </a:bodyPr>
            <a:lstStyle/>
            <a:p>
              <a:pPr algn="l"/>
              <a:r>
                <a:rPr lang="en-US" sz="1600"/>
                <a:t>Risk Program</a:t>
              </a:r>
            </a:p>
          </p:txBody>
        </p:sp>
      </p:grpSp>
      <p:sp>
        <p:nvSpPr>
          <p:cNvPr id="1298490" name="Freeform 58"/>
          <p:cNvSpPr>
            <a:spLocks/>
          </p:cNvSpPr>
          <p:nvPr/>
        </p:nvSpPr>
        <p:spPr bwMode="auto">
          <a:xfrm rot="6855659">
            <a:off x="3414712" y="1962151"/>
            <a:ext cx="1344613" cy="1370012"/>
          </a:xfrm>
          <a:custGeom>
            <a:avLst/>
            <a:gdLst/>
            <a:ahLst/>
            <a:cxnLst>
              <a:cxn ang="0">
                <a:pos x="749" y="783"/>
              </a:cxn>
              <a:cxn ang="0">
                <a:pos x="714" y="778"/>
              </a:cxn>
              <a:cxn ang="0">
                <a:pos x="685" y="773"/>
              </a:cxn>
              <a:cxn ang="0">
                <a:pos x="661" y="766"/>
              </a:cxn>
              <a:cxn ang="0">
                <a:pos x="633" y="758"/>
              </a:cxn>
              <a:cxn ang="0">
                <a:pos x="594" y="744"/>
              </a:cxn>
              <a:cxn ang="0">
                <a:pos x="557" y="730"/>
              </a:cxn>
              <a:cxn ang="0">
                <a:pos x="519" y="710"/>
              </a:cxn>
              <a:cxn ang="0">
                <a:pos x="481" y="687"/>
              </a:cxn>
              <a:cxn ang="0">
                <a:pos x="447" y="665"/>
              </a:cxn>
              <a:cxn ang="0">
                <a:pos x="405" y="636"/>
              </a:cxn>
              <a:cxn ang="0">
                <a:pos x="376" y="614"/>
              </a:cxn>
              <a:cxn ang="0">
                <a:pos x="337" y="582"/>
              </a:cxn>
              <a:cxn ang="0">
                <a:pos x="295" y="545"/>
              </a:cxn>
              <a:cxn ang="0">
                <a:pos x="256" y="509"/>
              </a:cxn>
              <a:cxn ang="0">
                <a:pos x="228" y="482"/>
              </a:cxn>
              <a:cxn ang="0">
                <a:pos x="197" y="439"/>
              </a:cxn>
              <a:cxn ang="0">
                <a:pos x="173" y="404"/>
              </a:cxn>
              <a:cxn ang="0">
                <a:pos x="150" y="364"/>
              </a:cxn>
              <a:cxn ang="0">
                <a:pos x="131" y="324"/>
              </a:cxn>
              <a:cxn ang="0">
                <a:pos x="122" y="298"/>
              </a:cxn>
              <a:cxn ang="0">
                <a:pos x="115" y="268"/>
              </a:cxn>
              <a:cxn ang="0">
                <a:pos x="112" y="246"/>
              </a:cxn>
              <a:cxn ang="0">
                <a:pos x="109" y="223"/>
              </a:cxn>
              <a:cxn ang="0">
                <a:pos x="109" y="204"/>
              </a:cxn>
              <a:cxn ang="0">
                <a:pos x="0" y="225"/>
              </a:cxn>
              <a:cxn ang="0">
                <a:pos x="26" y="194"/>
              </a:cxn>
              <a:cxn ang="0">
                <a:pos x="52" y="163"/>
              </a:cxn>
              <a:cxn ang="0">
                <a:pos x="82" y="123"/>
              </a:cxn>
              <a:cxn ang="0">
                <a:pos x="106" y="82"/>
              </a:cxn>
              <a:cxn ang="0">
                <a:pos x="124" y="45"/>
              </a:cxn>
              <a:cxn ang="0">
                <a:pos x="137" y="0"/>
              </a:cxn>
              <a:cxn ang="0">
                <a:pos x="167" y="34"/>
              </a:cxn>
              <a:cxn ang="0">
                <a:pos x="201" y="70"/>
              </a:cxn>
              <a:cxn ang="0">
                <a:pos x="241" y="104"/>
              </a:cxn>
              <a:cxn ang="0">
                <a:pos x="281" y="131"/>
              </a:cxn>
              <a:cxn ang="0">
                <a:pos x="304" y="147"/>
              </a:cxn>
              <a:cxn ang="0">
                <a:pos x="341" y="161"/>
              </a:cxn>
              <a:cxn ang="0">
                <a:pos x="233" y="182"/>
              </a:cxn>
              <a:cxn ang="0">
                <a:pos x="236" y="221"/>
              </a:cxn>
              <a:cxn ang="0">
                <a:pos x="243" y="257"/>
              </a:cxn>
              <a:cxn ang="0">
                <a:pos x="257" y="297"/>
              </a:cxn>
              <a:cxn ang="0">
                <a:pos x="274" y="336"/>
              </a:cxn>
              <a:cxn ang="0">
                <a:pos x="298" y="380"/>
              </a:cxn>
              <a:cxn ang="0">
                <a:pos x="321" y="418"/>
              </a:cxn>
              <a:cxn ang="0">
                <a:pos x="357" y="472"/>
              </a:cxn>
              <a:cxn ang="0">
                <a:pos x="390" y="515"/>
              </a:cxn>
              <a:cxn ang="0">
                <a:pos x="423" y="552"/>
              </a:cxn>
              <a:cxn ang="0">
                <a:pos x="462" y="592"/>
              </a:cxn>
              <a:cxn ang="0">
                <a:pos x="482" y="611"/>
              </a:cxn>
              <a:cxn ang="0">
                <a:pos x="499" y="627"/>
              </a:cxn>
              <a:cxn ang="0">
                <a:pos x="516" y="641"/>
              </a:cxn>
              <a:cxn ang="0">
                <a:pos x="532" y="655"/>
              </a:cxn>
              <a:cxn ang="0">
                <a:pos x="564" y="680"/>
              </a:cxn>
              <a:cxn ang="0">
                <a:pos x="586" y="696"/>
              </a:cxn>
              <a:cxn ang="0">
                <a:pos x="605" y="710"/>
              </a:cxn>
              <a:cxn ang="0">
                <a:pos x="624" y="721"/>
              </a:cxn>
              <a:cxn ang="0">
                <a:pos x="644" y="732"/>
              </a:cxn>
              <a:cxn ang="0">
                <a:pos x="662" y="743"/>
              </a:cxn>
              <a:cxn ang="0">
                <a:pos x="679" y="753"/>
              </a:cxn>
              <a:cxn ang="0">
                <a:pos x="704" y="764"/>
              </a:cxn>
              <a:cxn ang="0">
                <a:pos x="726" y="774"/>
              </a:cxn>
              <a:cxn ang="0">
                <a:pos x="749" y="783"/>
              </a:cxn>
            </a:cxnLst>
            <a:rect l="0" t="0" r="r" b="b"/>
            <a:pathLst>
              <a:path w="750" h="784">
                <a:moveTo>
                  <a:pt x="749" y="783"/>
                </a:moveTo>
                <a:lnTo>
                  <a:pt x="714" y="778"/>
                </a:lnTo>
                <a:lnTo>
                  <a:pt x="685" y="773"/>
                </a:lnTo>
                <a:lnTo>
                  <a:pt x="661" y="766"/>
                </a:lnTo>
                <a:lnTo>
                  <a:pt x="633" y="758"/>
                </a:lnTo>
                <a:lnTo>
                  <a:pt x="594" y="744"/>
                </a:lnTo>
                <a:lnTo>
                  <a:pt x="557" y="730"/>
                </a:lnTo>
                <a:lnTo>
                  <a:pt x="519" y="710"/>
                </a:lnTo>
                <a:lnTo>
                  <a:pt x="481" y="687"/>
                </a:lnTo>
                <a:lnTo>
                  <a:pt x="447" y="665"/>
                </a:lnTo>
                <a:lnTo>
                  <a:pt x="405" y="636"/>
                </a:lnTo>
                <a:lnTo>
                  <a:pt x="376" y="614"/>
                </a:lnTo>
                <a:lnTo>
                  <a:pt x="337" y="582"/>
                </a:lnTo>
                <a:lnTo>
                  <a:pt x="295" y="545"/>
                </a:lnTo>
                <a:lnTo>
                  <a:pt x="256" y="509"/>
                </a:lnTo>
                <a:lnTo>
                  <a:pt x="228" y="482"/>
                </a:lnTo>
                <a:lnTo>
                  <a:pt x="197" y="439"/>
                </a:lnTo>
                <a:lnTo>
                  <a:pt x="173" y="404"/>
                </a:lnTo>
                <a:lnTo>
                  <a:pt x="150" y="364"/>
                </a:lnTo>
                <a:lnTo>
                  <a:pt x="131" y="324"/>
                </a:lnTo>
                <a:lnTo>
                  <a:pt x="122" y="298"/>
                </a:lnTo>
                <a:lnTo>
                  <a:pt x="115" y="268"/>
                </a:lnTo>
                <a:lnTo>
                  <a:pt x="112" y="246"/>
                </a:lnTo>
                <a:lnTo>
                  <a:pt x="109" y="223"/>
                </a:lnTo>
                <a:lnTo>
                  <a:pt x="109" y="204"/>
                </a:lnTo>
                <a:lnTo>
                  <a:pt x="0" y="225"/>
                </a:lnTo>
                <a:lnTo>
                  <a:pt x="26" y="194"/>
                </a:lnTo>
                <a:lnTo>
                  <a:pt x="52" y="163"/>
                </a:lnTo>
                <a:lnTo>
                  <a:pt x="82" y="123"/>
                </a:lnTo>
                <a:lnTo>
                  <a:pt x="106" y="82"/>
                </a:lnTo>
                <a:lnTo>
                  <a:pt x="124" y="45"/>
                </a:lnTo>
                <a:lnTo>
                  <a:pt x="137" y="0"/>
                </a:lnTo>
                <a:lnTo>
                  <a:pt x="167" y="34"/>
                </a:lnTo>
                <a:lnTo>
                  <a:pt x="201" y="70"/>
                </a:lnTo>
                <a:lnTo>
                  <a:pt x="241" y="104"/>
                </a:lnTo>
                <a:lnTo>
                  <a:pt x="281" y="131"/>
                </a:lnTo>
                <a:lnTo>
                  <a:pt x="304" y="147"/>
                </a:lnTo>
                <a:lnTo>
                  <a:pt x="341" y="161"/>
                </a:lnTo>
                <a:lnTo>
                  <a:pt x="233" y="182"/>
                </a:lnTo>
                <a:lnTo>
                  <a:pt x="236" y="221"/>
                </a:lnTo>
                <a:lnTo>
                  <a:pt x="243" y="257"/>
                </a:lnTo>
                <a:lnTo>
                  <a:pt x="257" y="297"/>
                </a:lnTo>
                <a:lnTo>
                  <a:pt x="274" y="336"/>
                </a:lnTo>
                <a:lnTo>
                  <a:pt x="298" y="380"/>
                </a:lnTo>
                <a:lnTo>
                  <a:pt x="321" y="418"/>
                </a:lnTo>
                <a:lnTo>
                  <a:pt x="357" y="472"/>
                </a:lnTo>
                <a:lnTo>
                  <a:pt x="390" y="515"/>
                </a:lnTo>
                <a:lnTo>
                  <a:pt x="423" y="552"/>
                </a:lnTo>
                <a:lnTo>
                  <a:pt x="462" y="592"/>
                </a:lnTo>
                <a:lnTo>
                  <a:pt x="482" y="611"/>
                </a:lnTo>
                <a:lnTo>
                  <a:pt x="499" y="627"/>
                </a:lnTo>
                <a:lnTo>
                  <a:pt x="516" y="641"/>
                </a:lnTo>
                <a:lnTo>
                  <a:pt x="532" y="655"/>
                </a:lnTo>
                <a:lnTo>
                  <a:pt x="564" y="680"/>
                </a:lnTo>
                <a:lnTo>
                  <a:pt x="586" y="696"/>
                </a:lnTo>
                <a:lnTo>
                  <a:pt x="605" y="710"/>
                </a:lnTo>
                <a:lnTo>
                  <a:pt x="624" y="721"/>
                </a:lnTo>
                <a:lnTo>
                  <a:pt x="644" y="732"/>
                </a:lnTo>
                <a:lnTo>
                  <a:pt x="662" y="743"/>
                </a:lnTo>
                <a:lnTo>
                  <a:pt x="679" y="753"/>
                </a:lnTo>
                <a:lnTo>
                  <a:pt x="704" y="764"/>
                </a:lnTo>
                <a:lnTo>
                  <a:pt x="726" y="774"/>
                </a:lnTo>
                <a:lnTo>
                  <a:pt x="749" y="783"/>
                </a:lnTo>
              </a:path>
            </a:pathLst>
          </a:custGeom>
          <a:solidFill>
            <a:srgbClr val="FF0000"/>
          </a:solidFill>
          <a:ln w="9525" cap="rnd" cmpd="sng">
            <a:noFill/>
            <a:prstDash val="solid"/>
            <a:round/>
            <a:headEnd type="none" w="med" len="med"/>
            <a:tailEnd type="none" w="med" len="med"/>
          </a:ln>
          <a:effectLst>
            <a:outerShdw dist="91581" dir="2021404" algn="ctr" rotWithShape="0">
              <a:schemeClr val="folHlink"/>
            </a:outerShdw>
          </a:effectLst>
        </p:spPr>
        <p:txBody>
          <a:bodyPr/>
          <a:lstStyle/>
          <a:p>
            <a:pPr>
              <a:defRPr/>
            </a:pPr>
            <a:endParaRPr lang="en-US"/>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22</a:t>
            </a:fld>
            <a:endParaRPr lang="en-US">
              <a:solidFill>
                <a:schemeClr val="bg2"/>
              </a:solidFill>
            </a:endParaRPr>
          </a:p>
        </p:txBody>
      </p:sp>
    </p:spTree>
    <p:extLst>
      <p:ext uri="{BB962C8B-B14F-4D97-AF65-F5344CB8AC3E}">
        <p14:creationId xmlns:p14="http://schemas.microsoft.com/office/powerpoint/2010/main" val="75463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p:txBody>
          <a:bodyPr/>
          <a:lstStyle/>
          <a:p>
            <a:pPr>
              <a:defRPr/>
            </a:pPr>
            <a:fld id="{59739950-A23D-4C33-813E-AA878206E8A6}" type="slidenum">
              <a:rPr lang="en-US" smtClean="0"/>
              <a:pPr>
                <a:defRPr/>
              </a:pPr>
              <a:t>23</a:t>
            </a:fld>
            <a:endParaRPr lang="en-US" dirty="0">
              <a:solidFill>
                <a:schemeClr val="bg2"/>
              </a:solidFill>
            </a:endParaRPr>
          </a:p>
        </p:txBody>
      </p:sp>
      <p:sp>
        <p:nvSpPr>
          <p:cNvPr id="11268" name="Text Box 2"/>
          <p:cNvSpPr txBox="1">
            <a:spLocks noChangeArrowheads="1"/>
          </p:cNvSpPr>
          <p:nvPr/>
        </p:nvSpPr>
        <p:spPr bwMode="auto">
          <a:xfrm>
            <a:off x="457200" y="1752600"/>
            <a:ext cx="8305800" cy="1938992"/>
          </a:xfrm>
          <a:prstGeom prst="rect">
            <a:avLst/>
          </a:prstGeom>
          <a:noFill/>
          <a:ln w="12700">
            <a:noFill/>
            <a:miter lim="800000"/>
            <a:headEnd/>
            <a:tailEnd/>
          </a:ln>
        </p:spPr>
        <p:txBody>
          <a:bodyPr wrap="square">
            <a:spAutoFit/>
          </a:bodyPr>
          <a:lstStyle/>
          <a:p>
            <a:pPr algn="ctr" eaLnBrk="0" hangingPunct="0"/>
            <a:endParaRPr lang="en-US" sz="4000" dirty="0">
              <a:solidFill>
                <a:srgbClr val="000066"/>
              </a:solidFill>
            </a:endParaRPr>
          </a:p>
          <a:p>
            <a:pPr algn="ctr" eaLnBrk="0" hangingPunct="0"/>
            <a:endParaRPr lang="en-US" sz="4000" b="1" dirty="0">
              <a:solidFill>
                <a:schemeClr val="accent2">
                  <a:lumMod val="50000"/>
                </a:schemeClr>
              </a:solidFill>
              <a:latin typeface="+mj-lt"/>
            </a:endParaRPr>
          </a:p>
          <a:p>
            <a:pPr algn="ctr" eaLnBrk="0" hangingPunct="0"/>
            <a:r>
              <a:rPr lang="en-US" sz="4000" b="1" dirty="0">
                <a:solidFill>
                  <a:schemeClr val="accent2">
                    <a:lumMod val="50000"/>
                  </a:schemeClr>
                </a:solidFill>
              </a:rPr>
              <a:t>Contract Type Selection</a:t>
            </a:r>
          </a:p>
        </p:txBody>
      </p:sp>
      <p:sp>
        <p:nvSpPr>
          <p:cNvPr id="4" name="Text Box 2"/>
          <p:cNvSpPr txBox="1">
            <a:spLocks noChangeArrowheads="1"/>
          </p:cNvSpPr>
          <p:nvPr/>
        </p:nvSpPr>
        <p:spPr bwMode="auto">
          <a:xfrm>
            <a:off x="1066800" y="304800"/>
            <a:ext cx="8458200" cy="707886"/>
          </a:xfrm>
          <a:prstGeom prst="rect">
            <a:avLst/>
          </a:prstGeom>
          <a:noFill/>
          <a:ln w="12700">
            <a:noFill/>
            <a:miter lim="800000"/>
            <a:headEnd/>
            <a:tailEnd/>
          </a:ln>
        </p:spPr>
        <p:txBody>
          <a:bodyPr wrap="square">
            <a:spAutoFit/>
          </a:bodyPr>
          <a:lstStyle/>
          <a:p>
            <a:pPr algn="ctr" eaLnBrk="0" hangingPunct="0"/>
            <a:r>
              <a:rPr lang="en-US" sz="4000" b="1" dirty="0">
                <a:solidFill>
                  <a:srgbClr val="000066"/>
                </a:solidFill>
              </a:rPr>
              <a:t> </a:t>
            </a:r>
            <a:endParaRPr lang="en-US" sz="4000" b="1" i="1" dirty="0">
              <a:solidFill>
                <a:srgbClr val="000066"/>
              </a:solidFill>
            </a:endParaRPr>
          </a:p>
        </p:txBody>
      </p:sp>
      <p:sp>
        <p:nvSpPr>
          <p:cNvPr id="5" name="TextBox 4"/>
          <p:cNvSpPr txBox="1"/>
          <p:nvPr/>
        </p:nvSpPr>
        <p:spPr>
          <a:xfrm>
            <a:off x="1981200" y="344269"/>
            <a:ext cx="6781800" cy="646331"/>
          </a:xfrm>
          <a:prstGeom prst="rect">
            <a:avLst/>
          </a:prstGeom>
          <a:noFill/>
        </p:spPr>
        <p:txBody>
          <a:bodyPr wrap="square" rtlCol="0">
            <a:spAutoFit/>
          </a:bodyPr>
          <a:lstStyle/>
          <a:p>
            <a:r>
              <a:rPr lang="en-US" sz="3600" b="1" i="1" dirty="0">
                <a:solidFill>
                  <a:srgbClr val="002060"/>
                </a:solidFill>
                <a:latin typeface="+mj-lt"/>
              </a:rPr>
              <a:t>     </a:t>
            </a:r>
          </a:p>
        </p:txBody>
      </p:sp>
      <p:sp>
        <p:nvSpPr>
          <p:cNvPr id="2" name="TextBox 1"/>
          <p:cNvSpPr txBox="1"/>
          <p:nvPr/>
        </p:nvSpPr>
        <p:spPr>
          <a:xfrm>
            <a:off x="2400300" y="4231451"/>
            <a:ext cx="4419600" cy="400110"/>
          </a:xfrm>
          <a:prstGeom prst="rect">
            <a:avLst/>
          </a:prstGeom>
          <a:noFill/>
        </p:spPr>
        <p:txBody>
          <a:bodyPr wrap="square" rtlCol="0">
            <a:spAutoFit/>
          </a:bodyPr>
          <a:lstStyle/>
          <a:p>
            <a:r>
              <a:rPr lang="en-US" sz="2000" dirty="0">
                <a:hlinkClick r:id="rId3"/>
              </a:rPr>
              <a:t>Comparison of Major Contract Types</a:t>
            </a:r>
            <a:endParaRPr lang="en-US" sz="2000" dirty="0"/>
          </a:p>
        </p:txBody>
      </p:sp>
      <p:sp>
        <p:nvSpPr>
          <p:cNvPr id="6" name="TextBox 5">
            <a:extLst>
              <a:ext uri="{FF2B5EF4-FFF2-40B4-BE49-F238E27FC236}">
                <a16:creationId xmlns:a16="http://schemas.microsoft.com/office/drawing/2014/main" id="{21BBB56B-B61B-5634-398F-4EB06A0252A8}"/>
              </a:ext>
            </a:extLst>
          </p:cNvPr>
          <p:cNvSpPr txBox="1"/>
          <p:nvPr/>
        </p:nvSpPr>
        <p:spPr>
          <a:xfrm>
            <a:off x="2008909" y="6411602"/>
            <a:ext cx="5605318"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24</a:t>
            </a:fld>
            <a:endParaRPr lang="en-US" dirty="0">
              <a:solidFill>
                <a:schemeClr val="bg2"/>
              </a:solidFill>
            </a:endParaRPr>
          </a:p>
        </p:txBody>
      </p:sp>
      <p:sp>
        <p:nvSpPr>
          <p:cNvPr id="4" name="Title 3"/>
          <p:cNvSpPr>
            <a:spLocks noGrp="1"/>
          </p:cNvSpPr>
          <p:nvPr>
            <p:ph type="title"/>
          </p:nvPr>
        </p:nvSpPr>
        <p:spPr/>
        <p:txBody>
          <a:bodyPr/>
          <a:lstStyle/>
          <a:p>
            <a:r>
              <a:rPr lang="en-US" dirty="0"/>
              <a:t>Spectrum –   </a:t>
            </a:r>
            <a:br>
              <a:rPr lang="en-US" dirty="0"/>
            </a:br>
            <a:r>
              <a:rPr lang="en-US" dirty="0"/>
              <a:t> Contract Type and Risk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0023212"/>
              </p:ext>
            </p:extLst>
          </p:nvPr>
        </p:nvGraphicFramePr>
        <p:xfrm>
          <a:off x="276225" y="1752600"/>
          <a:ext cx="8397876" cy="3429000"/>
        </p:xfrm>
        <a:graphic>
          <a:graphicData uri="http://schemas.openxmlformats.org/drawingml/2006/table">
            <a:tbl>
              <a:tblPr firstRow="1" bandRow="1">
                <a:tableStyleId>{5C22544A-7EE6-4342-B048-85BDC9FD1C3A}</a:tableStyleId>
              </a:tblPr>
              <a:tblGrid>
                <a:gridCol w="1781175">
                  <a:extLst>
                    <a:ext uri="{9D8B030D-6E8A-4147-A177-3AD203B41FA5}">
                      <a16:colId xmlns:a16="http://schemas.microsoft.com/office/drawing/2014/main" val="20000"/>
                    </a:ext>
                  </a:extLst>
                </a:gridCol>
                <a:gridCol w="6616701">
                  <a:extLst>
                    <a:ext uri="{9D8B030D-6E8A-4147-A177-3AD203B41FA5}">
                      <a16:colId xmlns:a16="http://schemas.microsoft.com/office/drawing/2014/main" val="20001"/>
                    </a:ext>
                  </a:extLst>
                </a:gridCol>
              </a:tblGrid>
              <a:tr h="1143000">
                <a:tc>
                  <a:txBody>
                    <a:bodyPr/>
                    <a:lstStyle/>
                    <a:p>
                      <a:pPr algn="ctr"/>
                      <a:r>
                        <a:rPr lang="en-US" sz="1800" dirty="0">
                          <a:solidFill>
                            <a:schemeClr val="tx1"/>
                          </a:solidFill>
                        </a:rPr>
                        <a:t>Cost Risk</a:t>
                      </a:r>
                    </a:p>
                  </a:txBody>
                  <a:tcPr anchor="ctr">
                    <a:solidFill>
                      <a:srgbClr val="FFFF00"/>
                    </a:solidFill>
                  </a:tcPr>
                </a:tc>
                <a:tc>
                  <a:txBody>
                    <a:bodyPr/>
                    <a:lstStyle/>
                    <a:p>
                      <a:endParaRPr lang="en-US" dirty="0"/>
                    </a:p>
                  </a:txBody>
                  <a:tcPr>
                    <a:gradFill flip="none" rotWithShape="1">
                      <a:gsLst>
                        <a:gs pos="0">
                          <a:srgbClr val="5E9EFF"/>
                        </a:gs>
                        <a:gs pos="39999">
                          <a:srgbClr val="85C2FF"/>
                        </a:gs>
                        <a:gs pos="70000">
                          <a:srgbClr val="C4D6EB"/>
                        </a:gs>
                        <a:gs pos="100000">
                          <a:srgbClr val="FFEBFA"/>
                        </a:gs>
                      </a:gsLst>
                      <a:lin ang="0" scaled="0"/>
                      <a:tileRect/>
                    </a:gradFill>
                  </a:tcPr>
                </a:tc>
                <a:extLst>
                  <a:ext uri="{0D108BD9-81ED-4DB2-BD59-A6C34878D82A}">
                    <a16:rowId xmlns:a16="http://schemas.microsoft.com/office/drawing/2014/main" val="10000"/>
                  </a:ext>
                </a:extLst>
              </a:tr>
              <a:tr h="1143000">
                <a:tc>
                  <a:txBody>
                    <a:bodyPr/>
                    <a:lstStyle/>
                    <a:p>
                      <a:pPr algn="ctr"/>
                      <a:r>
                        <a:rPr lang="en-US" sz="1800" b="1" dirty="0"/>
                        <a:t>Requirements</a:t>
                      </a:r>
                      <a:r>
                        <a:rPr lang="en-US" sz="1800" b="1" baseline="0" dirty="0"/>
                        <a:t> Definition</a:t>
                      </a:r>
                      <a:endParaRPr lang="en-US" sz="1800" b="1" dirty="0"/>
                    </a:p>
                  </a:txBody>
                  <a:tcPr anchor="ctr">
                    <a:solidFill>
                      <a:srgbClr val="FFFF66"/>
                    </a:solidFill>
                  </a:tcPr>
                </a:tc>
                <a:tc>
                  <a:txBody>
                    <a:bodyPr/>
                    <a:lstStyle/>
                    <a:p>
                      <a:endParaRPr lang="en-US" dirty="0"/>
                    </a:p>
                  </a:txBody>
                  <a:tcPr>
                    <a:gradFill flip="none" rotWithShape="1">
                      <a:gsLst>
                        <a:gs pos="0">
                          <a:srgbClr val="5E9EFF"/>
                        </a:gs>
                        <a:gs pos="39999">
                          <a:srgbClr val="85C2FF"/>
                        </a:gs>
                        <a:gs pos="70000">
                          <a:srgbClr val="C4D6EB"/>
                        </a:gs>
                        <a:gs pos="100000">
                          <a:srgbClr val="FFEBFA"/>
                        </a:gs>
                      </a:gsLst>
                      <a:lin ang="0" scaled="0"/>
                      <a:tileRect/>
                    </a:gradFill>
                  </a:tcPr>
                </a:tc>
                <a:extLst>
                  <a:ext uri="{0D108BD9-81ED-4DB2-BD59-A6C34878D82A}">
                    <a16:rowId xmlns:a16="http://schemas.microsoft.com/office/drawing/2014/main" val="10001"/>
                  </a:ext>
                </a:extLst>
              </a:tr>
              <a:tr h="1143000">
                <a:tc>
                  <a:txBody>
                    <a:bodyPr/>
                    <a:lstStyle/>
                    <a:p>
                      <a:pPr algn="ctr"/>
                      <a:r>
                        <a:rPr lang="en-US" sz="1800" b="1" dirty="0"/>
                        <a:t>Acquisition</a:t>
                      </a:r>
                      <a:r>
                        <a:rPr lang="en-US" sz="1800" b="1" baseline="0" dirty="0"/>
                        <a:t> </a:t>
                      </a:r>
                    </a:p>
                    <a:p>
                      <a:pPr algn="ctr"/>
                      <a:r>
                        <a:rPr lang="en-US" sz="1800" b="1" baseline="0" dirty="0"/>
                        <a:t>Phase</a:t>
                      </a:r>
                      <a:endParaRPr lang="en-US" sz="1800" b="1" dirty="0"/>
                    </a:p>
                  </a:txBody>
                  <a:tcPr anchor="ctr">
                    <a:solidFill>
                      <a:srgbClr val="FFFF66"/>
                    </a:solidFill>
                  </a:tcPr>
                </a:tc>
                <a:tc>
                  <a:txBody>
                    <a:bodyPr/>
                    <a:lstStyle/>
                    <a:p>
                      <a:endParaRPr lang="en-US" sz="1600" dirty="0"/>
                    </a:p>
                  </a:txBody>
                  <a:tcPr>
                    <a:gradFill flip="none" rotWithShape="1">
                      <a:gsLst>
                        <a:gs pos="0">
                          <a:srgbClr val="5E9EFF"/>
                        </a:gs>
                        <a:gs pos="39999">
                          <a:srgbClr val="85C2FF"/>
                        </a:gs>
                        <a:gs pos="70000">
                          <a:srgbClr val="C4D6EB"/>
                        </a:gs>
                        <a:gs pos="100000">
                          <a:srgbClr val="FFEBFA"/>
                        </a:gs>
                      </a:gsLst>
                      <a:lin ang="0" scaled="0"/>
                      <a:tileRect/>
                    </a:gra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94727576"/>
              </p:ext>
            </p:extLst>
          </p:nvPr>
        </p:nvGraphicFramePr>
        <p:xfrm>
          <a:off x="304800" y="5181600"/>
          <a:ext cx="8382000" cy="10287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1028700">
                <a:tc>
                  <a:txBody>
                    <a:bodyPr/>
                    <a:lstStyle/>
                    <a:p>
                      <a:pPr algn="ctr"/>
                      <a:r>
                        <a:rPr lang="en-US" sz="1800" b="1" dirty="0">
                          <a:solidFill>
                            <a:schemeClr val="tx1"/>
                          </a:solidFill>
                        </a:rPr>
                        <a:t>Contract Type</a:t>
                      </a:r>
                    </a:p>
                  </a:txBody>
                  <a:tcPr anchor="ctr">
                    <a:solidFill>
                      <a:srgbClr val="FFFF00"/>
                    </a:solidFill>
                  </a:tcPr>
                </a:tc>
                <a:tc>
                  <a:txBody>
                    <a:bodyPr/>
                    <a:lstStyle/>
                    <a:p>
                      <a:pPr algn="ctr"/>
                      <a:r>
                        <a:rPr lang="en-US" sz="1400" b="1" dirty="0">
                          <a:solidFill>
                            <a:srgbClr val="FFFF00"/>
                          </a:solidFill>
                        </a:rPr>
                        <a:t>CR</a:t>
                      </a:r>
                    </a:p>
                  </a:txBody>
                  <a:tcPr anchor="ctr">
                    <a:solidFill>
                      <a:srgbClr val="0083E6"/>
                    </a:solidFill>
                  </a:tcPr>
                </a:tc>
                <a:tc>
                  <a:txBody>
                    <a:bodyPr/>
                    <a:lstStyle/>
                    <a:p>
                      <a:pPr algn="ctr"/>
                      <a:r>
                        <a:rPr lang="en-US" sz="1400" b="1" dirty="0">
                          <a:solidFill>
                            <a:srgbClr val="FFFF00"/>
                          </a:solidFill>
                        </a:rPr>
                        <a:t>CPFF</a:t>
                      </a:r>
                    </a:p>
                    <a:p>
                      <a:pPr algn="ctr"/>
                      <a:r>
                        <a:rPr lang="en-US" sz="1400" b="1" dirty="0">
                          <a:solidFill>
                            <a:srgbClr val="FFFF00"/>
                          </a:solidFill>
                        </a:rPr>
                        <a:t>CPAF</a:t>
                      </a:r>
                    </a:p>
                  </a:txBody>
                  <a:tcPr anchor="ctr">
                    <a:solidFill>
                      <a:srgbClr val="0083E6"/>
                    </a:solidFill>
                  </a:tcPr>
                </a:tc>
                <a:tc>
                  <a:txBody>
                    <a:bodyPr/>
                    <a:lstStyle/>
                    <a:p>
                      <a:pPr algn="ctr"/>
                      <a:r>
                        <a:rPr lang="en-US" sz="1400" b="1" dirty="0">
                          <a:solidFill>
                            <a:srgbClr val="FFFF00"/>
                          </a:solidFill>
                        </a:rPr>
                        <a:t>CPIF or FPIF</a:t>
                      </a:r>
                    </a:p>
                  </a:txBody>
                  <a:tcPr anchor="ctr">
                    <a:solidFill>
                      <a:srgbClr val="0083E6"/>
                    </a:solidFill>
                  </a:tcPr>
                </a:tc>
                <a:tc>
                  <a:txBody>
                    <a:bodyPr/>
                    <a:lstStyle/>
                    <a:p>
                      <a:pPr algn="ctr"/>
                      <a:r>
                        <a:rPr lang="en-US" sz="1400" b="1" dirty="0">
                          <a:solidFill>
                            <a:srgbClr val="FFFF00"/>
                          </a:solidFill>
                        </a:rPr>
                        <a:t>CPIF,</a:t>
                      </a:r>
                      <a:r>
                        <a:rPr lang="en-US" sz="1400" b="1" baseline="0" dirty="0">
                          <a:solidFill>
                            <a:srgbClr val="FFFF00"/>
                          </a:solidFill>
                        </a:rPr>
                        <a:t> </a:t>
                      </a:r>
                      <a:r>
                        <a:rPr lang="en-US" sz="1400" b="1" dirty="0">
                          <a:solidFill>
                            <a:srgbClr val="FFFF00"/>
                          </a:solidFill>
                        </a:rPr>
                        <a:t>FPIF,</a:t>
                      </a:r>
                      <a:r>
                        <a:rPr lang="en-US" sz="1400" b="1" baseline="0" dirty="0">
                          <a:solidFill>
                            <a:srgbClr val="FFFF00"/>
                          </a:solidFill>
                        </a:rPr>
                        <a:t> or </a:t>
                      </a:r>
                      <a:r>
                        <a:rPr lang="en-US" sz="1400" b="1" dirty="0">
                          <a:solidFill>
                            <a:srgbClr val="FFFF00"/>
                          </a:solidFill>
                        </a:rPr>
                        <a:t>FFP</a:t>
                      </a:r>
                    </a:p>
                  </a:txBody>
                  <a:tcPr anchor="ctr">
                    <a:solidFill>
                      <a:srgbClr val="0083E6"/>
                    </a:solidFill>
                  </a:tcPr>
                </a:tc>
                <a:tc>
                  <a:txBody>
                    <a:bodyPr/>
                    <a:lstStyle/>
                    <a:p>
                      <a:pPr algn="ctr"/>
                      <a:r>
                        <a:rPr lang="en-US" sz="1400" b="1" dirty="0">
                          <a:solidFill>
                            <a:srgbClr val="FFFF00"/>
                          </a:solidFill>
                        </a:rPr>
                        <a:t>FFP,</a:t>
                      </a:r>
                      <a:r>
                        <a:rPr lang="en-US" sz="1400" b="1" baseline="0" dirty="0">
                          <a:solidFill>
                            <a:srgbClr val="FFFF00"/>
                          </a:solidFill>
                        </a:rPr>
                        <a:t> </a:t>
                      </a:r>
                      <a:r>
                        <a:rPr lang="en-US" sz="1400" b="1" dirty="0">
                          <a:solidFill>
                            <a:srgbClr val="FFFF00"/>
                          </a:solidFill>
                        </a:rPr>
                        <a:t>FPIF,</a:t>
                      </a:r>
                      <a:r>
                        <a:rPr lang="en-US" sz="1400" b="1" baseline="0" dirty="0">
                          <a:solidFill>
                            <a:srgbClr val="FFFF00"/>
                          </a:solidFill>
                        </a:rPr>
                        <a:t> or </a:t>
                      </a:r>
                      <a:r>
                        <a:rPr lang="en-US" sz="1400" b="1" dirty="0">
                          <a:solidFill>
                            <a:srgbClr val="FFFF00"/>
                          </a:solidFill>
                        </a:rPr>
                        <a:t>FPEPA</a:t>
                      </a:r>
                    </a:p>
                  </a:txBody>
                  <a:tcPr anchor="ctr">
                    <a:solidFill>
                      <a:srgbClr val="0083E6"/>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057400" y="2176046"/>
            <a:ext cx="838200" cy="338554"/>
          </a:xfrm>
          <a:prstGeom prst="rect">
            <a:avLst/>
          </a:prstGeom>
          <a:noFill/>
        </p:spPr>
        <p:txBody>
          <a:bodyPr wrap="square" rtlCol="0">
            <a:spAutoFit/>
          </a:bodyPr>
          <a:lstStyle/>
          <a:p>
            <a:r>
              <a:rPr lang="en-US" sz="1600" b="1" dirty="0"/>
              <a:t>HIGH</a:t>
            </a:r>
          </a:p>
        </p:txBody>
      </p:sp>
      <p:sp>
        <p:nvSpPr>
          <p:cNvPr id="11" name="TextBox 10"/>
          <p:cNvSpPr txBox="1"/>
          <p:nvPr/>
        </p:nvSpPr>
        <p:spPr>
          <a:xfrm>
            <a:off x="7924800" y="2057400"/>
            <a:ext cx="762000" cy="338554"/>
          </a:xfrm>
          <a:prstGeom prst="rect">
            <a:avLst/>
          </a:prstGeom>
          <a:noFill/>
        </p:spPr>
        <p:txBody>
          <a:bodyPr wrap="square" rtlCol="0">
            <a:spAutoFit/>
          </a:bodyPr>
          <a:lstStyle/>
          <a:p>
            <a:r>
              <a:rPr lang="en-US" sz="1600" b="1" dirty="0"/>
              <a:t>LOW</a:t>
            </a:r>
          </a:p>
        </p:txBody>
      </p:sp>
      <p:sp>
        <p:nvSpPr>
          <p:cNvPr id="13" name="TextBox 12"/>
          <p:cNvSpPr txBox="1"/>
          <p:nvPr/>
        </p:nvSpPr>
        <p:spPr>
          <a:xfrm>
            <a:off x="2057400" y="3124200"/>
            <a:ext cx="1143000" cy="584775"/>
          </a:xfrm>
          <a:prstGeom prst="rect">
            <a:avLst/>
          </a:prstGeom>
          <a:noFill/>
        </p:spPr>
        <p:txBody>
          <a:bodyPr wrap="square" rtlCol="0">
            <a:spAutoFit/>
          </a:bodyPr>
          <a:lstStyle/>
          <a:p>
            <a:r>
              <a:rPr lang="en-US" sz="1600" b="1" dirty="0"/>
              <a:t>POORLY</a:t>
            </a:r>
          </a:p>
          <a:p>
            <a:r>
              <a:rPr lang="en-US" sz="1600" b="1" dirty="0"/>
              <a:t>DEFINED</a:t>
            </a:r>
          </a:p>
        </p:txBody>
      </p:sp>
      <p:sp>
        <p:nvSpPr>
          <p:cNvPr id="14" name="Left-Right Arrow 13"/>
          <p:cNvSpPr/>
          <p:nvPr/>
        </p:nvSpPr>
        <p:spPr bwMode="auto">
          <a:xfrm>
            <a:off x="3124200" y="1905000"/>
            <a:ext cx="4800600" cy="838200"/>
          </a:xfrm>
          <a:prstGeom prst="leftRightArrow">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5" name="Left-Right Arrow 14"/>
          <p:cNvSpPr/>
          <p:nvPr/>
        </p:nvSpPr>
        <p:spPr bwMode="auto">
          <a:xfrm>
            <a:off x="3124200" y="3048000"/>
            <a:ext cx="4800600" cy="838200"/>
          </a:xfrm>
          <a:prstGeom prst="leftRightArrow">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9" name="Left-Right Arrow 18"/>
          <p:cNvSpPr/>
          <p:nvPr/>
        </p:nvSpPr>
        <p:spPr bwMode="auto">
          <a:xfrm>
            <a:off x="3124200" y="4191000"/>
            <a:ext cx="4800600" cy="838200"/>
          </a:xfrm>
          <a:prstGeom prst="leftRightArrow">
            <a:avLst/>
          </a:prstGeom>
          <a:solidFill>
            <a:srgbClr val="92D05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8" name="TextBox 17"/>
          <p:cNvSpPr txBox="1"/>
          <p:nvPr/>
        </p:nvSpPr>
        <p:spPr>
          <a:xfrm>
            <a:off x="7162800" y="4462046"/>
            <a:ext cx="1636154" cy="338554"/>
          </a:xfrm>
          <a:prstGeom prst="rect">
            <a:avLst/>
          </a:prstGeom>
          <a:noFill/>
        </p:spPr>
        <p:txBody>
          <a:bodyPr wrap="none" rtlCol="0">
            <a:spAutoFit/>
          </a:bodyPr>
          <a:lstStyle/>
          <a:p>
            <a:r>
              <a:rPr lang="en-US" sz="1600" b="1" dirty="0"/>
              <a:t>SUSTAINMENT</a:t>
            </a:r>
          </a:p>
        </p:txBody>
      </p:sp>
      <p:sp>
        <p:nvSpPr>
          <p:cNvPr id="12" name="TextBox 11"/>
          <p:cNvSpPr txBox="1"/>
          <p:nvPr/>
        </p:nvSpPr>
        <p:spPr>
          <a:xfrm>
            <a:off x="7620000" y="3124200"/>
            <a:ext cx="1143000" cy="584775"/>
          </a:xfrm>
          <a:prstGeom prst="rect">
            <a:avLst/>
          </a:prstGeom>
          <a:noFill/>
        </p:spPr>
        <p:txBody>
          <a:bodyPr wrap="square" rtlCol="0">
            <a:spAutoFit/>
          </a:bodyPr>
          <a:lstStyle/>
          <a:p>
            <a:pPr algn="r"/>
            <a:r>
              <a:rPr lang="en-US" sz="1600" b="1" dirty="0"/>
              <a:t>WELL</a:t>
            </a:r>
          </a:p>
          <a:p>
            <a:pPr algn="r"/>
            <a:r>
              <a:rPr lang="en-US" sz="1600" b="1" dirty="0"/>
              <a:t>DEFINED</a:t>
            </a:r>
          </a:p>
        </p:txBody>
      </p:sp>
      <p:sp>
        <p:nvSpPr>
          <p:cNvPr id="17" name="TextBox 16"/>
          <p:cNvSpPr txBox="1"/>
          <p:nvPr/>
        </p:nvSpPr>
        <p:spPr>
          <a:xfrm>
            <a:off x="2057400" y="4431268"/>
            <a:ext cx="1330814" cy="338554"/>
          </a:xfrm>
          <a:prstGeom prst="rect">
            <a:avLst/>
          </a:prstGeom>
          <a:noFill/>
        </p:spPr>
        <p:txBody>
          <a:bodyPr wrap="none" rtlCol="0">
            <a:spAutoFit/>
          </a:bodyPr>
          <a:lstStyle/>
          <a:p>
            <a:r>
              <a:rPr lang="en-US" sz="1600" b="1" dirty="0"/>
              <a:t>RESEARCH</a:t>
            </a:r>
          </a:p>
        </p:txBody>
      </p:sp>
    </p:spTree>
    <p:extLst>
      <p:ext uri="{BB962C8B-B14F-4D97-AF65-F5344CB8AC3E}">
        <p14:creationId xmlns:p14="http://schemas.microsoft.com/office/powerpoint/2010/main" val="371372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97875" cy="5139869"/>
          </a:xfrm>
        </p:spPr>
        <p:txBody>
          <a:bodyPr>
            <a:spAutoFit/>
          </a:bodyPr>
          <a:lstStyle/>
          <a:p>
            <a:pPr>
              <a:spcBef>
                <a:spcPts val="600"/>
              </a:spcBef>
              <a:spcAft>
                <a:spcPts val="600"/>
              </a:spcAft>
              <a:buSzPct val="100000"/>
            </a:pPr>
            <a:r>
              <a:rPr lang="en-US" sz="2400" dirty="0"/>
              <a:t> Factors to consider:</a:t>
            </a:r>
          </a:p>
          <a:p>
            <a:pPr lvl="1">
              <a:spcBef>
                <a:spcPts val="600"/>
              </a:spcBef>
              <a:spcAft>
                <a:spcPts val="600"/>
              </a:spcAft>
              <a:buSzPct val="100000"/>
            </a:pPr>
            <a:r>
              <a:rPr lang="en-US" dirty="0"/>
              <a:t>Type, complexity, urgency</a:t>
            </a:r>
          </a:p>
          <a:p>
            <a:pPr lvl="1">
              <a:spcBef>
                <a:spcPts val="600"/>
              </a:spcBef>
              <a:spcAft>
                <a:spcPts val="600"/>
              </a:spcAft>
              <a:buSzPct val="100000"/>
            </a:pPr>
            <a:r>
              <a:rPr lang="en-US" dirty="0"/>
              <a:t>Period of performance/length of production run</a:t>
            </a:r>
          </a:p>
          <a:p>
            <a:pPr lvl="1">
              <a:spcBef>
                <a:spcPts val="600"/>
              </a:spcBef>
              <a:spcAft>
                <a:spcPts val="600"/>
              </a:spcAft>
              <a:buSzPct val="100000"/>
            </a:pPr>
            <a:r>
              <a:rPr lang="en-US" dirty="0">
                <a:ea typeface="+mn-ea"/>
                <a:cs typeface="+mn-cs"/>
              </a:rPr>
              <a:t>Technical capability of potential offerors</a:t>
            </a:r>
          </a:p>
          <a:p>
            <a:pPr lvl="1">
              <a:spcBef>
                <a:spcPts val="600"/>
              </a:spcBef>
              <a:spcAft>
                <a:spcPts val="600"/>
              </a:spcAft>
              <a:buSzPct val="100000"/>
            </a:pPr>
            <a:r>
              <a:rPr lang="en-US" dirty="0">
                <a:ea typeface="+mn-ea"/>
                <a:cs typeface="+mn-cs"/>
              </a:rPr>
              <a:t>Financial capability of potential offerors</a:t>
            </a:r>
          </a:p>
          <a:p>
            <a:pPr lvl="1">
              <a:spcBef>
                <a:spcPts val="600"/>
              </a:spcBef>
              <a:spcAft>
                <a:spcPts val="600"/>
              </a:spcAft>
              <a:buSzPct val="100000"/>
            </a:pPr>
            <a:r>
              <a:rPr lang="en-US" dirty="0">
                <a:ea typeface="+mn-ea"/>
                <a:cs typeface="+mn-cs"/>
              </a:rPr>
              <a:t>Adequacy of offeror’s accounting system</a:t>
            </a:r>
          </a:p>
          <a:p>
            <a:pPr lvl="1">
              <a:spcBef>
                <a:spcPts val="600"/>
              </a:spcBef>
              <a:spcAft>
                <a:spcPts val="600"/>
              </a:spcAft>
              <a:buSzPct val="100000"/>
            </a:pPr>
            <a:r>
              <a:rPr lang="en-US" dirty="0"/>
              <a:t>Acquisition history</a:t>
            </a:r>
          </a:p>
          <a:p>
            <a:pPr lvl="1">
              <a:spcBef>
                <a:spcPts val="600"/>
              </a:spcBef>
              <a:spcAft>
                <a:spcPts val="600"/>
              </a:spcAft>
              <a:buSzPct val="100000"/>
            </a:pPr>
            <a:r>
              <a:rPr lang="en-US" dirty="0"/>
              <a:t>Concurrent contracts</a:t>
            </a:r>
          </a:p>
          <a:p>
            <a:pPr lvl="1">
              <a:spcBef>
                <a:spcPts val="600"/>
              </a:spcBef>
              <a:spcAft>
                <a:spcPts val="600"/>
              </a:spcAft>
              <a:buSzPct val="100000"/>
            </a:pPr>
            <a:r>
              <a:rPr lang="en-US" dirty="0">
                <a:ea typeface="+mn-ea"/>
                <a:cs typeface="+mn-cs"/>
              </a:rPr>
              <a:t>Extent and nature of anticipated subcontracting</a:t>
            </a:r>
          </a:p>
          <a:p>
            <a:pPr marL="346075" indent="-342900">
              <a:spcBef>
                <a:spcPts val="600"/>
              </a:spcBef>
              <a:spcAft>
                <a:spcPts val="600"/>
              </a:spcAft>
              <a:buSzPct val="100000"/>
            </a:pPr>
            <a:r>
              <a:rPr lang="en-US" sz="2400" dirty="0">
                <a:ea typeface="+mn-ea"/>
                <a:cs typeface="+mn-cs"/>
              </a:rPr>
              <a:t>Contract type can drive cost/price factors</a:t>
            </a:r>
          </a:p>
          <a:p>
            <a:pPr marL="749300" lvl="1" indent="-342900">
              <a:spcBef>
                <a:spcPts val="600"/>
              </a:spcBef>
              <a:spcAft>
                <a:spcPts val="600"/>
              </a:spcAft>
              <a:buSzPct val="100000"/>
            </a:pPr>
            <a:r>
              <a:rPr lang="en-US" dirty="0">
                <a:ea typeface="+mn-ea"/>
                <a:cs typeface="+mn-cs"/>
              </a:rPr>
              <a:t>Cost type contracts require cost realism </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25</a:t>
            </a:fld>
            <a:endParaRPr lang="en-US">
              <a:solidFill>
                <a:schemeClr val="bg2"/>
              </a:solidFill>
            </a:endParaRPr>
          </a:p>
        </p:txBody>
      </p:sp>
      <p:sp>
        <p:nvSpPr>
          <p:cNvPr id="4" name="Title 3"/>
          <p:cNvSpPr>
            <a:spLocks noGrp="1"/>
          </p:cNvSpPr>
          <p:nvPr>
            <p:ph type="title"/>
          </p:nvPr>
        </p:nvSpPr>
        <p:spPr/>
        <p:txBody>
          <a:bodyPr/>
          <a:lstStyle/>
          <a:p>
            <a:r>
              <a:rPr lang="en-US" dirty="0"/>
              <a:t>Selecting the “Right” </a:t>
            </a:r>
            <a:br>
              <a:rPr lang="en-US" dirty="0"/>
            </a:br>
            <a:r>
              <a:rPr lang="en-US" dirty="0"/>
              <a:t>Contract Type</a:t>
            </a:r>
          </a:p>
        </p:txBody>
      </p:sp>
    </p:spTree>
    <p:extLst>
      <p:ext uri="{BB962C8B-B14F-4D97-AF65-F5344CB8AC3E}">
        <p14:creationId xmlns:p14="http://schemas.microsoft.com/office/powerpoint/2010/main" val="45599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53475"/>
            <a:ext cx="8229600" cy="4124206"/>
          </a:xfrm>
        </p:spPr>
        <p:txBody>
          <a:bodyPr wrap="square">
            <a:spAutoFit/>
          </a:bodyPr>
          <a:lstStyle/>
          <a:p>
            <a:pPr indent="-283464">
              <a:spcBef>
                <a:spcPts val="600"/>
              </a:spcBef>
              <a:spcAft>
                <a:spcPts val="600"/>
              </a:spcAft>
              <a:buSzPct val="100000"/>
            </a:pPr>
            <a:r>
              <a:rPr lang="en-US" sz="2400" dirty="0"/>
              <a:t>Consider political and fiscal environment in which you operate</a:t>
            </a:r>
          </a:p>
          <a:p>
            <a:pPr lvl="1" indent="-283464">
              <a:spcBef>
                <a:spcPts val="600"/>
              </a:spcBef>
              <a:spcAft>
                <a:spcPts val="600"/>
              </a:spcAft>
              <a:buSzPct val="100000"/>
            </a:pPr>
            <a:r>
              <a:rPr lang="en-US" dirty="0">
                <a:ea typeface="+mn-ea"/>
                <a:cs typeface="+mn-cs"/>
              </a:rPr>
              <a:t>May affect current program requirements, acquisition plan/strategy and overall business deal</a:t>
            </a:r>
          </a:p>
          <a:p>
            <a:pPr indent="-283464">
              <a:spcBef>
                <a:spcPts val="600"/>
              </a:spcBef>
              <a:spcAft>
                <a:spcPts val="600"/>
              </a:spcAft>
              <a:buSzPct val="100000"/>
            </a:pPr>
            <a:r>
              <a:rPr lang="en-US" sz="2400" dirty="0"/>
              <a:t>Be aware of key stakeholders and possible impact(s)</a:t>
            </a:r>
          </a:p>
          <a:p>
            <a:pPr lvl="1" indent="-283464">
              <a:spcBef>
                <a:spcPts val="600"/>
              </a:spcBef>
              <a:spcAft>
                <a:spcPts val="600"/>
              </a:spcAft>
              <a:buSzPct val="100000"/>
            </a:pPr>
            <a:r>
              <a:rPr lang="en-US" dirty="0">
                <a:ea typeface="+mn-ea"/>
                <a:cs typeface="+mn-cs"/>
              </a:rPr>
              <a:t>SECDEF, AT&amp;L, DPC, AQ, PEO, CC, PM, etc.</a:t>
            </a:r>
          </a:p>
          <a:p>
            <a:pPr lvl="1" indent="-283464">
              <a:spcBef>
                <a:spcPts val="600"/>
              </a:spcBef>
              <a:spcAft>
                <a:spcPts val="600"/>
              </a:spcAft>
              <a:buSzPct val="100000"/>
            </a:pPr>
            <a:r>
              <a:rPr lang="en-US" dirty="0">
                <a:ea typeface="+mn-ea"/>
                <a:cs typeface="+mn-cs"/>
              </a:rPr>
              <a:t>Be cognizant of leadership’s current guidance and preferences</a:t>
            </a:r>
          </a:p>
          <a:p>
            <a:pPr lvl="2" indent="-283464">
              <a:spcBef>
                <a:spcPts val="600"/>
              </a:spcBef>
              <a:spcAft>
                <a:spcPts val="600"/>
              </a:spcAft>
              <a:buSzPct val="100000"/>
            </a:pPr>
            <a:r>
              <a:rPr lang="en-US" dirty="0">
                <a:ea typeface="+mn-ea"/>
                <a:cs typeface="+mn-cs"/>
              </a:rPr>
              <a:t>Policy and informational memos/guidance issued by Agency or DoD </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26</a:t>
            </a:fld>
            <a:endParaRPr lang="en-US">
              <a:solidFill>
                <a:schemeClr val="bg2"/>
              </a:solidFill>
            </a:endParaRPr>
          </a:p>
        </p:txBody>
      </p:sp>
      <p:sp>
        <p:nvSpPr>
          <p:cNvPr id="4" name="Title 3"/>
          <p:cNvSpPr>
            <a:spLocks noGrp="1"/>
          </p:cNvSpPr>
          <p:nvPr>
            <p:ph type="title"/>
          </p:nvPr>
        </p:nvSpPr>
        <p:spPr>
          <a:xfrm>
            <a:off x="1371600" y="106531"/>
            <a:ext cx="6616700" cy="1146943"/>
          </a:xfrm>
        </p:spPr>
        <p:txBody>
          <a:bodyPr/>
          <a:lstStyle/>
          <a:p>
            <a:r>
              <a:rPr lang="en-US" dirty="0"/>
              <a:t>Selecting the “Right” </a:t>
            </a:r>
            <a:br>
              <a:rPr lang="en-US" dirty="0"/>
            </a:br>
            <a:r>
              <a:rPr lang="en-US" dirty="0"/>
              <a:t>Contract Type (cont.)</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p:txBody>
          <a:bodyPr/>
          <a:lstStyle/>
          <a:p>
            <a:pPr>
              <a:defRPr/>
            </a:pPr>
            <a:fld id="{59739950-A23D-4C33-813E-AA878206E8A6}" type="slidenum">
              <a:rPr lang="en-US" smtClean="0"/>
              <a:pPr>
                <a:defRPr/>
              </a:pPr>
              <a:t>27</a:t>
            </a:fld>
            <a:endParaRPr lang="en-US">
              <a:solidFill>
                <a:schemeClr val="bg2"/>
              </a:solidFill>
            </a:endParaRPr>
          </a:p>
        </p:txBody>
      </p:sp>
      <p:sp>
        <p:nvSpPr>
          <p:cNvPr id="11268" name="Text Box 2"/>
          <p:cNvSpPr txBox="1">
            <a:spLocks noChangeArrowheads="1"/>
          </p:cNvSpPr>
          <p:nvPr/>
        </p:nvSpPr>
        <p:spPr bwMode="auto">
          <a:xfrm>
            <a:off x="271463" y="2105561"/>
            <a:ext cx="8574087" cy="1938992"/>
          </a:xfrm>
          <a:prstGeom prst="rect">
            <a:avLst/>
          </a:prstGeom>
          <a:noFill/>
          <a:ln w="12700">
            <a:noFill/>
            <a:miter lim="800000"/>
            <a:headEnd/>
            <a:tailEnd/>
          </a:ln>
        </p:spPr>
        <p:txBody>
          <a:bodyPr>
            <a:spAutoFit/>
          </a:bodyPr>
          <a:lstStyle/>
          <a:p>
            <a:pPr algn="ctr" eaLnBrk="0" hangingPunct="0"/>
            <a:endParaRPr lang="en-US" sz="4000" dirty="0">
              <a:solidFill>
                <a:srgbClr val="000066"/>
              </a:solidFill>
            </a:endParaRPr>
          </a:p>
          <a:p>
            <a:pPr algn="ctr" eaLnBrk="0" hangingPunct="0"/>
            <a:endParaRPr lang="en-US" sz="4000" b="1" dirty="0">
              <a:solidFill>
                <a:schemeClr val="accent6">
                  <a:lumMod val="50000"/>
                </a:schemeClr>
              </a:solidFill>
              <a:latin typeface="+mj-lt"/>
            </a:endParaRPr>
          </a:p>
          <a:p>
            <a:pPr algn="ctr" eaLnBrk="0" hangingPunct="0"/>
            <a:r>
              <a:rPr lang="en-US" sz="4000" b="1" dirty="0">
                <a:solidFill>
                  <a:schemeClr val="accent6">
                    <a:lumMod val="50000"/>
                  </a:schemeClr>
                </a:solidFill>
                <a:latin typeface="+mj-lt"/>
              </a:rPr>
              <a:t>Source Selection Plan</a:t>
            </a:r>
          </a:p>
        </p:txBody>
      </p:sp>
      <p:sp>
        <p:nvSpPr>
          <p:cNvPr id="3" name="TextBox 2">
            <a:extLst>
              <a:ext uri="{FF2B5EF4-FFF2-40B4-BE49-F238E27FC236}">
                <a16:creationId xmlns:a16="http://schemas.microsoft.com/office/drawing/2014/main" id="{37CE425F-A7F1-23B2-7E33-7EBF3DB2B510}"/>
              </a:ext>
            </a:extLst>
          </p:cNvPr>
          <p:cNvSpPr txBox="1"/>
          <p:nvPr/>
        </p:nvSpPr>
        <p:spPr>
          <a:xfrm>
            <a:off x="2057400" y="6440177"/>
            <a:ext cx="5702300"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6728" y="1366840"/>
            <a:ext cx="8229600" cy="4576760"/>
          </a:xfrm>
        </p:spPr>
        <p:txBody>
          <a:bodyPr/>
          <a:lstStyle/>
          <a:p>
            <a:pPr indent="-283464">
              <a:spcBef>
                <a:spcPts val="300"/>
              </a:spcBef>
              <a:spcAft>
                <a:spcPts val="300"/>
              </a:spcAft>
              <a:buSzPct val="100000"/>
            </a:pPr>
            <a:r>
              <a:rPr lang="en-US" sz="2400" dirty="0"/>
              <a:t>Required for all best-value, negotiated competitive acquisitions using FAR Part 15 procedures</a:t>
            </a:r>
          </a:p>
          <a:p>
            <a:pPr indent="-283464">
              <a:spcBef>
                <a:spcPts val="300"/>
              </a:spcBef>
              <a:spcAft>
                <a:spcPts val="300"/>
              </a:spcAft>
              <a:buSzPct val="100000"/>
            </a:pPr>
            <a:r>
              <a:rPr lang="en-US" sz="2400" dirty="0"/>
              <a:t>Name everyone involved in the source selection and clearly define their roles and responsibilities – including delegated responsibilities</a:t>
            </a:r>
          </a:p>
          <a:p>
            <a:pPr indent="-283464">
              <a:spcBef>
                <a:spcPts val="300"/>
              </a:spcBef>
              <a:spcAft>
                <a:spcPts val="300"/>
              </a:spcAft>
              <a:buSzPct val="100000"/>
            </a:pPr>
            <a:r>
              <a:rPr lang="en-US" sz="2400" dirty="0"/>
              <a:t>Ensure Source Selection Plan is approved by Source Selection Authority (SSA) prior to solicitation release</a:t>
            </a:r>
          </a:p>
          <a:p>
            <a:pPr lvl="1" indent="-283464">
              <a:spcBef>
                <a:spcPts val="300"/>
              </a:spcBef>
              <a:spcAft>
                <a:spcPts val="300"/>
              </a:spcAft>
              <a:buSzPct val="100000"/>
            </a:pPr>
            <a:r>
              <a:rPr lang="en-US" dirty="0">
                <a:ea typeface="+mn-ea"/>
                <a:cs typeface="+mn-cs"/>
              </a:rPr>
              <a:t>Update as required</a:t>
            </a:r>
          </a:p>
          <a:p>
            <a:pPr lvl="1" indent="-283464">
              <a:spcBef>
                <a:spcPts val="300"/>
              </a:spcBef>
              <a:spcAft>
                <a:spcPts val="300"/>
              </a:spcAft>
              <a:buSzPct val="100000"/>
            </a:pPr>
            <a:r>
              <a:rPr lang="en-US" dirty="0">
                <a:ea typeface="+mn-ea"/>
                <a:cs typeface="+mn-cs"/>
              </a:rPr>
              <a:t>Revision(s) must be signed by SSA or as otherwise delegated in SSP</a:t>
            </a:r>
          </a:p>
          <a:p>
            <a:pPr indent="-283464">
              <a:spcBef>
                <a:spcPts val="300"/>
              </a:spcBef>
              <a:spcAft>
                <a:spcPts val="300"/>
              </a:spcAft>
              <a:buSzPct val="100000"/>
            </a:pPr>
            <a:r>
              <a:rPr lang="en-US" sz="2400" dirty="0"/>
              <a:t>Cover all required areas/topics</a:t>
            </a:r>
            <a:endParaRPr lang="en-US" dirty="0"/>
          </a:p>
          <a:p>
            <a:pPr marL="0" indent="0" algn="ctr">
              <a:spcBef>
                <a:spcPts val="300"/>
              </a:spcBef>
              <a:spcAft>
                <a:spcPts val="300"/>
              </a:spcAft>
              <a:buNone/>
            </a:pPr>
            <a:r>
              <a:rPr lang="en-US" sz="2400" dirty="0">
                <a:hlinkClick r:id="rId3"/>
              </a:rPr>
              <a:t>Source Selection Plan Template</a:t>
            </a:r>
            <a:endParaRPr lang="en-US" sz="2400" dirty="0"/>
          </a:p>
        </p:txBody>
      </p:sp>
      <p:sp>
        <p:nvSpPr>
          <p:cNvPr id="2" name="Slide Number Placeholder 1"/>
          <p:cNvSpPr>
            <a:spLocks noGrp="1"/>
          </p:cNvSpPr>
          <p:nvPr>
            <p:ph type="sldNum" sz="quarter" idx="11"/>
          </p:nvPr>
        </p:nvSpPr>
        <p:spPr/>
        <p:txBody>
          <a:bodyPr/>
          <a:lstStyle/>
          <a:p>
            <a:fld id="{B6F15528-21DE-4FAA-801E-634DDDAF4B2B}" type="slidenum">
              <a:rPr lang="en-US" smtClean="0"/>
              <a:pPr/>
              <a:t>28</a:t>
            </a:fld>
            <a:endParaRPr lang="en-US"/>
          </a:p>
        </p:txBody>
      </p:sp>
      <p:sp>
        <p:nvSpPr>
          <p:cNvPr id="3" name="Title 2"/>
          <p:cNvSpPr>
            <a:spLocks noGrp="1"/>
          </p:cNvSpPr>
          <p:nvPr>
            <p:ph type="title"/>
          </p:nvPr>
        </p:nvSpPr>
        <p:spPr/>
        <p:txBody>
          <a:bodyPr/>
          <a:lstStyle/>
          <a:p>
            <a:r>
              <a:rPr lang="en-US" dirty="0"/>
              <a:t>Source Selection Plan</a:t>
            </a:r>
          </a:p>
        </p:txBody>
      </p:sp>
    </p:spTree>
    <p:extLst>
      <p:ext uri="{BB962C8B-B14F-4D97-AF65-F5344CB8AC3E}">
        <p14:creationId xmlns:p14="http://schemas.microsoft.com/office/powerpoint/2010/main" val="131692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9789" y="1277719"/>
            <a:ext cx="8378825" cy="5016758"/>
          </a:xfrm>
        </p:spPr>
        <p:txBody>
          <a:bodyPr wrap="square">
            <a:spAutoFit/>
          </a:bodyPr>
          <a:lstStyle/>
          <a:p>
            <a:pPr>
              <a:spcBef>
                <a:spcPts val="600"/>
              </a:spcBef>
              <a:spcAft>
                <a:spcPts val="600"/>
              </a:spcAft>
              <a:buSzPct val="100000"/>
            </a:pPr>
            <a:r>
              <a:rPr lang="en-US" sz="1800" dirty="0"/>
              <a:t>Contents include, at a minimum:</a:t>
            </a:r>
          </a:p>
          <a:p>
            <a:pPr lvl="1">
              <a:spcBef>
                <a:spcPts val="600"/>
              </a:spcBef>
              <a:spcAft>
                <a:spcPts val="600"/>
              </a:spcAft>
              <a:buSzPct val="100000"/>
            </a:pPr>
            <a:r>
              <a:rPr lang="en-US" sz="1600" dirty="0">
                <a:ea typeface="+mn-ea"/>
                <a:cs typeface="+mn-cs"/>
              </a:rPr>
              <a:t>Background and Objectives</a:t>
            </a:r>
          </a:p>
          <a:p>
            <a:pPr lvl="1">
              <a:spcBef>
                <a:spcPts val="600"/>
              </a:spcBef>
              <a:spcAft>
                <a:spcPts val="600"/>
              </a:spcAft>
              <a:buSzPct val="100000"/>
            </a:pPr>
            <a:r>
              <a:rPr lang="en-US" sz="1600" dirty="0">
                <a:ea typeface="+mn-ea"/>
                <a:cs typeface="+mn-cs"/>
              </a:rPr>
              <a:t>Acquisition Strategy</a:t>
            </a:r>
          </a:p>
          <a:p>
            <a:pPr lvl="1">
              <a:spcBef>
                <a:spcPts val="600"/>
              </a:spcBef>
              <a:spcAft>
                <a:spcPts val="600"/>
              </a:spcAft>
              <a:buSzPct val="100000"/>
            </a:pPr>
            <a:r>
              <a:rPr lang="en-US" sz="1600" dirty="0">
                <a:ea typeface="+mn-ea"/>
                <a:cs typeface="+mn-cs"/>
              </a:rPr>
              <a:t>Source Selection Team (names and roles)</a:t>
            </a:r>
          </a:p>
          <a:p>
            <a:pPr lvl="1">
              <a:spcBef>
                <a:spcPts val="600"/>
              </a:spcBef>
              <a:spcAft>
                <a:spcPts val="600"/>
              </a:spcAft>
              <a:buSzPct val="100000"/>
            </a:pPr>
            <a:r>
              <a:rPr lang="en-US" sz="1600" dirty="0">
                <a:ea typeface="+mn-ea"/>
                <a:cs typeface="+mn-cs"/>
              </a:rPr>
              <a:t>Use of dedicated tools for issuance of solicitation</a:t>
            </a:r>
          </a:p>
          <a:p>
            <a:pPr lvl="1">
              <a:spcBef>
                <a:spcPts val="600"/>
              </a:spcBef>
              <a:spcAft>
                <a:spcPts val="600"/>
              </a:spcAft>
              <a:buSzPct val="100000"/>
            </a:pPr>
            <a:r>
              <a:rPr lang="en-US" sz="1600" dirty="0">
                <a:ea typeface="+mn-ea"/>
                <a:cs typeface="+mn-cs"/>
              </a:rPr>
              <a:t>Methods of exchange/protection of sensitive information and capturing timestamps for time sensitive submissions.</a:t>
            </a:r>
          </a:p>
          <a:p>
            <a:pPr lvl="1">
              <a:spcBef>
                <a:spcPts val="600"/>
              </a:spcBef>
              <a:spcAft>
                <a:spcPts val="600"/>
              </a:spcAft>
              <a:buSzPct val="100000"/>
            </a:pPr>
            <a:r>
              <a:rPr lang="en-US" sz="1600" dirty="0">
                <a:ea typeface="+mn-ea"/>
                <a:cs typeface="+mn-cs"/>
              </a:rPr>
              <a:t>Communications</a:t>
            </a:r>
          </a:p>
          <a:p>
            <a:pPr lvl="1">
              <a:spcBef>
                <a:spcPts val="600"/>
              </a:spcBef>
              <a:spcAft>
                <a:spcPts val="600"/>
              </a:spcAft>
              <a:buSzPct val="100000"/>
            </a:pPr>
            <a:r>
              <a:rPr lang="en-US" sz="1600" dirty="0">
                <a:ea typeface="+mn-ea"/>
                <a:cs typeface="+mn-cs"/>
              </a:rPr>
              <a:t>Evaluation Factors and </a:t>
            </a:r>
            <a:r>
              <a:rPr lang="en-US" sz="1600" dirty="0" err="1">
                <a:ea typeface="+mn-ea"/>
                <a:cs typeface="+mn-cs"/>
              </a:rPr>
              <a:t>Subfactors</a:t>
            </a:r>
            <a:endParaRPr lang="en-US" sz="1600" dirty="0">
              <a:ea typeface="+mn-ea"/>
              <a:cs typeface="+mn-cs"/>
            </a:endParaRPr>
          </a:p>
          <a:p>
            <a:pPr lvl="1">
              <a:spcBef>
                <a:spcPts val="600"/>
              </a:spcBef>
              <a:spcAft>
                <a:spcPts val="600"/>
              </a:spcAft>
              <a:buSzPct val="100000"/>
            </a:pPr>
            <a:r>
              <a:rPr lang="en-US" sz="1600" dirty="0">
                <a:ea typeface="+mn-ea"/>
                <a:cs typeface="+mn-cs"/>
              </a:rPr>
              <a:t>Documentation</a:t>
            </a:r>
          </a:p>
          <a:p>
            <a:pPr lvl="1">
              <a:spcBef>
                <a:spcPts val="600"/>
              </a:spcBef>
              <a:spcAft>
                <a:spcPts val="600"/>
              </a:spcAft>
              <a:buSzPct val="100000"/>
            </a:pPr>
            <a:r>
              <a:rPr lang="en-US" sz="1600" dirty="0">
                <a:ea typeface="+mn-ea"/>
                <a:cs typeface="+mn-cs"/>
              </a:rPr>
              <a:t>Schedule of Events</a:t>
            </a:r>
          </a:p>
          <a:p>
            <a:pPr lvl="1">
              <a:spcBef>
                <a:spcPts val="600"/>
              </a:spcBef>
              <a:spcAft>
                <a:spcPts val="600"/>
              </a:spcAft>
              <a:buSzPct val="100000"/>
            </a:pPr>
            <a:r>
              <a:rPr lang="en-US" sz="1600" dirty="0">
                <a:ea typeface="+mn-ea"/>
                <a:cs typeface="+mn-cs"/>
              </a:rPr>
              <a:t>Nongovernment Advisors (by name)</a:t>
            </a:r>
          </a:p>
          <a:p>
            <a:pPr lvl="1">
              <a:spcBef>
                <a:spcPts val="600"/>
              </a:spcBef>
              <a:spcAft>
                <a:spcPts val="600"/>
              </a:spcAft>
              <a:buSzPct val="100000"/>
            </a:pPr>
            <a:r>
              <a:rPr lang="en-US" sz="1600" dirty="0">
                <a:ea typeface="+mn-ea"/>
                <a:cs typeface="+mn-cs"/>
              </a:rPr>
              <a:t>Securing</a:t>
            </a:r>
            <a:r>
              <a:rPr lang="en-US" sz="1600" dirty="0">
                <a:solidFill>
                  <a:srgbClr val="FF0000"/>
                </a:solidFill>
                <a:ea typeface="+mn-ea"/>
                <a:cs typeface="+mn-cs"/>
              </a:rPr>
              <a:t> </a:t>
            </a:r>
            <a:r>
              <a:rPr lang="en-US" sz="1600" dirty="0">
                <a:ea typeface="+mn-ea"/>
                <a:cs typeface="+mn-cs"/>
              </a:rPr>
              <a:t>Source Selection Materials</a:t>
            </a:r>
            <a:endParaRPr lang="en-US" sz="1800" dirty="0">
              <a:ea typeface="+mn-ea"/>
              <a:cs typeface="+mn-cs"/>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29</a:t>
            </a:fld>
            <a:endParaRPr lang="en-US" dirty="0"/>
          </a:p>
        </p:txBody>
      </p:sp>
      <p:sp>
        <p:nvSpPr>
          <p:cNvPr id="3" name="Title 2"/>
          <p:cNvSpPr>
            <a:spLocks noGrp="1"/>
          </p:cNvSpPr>
          <p:nvPr>
            <p:ph type="title"/>
          </p:nvPr>
        </p:nvSpPr>
        <p:spPr/>
        <p:txBody>
          <a:bodyPr/>
          <a:lstStyle/>
          <a:p>
            <a:r>
              <a:rPr lang="en-US" dirty="0"/>
              <a:t>Source Selection Plan (cont.)</a:t>
            </a:r>
          </a:p>
        </p:txBody>
      </p:sp>
    </p:spTree>
    <p:extLst>
      <p:ext uri="{BB962C8B-B14F-4D97-AF65-F5344CB8AC3E}">
        <p14:creationId xmlns:p14="http://schemas.microsoft.com/office/powerpoint/2010/main" val="29911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295400" y="9525"/>
            <a:ext cx="6692900" cy="1133475"/>
          </a:xfrm>
          <a:solidFill>
            <a:schemeClr val="bg1"/>
          </a:solidFill>
        </p:spPr>
        <p:txBody>
          <a:bodyPr/>
          <a:lstStyle/>
          <a:p>
            <a:r>
              <a:rPr lang="en-US" dirty="0"/>
              <a:t>Objectives</a:t>
            </a:r>
          </a:p>
        </p:txBody>
      </p:sp>
      <p:sp>
        <p:nvSpPr>
          <p:cNvPr id="7173" name="Rectangle 5"/>
          <p:cNvSpPr>
            <a:spLocks noGrp="1" noChangeArrowheads="1"/>
          </p:cNvSpPr>
          <p:nvPr>
            <p:ph idx="1"/>
          </p:nvPr>
        </p:nvSpPr>
        <p:spPr>
          <a:xfrm>
            <a:off x="381000" y="1276350"/>
            <a:ext cx="8293100" cy="5048250"/>
          </a:xfrm>
        </p:spPr>
        <p:txBody>
          <a:bodyPr>
            <a:noAutofit/>
          </a:bodyPr>
          <a:lstStyle/>
          <a:p>
            <a:pPr marL="285750" lvl="1" indent="-285750">
              <a:spcBef>
                <a:spcPts val="600"/>
              </a:spcBef>
              <a:spcAft>
                <a:spcPts val="600"/>
              </a:spcAft>
              <a:buSzPct val="100000"/>
            </a:pPr>
            <a:r>
              <a:rPr lang="en-US" sz="2400" dirty="0"/>
              <a:t>Prepare team to develop and support Acquisition Strategy/Plan and Source Selection Plan</a:t>
            </a:r>
            <a:r>
              <a:rPr lang="en-US" sz="2400" dirty="0">
                <a:solidFill>
                  <a:srgbClr val="FF0000"/>
                </a:solidFill>
              </a:rPr>
              <a:t> </a:t>
            </a:r>
            <a:r>
              <a:rPr lang="en-US" sz="2400" dirty="0"/>
              <a:t>and successfully issue the Request for Proposal</a:t>
            </a:r>
          </a:p>
          <a:p>
            <a:pPr marL="285750" lvl="1" indent="-285750">
              <a:spcBef>
                <a:spcPts val="600"/>
              </a:spcBef>
              <a:spcAft>
                <a:spcPts val="600"/>
              </a:spcAft>
              <a:buSzPct val="100000"/>
            </a:pPr>
            <a:r>
              <a:rPr lang="en-US" sz="2400" dirty="0"/>
              <a:t>Recognize:</a:t>
            </a:r>
          </a:p>
          <a:p>
            <a:pPr marL="623888" lvl="2" indent="-285750">
              <a:spcBef>
                <a:spcPts val="600"/>
              </a:spcBef>
              <a:spcAft>
                <a:spcPts val="600"/>
              </a:spcAft>
              <a:buSzPct val="100000"/>
            </a:pPr>
            <a:r>
              <a:rPr lang="en-US" dirty="0"/>
              <a:t>Importance of acquisition planning for a successful source selection  </a:t>
            </a:r>
          </a:p>
          <a:p>
            <a:pPr marL="623888" lvl="2" indent="-285750">
              <a:spcBef>
                <a:spcPts val="600"/>
              </a:spcBef>
              <a:spcAft>
                <a:spcPts val="600"/>
              </a:spcAft>
              <a:buSzPct val="100000"/>
            </a:pPr>
            <a:r>
              <a:rPr lang="en-US" dirty="0"/>
              <a:t>Key elements of source selection process</a:t>
            </a:r>
          </a:p>
          <a:p>
            <a:pPr marL="623888" lvl="2" indent="-285750">
              <a:spcBef>
                <a:spcPts val="600"/>
              </a:spcBef>
              <a:spcAft>
                <a:spcPts val="600"/>
              </a:spcAft>
              <a:buSzPct val="100000"/>
            </a:pPr>
            <a:r>
              <a:rPr lang="en-US" dirty="0"/>
              <a:t>Market research is conducted throughout acquisition process </a:t>
            </a:r>
          </a:p>
          <a:p>
            <a:pPr marL="623888" lvl="2" indent="-285750">
              <a:spcBef>
                <a:spcPts val="600"/>
              </a:spcBef>
              <a:spcAft>
                <a:spcPts val="600"/>
              </a:spcAft>
              <a:buSzPct val="100000"/>
            </a:pPr>
            <a:r>
              <a:rPr lang="en-US" dirty="0"/>
              <a:t>How the contracting process relates to acquisition strategy and planning process</a:t>
            </a:r>
            <a:endParaRPr lang="en-US" sz="1800" dirty="0"/>
          </a:p>
          <a:p>
            <a:pPr marL="623888" lvl="2" indent="-285750">
              <a:spcBef>
                <a:spcPts val="600"/>
              </a:spcBef>
              <a:spcAft>
                <a:spcPts val="600"/>
              </a:spcAft>
              <a:buSzPct val="100000"/>
            </a:pPr>
            <a:r>
              <a:rPr lang="en-US" dirty="0"/>
              <a:t>Consequences of behaviors/actions as they relate to ethics and procurement integrity</a:t>
            </a:r>
          </a:p>
        </p:txBody>
      </p:sp>
      <p:sp>
        <p:nvSpPr>
          <p:cNvPr id="7171" name="Slide Number Placeholder 4"/>
          <p:cNvSpPr>
            <a:spLocks noGrp="1"/>
          </p:cNvSpPr>
          <p:nvPr>
            <p:ph type="sldNum" sz="quarter" idx="11"/>
          </p:nvPr>
        </p:nvSpPr>
        <p:spPr>
          <a:xfrm>
            <a:off x="7988300" y="6524625"/>
            <a:ext cx="1143000" cy="304800"/>
          </a:xfrm>
        </p:spPr>
        <p:txBody>
          <a:bodyPr/>
          <a:lstStyle/>
          <a:p>
            <a:pPr>
              <a:defRPr/>
            </a:pPr>
            <a:fld id="{3A2187A9-3415-44F0-8A45-E49667263BEE}" type="slidenum">
              <a:rPr lang="en-US" smtClean="0"/>
              <a:pPr>
                <a:defRPr/>
              </a:pPr>
              <a:t>3</a:t>
            </a:fld>
            <a:endParaRPr lang="en-US" dirty="0">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1"/>
          </p:nvPr>
        </p:nvSpPr>
        <p:spPr>
          <a:xfrm>
            <a:off x="7988300" y="6524625"/>
            <a:ext cx="1143000" cy="304800"/>
          </a:xfrm>
        </p:spPr>
        <p:txBody>
          <a:bodyPr/>
          <a:lstStyle/>
          <a:p>
            <a:pPr>
              <a:defRPr/>
            </a:pPr>
            <a:fld id="{4F735A9C-EFF6-4C54-A14D-48FE78CA5D9B}" type="slidenum">
              <a:rPr lang="en-US" smtClean="0"/>
              <a:pPr>
                <a:defRPr/>
              </a:pPr>
              <a:t>30</a:t>
            </a:fld>
            <a:endParaRPr lang="en-US">
              <a:solidFill>
                <a:schemeClr val="bg2"/>
              </a:solidFill>
            </a:endParaRPr>
          </a:p>
        </p:txBody>
      </p:sp>
      <p:sp>
        <p:nvSpPr>
          <p:cNvPr id="40964" name="Text Box 4"/>
          <p:cNvSpPr txBox="1">
            <a:spLocks noChangeArrowheads="1"/>
          </p:cNvSpPr>
          <p:nvPr/>
        </p:nvSpPr>
        <p:spPr bwMode="auto">
          <a:xfrm>
            <a:off x="1491352" y="2286000"/>
            <a:ext cx="6137275" cy="2554545"/>
          </a:xfrm>
          <a:prstGeom prst="rect">
            <a:avLst/>
          </a:prstGeom>
          <a:noFill/>
          <a:ln w="12700">
            <a:noFill/>
            <a:miter lim="800000"/>
            <a:headEnd/>
            <a:tailEnd/>
          </a:ln>
        </p:spPr>
        <p:txBody>
          <a:bodyPr wrap="square">
            <a:spAutoFit/>
          </a:bodyPr>
          <a:lstStyle/>
          <a:p>
            <a:pPr algn="ctr" eaLnBrk="0" hangingPunct="0"/>
            <a:endParaRPr lang="en-US" sz="4000" dirty="0">
              <a:solidFill>
                <a:srgbClr val="000066"/>
              </a:solidFill>
            </a:endParaRPr>
          </a:p>
          <a:p>
            <a:pPr algn="ctr" eaLnBrk="0" hangingPunct="0"/>
            <a:r>
              <a:rPr lang="en-US" sz="4000" b="1" dirty="0">
                <a:solidFill>
                  <a:srgbClr val="000066"/>
                </a:solidFill>
              </a:rPr>
              <a:t>Source Selection Team</a:t>
            </a:r>
          </a:p>
          <a:p>
            <a:pPr algn="ctr" eaLnBrk="0" hangingPunct="0"/>
            <a:r>
              <a:rPr lang="en-US" sz="4000" b="1" dirty="0">
                <a:solidFill>
                  <a:srgbClr val="000066"/>
                </a:solidFill>
              </a:rPr>
              <a:t>Roles and Responsibilities </a:t>
            </a:r>
          </a:p>
        </p:txBody>
      </p:sp>
    </p:spTree>
    <p:extLst>
      <p:ext uri="{BB962C8B-B14F-4D97-AF65-F5344CB8AC3E}">
        <p14:creationId xmlns:p14="http://schemas.microsoft.com/office/powerpoint/2010/main" val="318108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dirty="0"/>
              <a:t>Source Selection Team –</a:t>
            </a:r>
            <a:br>
              <a:rPr lang="en-US" dirty="0"/>
            </a:br>
            <a:r>
              <a:rPr lang="en-US" dirty="0"/>
              <a:t> Example</a:t>
            </a:r>
          </a:p>
        </p:txBody>
      </p:sp>
      <p:sp>
        <p:nvSpPr>
          <p:cNvPr id="5" name="Text Box 2"/>
          <p:cNvSpPr txBox="1">
            <a:spLocks noChangeArrowheads="1"/>
          </p:cNvSpPr>
          <p:nvPr/>
        </p:nvSpPr>
        <p:spPr bwMode="auto">
          <a:xfrm>
            <a:off x="46038" y="6651625"/>
            <a:ext cx="5562600" cy="2730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7" name="Group 6"/>
          <p:cNvGrpSpPr/>
          <p:nvPr/>
        </p:nvGrpSpPr>
        <p:grpSpPr>
          <a:xfrm>
            <a:off x="990600" y="1295400"/>
            <a:ext cx="7048500" cy="5029200"/>
            <a:chOff x="0" y="-271889"/>
            <a:chExt cx="6096000" cy="8653889"/>
          </a:xfrm>
        </p:grpSpPr>
        <p:sp>
          <p:nvSpPr>
            <p:cNvPr id="8" name="Rectangle 7"/>
            <p:cNvSpPr/>
            <p:nvPr/>
          </p:nvSpPr>
          <p:spPr>
            <a:xfrm>
              <a:off x="2438400" y="6705600"/>
              <a:ext cx="1398084"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kern="1200">
                  <a:solidFill>
                    <a:schemeClr val="tx1"/>
                  </a:solidFill>
                  <a:effectLst/>
                  <a:ea typeface="Times New Roman"/>
                  <a:cs typeface="Times New Roman"/>
                </a:rPr>
                <a:t>Chairperson</a:t>
              </a:r>
              <a:endParaRPr lang="en-US" sz="1200">
                <a:solidFill>
                  <a:schemeClr val="tx1"/>
                </a:solidFill>
                <a:effectLst/>
                <a:latin typeface="Times New Roman"/>
                <a:ea typeface="Times New Roman"/>
              </a:endParaRPr>
            </a:p>
          </p:txBody>
        </p:sp>
        <p:sp>
          <p:nvSpPr>
            <p:cNvPr id="9" name="Rectangle 8"/>
            <p:cNvSpPr/>
            <p:nvPr/>
          </p:nvSpPr>
          <p:spPr>
            <a:xfrm>
              <a:off x="438150" y="7620000"/>
              <a:ext cx="120015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Technical Team</a:t>
              </a:r>
              <a:endParaRPr lang="en-US" sz="1200">
                <a:solidFill>
                  <a:schemeClr val="tx1"/>
                </a:solidFill>
                <a:effectLst/>
                <a:latin typeface="Times New Roman"/>
                <a:ea typeface="Times New Roman"/>
              </a:endParaRPr>
            </a:p>
          </p:txBody>
        </p:sp>
        <p:sp>
          <p:nvSpPr>
            <p:cNvPr id="10" name="Rectangle 9"/>
            <p:cNvSpPr/>
            <p:nvPr/>
          </p:nvSpPr>
          <p:spPr>
            <a:xfrm>
              <a:off x="1809750" y="7620000"/>
              <a:ext cx="120015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Cost/Price Team</a:t>
              </a:r>
              <a:endParaRPr lang="en-US" sz="1200">
                <a:solidFill>
                  <a:schemeClr val="tx1"/>
                </a:solidFill>
                <a:effectLst/>
                <a:latin typeface="Times New Roman"/>
                <a:ea typeface="Times New Roman"/>
              </a:endParaRPr>
            </a:p>
          </p:txBody>
        </p:sp>
        <p:sp>
          <p:nvSpPr>
            <p:cNvPr id="11" name="Rectangle 10"/>
            <p:cNvSpPr/>
            <p:nvPr/>
          </p:nvSpPr>
          <p:spPr>
            <a:xfrm>
              <a:off x="3181350" y="7620000"/>
              <a:ext cx="120015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Small Business Team</a:t>
              </a:r>
              <a:endParaRPr lang="en-US" sz="1200">
                <a:solidFill>
                  <a:schemeClr val="tx1"/>
                </a:solidFill>
                <a:effectLst/>
                <a:latin typeface="Times New Roman"/>
                <a:ea typeface="Times New Roman"/>
              </a:endParaRPr>
            </a:p>
          </p:txBody>
        </p:sp>
        <p:sp>
          <p:nvSpPr>
            <p:cNvPr id="12" name="Rectangle 11"/>
            <p:cNvSpPr/>
            <p:nvPr/>
          </p:nvSpPr>
          <p:spPr>
            <a:xfrm>
              <a:off x="4552950" y="7620000"/>
              <a:ext cx="1200150"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kern="1200" dirty="0">
                  <a:solidFill>
                    <a:schemeClr val="tx1"/>
                  </a:solidFill>
                  <a:effectLst/>
                  <a:ea typeface="Times New Roman"/>
                  <a:cs typeface="Times New Roman"/>
                </a:rPr>
                <a:t>Past Performance Team</a:t>
              </a:r>
              <a:endParaRPr lang="en-US" sz="1200" dirty="0">
                <a:solidFill>
                  <a:schemeClr val="tx1"/>
                </a:solidFill>
                <a:effectLst/>
                <a:latin typeface="Times New Roman"/>
                <a:ea typeface="Times New Roman"/>
              </a:endParaRPr>
            </a:p>
          </p:txBody>
        </p:sp>
        <p:sp>
          <p:nvSpPr>
            <p:cNvPr id="13" name="Rectangle 12"/>
            <p:cNvSpPr/>
            <p:nvPr/>
          </p:nvSpPr>
          <p:spPr>
            <a:xfrm>
              <a:off x="2438400" y="5842000"/>
              <a:ext cx="1374405" cy="711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3600" b="1" kern="1200">
                  <a:solidFill>
                    <a:schemeClr val="tx1"/>
                  </a:solidFill>
                  <a:effectLst/>
                  <a:ea typeface="Times New Roman"/>
                  <a:cs typeface="Times New Roman"/>
                </a:rPr>
                <a:t>SSEB</a:t>
              </a:r>
              <a:endParaRPr lang="en-US" sz="1200">
                <a:solidFill>
                  <a:schemeClr val="tx1"/>
                </a:solidFill>
                <a:effectLst/>
                <a:latin typeface="Times New Roman"/>
                <a:ea typeface="Times New Roman"/>
              </a:endParaRPr>
            </a:p>
          </p:txBody>
        </p:sp>
        <p:sp>
          <p:nvSpPr>
            <p:cNvPr id="14" name="Rectangle 13"/>
            <p:cNvSpPr/>
            <p:nvPr/>
          </p:nvSpPr>
          <p:spPr>
            <a:xfrm>
              <a:off x="2362200" y="0"/>
              <a:ext cx="1386236"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4000" b="1" kern="1200" dirty="0">
                  <a:solidFill>
                    <a:schemeClr val="tx1"/>
                  </a:solidFill>
                  <a:effectLst/>
                  <a:ea typeface="Times New Roman"/>
                  <a:cs typeface="Times New Roman"/>
                </a:rPr>
                <a:t>SSA</a:t>
              </a:r>
              <a:endParaRPr lang="en-US" sz="1200" dirty="0">
                <a:solidFill>
                  <a:schemeClr val="tx1"/>
                </a:solidFill>
                <a:effectLst/>
                <a:latin typeface="Times New Roman"/>
                <a:ea typeface="Times New Roman"/>
              </a:endParaRPr>
            </a:p>
          </p:txBody>
        </p:sp>
        <p:sp>
          <p:nvSpPr>
            <p:cNvPr id="15" name="Rectangle 14"/>
            <p:cNvSpPr/>
            <p:nvPr/>
          </p:nvSpPr>
          <p:spPr>
            <a:xfrm>
              <a:off x="152400" y="-271889"/>
              <a:ext cx="1600200" cy="10846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dirty="0">
                  <a:solidFill>
                    <a:schemeClr val="tx1"/>
                  </a:solidFill>
                  <a:effectLst/>
                  <a:ea typeface="Times New Roman"/>
                  <a:cs typeface="Times New Roman"/>
                </a:rPr>
                <a:t>PM and RO serve on teams as required by the SSA</a:t>
              </a:r>
              <a:endParaRPr lang="en-US" sz="1200" dirty="0">
                <a:solidFill>
                  <a:schemeClr val="tx1"/>
                </a:solidFill>
                <a:effectLst/>
                <a:latin typeface="Times New Roman"/>
                <a:ea typeface="Times New Roman"/>
              </a:endParaRPr>
            </a:p>
          </p:txBody>
        </p:sp>
        <p:sp>
          <p:nvSpPr>
            <p:cNvPr id="16" name="Rectangle 15"/>
            <p:cNvSpPr/>
            <p:nvPr/>
          </p:nvSpPr>
          <p:spPr>
            <a:xfrm>
              <a:off x="3791623" y="838200"/>
              <a:ext cx="1961475"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800" b="1" kern="1200">
                  <a:solidFill>
                    <a:schemeClr val="tx1"/>
                  </a:solidFill>
                  <a:effectLst/>
                  <a:ea typeface="Times New Roman"/>
                  <a:cs typeface="Times New Roman"/>
                </a:rPr>
                <a:t>Legal Counsel</a:t>
              </a:r>
              <a:endParaRPr lang="en-US" sz="1200">
                <a:solidFill>
                  <a:schemeClr val="tx1"/>
                </a:solidFill>
                <a:effectLst/>
                <a:latin typeface="Times New Roman"/>
                <a:ea typeface="Times New Roman"/>
              </a:endParaRPr>
            </a:p>
          </p:txBody>
        </p:sp>
        <p:sp>
          <p:nvSpPr>
            <p:cNvPr id="17" name="Rectangle 16"/>
            <p:cNvSpPr/>
            <p:nvPr/>
          </p:nvSpPr>
          <p:spPr>
            <a:xfrm>
              <a:off x="3801457" y="1529796"/>
              <a:ext cx="1951643" cy="7648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Other Advisors</a:t>
              </a:r>
              <a:endParaRPr lang="en-US" sz="1200">
                <a:solidFill>
                  <a:schemeClr val="tx1"/>
                </a:solidFill>
                <a:effectLst/>
                <a:latin typeface="Times New Roman"/>
                <a:ea typeface="Times New Roman"/>
              </a:endParaRPr>
            </a:p>
            <a:p>
              <a:pPr marL="0" marR="0" algn="ctr">
                <a:spcBef>
                  <a:spcPts val="0"/>
                </a:spcBef>
                <a:spcAft>
                  <a:spcPts val="0"/>
                </a:spcAft>
              </a:pPr>
              <a:r>
                <a:rPr lang="en-US" sz="900" b="1" kern="1200">
                  <a:solidFill>
                    <a:schemeClr val="tx1"/>
                  </a:solidFill>
                  <a:effectLst/>
                  <a:ea typeface="Times New Roman"/>
                  <a:cs typeface="Times New Roman"/>
                </a:rPr>
                <a:t>(Government/</a:t>
              </a:r>
              <a:endParaRPr lang="en-US" sz="1200">
                <a:solidFill>
                  <a:schemeClr val="tx1"/>
                </a:solidFill>
                <a:effectLst/>
                <a:latin typeface="Times New Roman"/>
                <a:ea typeface="Times New Roman"/>
              </a:endParaRPr>
            </a:p>
            <a:p>
              <a:pPr marL="0" marR="0" algn="ctr">
                <a:spcBef>
                  <a:spcPts val="0"/>
                </a:spcBef>
                <a:spcAft>
                  <a:spcPts val="0"/>
                </a:spcAft>
              </a:pPr>
              <a:r>
                <a:rPr lang="en-US" sz="900" b="1" kern="1200">
                  <a:solidFill>
                    <a:schemeClr val="tx1"/>
                  </a:solidFill>
                  <a:effectLst/>
                  <a:ea typeface="Times New Roman"/>
                  <a:cs typeface="Times New Roman"/>
                </a:rPr>
                <a:t>Nongovernment)</a:t>
              </a:r>
              <a:endParaRPr lang="en-US" sz="1200">
                <a:solidFill>
                  <a:schemeClr val="tx1"/>
                </a:solidFill>
                <a:effectLst/>
                <a:latin typeface="Times New Roman"/>
                <a:ea typeface="Times New Roman"/>
              </a:endParaRPr>
            </a:p>
          </p:txBody>
        </p:sp>
        <p:sp>
          <p:nvSpPr>
            <p:cNvPr id="18" name="Rectangle 17"/>
            <p:cNvSpPr/>
            <p:nvPr/>
          </p:nvSpPr>
          <p:spPr>
            <a:xfrm>
              <a:off x="1038225" y="990599"/>
              <a:ext cx="1571626" cy="10274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dirty="0">
                  <a:solidFill>
                    <a:schemeClr val="tx1"/>
                  </a:solidFill>
                  <a:effectLst/>
                  <a:ea typeface="Times New Roman"/>
                  <a:cs typeface="Times New Roman"/>
                </a:rPr>
                <a:t>PCO</a:t>
              </a:r>
              <a:endParaRPr lang="en-US" sz="1200" dirty="0">
                <a:solidFill>
                  <a:schemeClr val="tx1"/>
                </a:solidFill>
                <a:effectLst/>
                <a:latin typeface="Times New Roman"/>
                <a:ea typeface="Times New Roman"/>
              </a:endParaRPr>
            </a:p>
            <a:p>
              <a:pPr marL="0" marR="0" algn="ctr">
                <a:spcBef>
                  <a:spcPts val="0"/>
                </a:spcBef>
                <a:spcAft>
                  <a:spcPts val="0"/>
                </a:spcAft>
              </a:pPr>
              <a:r>
                <a:rPr lang="en-US" sz="1200" b="1" kern="1200" dirty="0">
                  <a:solidFill>
                    <a:schemeClr val="tx1"/>
                  </a:solidFill>
                  <a:effectLst/>
                  <a:ea typeface="Times New Roman"/>
                  <a:cs typeface="Times New Roman"/>
                </a:rPr>
                <a:t>(</a:t>
              </a:r>
              <a:r>
                <a:rPr lang="en-US" sz="1200" b="1" dirty="0">
                  <a:solidFill>
                    <a:schemeClr val="tx1"/>
                  </a:solidFill>
                  <a:ea typeface="Times New Roman"/>
                  <a:cs typeface="Times New Roman"/>
                </a:rPr>
                <a:t>Mission-Focused Business Leader</a:t>
              </a:r>
              <a:r>
                <a:rPr lang="en-US" sz="1200" b="1" kern="1200" dirty="0">
                  <a:solidFill>
                    <a:schemeClr val="tx1"/>
                  </a:solidFill>
                  <a:effectLst/>
                  <a:ea typeface="Times New Roman"/>
                  <a:cs typeface="Times New Roman"/>
                </a:rPr>
                <a:t>)</a:t>
              </a:r>
              <a:endParaRPr lang="en-US" sz="1200" dirty="0">
                <a:solidFill>
                  <a:schemeClr val="tx1"/>
                </a:solidFill>
                <a:effectLst/>
                <a:latin typeface="Times New Roman"/>
                <a:ea typeface="Times New Roman"/>
              </a:endParaRPr>
            </a:p>
          </p:txBody>
        </p:sp>
        <p:cxnSp>
          <p:nvCxnSpPr>
            <p:cNvPr id="19" name="Straight Connector 18"/>
            <p:cNvCxnSpPr>
              <a:stCxn id="18" idx="3"/>
            </p:cNvCxnSpPr>
            <p:nvPr/>
          </p:nvCxnSpPr>
          <p:spPr>
            <a:xfrm flipV="1">
              <a:off x="2609852" y="1346202"/>
              <a:ext cx="936520" cy="158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41958" y="1143000"/>
              <a:ext cx="4414"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6" idx="1"/>
            </p:cNvCxnSpPr>
            <p:nvPr/>
          </p:nvCxnSpPr>
          <p:spPr>
            <a:xfrm>
              <a:off x="3536540" y="1143000"/>
              <a:ext cx="2550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7" idx="1"/>
            </p:cNvCxnSpPr>
            <p:nvPr/>
          </p:nvCxnSpPr>
          <p:spPr>
            <a:xfrm>
              <a:off x="3546372" y="1905000"/>
              <a:ext cx="255084" cy="7245"/>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62200" y="3581400"/>
              <a:ext cx="1478945"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kern="1200">
                  <a:solidFill>
                    <a:schemeClr val="tx1"/>
                  </a:solidFill>
                  <a:effectLst/>
                  <a:ea typeface="Times New Roman"/>
                  <a:cs typeface="Times New Roman"/>
                </a:rPr>
                <a:t>Chairperson</a:t>
              </a:r>
              <a:endParaRPr lang="en-US" sz="1200">
                <a:solidFill>
                  <a:schemeClr val="tx1"/>
                </a:solidFill>
                <a:effectLst/>
                <a:latin typeface="Times New Roman"/>
                <a:ea typeface="Times New Roman"/>
              </a:endParaRPr>
            </a:p>
          </p:txBody>
        </p:sp>
        <p:sp>
          <p:nvSpPr>
            <p:cNvPr id="24" name="Rectangle 23"/>
            <p:cNvSpPr/>
            <p:nvPr/>
          </p:nvSpPr>
          <p:spPr>
            <a:xfrm>
              <a:off x="304800" y="4495800"/>
              <a:ext cx="1285584"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Functional Area Expert</a:t>
              </a:r>
              <a:endParaRPr lang="en-US" sz="1200">
                <a:solidFill>
                  <a:schemeClr val="tx1"/>
                </a:solidFill>
                <a:effectLst/>
                <a:latin typeface="Times New Roman"/>
                <a:ea typeface="Times New Roman"/>
              </a:endParaRPr>
            </a:p>
          </p:txBody>
        </p:sp>
        <p:sp>
          <p:nvSpPr>
            <p:cNvPr id="25" name="Rectangle 24"/>
            <p:cNvSpPr/>
            <p:nvPr/>
          </p:nvSpPr>
          <p:spPr>
            <a:xfrm>
              <a:off x="1752600" y="4495800"/>
              <a:ext cx="1285584"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Functional Area Expert</a:t>
              </a:r>
              <a:endParaRPr lang="en-US" sz="1200">
                <a:solidFill>
                  <a:schemeClr val="tx1"/>
                </a:solidFill>
                <a:effectLst/>
                <a:latin typeface="Times New Roman"/>
                <a:ea typeface="Times New Roman"/>
              </a:endParaRPr>
            </a:p>
          </p:txBody>
        </p:sp>
        <p:sp>
          <p:nvSpPr>
            <p:cNvPr id="26" name="Rectangle 25"/>
            <p:cNvSpPr/>
            <p:nvPr/>
          </p:nvSpPr>
          <p:spPr>
            <a:xfrm>
              <a:off x="3200400" y="4495800"/>
              <a:ext cx="1285584"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Functional Area Expert</a:t>
              </a:r>
              <a:endParaRPr lang="en-US" sz="1200">
                <a:solidFill>
                  <a:schemeClr val="tx1"/>
                </a:solidFill>
                <a:effectLst/>
                <a:latin typeface="Times New Roman"/>
                <a:ea typeface="Times New Roman"/>
              </a:endParaRPr>
            </a:p>
          </p:txBody>
        </p:sp>
        <p:sp>
          <p:nvSpPr>
            <p:cNvPr id="27" name="Rectangle 26"/>
            <p:cNvSpPr/>
            <p:nvPr/>
          </p:nvSpPr>
          <p:spPr>
            <a:xfrm>
              <a:off x="4619916" y="4495800"/>
              <a:ext cx="1285584" cy="609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kern="1200">
                  <a:solidFill>
                    <a:schemeClr val="tx1"/>
                  </a:solidFill>
                  <a:effectLst/>
                  <a:ea typeface="Times New Roman"/>
                  <a:cs typeface="Times New Roman"/>
                </a:rPr>
                <a:t>Functional Area Expert</a:t>
              </a:r>
              <a:endParaRPr lang="en-US" sz="1200">
                <a:solidFill>
                  <a:schemeClr val="tx1"/>
                </a:solidFill>
                <a:effectLst/>
                <a:latin typeface="Times New Roman"/>
                <a:ea typeface="Times New Roman"/>
              </a:endParaRPr>
            </a:p>
          </p:txBody>
        </p:sp>
        <p:sp>
          <p:nvSpPr>
            <p:cNvPr id="28" name="Rectangle 27"/>
            <p:cNvSpPr/>
            <p:nvPr/>
          </p:nvSpPr>
          <p:spPr>
            <a:xfrm>
              <a:off x="2362200" y="2514600"/>
              <a:ext cx="1481184"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3600" b="1" kern="1200">
                  <a:solidFill>
                    <a:schemeClr val="tx1"/>
                  </a:solidFill>
                  <a:effectLst/>
                  <a:ea typeface="Times New Roman"/>
                  <a:cs typeface="Times New Roman"/>
                </a:rPr>
                <a:t>SSAC</a:t>
              </a:r>
              <a:endParaRPr lang="en-US" sz="1200">
                <a:solidFill>
                  <a:schemeClr val="tx1"/>
                </a:solidFill>
                <a:effectLst/>
                <a:latin typeface="Times New Roman"/>
                <a:ea typeface="Times New Roman"/>
              </a:endParaRPr>
            </a:p>
          </p:txBody>
        </p:sp>
        <p:sp>
          <p:nvSpPr>
            <p:cNvPr id="29" name="Rectangle 28"/>
            <p:cNvSpPr/>
            <p:nvPr/>
          </p:nvSpPr>
          <p:spPr>
            <a:xfrm>
              <a:off x="0" y="2362200"/>
              <a:ext cx="6096000" cy="284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0" name="Rectangle 29"/>
            <p:cNvSpPr/>
            <p:nvPr/>
          </p:nvSpPr>
          <p:spPr>
            <a:xfrm>
              <a:off x="0" y="5562600"/>
              <a:ext cx="6096000" cy="2819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cxnSp>
          <p:nvCxnSpPr>
            <p:cNvPr id="31" name="Straight Connector 30"/>
            <p:cNvCxnSpPr/>
            <p:nvPr/>
          </p:nvCxnSpPr>
          <p:spPr>
            <a:xfrm>
              <a:off x="3048000" y="5207000"/>
              <a:ext cx="0" cy="35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2"/>
              <a:endCxn id="23" idx="0"/>
            </p:cNvCxnSpPr>
            <p:nvPr/>
          </p:nvCxnSpPr>
          <p:spPr>
            <a:xfrm flipH="1">
              <a:off x="3101673" y="3276600"/>
              <a:ext cx="1119"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4" idx="0"/>
            </p:cNvCxnSpPr>
            <p:nvPr/>
          </p:nvCxnSpPr>
          <p:spPr>
            <a:xfrm flipV="1">
              <a:off x="947592" y="4343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 idx="0"/>
            </p:cNvCxnSpPr>
            <p:nvPr/>
          </p:nvCxnSpPr>
          <p:spPr>
            <a:xfrm flipV="1">
              <a:off x="2395392" y="4343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6" idx="0"/>
            </p:cNvCxnSpPr>
            <p:nvPr/>
          </p:nvCxnSpPr>
          <p:spPr>
            <a:xfrm flipV="1">
              <a:off x="3843192" y="4343400"/>
              <a:ext cx="192"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7" idx="0"/>
            </p:cNvCxnSpPr>
            <p:nvPr/>
          </p:nvCxnSpPr>
          <p:spPr>
            <a:xfrm flipV="1">
              <a:off x="5262708" y="4343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38225" y="746760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409825" y="746760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781425" y="746760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153025" y="7467600"/>
              <a:ext cx="0" cy="17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8" idx="2"/>
            </p:cNvCxnSpPr>
            <p:nvPr/>
          </p:nvCxnSpPr>
          <p:spPr>
            <a:xfrm>
              <a:off x="3137442" y="7315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38225" y="7467600"/>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3" idx="2"/>
            </p:cNvCxnSpPr>
            <p:nvPr/>
          </p:nvCxnSpPr>
          <p:spPr>
            <a:xfrm flipH="1">
              <a:off x="3101672" y="4191000"/>
              <a:ext cx="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52500" y="4343400"/>
              <a:ext cx="4310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5" idx="3"/>
            </p:cNvCxnSpPr>
            <p:nvPr/>
          </p:nvCxnSpPr>
          <p:spPr>
            <a:xfrm>
              <a:off x="1752601" y="270456"/>
              <a:ext cx="609599" cy="135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2"/>
              <a:endCxn id="29" idx="0"/>
            </p:cNvCxnSpPr>
            <p:nvPr/>
          </p:nvCxnSpPr>
          <p:spPr>
            <a:xfrm flipH="1">
              <a:off x="3048000" y="762000"/>
              <a:ext cx="7318"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24200" y="6553200"/>
              <a:ext cx="0" cy="152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9" name="Rectangle 6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90973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n-US" sz="4000" dirty="0">
                <a:solidFill>
                  <a:schemeClr val="accent6">
                    <a:lumMod val="50000"/>
                  </a:schemeClr>
                </a:solidFill>
              </a:rPr>
              <a:t>Source Selection Authority (SSA)</a:t>
            </a:r>
            <a:br>
              <a:rPr lang="en-US" sz="4000" dirty="0">
                <a:solidFill>
                  <a:schemeClr val="accent6">
                    <a:lumMod val="50000"/>
                  </a:schemeClr>
                </a:solidFill>
              </a:rPr>
            </a:br>
            <a:endParaRPr lang="en-US" sz="4000" dirty="0">
              <a:solidFill>
                <a:schemeClr val="accent6">
                  <a:lumMod val="50000"/>
                </a:schemeClr>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35702406"/>
              </p:ext>
            </p:extLst>
          </p:nvPr>
        </p:nvGraphicFramePr>
        <p:xfrm>
          <a:off x="304800" y="1781015"/>
          <a:ext cx="8534400" cy="4391185"/>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8534400">
                  <a:extLst>
                    <a:ext uri="{9D8B030D-6E8A-4147-A177-3AD203B41FA5}">
                      <a16:colId xmlns:a16="http://schemas.microsoft.com/office/drawing/2014/main" val="20000"/>
                    </a:ext>
                  </a:extLst>
                </a:gridCol>
              </a:tblGrid>
              <a:tr h="457201">
                <a:tc>
                  <a:txBody>
                    <a:bodyPr/>
                    <a:lstStyle/>
                    <a:p>
                      <a:pPr algn="l"/>
                      <a:r>
                        <a:rPr lang="en-US" sz="1600" b="0" dirty="0">
                          <a:solidFill>
                            <a:schemeClr val="tx1"/>
                          </a:solidFill>
                        </a:rPr>
                        <a:t>- </a:t>
                      </a:r>
                      <a:r>
                        <a:rPr lang="en-US" sz="1600" b="1" dirty="0">
                          <a:solidFill>
                            <a:schemeClr val="tx1"/>
                          </a:solidFill>
                        </a:rPr>
                        <a:t>Approves Source Selection Plan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7859">
                <a:tc>
                  <a:txBody>
                    <a:bodyPr/>
                    <a:lstStyle/>
                    <a:p>
                      <a:pPr algn="l"/>
                      <a:r>
                        <a:rPr lang="en-US" sz="1600" dirty="0"/>
                        <a:t>- </a:t>
                      </a:r>
                      <a:r>
                        <a:rPr lang="en-US" sz="1600" b="1" dirty="0"/>
                        <a:t>Appoints SSEB and SSAC Chairs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7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a:t>
                      </a:r>
                      <a:r>
                        <a:rPr lang="en-US" sz="1600" b="1" dirty="0"/>
                        <a:t>Establishes realistic</a:t>
                      </a:r>
                      <a:r>
                        <a:rPr lang="en-US" sz="1600" b="1" baseline="0" dirty="0"/>
                        <a:t> SS schedule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7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a:t>
                      </a:r>
                      <a:r>
                        <a:rPr lang="en-US" sz="1600" b="1" dirty="0"/>
                        <a:t>Ensures</a:t>
                      </a:r>
                      <a:r>
                        <a:rPr lang="en-US" sz="1600" b="1" baseline="0" dirty="0"/>
                        <a:t> no s</a:t>
                      </a:r>
                      <a:r>
                        <a:rPr lang="en-US" sz="1600" b="1" dirty="0"/>
                        <a:t>enior leader is</a:t>
                      </a:r>
                      <a:r>
                        <a:rPr lang="en-US" sz="1600" b="1" baseline="0" dirty="0"/>
                        <a:t> assigned to or performs dual roles in SS </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859">
                <a:tc>
                  <a:txBody>
                    <a:bodyPr/>
                    <a:lstStyle/>
                    <a:p>
                      <a:pPr algn="l"/>
                      <a:r>
                        <a:rPr lang="en-US" sz="1600" b="1" dirty="0"/>
                        <a:t>- Ensures all SST members properly trained and experienced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8971">
                <a:tc>
                  <a:txBody>
                    <a:bodyPr/>
                    <a:lstStyle/>
                    <a:p>
                      <a:pPr marL="0" indent="0" algn="l"/>
                      <a:r>
                        <a:rPr lang="en-US" sz="1600" b="1" dirty="0"/>
                        <a:t>- Ensures</a:t>
                      </a:r>
                      <a:r>
                        <a:rPr lang="en-US" sz="1600" b="1" baseline="0" dirty="0"/>
                        <a:t> </a:t>
                      </a:r>
                      <a:r>
                        <a:rPr lang="en-US" sz="1600" b="1" baseline="0" dirty="0">
                          <a:hlinkClick r:id="rId3"/>
                        </a:rPr>
                        <a:t>Non-Disclosure Agreements (NDAs)</a:t>
                      </a:r>
                      <a:r>
                        <a:rPr lang="en-US" sz="1600" b="1" baseline="0" dirty="0"/>
                        <a:t> and </a:t>
                      </a:r>
                      <a:r>
                        <a:rPr lang="en-US" sz="1600" b="1" baseline="0" dirty="0">
                          <a:hlinkClick r:id="rId4"/>
                        </a:rPr>
                        <a:t>Conflict of Interest (COI) Statements</a:t>
                      </a:r>
                      <a:r>
                        <a:rPr lang="en-US" sz="1600" b="1" baseline="0" dirty="0"/>
                        <a:t> are executed and actual/potential conflicts are resolved</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7859">
                <a:tc>
                  <a:txBody>
                    <a:bodyPr/>
                    <a:lstStyle/>
                    <a:p>
                      <a:pPr algn="l"/>
                      <a:r>
                        <a:rPr lang="en-US" sz="1600" b="1" dirty="0"/>
                        <a:t>- Determines whether to award with or without discussions (if permitted in RFP)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7859">
                <a:tc>
                  <a:txBody>
                    <a:bodyPr/>
                    <a:lstStyle/>
                    <a:p>
                      <a:pPr algn="l"/>
                      <a:r>
                        <a:rPr lang="en-US" sz="1600" dirty="0"/>
                        <a:t>- </a:t>
                      </a:r>
                      <a:r>
                        <a:rPr lang="en-US" sz="1600" b="1" dirty="0">
                          <a:solidFill>
                            <a:schemeClr val="tx1"/>
                          </a:solidFill>
                        </a:rPr>
                        <a:t>Selects best value source IAW evaluation criteria in Section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7859">
                <a:tc>
                  <a:txBody>
                    <a:bodyPr/>
                    <a:lstStyle/>
                    <a:p>
                      <a:pPr algn="l"/>
                      <a:r>
                        <a:rPr lang="en-US" sz="1600" dirty="0"/>
                        <a:t>- </a:t>
                      </a:r>
                      <a:r>
                        <a:rPr lang="en-US" sz="1600" b="1" dirty="0"/>
                        <a:t>Documents rationale in Source Selection Decision Document (SSDD)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381000" y="1368623"/>
            <a:ext cx="8382000" cy="307777"/>
          </a:xfrm>
          <a:prstGeom prst="rect">
            <a:avLst/>
          </a:prstGeom>
          <a:solidFill>
            <a:srgbClr val="FFFF99"/>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RESPONSIBLE FOR PROPER AND EFFICIENT CONDUCT OF  SOURCE SELECTION PROCESS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srgbClr val="969696"/>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srgbClr val="969696"/>
              </a:solidFill>
              <a:effectLst/>
              <a:uLnTx/>
              <a:uFillTx/>
              <a:latin typeface="Arial" charset="0"/>
              <a:ea typeface="+mn-ea"/>
              <a:cs typeface="+mn-cs"/>
            </a:endParaRPr>
          </a:p>
        </p:txBody>
      </p:sp>
    </p:spTree>
    <p:extLst>
      <p:ext uri="{BB962C8B-B14F-4D97-AF65-F5344CB8AC3E}">
        <p14:creationId xmlns:p14="http://schemas.microsoft.com/office/powerpoint/2010/main" val="2278380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1026"/>
          <p:cNvSpPr>
            <a:spLocks noGrp="1" noChangeArrowheads="1"/>
          </p:cNvSpPr>
          <p:nvPr>
            <p:ph type="title"/>
          </p:nvPr>
        </p:nvSpPr>
        <p:spPr>
          <a:xfrm>
            <a:off x="1295400" y="76200"/>
            <a:ext cx="6705600" cy="1066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151C77"/>
                </a:solidFill>
                <a:latin typeface="+mj-lt"/>
                <a:cs typeface="+mj-cs"/>
              </a:rPr>
              <a:t>PCO</a:t>
            </a:r>
          </a:p>
        </p:txBody>
      </p:sp>
      <p:sp>
        <p:nvSpPr>
          <p:cNvPr id="40963" name="Slide Number Placeholder 4"/>
          <p:cNvSpPr>
            <a:spLocks noGrp="1"/>
          </p:cNvSpPr>
          <p:nvPr>
            <p:ph type="sldNum" sz="quarter" idx="12"/>
          </p:nvPr>
        </p:nvSpPr>
        <p:spPr>
          <a:xfrm>
            <a:off x="8001000" y="6524625"/>
            <a:ext cx="1143000" cy="304800"/>
          </a:xfrm>
          <a:noFill/>
        </p:spPr>
        <p:txBody>
          <a:bodyPr/>
          <a:lstStyle/>
          <a:p>
            <a:fld id="{DBDCCC37-AF59-41A7-8DBE-A0B215182AEF}" type="slidenum">
              <a:rPr lang="en-US" smtClean="0">
                <a:latin typeface="Arial" pitchFamily="34" charset="0"/>
              </a:rPr>
              <a:pPr/>
              <a:t>33</a:t>
            </a:fld>
            <a:endParaRPr lang="en-US" dirty="0">
              <a:solidFill>
                <a:schemeClr val="bg2"/>
              </a:solidFill>
              <a:latin typeface="Arial" pitchFamily="34" charset="0"/>
            </a:endParaRPr>
          </a:p>
        </p:txBody>
      </p:sp>
      <p:graphicFrame>
        <p:nvGraphicFramePr>
          <p:cNvPr id="9" name="Content Placeholder 6"/>
          <p:cNvGraphicFramePr>
            <a:graphicFrameLocks noGrp="1"/>
          </p:cNvGraphicFramePr>
          <p:nvPr>
            <p:ph idx="4294967295"/>
            <p:extLst>
              <p:ext uri="{D42A27DB-BD31-4B8C-83A1-F6EECF244321}">
                <p14:modId xmlns:p14="http://schemas.microsoft.com/office/powerpoint/2010/main" val="2172487344"/>
              </p:ext>
            </p:extLst>
          </p:nvPr>
        </p:nvGraphicFramePr>
        <p:xfrm>
          <a:off x="457200" y="1954431"/>
          <a:ext cx="8153400" cy="4498814"/>
        </p:xfrm>
        <a:graphic>
          <a:graphicData uri="http://schemas.openxmlformats.org/drawingml/2006/table">
            <a:tbl>
              <a:tblPr firstRow="1" bandRow="1">
                <a:tableStyleId>{5C22544A-7EE6-4342-B048-85BDC9FD1C3A}</a:tableStyleId>
              </a:tblPr>
              <a:tblGrid>
                <a:gridCol w="8153400">
                  <a:extLst>
                    <a:ext uri="{9D8B030D-6E8A-4147-A177-3AD203B41FA5}">
                      <a16:colId xmlns:a16="http://schemas.microsoft.com/office/drawing/2014/main" val="20000"/>
                    </a:ext>
                  </a:extLst>
                </a:gridCol>
              </a:tblGrid>
              <a:tr h="608773">
                <a:tc>
                  <a:txBody>
                    <a:bodyPr/>
                    <a:lstStyle/>
                    <a:p>
                      <a:r>
                        <a:rPr lang="en-US" b="1" dirty="0">
                          <a:solidFill>
                            <a:schemeClr val="tx1"/>
                          </a:solidFill>
                          <a:latin typeface="Arial" panose="020B0604020202020204" pitchFamily="34" charset="0"/>
                          <a:cs typeface="Arial" panose="020B0604020202020204" pitchFamily="34" charset="0"/>
                        </a:rPr>
                        <a:t>-</a:t>
                      </a:r>
                      <a:r>
                        <a:rPr lang="en-US" b="1" baseline="0"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Establishes plan/</a:t>
                      </a:r>
                      <a:r>
                        <a:rPr lang="en-US" b="1" baseline="0" dirty="0">
                          <a:solidFill>
                            <a:schemeClr val="tx1"/>
                          </a:solidFill>
                          <a:latin typeface="Arial" panose="020B0604020202020204" pitchFamily="34" charset="0"/>
                          <a:cs typeface="Arial" panose="020B0604020202020204" pitchFamily="34" charset="0"/>
                        </a:rPr>
                        <a:t>procedures to protect source selection information and manages source selection documents</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4838">
                <a:tc>
                  <a:txBody>
                    <a:bodyPr/>
                    <a:lstStyle/>
                    <a:p>
                      <a:r>
                        <a:rPr lang="en-US" b="1" dirty="0">
                          <a:solidFill>
                            <a:schemeClr val="tx1"/>
                          </a:solidFill>
                          <a:latin typeface="Arial" panose="020B0604020202020204" pitchFamily="34" charset="0"/>
                          <a:cs typeface="Arial" panose="020B0604020202020204" pitchFamily="34" charset="0"/>
                        </a:rPr>
                        <a:t>- Releases</a:t>
                      </a:r>
                      <a:r>
                        <a:rPr lang="en-US" b="1" baseline="0" dirty="0">
                          <a:solidFill>
                            <a:schemeClr val="tx1"/>
                          </a:solidFill>
                          <a:latin typeface="Arial" panose="020B0604020202020204" pitchFamily="34" charset="0"/>
                          <a:cs typeface="Arial" panose="020B0604020202020204" pitchFamily="34" charset="0"/>
                        </a:rPr>
                        <a:t> RFP</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4838">
                <a:tc>
                  <a:txBody>
                    <a:bodyPr/>
                    <a:lstStyle/>
                    <a:p>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Single point of control for all s</a:t>
                      </a:r>
                      <a:r>
                        <a:rPr lang="en-US" b="1" baseline="0" dirty="0">
                          <a:solidFill>
                            <a:schemeClr val="tx1"/>
                          </a:solidFill>
                          <a:latin typeface="Arial" panose="020B0604020202020204" pitchFamily="34" charset="0"/>
                          <a:cs typeface="Arial" panose="020B0604020202020204" pitchFamily="34" charset="0"/>
                        </a:rPr>
                        <a:t>ource selection information</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4838">
                <a:tc>
                  <a:txBody>
                    <a:bodyPr/>
                    <a:lstStyle/>
                    <a:p>
                      <a:r>
                        <a:rPr lang="en-US" dirty="0">
                          <a:solidFill>
                            <a:schemeClr val="tx1"/>
                          </a:solidFill>
                          <a:latin typeface="Arial" panose="020B0604020202020204" pitchFamily="34" charset="0"/>
                          <a:cs typeface="Arial" panose="020B0604020202020204" pitchFamily="34" charset="0"/>
                        </a:rPr>
                        <a:t>-</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Obtains all required approvals for non-government advisors</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4838">
                <a:tc>
                  <a:txBody>
                    <a:bodyPr/>
                    <a:lstStyle/>
                    <a:p>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Ensures</a:t>
                      </a:r>
                      <a:r>
                        <a:rPr lang="en-US" b="1" baseline="0" dirty="0">
                          <a:solidFill>
                            <a:schemeClr val="tx1"/>
                          </a:solidFill>
                          <a:latin typeface="Arial" panose="020B0604020202020204" pitchFamily="34" charset="0"/>
                          <a:cs typeface="Arial" panose="020B0604020202020204" pitchFamily="34" charset="0"/>
                        </a:rPr>
                        <a:t> SSEB evaluation is consistent with RFP</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4384">
                <a:tc>
                  <a:txBody>
                    <a:bodyPr/>
                    <a:lstStyle/>
                    <a:p>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Controls</a:t>
                      </a:r>
                      <a:r>
                        <a:rPr lang="en-US" b="1" baseline="0" dirty="0">
                          <a:solidFill>
                            <a:schemeClr val="tx1"/>
                          </a:solidFill>
                          <a:latin typeface="Arial" panose="020B0604020202020204" pitchFamily="34" charset="0"/>
                          <a:cs typeface="Arial" panose="020B0604020202020204" pitchFamily="34" charset="0"/>
                        </a:rPr>
                        <a:t> exchanges with offerors</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65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latin typeface="Arial" panose="020B0604020202020204" pitchFamily="34" charset="0"/>
                          <a:cs typeface="Arial" panose="020B0604020202020204" pitchFamily="34" charset="0"/>
                        </a:rPr>
                        <a:t>- Prior to discussions determines competitive range; submits to SSA for approval</a:t>
                      </a:r>
                      <a:endParaRPr lang="en-US" b="1" strike="sngStrike"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 Manages</a:t>
                      </a:r>
                      <a:r>
                        <a:rPr lang="en-US" b="1" baseline="0" dirty="0">
                          <a:solidFill>
                            <a:schemeClr val="tx1"/>
                          </a:solidFill>
                          <a:latin typeface="Arial" panose="020B0604020202020204" pitchFamily="34" charset="0"/>
                          <a:cs typeface="Arial" panose="020B0604020202020204" pitchFamily="34" charset="0"/>
                        </a:rPr>
                        <a:t> OCI IAW FAR 9.504(a) and FAR 9.505; identify, evaluate and mitigate potential OCI’s early in the process</a:t>
                      </a:r>
                      <a:endParaRPr lang="en-US"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 Award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8" name="Rectangle 7"/>
          <p:cNvSpPr/>
          <p:nvPr/>
        </p:nvSpPr>
        <p:spPr>
          <a:xfrm>
            <a:off x="457200" y="1295400"/>
            <a:ext cx="8153400" cy="646331"/>
          </a:xfrm>
          <a:prstGeom prst="rect">
            <a:avLst/>
          </a:prstGeom>
          <a:solidFill>
            <a:srgbClr val="FFFF99"/>
          </a:solidFill>
          <a:ln>
            <a:solidFill>
              <a:schemeClr val="tx1"/>
            </a:solidFill>
          </a:ln>
        </p:spPr>
        <p:txBody>
          <a:bodyPr wrap="square">
            <a:spAutoFit/>
          </a:bodyPr>
          <a:lstStyle/>
          <a:p>
            <a:pPr algn="ctr"/>
            <a:r>
              <a:rPr lang="en-US" b="1" i="1" dirty="0">
                <a:latin typeface="Arial" pitchFamily="34" charset="0"/>
                <a:cs typeface="Arial" pitchFamily="34" charset="0"/>
              </a:rPr>
              <a:t>Primary business advisor (Mission-Focused Business Leader) and principal guidance source for entire source selection</a:t>
            </a:r>
          </a:p>
        </p:txBody>
      </p:sp>
    </p:spTree>
    <p:extLst>
      <p:ext uri="{BB962C8B-B14F-4D97-AF65-F5344CB8AC3E}">
        <p14:creationId xmlns:p14="http://schemas.microsoft.com/office/powerpoint/2010/main" val="1948169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34</a:t>
            </a:fld>
            <a:endParaRPr lang="en-US" dirty="0">
              <a:solidFill>
                <a:schemeClr val="bg2"/>
              </a:solidFill>
            </a:endParaRPr>
          </a:p>
        </p:txBody>
      </p:sp>
      <p:sp>
        <p:nvSpPr>
          <p:cNvPr id="5" name="Title 4"/>
          <p:cNvSpPr>
            <a:spLocks noGrp="1"/>
          </p:cNvSpPr>
          <p:nvPr>
            <p:ph type="title"/>
          </p:nvPr>
        </p:nvSpPr>
        <p:spPr/>
        <p:txBody>
          <a:bodyPr/>
          <a:lstStyle/>
          <a:p>
            <a:r>
              <a:rPr lang="en-US" dirty="0"/>
              <a:t>Program Manager</a:t>
            </a:r>
          </a:p>
        </p:txBody>
      </p:sp>
      <p:graphicFrame>
        <p:nvGraphicFramePr>
          <p:cNvPr id="6" name="Table 5"/>
          <p:cNvGraphicFramePr>
            <a:graphicFrameLocks noGrp="1"/>
          </p:cNvGraphicFramePr>
          <p:nvPr>
            <p:extLst>
              <p:ext uri="{D42A27DB-BD31-4B8C-83A1-F6EECF244321}">
                <p14:modId xmlns:p14="http://schemas.microsoft.com/office/powerpoint/2010/main" val="1608550104"/>
              </p:ext>
            </p:extLst>
          </p:nvPr>
        </p:nvGraphicFramePr>
        <p:xfrm>
          <a:off x="302977" y="1391162"/>
          <a:ext cx="8305801" cy="4031246"/>
        </p:xfrm>
        <a:graphic>
          <a:graphicData uri="http://schemas.openxmlformats.org/drawingml/2006/table">
            <a:tbl>
              <a:tblPr firstRow="1" bandRow="1">
                <a:tableStyleId>{5C22544A-7EE6-4342-B048-85BDC9FD1C3A}</a:tableStyleId>
              </a:tblPr>
              <a:tblGrid>
                <a:gridCol w="8305801">
                  <a:extLst>
                    <a:ext uri="{9D8B030D-6E8A-4147-A177-3AD203B41FA5}">
                      <a16:colId xmlns:a16="http://schemas.microsoft.com/office/drawing/2014/main" val="20000"/>
                    </a:ext>
                  </a:extLst>
                </a:gridCol>
              </a:tblGrid>
              <a:tr h="415423">
                <a:tc>
                  <a:txBody>
                    <a:bodyPr/>
                    <a:lstStyle/>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3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t>
                      </a:r>
                      <a:r>
                        <a:rPr lang="en-US" sz="1800" b="1" baseline="0" dirty="0">
                          <a:solidFill>
                            <a:schemeClr val="tx1"/>
                          </a:solidFill>
                        </a:rPr>
                        <a:t> Provide approved technical requirements documents, establish technical specifications; develop requirements documents (SOW/PWS/SOO)</a:t>
                      </a:r>
                      <a:endParaRPr lang="en-US" sz="18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2456">
                <a:tc>
                  <a:txBody>
                    <a:bodyPr/>
                    <a:lstStyle/>
                    <a:p>
                      <a:pPr marL="0" indent="0">
                        <a:buFontTx/>
                        <a:buNone/>
                      </a:pPr>
                      <a:r>
                        <a:rPr lang="en-US" sz="1800" b="1" dirty="0">
                          <a:solidFill>
                            <a:schemeClr val="tx1"/>
                          </a:solidFill>
                        </a:rPr>
                        <a:t>-</a:t>
                      </a:r>
                      <a:r>
                        <a:rPr lang="en-US" sz="1800" b="1" baseline="0" dirty="0">
                          <a:solidFill>
                            <a:schemeClr val="tx1"/>
                          </a:solidFill>
                        </a:rPr>
                        <a:t> Allocate necessary resources to support the SS process</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3889">
                <a:tc>
                  <a:txBody>
                    <a:bodyPr/>
                    <a:lstStyle/>
                    <a:p>
                      <a:pPr marL="0" indent="0">
                        <a:buFontTx/>
                        <a:buNone/>
                      </a:pPr>
                      <a:r>
                        <a:rPr lang="en-US" sz="1800" b="1" dirty="0">
                          <a:solidFill>
                            <a:schemeClr val="tx1"/>
                          </a:solidFill>
                        </a:rPr>
                        <a:t>- Assist in establishment of SST, to</a:t>
                      </a:r>
                      <a:r>
                        <a:rPr lang="en-US" sz="1800" b="1" baseline="0" dirty="0">
                          <a:solidFill>
                            <a:schemeClr val="tx1"/>
                          </a:solidFill>
                        </a:rPr>
                        <a:t> include serving as an advisor or member of the SSAC and/or SSEB, as needed</a:t>
                      </a:r>
                      <a:r>
                        <a:rPr lang="en-US" sz="1800" b="1" dirty="0">
                          <a:solidFill>
                            <a:schemeClr val="tx1"/>
                          </a:solidFill>
                        </a:rPr>
                        <a:t> </a:t>
                      </a:r>
                      <a:endParaRPr lang="en-US" sz="1800" b="1" strike="sng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2456">
                <a:tc>
                  <a:txBody>
                    <a:bodyPr/>
                    <a:lstStyle/>
                    <a:p>
                      <a:pPr marL="0" indent="0">
                        <a:buFontTx/>
                        <a:buNone/>
                      </a:pPr>
                      <a:r>
                        <a:rPr lang="en-US" sz="1800" b="1" dirty="0">
                          <a:solidFill>
                            <a:schemeClr val="tx1"/>
                          </a:solidFill>
                        </a:rPr>
                        <a:t>- Assist in development of evaluation criteria; identify potential discriminators and areas for</a:t>
                      </a:r>
                      <a:r>
                        <a:rPr lang="en-US" sz="1800" b="1" baseline="0" dirty="0">
                          <a:solidFill>
                            <a:schemeClr val="tx1"/>
                          </a:solidFill>
                        </a:rPr>
                        <a:t> tailoring, and coordinate with SSA and PCO</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5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Consult/concur with PCO regarding determination</a:t>
                      </a:r>
                      <a:r>
                        <a:rPr lang="en-US" sz="1800" b="1" baseline="0" dirty="0">
                          <a:solidFill>
                            <a:schemeClr val="tx1"/>
                          </a:solidFill>
                        </a:rPr>
                        <a:t> not to include past performance as an evaluation factor</a:t>
                      </a:r>
                      <a:endParaRPr lang="en-US" sz="18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7993458"/>
                  </a:ext>
                </a:extLst>
              </a:tr>
              <a:tr h="415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Support post-award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6147116"/>
                  </a:ext>
                </a:extLst>
              </a:tr>
            </a:tbl>
          </a:graphicData>
        </a:graphic>
      </p:graphicFrame>
      <p:sp>
        <p:nvSpPr>
          <p:cNvPr id="7" name="Rectangle 6"/>
          <p:cNvSpPr/>
          <p:nvPr/>
        </p:nvSpPr>
        <p:spPr>
          <a:xfrm>
            <a:off x="302978" y="1393660"/>
            <a:ext cx="8305800" cy="369332"/>
          </a:xfrm>
          <a:prstGeom prst="rect">
            <a:avLst/>
          </a:prstGeom>
          <a:solidFill>
            <a:srgbClr val="FFFF99"/>
          </a:solidFill>
          <a:ln>
            <a:solidFill>
              <a:schemeClr val="tx1"/>
            </a:solidFill>
          </a:ln>
        </p:spPr>
        <p:txBody>
          <a:bodyPr wrap="square">
            <a:spAutoFit/>
          </a:bodyPr>
          <a:lstStyle/>
          <a:p>
            <a:pPr algn="ctr">
              <a:buNone/>
            </a:pPr>
            <a:r>
              <a:rPr lang="en-US" b="1" i="1" dirty="0"/>
              <a:t>Provides a key leadership role in the source selection process and shall:</a:t>
            </a:r>
          </a:p>
        </p:txBody>
      </p:sp>
    </p:spTree>
    <p:extLst>
      <p:ext uri="{BB962C8B-B14F-4D97-AF65-F5344CB8AC3E}">
        <p14:creationId xmlns:p14="http://schemas.microsoft.com/office/powerpoint/2010/main" val="299837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35</a:t>
            </a:fld>
            <a:endParaRPr lang="en-US" dirty="0">
              <a:solidFill>
                <a:schemeClr val="bg2"/>
              </a:solidFill>
            </a:endParaRPr>
          </a:p>
        </p:txBody>
      </p:sp>
      <p:sp>
        <p:nvSpPr>
          <p:cNvPr id="5" name="Title 4"/>
          <p:cNvSpPr>
            <a:spLocks noGrp="1"/>
          </p:cNvSpPr>
          <p:nvPr>
            <p:ph type="title"/>
          </p:nvPr>
        </p:nvSpPr>
        <p:spPr/>
        <p:txBody>
          <a:bodyPr/>
          <a:lstStyle/>
          <a:p>
            <a:r>
              <a:rPr lang="en-US" dirty="0"/>
              <a:t>Requirements Owner</a:t>
            </a:r>
          </a:p>
        </p:txBody>
      </p:sp>
      <p:graphicFrame>
        <p:nvGraphicFramePr>
          <p:cNvPr id="6" name="Table 5"/>
          <p:cNvGraphicFramePr>
            <a:graphicFrameLocks noGrp="1"/>
          </p:cNvGraphicFramePr>
          <p:nvPr>
            <p:extLst>
              <p:ext uri="{D42A27DB-BD31-4B8C-83A1-F6EECF244321}">
                <p14:modId xmlns:p14="http://schemas.microsoft.com/office/powerpoint/2010/main" val="2537920317"/>
              </p:ext>
            </p:extLst>
          </p:nvPr>
        </p:nvGraphicFramePr>
        <p:xfrm>
          <a:off x="415976" y="2081728"/>
          <a:ext cx="8305801" cy="3863449"/>
        </p:xfrm>
        <a:graphic>
          <a:graphicData uri="http://schemas.openxmlformats.org/drawingml/2006/table">
            <a:tbl>
              <a:tblPr firstRow="1" bandRow="1">
                <a:tableStyleId>{5C22544A-7EE6-4342-B048-85BDC9FD1C3A}</a:tableStyleId>
              </a:tblPr>
              <a:tblGrid>
                <a:gridCol w="8305801">
                  <a:extLst>
                    <a:ext uri="{9D8B030D-6E8A-4147-A177-3AD203B41FA5}">
                      <a16:colId xmlns:a16="http://schemas.microsoft.com/office/drawing/2014/main" val="20000"/>
                    </a:ext>
                  </a:extLst>
                </a:gridCol>
              </a:tblGrid>
              <a:tr h="419210">
                <a:tc>
                  <a:txBody>
                    <a:bodyPr/>
                    <a:lstStyle/>
                    <a:p>
                      <a:r>
                        <a:rPr lang="en-US" dirty="0">
                          <a:solidFill>
                            <a:srgbClr val="0000CC"/>
                          </a:solidFill>
                        </a:rPr>
                        <a:t>Requirements Owner shall: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8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Ensure Government requirement is clear, concise, and descriptive in outlining mission need and desired outcome</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4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Ensure requirements documents are stable, reviewed, and validated</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9210">
                <a:tc>
                  <a:txBody>
                    <a:bodyPr/>
                    <a:lstStyle/>
                    <a:p>
                      <a:r>
                        <a:rPr lang="en-US" b="1" dirty="0">
                          <a:solidFill>
                            <a:schemeClr val="tx1"/>
                          </a:solidFill>
                        </a:rPr>
                        <a:t>-</a:t>
                      </a:r>
                      <a:r>
                        <a:rPr lang="en-US" b="1" baseline="0" dirty="0">
                          <a:solidFill>
                            <a:schemeClr val="tx1"/>
                          </a:solidFill>
                        </a:rPr>
                        <a:t> Ensure Independent Government Cost Estimate is developed prior to </a:t>
                      </a:r>
                      <a:r>
                        <a:rPr lang="en-US" b="1" baseline="0">
                          <a:solidFill>
                            <a:schemeClr val="tx1"/>
                          </a:solidFill>
                        </a:rPr>
                        <a:t>RFP release</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9210">
                <a:tc>
                  <a:txBody>
                    <a:bodyPr/>
                    <a:lstStyle/>
                    <a:p>
                      <a:pPr marL="0" indent="0">
                        <a:buFontTx/>
                        <a:buNone/>
                      </a:pPr>
                      <a:r>
                        <a:rPr lang="en-US" b="1" dirty="0">
                          <a:solidFill>
                            <a:schemeClr val="tx1"/>
                          </a:solidFill>
                        </a:rPr>
                        <a:t>-</a:t>
                      </a:r>
                      <a:r>
                        <a:rPr lang="en-US" b="1" baseline="0" dirty="0">
                          <a:solidFill>
                            <a:schemeClr val="tx1"/>
                          </a:solidFill>
                        </a:rPr>
                        <a:t> Assist with selecting tradeoff methodology; identify any measurable above minimum performance parameters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I</a:t>
                      </a:r>
                      <a:r>
                        <a:rPr lang="en-US" b="1" baseline="0" dirty="0">
                          <a:solidFill>
                            <a:schemeClr val="tx1"/>
                          </a:solidFill>
                        </a:rPr>
                        <a:t>f using VATEP determine appropriate performance characteristics and monetary value to government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Serve</a:t>
                      </a:r>
                      <a:r>
                        <a:rPr lang="en-US" b="1" baseline="0" dirty="0">
                          <a:solidFill>
                            <a:schemeClr val="tx1"/>
                          </a:solidFill>
                        </a:rPr>
                        <a:t> on SST as requested by SSA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176564"/>
                  </a:ext>
                </a:extLst>
              </a:tr>
            </a:tbl>
          </a:graphicData>
        </a:graphic>
      </p:graphicFrame>
      <p:sp>
        <p:nvSpPr>
          <p:cNvPr id="7" name="Rectangle 6"/>
          <p:cNvSpPr/>
          <p:nvPr/>
        </p:nvSpPr>
        <p:spPr>
          <a:xfrm>
            <a:off x="381000" y="1535668"/>
            <a:ext cx="8305800" cy="369332"/>
          </a:xfrm>
          <a:prstGeom prst="rect">
            <a:avLst/>
          </a:prstGeom>
          <a:solidFill>
            <a:srgbClr val="FFFF99"/>
          </a:solidFill>
          <a:ln>
            <a:solidFill>
              <a:schemeClr val="tx1"/>
            </a:solidFill>
          </a:ln>
        </p:spPr>
        <p:txBody>
          <a:bodyPr wrap="square">
            <a:spAutoFit/>
          </a:bodyPr>
          <a:lstStyle/>
          <a:p>
            <a:pPr algn="ctr">
              <a:buNone/>
            </a:pPr>
            <a:r>
              <a:rPr lang="en-US" b="1" i="1" dirty="0"/>
              <a:t>Generator of acquisition requirement</a:t>
            </a:r>
          </a:p>
        </p:txBody>
      </p:sp>
    </p:spTree>
    <p:extLst>
      <p:ext uri="{BB962C8B-B14F-4D97-AF65-F5344CB8AC3E}">
        <p14:creationId xmlns:p14="http://schemas.microsoft.com/office/powerpoint/2010/main" val="332057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36</a:t>
            </a:fld>
            <a:endParaRPr lang="en-US" dirty="0">
              <a:solidFill>
                <a:schemeClr val="bg2"/>
              </a:solidFill>
            </a:endParaRPr>
          </a:p>
        </p:txBody>
      </p:sp>
      <p:sp>
        <p:nvSpPr>
          <p:cNvPr id="5" name="Title 4"/>
          <p:cNvSpPr>
            <a:spLocks noGrp="1"/>
          </p:cNvSpPr>
          <p:nvPr>
            <p:ph type="title"/>
          </p:nvPr>
        </p:nvSpPr>
        <p:spPr/>
        <p:txBody>
          <a:bodyPr/>
          <a:lstStyle/>
          <a:p>
            <a:r>
              <a:rPr lang="en-US" dirty="0"/>
              <a:t>Legal Counsel</a:t>
            </a:r>
          </a:p>
        </p:txBody>
      </p:sp>
      <p:graphicFrame>
        <p:nvGraphicFramePr>
          <p:cNvPr id="6" name="Table 5"/>
          <p:cNvGraphicFramePr>
            <a:graphicFrameLocks noGrp="1"/>
          </p:cNvGraphicFramePr>
          <p:nvPr>
            <p:extLst>
              <p:ext uri="{D42A27DB-BD31-4B8C-83A1-F6EECF244321}">
                <p14:modId xmlns:p14="http://schemas.microsoft.com/office/powerpoint/2010/main" val="3483122322"/>
              </p:ext>
            </p:extLst>
          </p:nvPr>
        </p:nvGraphicFramePr>
        <p:xfrm>
          <a:off x="380998" y="2057400"/>
          <a:ext cx="8305801" cy="4107730"/>
        </p:xfrm>
        <a:graphic>
          <a:graphicData uri="http://schemas.openxmlformats.org/drawingml/2006/table">
            <a:tbl>
              <a:tblPr firstRow="1" bandRow="1">
                <a:tableStyleId>{5C22544A-7EE6-4342-B048-85BDC9FD1C3A}</a:tableStyleId>
              </a:tblPr>
              <a:tblGrid>
                <a:gridCol w="8305801">
                  <a:extLst>
                    <a:ext uri="{9D8B030D-6E8A-4147-A177-3AD203B41FA5}">
                      <a16:colId xmlns:a16="http://schemas.microsoft.com/office/drawing/2014/main" val="20000"/>
                    </a:ext>
                  </a:extLst>
                </a:gridCol>
              </a:tblGrid>
              <a:tr h="457200">
                <a:tc>
                  <a:txBody>
                    <a:bodyPr/>
                    <a:lstStyle/>
                    <a:p>
                      <a:r>
                        <a:rPr lang="en-US" dirty="0">
                          <a:solidFill>
                            <a:srgbClr val="0000CC"/>
                          </a:solidFill>
                        </a:rPr>
                        <a:t>Legal Counsel shall: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8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 Advise SSA, PCO, SSAC, and SSEB, as required, on matters related to legal aspects of SS process</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4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Review</a:t>
                      </a:r>
                      <a:r>
                        <a:rPr lang="en-US" b="1" baseline="0" dirty="0">
                          <a:solidFill>
                            <a:schemeClr val="tx1"/>
                          </a:solidFill>
                        </a:rPr>
                        <a:t> RPP prior to issuance; review SS documents to determine if evaluation was reasonable and consistent with evaluation criteria, statutes, regulations and adequately documented</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9210">
                <a:tc>
                  <a:txBody>
                    <a:bodyPr/>
                    <a:lstStyle/>
                    <a:p>
                      <a:pPr marL="0" indent="0">
                        <a:buFontTx/>
                        <a:buNone/>
                      </a:pPr>
                      <a:r>
                        <a:rPr lang="en-US" b="1" dirty="0">
                          <a:solidFill>
                            <a:schemeClr val="tx1"/>
                          </a:solidFill>
                        </a:rPr>
                        <a:t>-</a:t>
                      </a:r>
                      <a:r>
                        <a:rPr lang="en-US" b="1" baseline="0" dirty="0">
                          <a:solidFill>
                            <a:schemeClr val="tx1"/>
                          </a:solidFill>
                        </a:rPr>
                        <a:t> Participate as non-voting member in SSAC meetings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9210">
                <a:tc>
                  <a:txBody>
                    <a:bodyPr/>
                    <a:lstStyle/>
                    <a:p>
                      <a:pPr marL="0" indent="0">
                        <a:buFontTx/>
                        <a:buNone/>
                      </a:pPr>
                      <a:r>
                        <a:rPr lang="en-US" b="1" dirty="0">
                          <a:solidFill>
                            <a:schemeClr val="tx1"/>
                          </a:solidFill>
                        </a:rPr>
                        <a:t>- Review</a:t>
                      </a:r>
                      <a:r>
                        <a:rPr lang="en-US" b="1" baseline="0" dirty="0">
                          <a:solidFill>
                            <a:schemeClr val="tx1"/>
                          </a:solidFill>
                        </a:rPr>
                        <a:t> proposed contract prior to award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9210">
                <a:tc>
                  <a:txBody>
                    <a:bodyPr/>
                    <a:lstStyle/>
                    <a:p>
                      <a:pPr marL="0" indent="0">
                        <a:buFontTx/>
                        <a:buNone/>
                      </a:pPr>
                      <a:r>
                        <a:rPr lang="en-US" b="1" dirty="0">
                          <a:solidFill>
                            <a:schemeClr val="tx1"/>
                          </a:solidFill>
                        </a:rPr>
                        <a:t>- Review all Evaluation Notices (ENs)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9210">
                <a:tc>
                  <a:txBody>
                    <a:bodyPr/>
                    <a:lstStyle/>
                    <a:p>
                      <a:pPr marL="0" indent="0">
                        <a:buFontTx/>
                        <a:buNone/>
                      </a:pPr>
                      <a:r>
                        <a:rPr lang="en-US" b="1" dirty="0">
                          <a:solidFill>
                            <a:schemeClr val="tx1"/>
                          </a:solidFill>
                        </a:rPr>
                        <a:t>- Assist PCO during discussions with offerors (upon</a:t>
                      </a:r>
                      <a:r>
                        <a:rPr lang="en-US" b="1" baseline="0" dirty="0">
                          <a:solidFill>
                            <a:schemeClr val="tx1"/>
                          </a:solidFill>
                        </a:rPr>
                        <a:t> request)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19210">
                <a:tc>
                  <a:txBody>
                    <a:bodyPr/>
                    <a:lstStyle/>
                    <a:p>
                      <a:pPr marL="0" indent="0">
                        <a:buFontTx/>
                        <a:buNone/>
                      </a:pPr>
                      <a:r>
                        <a:rPr lang="en-US" b="1" dirty="0">
                          <a:solidFill>
                            <a:schemeClr val="tx1"/>
                          </a:solidFill>
                        </a:rPr>
                        <a:t>- Assist PCO with debriefings</a:t>
                      </a:r>
                      <a:r>
                        <a:rPr lang="en-US" b="1" baseline="0" dirty="0">
                          <a:solidFill>
                            <a:schemeClr val="tx1"/>
                          </a:solidFill>
                        </a:rPr>
                        <a:t> (upon request)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Rectangle 6"/>
          <p:cNvSpPr/>
          <p:nvPr/>
        </p:nvSpPr>
        <p:spPr>
          <a:xfrm>
            <a:off x="381000" y="1600200"/>
            <a:ext cx="8305800" cy="369332"/>
          </a:xfrm>
          <a:prstGeom prst="rect">
            <a:avLst/>
          </a:prstGeom>
          <a:solidFill>
            <a:srgbClr val="FFFF99"/>
          </a:solidFill>
          <a:ln>
            <a:solidFill>
              <a:schemeClr val="tx1"/>
            </a:solidFill>
          </a:ln>
        </p:spPr>
        <p:txBody>
          <a:bodyPr wrap="square">
            <a:spAutoFit/>
          </a:bodyPr>
          <a:lstStyle/>
          <a:p>
            <a:pPr algn="ctr">
              <a:buNone/>
            </a:pPr>
            <a:r>
              <a:rPr lang="en-US" b="1" i="1" dirty="0"/>
              <a:t>Provides legal advice throughout the source selection</a:t>
            </a:r>
          </a:p>
        </p:txBody>
      </p:sp>
    </p:spTree>
    <p:extLst>
      <p:ext uri="{BB962C8B-B14F-4D97-AF65-F5344CB8AC3E}">
        <p14:creationId xmlns:p14="http://schemas.microsoft.com/office/powerpoint/2010/main" val="1156609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5600" y="76200"/>
            <a:ext cx="6223000" cy="1139963"/>
          </a:xfrm>
        </p:spPr>
        <p:txBody>
          <a:bodyPr>
            <a:noAutofit/>
          </a:bodyPr>
          <a:lstStyle/>
          <a:p>
            <a:pPr algn="r"/>
            <a:r>
              <a:rPr lang="en-US" dirty="0">
                <a:solidFill>
                  <a:srgbClr val="002060"/>
                </a:solidFill>
              </a:rPr>
              <a:t>SSEB Chairperson</a:t>
            </a:r>
          </a:p>
        </p:txBody>
      </p:sp>
      <p:sp>
        <p:nvSpPr>
          <p:cNvPr id="4" name="Slide Number Placeholder 3"/>
          <p:cNvSpPr>
            <a:spLocks noGrp="1"/>
          </p:cNvSpPr>
          <p:nvPr>
            <p:ph type="sldNum" sz="quarter" idx="12"/>
          </p:nvPr>
        </p:nvSpPr>
        <p:spPr>
          <a:xfrm>
            <a:off x="8001000" y="6524625"/>
            <a:ext cx="1143000" cy="304800"/>
          </a:xfrm>
        </p:spPr>
        <p:txBody>
          <a:bodyPr/>
          <a:lstStyle/>
          <a:p>
            <a:pPr>
              <a:defRPr/>
            </a:pPr>
            <a:fld id="{BEED8B32-D5BB-414F-AAF8-0D2054DF8865}" type="slidenum">
              <a:rPr lang="en-US" smtClean="0"/>
              <a:pPr>
                <a:defRPr/>
              </a:pPr>
              <a:t>37</a:t>
            </a:fld>
            <a:endParaRPr lang="en-US" dirty="0">
              <a:solidFill>
                <a:schemeClr val="bg2"/>
              </a:solidFill>
            </a:endParaRPr>
          </a:p>
        </p:txBody>
      </p:sp>
      <p:sp>
        <p:nvSpPr>
          <p:cNvPr id="7" name="Rectangle 6"/>
          <p:cNvSpPr/>
          <p:nvPr/>
        </p:nvSpPr>
        <p:spPr>
          <a:xfrm>
            <a:off x="381000" y="1295400"/>
            <a:ext cx="8382000" cy="369332"/>
          </a:xfrm>
          <a:prstGeom prst="rect">
            <a:avLst/>
          </a:prstGeom>
          <a:solidFill>
            <a:srgbClr val="FFFF99"/>
          </a:solidFill>
          <a:ln>
            <a:solidFill>
              <a:schemeClr val="tx1"/>
            </a:solidFill>
          </a:ln>
        </p:spPr>
        <p:txBody>
          <a:bodyPr wrap="square">
            <a:spAutoFit/>
          </a:bodyPr>
          <a:lstStyle/>
          <a:p>
            <a:pPr algn="ctr">
              <a:buNone/>
            </a:pPr>
            <a:r>
              <a:rPr lang="en-US" b="1" i="1" dirty="0"/>
              <a:t> </a:t>
            </a:r>
            <a:r>
              <a:rPr lang="en-US" b="1" i="1" dirty="0">
                <a:latin typeface="Arial" pitchFamily="34" charset="0"/>
                <a:cs typeface="Arial" pitchFamily="34" charset="0"/>
              </a:rPr>
              <a:t>Manages Evaluation Team and Interface to the SSAC and SSA</a:t>
            </a:r>
          </a:p>
        </p:txBody>
      </p:sp>
      <p:graphicFrame>
        <p:nvGraphicFramePr>
          <p:cNvPr id="23" name="Table 22"/>
          <p:cNvGraphicFramePr>
            <a:graphicFrameLocks noGrp="1"/>
          </p:cNvGraphicFramePr>
          <p:nvPr/>
        </p:nvGraphicFramePr>
        <p:xfrm>
          <a:off x="381000" y="1668212"/>
          <a:ext cx="8382000" cy="4777176"/>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389188">
                <a:tc>
                  <a:txBody>
                    <a:bodyPr/>
                    <a:lstStyle/>
                    <a:p>
                      <a:r>
                        <a:rPr lang="en-US" b="0"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rPr>
                        <a:t>Works closely with PCO and Legal to effectively manage the SS process and provide consistent guidance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3400">
                <a:tc>
                  <a:txBody>
                    <a:bodyPr/>
                    <a:lstStyle/>
                    <a:p>
                      <a:r>
                        <a:rPr lang="en-US"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rPr>
                        <a:t>Appoints SSEB, establishes functional evaluation teams, and ensures </a:t>
                      </a:r>
                      <a:r>
                        <a:rPr lang="en-US" b="1" baseline="0" dirty="0">
                          <a:solidFill>
                            <a:schemeClr val="tx1"/>
                          </a:solidFill>
                          <a:latin typeface="Arial" pitchFamily="34" charset="0"/>
                          <a:cs typeface="Arial" pitchFamily="34" charset="0"/>
                        </a:rPr>
                        <a:t> members know HOW to evaluate proposals BEFORE they review</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520">
                <a:tc>
                  <a:txBody>
                    <a:bodyPr/>
                    <a:lstStyle/>
                    <a:p>
                      <a:r>
                        <a:rPr lang="en-US" dirty="0">
                          <a:solidFill>
                            <a:schemeClr val="tx1"/>
                          </a:solidFill>
                          <a:latin typeface="Arial" pitchFamily="34" charset="0"/>
                          <a:cs typeface="Arial" pitchFamily="34" charset="0"/>
                        </a:rPr>
                        <a:t>-</a:t>
                      </a:r>
                      <a:r>
                        <a:rPr lang="en-US" baseline="0" dirty="0">
                          <a:solidFill>
                            <a:schemeClr val="tx1"/>
                          </a:solidFill>
                          <a:latin typeface="Arial" pitchFamily="34" charset="0"/>
                          <a:cs typeface="Arial" pitchFamily="34" charset="0"/>
                        </a:rPr>
                        <a:t> </a:t>
                      </a:r>
                      <a:r>
                        <a:rPr lang="en-US" b="1" baseline="0" dirty="0">
                          <a:solidFill>
                            <a:schemeClr val="tx1"/>
                          </a:solidFill>
                          <a:latin typeface="Arial" pitchFamily="34" charset="0"/>
                          <a:cs typeface="Arial" pitchFamily="34" charset="0"/>
                        </a:rPr>
                        <a:t>Staffs SST with proper skill and experience; ensures adequate resources </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9560">
                <a:tc>
                  <a:txBody>
                    <a:bodyPr/>
                    <a:lstStyle/>
                    <a:p>
                      <a:r>
                        <a:rPr lang="en-US" b="1" dirty="0">
                          <a:solidFill>
                            <a:schemeClr val="tx1"/>
                          </a:solidFill>
                          <a:latin typeface="Arial" pitchFamily="34" charset="0"/>
                          <a:cs typeface="Arial" pitchFamily="34" charset="0"/>
                        </a:rPr>
                        <a:t>- Schedules adequate time to successfully complete source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1000">
                <a:tc>
                  <a:txBody>
                    <a:bodyPr/>
                    <a:lstStyle/>
                    <a:p>
                      <a:r>
                        <a:rPr lang="en-US" b="1" dirty="0">
                          <a:solidFill>
                            <a:schemeClr val="tx1"/>
                          </a:solidFill>
                          <a:latin typeface="Arial" pitchFamily="34" charset="0"/>
                          <a:cs typeface="Arial" pitchFamily="34" charset="0"/>
                        </a:rPr>
                        <a:t>- Ensures evaluation process follows evaluation criteria and ratings applied consistently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1000">
                <a:tc>
                  <a:txBody>
                    <a:bodyPr/>
                    <a:lstStyle/>
                    <a:p>
                      <a:r>
                        <a:rPr lang="en-US"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rPr>
                        <a:t>Provides consolidated</a:t>
                      </a:r>
                      <a:r>
                        <a:rPr lang="en-US" b="1" baseline="0" dirty="0">
                          <a:solidFill>
                            <a:schemeClr val="tx1"/>
                          </a:solidFill>
                          <a:latin typeface="Arial" pitchFamily="34" charset="0"/>
                          <a:cs typeface="Arial" pitchFamily="34" charset="0"/>
                        </a:rPr>
                        <a:t> results </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33400">
                <a:tc>
                  <a:txBody>
                    <a:bodyPr/>
                    <a:lstStyle/>
                    <a:p>
                      <a:r>
                        <a:rPr lang="en-US"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rPr>
                        <a:t>Documents</a:t>
                      </a:r>
                      <a:r>
                        <a:rPr lang="en-US" b="1" baseline="0" dirty="0">
                          <a:solidFill>
                            <a:schemeClr val="tx1"/>
                          </a:solidFill>
                          <a:latin typeface="Arial" pitchFamily="34" charset="0"/>
                          <a:cs typeface="Arial" pitchFamily="34" charset="0"/>
                        </a:rPr>
                        <a:t> SSEB evaluation results (SSEB Initial Report, SSEB Final Report, briefing charts, etc.)</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79120">
                <a:tc>
                  <a:txBody>
                    <a:bodyPr/>
                    <a:lstStyle/>
                    <a:p>
                      <a:r>
                        <a:rPr lang="en-US" b="1" dirty="0">
                          <a:solidFill>
                            <a:schemeClr val="tx1"/>
                          </a:solidFill>
                          <a:latin typeface="Arial" pitchFamily="34" charset="0"/>
                          <a:cs typeface="Arial" pitchFamily="34" charset="0"/>
                        </a:rPr>
                        <a:t>- Does </a:t>
                      </a:r>
                      <a:r>
                        <a:rPr lang="en-US" b="1" u="sng" dirty="0">
                          <a:solidFill>
                            <a:schemeClr val="tx1"/>
                          </a:solidFill>
                          <a:latin typeface="Arial" pitchFamily="34" charset="0"/>
                          <a:cs typeface="Arial" pitchFamily="34" charset="0"/>
                        </a:rPr>
                        <a:t>not</a:t>
                      </a:r>
                      <a:r>
                        <a:rPr lang="en-US" b="1" dirty="0">
                          <a:solidFill>
                            <a:schemeClr val="tx1"/>
                          </a:solidFill>
                          <a:latin typeface="Arial" pitchFamily="34" charset="0"/>
                          <a:cs typeface="Arial" pitchFamily="34" charset="0"/>
                        </a:rPr>
                        <a:t> perform comparative analysis of proposals</a:t>
                      </a:r>
                      <a:r>
                        <a:rPr lang="en-US" b="1" baseline="0" dirty="0">
                          <a:solidFill>
                            <a:schemeClr val="tx1"/>
                          </a:solidFill>
                          <a:latin typeface="Arial" pitchFamily="34" charset="0"/>
                          <a:cs typeface="Arial" pitchFamily="34" charset="0"/>
                        </a:rPr>
                        <a:t> or make source selection recommendation unless requested by SSA</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64256">
                <a:tc>
                  <a:txBody>
                    <a:bodyPr/>
                    <a:lstStyle/>
                    <a:p>
                      <a:r>
                        <a:rPr lang="en-US"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rPr>
                        <a:t>Supports post-award</a:t>
                      </a:r>
                      <a:r>
                        <a:rPr lang="en-US" b="1" baseline="0" dirty="0">
                          <a:solidFill>
                            <a:schemeClr val="tx1"/>
                          </a:solidFill>
                          <a:latin typeface="Arial" pitchFamily="34" charset="0"/>
                          <a:cs typeface="Arial" pitchFamily="34" charset="0"/>
                        </a:rPr>
                        <a:t> activities</a:t>
                      </a:r>
                      <a:endParaRPr lang="en-US" b="1"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61755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p:txBody>
          <a:bodyPr/>
          <a:lstStyle/>
          <a:p>
            <a:pPr>
              <a:defRPr/>
            </a:pPr>
            <a:fld id="{59739950-A23D-4C33-813E-AA878206E8A6}" type="slidenum">
              <a:rPr lang="en-US" smtClean="0"/>
              <a:pPr>
                <a:defRPr/>
              </a:pPr>
              <a:t>38</a:t>
            </a:fld>
            <a:endParaRPr lang="en-US">
              <a:solidFill>
                <a:schemeClr val="bg2"/>
              </a:solidFill>
            </a:endParaRPr>
          </a:p>
        </p:txBody>
      </p:sp>
      <p:sp>
        <p:nvSpPr>
          <p:cNvPr id="11268" name="Text Box 2"/>
          <p:cNvSpPr txBox="1">
            <a:spLocks noChangeArrowheads="1"/>
          </p:cNvSpPr>
          <p:nvPr/>
        </p:nvSpPr>
        <p:spPr bwMode="auto">
          <a:xfrm>
            <a:off x="271463" y="2105561"/>
            <a:ext cx="8574087" cy="1938992"/>
          </a:xfrm>
          <a:prstGeom prst="rect">
            <a:avLst/>
          </a:prstGeom>
          <a:noFill/>
          <a:ln w="12700">
            <a:noFill/>
            <a:miter lim="800000"/>
            <a:headEnd/>
            <a:tailEnd/>
          </a:ln>
        </p:spPr>
        <p:txBody>
          <a:bodyPr>
            <a:spAutoFit/>
          </a:bodyPr>
          <a:lstStyle/>
          <a:p>
            <a:pPr algn="ctr" eaLnBrk="0" hangingPunct="0"/>
            <a:endParaRPr lang="en-US" sz="4000" dirty="0">
              <a:solidFill>
                <a:srgbClr val="000066"/>
              </a:solidFill>
            </a:endParaRPr>
          </a:p>
          <a:p>
            <a:pPr algn="ctr" eaLnBrk="0" hangingPunct="0"/>
            <a:endParaRPr lang="en-US" sz="4000" b="1" dirty="0">
              <a:solidFill>
                <a:schemeClr val="accent6">
                  <a:lumMod val="50000"/>
                </a:schemeClr>
              </a:solidFill>
              <a:latin typeface="+mj-lt"/>
            </a:endParaRPr>
          </a:p>
          <a:p>
            <a:pPr algn="ctr" eaLnBrk="0" hangingPunct="0"/>
            <a:r>
              <a:rPr lang="en-US" sz="4000" b="1" dirty="0">
                <a:solidFill>
                  <a:schemeClr val="accent6">
                    <a:lumMod val="50000"/>
                  </a:schemeClr>
                </a:solidFill>
                <a:latin typeface="+mj-lt"/>
              </a:rPr>
              <a:t>Source Selection Processes</a:t>
            </a:r>
          </a:p>
        </p:txBody>
      </p:sp>
      <p:sp>
        <p:nvSpPr>
          <p:cNvPr id="3" name="TextBox 2">
            <a:extLst>
              <a:ext uri="{FF2B5EF4-FFF2-40B4-BE49-F238E27FC236}">
                <a16:creationId xmlns:a16="http://schemas.microsoft.com/office/drawing/2014/main" id="{D3D4BAB9-EFF6-76D4-781D-72413443489B}"/>
              </a:ext>
            </a:extLst>
          </p:cNvPr>
          <p:cNvSpPr txBox="1"/>
          <p:nvPr/>
        </p:nvSpPr>
        <p:spPr>
          <a:xfrm>
            <a:off x="2057400" y="6488668"/>
            <a:ext cx="6324600"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extLst>
      <p:ext uri="{BB962C8B-B14F-4D97-AF65-F5344CB8AC3E}">
        <p14:creationId xmlns:p14="http://schemas.microsoft.com/office/powerpoint/2010/main" val="1869933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450" y="914400"/>
            <a:ext cx="8293100" cy="5524589"/>
          </a:xfrm>
        </p:spPr>
        <p:txBody>
          <a:bodyPr>
            <a:spAutoFit/>
          </a:bodyPr>
          <a:lstStyle/>
          <a:p>
            <a:pPr algn="ctr"/>
            <a:endParaRPr lang="en-US" dirty="0"/>
          </a:p>
          <a:p>
            <a:pPr algn="ctr">
              <a:buNone/>
            </a:pPr>
            <a:r>
              <a:rPr lang="en-US" sz="3600" dirty="0">
                <a:solidFill>
                  <a:schemeClr val="accent2">
                    <a:lumMod val="50000"/>
                  </a:schemeClr>
                </a:solidFill>
                <a:latin typeface="+mj-lt"/>
              </a:rPr>
              <a:t>Lowest Price Technically Acceptable (LPTA)</a:t>
            </a:r>
          </a:p>
          <a:p>
            <a:pPr algn="ctr">
              <a:buNone/>
            </a:pPr>
            <a:r>
              <a:rPr lang="en-US" sz="3600" dirty="0">
                <a:solidFill>
                  <a:schemeClr val="accent2">
                    <a:lumMod val="50000"/>
                  </a:schemeClr>
                </a:solidFill>
                <a:latin typeface="+mj-lt"/>
              </a:rPr>
              <a:t>and</a:t>
            </a:r>
          </a:p>
          <a:p>
            <a:pPr algn="ctr">
              <a:buNone/>
            </a:pPr>
            <a:r>
              <a:rPr lang="en-US" sz="3600" dirty="0">
                <a:solidFill>
                  <a:schemeClr val="accent2">
                    <a:lumMod val="50000"/>
                  </a:schemeClr>
                </a:solidFill>
                <a:latin typeface="+mj-lt"/>
              </a:rPr>
              <a:t>Tradeoff</a:t>
            </a:r>
          </a:p>
          <a:p>
            <a:pPr algn="ctr">
              <a:buNone/>
            </a:pPr>
            <a:r>
              <a:rPr lang="en-US" sz="1800" dirty="0">
                <a:solidFill>
                  <a:schemeClr val="accent2">
                    <a:lumMod val="50000"/>
                  </a:schemeClr>
                </a:solidFill>
                <a:latin typeface="+mj-lt"/>
                <a:hlinkClick r:id="rId3"/>
              </a:rPr>
              <a:t>Army LPTA Quick Guide</a:t>
            </a:r>
            <a:endParaRPr lang="en-US" sz="1800" dirty="0">
              <a:solidFill>
                <a:schemeClr val="accent2">
                  <a:lumMod val="50000"/>
                </a:schemeClr>
              </a:solidFill>
              <a:latin typeface="+mj-lt"/>
            </a:endParaRPr>
          </a:p>
          <a:p>
            <a:pPr algn="ctr">
              <a:buNone/>
            </a:pPr>
            <a:r>
              <a:rPr lang="en-US" sz="1800" dirty="0">
                <a:solidFill>
                  <a:schemeClr val="accent2">
                    <a:lumMod val="50000"/>
                  </a:schemeClr>
                </a:solidFill>
                <a:latin typeface="+mj-lt"/>
                <a:hlinkClick r:id="rId4"/>
              </a:rPr>
              <a:t>LPTA – DAU </a:t>
            </a:r>
            <a:r>
              <a:rPr lang="en-US" sz="1800" dirty="0" err="1">
                <a:solidFill>
                  <a:schemeClr val="accent2">
                    <a:lumMod val="50000"/>
                  </a:schemeClr>
                </a:solidFill>
                <a:latin typeface="+mj-lt"/>
                <a:hlinkClick r:id="rId4"/>
              </a:rPr>
              <a:t>Aquipedia</a:t>
            </a:r>
            <a:r>
              <a:rPr lang="en-US" sz="1800" dirty="0">
                <a:solidFill>
                  <a:schemeClr val="accent2">
                    <a:lumMod val="50000"/>
                  </a:schemeClr>
                </a:solidFill>
                <a:latin typeface="+mj-lt"/>
                <a:hlinkClick r:id="rId4"/>
              </a:rPr>
              <a:t> </a:t>
            </a:r>
            <a:endParaRPr lang="en-US" sz="1100" dirty="0">
              <a:hlinkClick r:id="rId5"/>
            </a:endParaRPr>
          </a:p>
          <a:p>
            <a:pPr algn="ctr">
              <a:buNone/>
            </a:pPr>
            <a:r>
              <a:rPr lang="en-US" sz="1800" dirty="0">
                <a:hlinkClick r:id="rId6"/>
              </a:rPr>
              <a:t>GAO &amp; COFC Summaries on Best Value Tradeoff Decision</a:t>
            </a:r>
            <a:endParaRPr lang="en-US" sz="1800" dirty="0"/>
          </a:p>
          <a:p>
            <a:pPr algn="ctr">
              <a:buNone/>
            </a:pPr>
            <a:r>
              <a:rPr lang="en-US" sz="1800" dirty="0">
                <a:solidFill>
                  <a:schemeClr val="accent2">
                    <a:lumMod val="50000"/>
                  </a:schemeClr>
                </a:solidFill>
                <a:latin typeface="+mj-lt"/>
                <a:hlinkClick r:id="rId7"/>
              </a:rPr>
              <a:t>Value Adjusted Total Evaluated Price (VATEP) Uses and Challenges</a:t>
            </a:r>
            <a:endParaRPr lang="en-US" sz="1800" dirty="0">
              <a:solidFill>
                <a:schemeClr val="accent2">
                  <a:lumMod val="50000"/>
                </a:schemeClr>
              </a:solidFill>
              <a:latin typeface="+mj-lt"/>
            </a:endParaRPr>
          </a:p>
          <a:p>
            <a:pPr algn="ctr">
              <a:buNone/>
            </a:pPr>
            <a:endParaRPr lang="en-US" sz="1800" dirty="0">
              <a:solidFill>
                <a:schemeClr val="accent2">
                  <a:lumMod val="50000"/>
                </a:schemeClr>
              </a:solidFill>
              <a:latin typeface="+mj-lt"/>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39</a:t>
            </a:fld>
            <a:endParaRPr lang="en-US">
              <a:solidFill>
                <a:schemeClr val="bg2"/>
              </a:solidFill>
            </a:endParaRPr>
          </a:p>
        </p:txBody>
      </p:sp>
      <p:sp>
        <p:nvSpPr>
          <p:cNvPr id="4" name="Title 3"/>
          <p:cNvSpPr>
            <a:spLocks noGrp="1"/>
          </p:cNvSpPr>
          <p:nvPr>
            <p:ph type="title"/>
          </p:nvPr>
        </p:nvSpPr>
        <p:spPr/>
        <p:txBody>
          <a:bodyPr/>
          <a:lstStyle/>
          <a:p>
            <a:r>
              <a:rPr lang="en-US" dirty="0"/>
              <a:t>Source Selection Processes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7" name="Object 3">
            <a:hlinkClick r:id="rId3" action="ppaction://hlinksldjump"/>
          </p:cNvPr>
          <p:cNvGraphicFramePr>
            <a:graphicFrameLocks noChangeAspect="1"/>
          </p:cNvGraphicFramePr>
          <p:nvPr>
            <p:extLst>
              <p:ext uri="{D42A27DB-BD31-4B8C-83A1-F6EECF244321}">
                <p14:modId xmlns:p14="http://schemas.microsoft.com/office/powerpoint/2010/main" val="618969906"/>
              </p:ext>
            </p:extLst>
          </p:nvPr>
        </p:nvGraphicFramePr>
        <p:xfrm>
          <a:off x="228600" y="1270000"/>
          <a:ext cx="8534400" cy="4978400"/>
        </p:xfrm>
        <a:graphic>
          <a:graphicData uri="http://schemas.openxmlformats.org/presentationml/2006/ole">
            <mc:AlternateContent xmlns:mc="http://schemas.openxmlformats.org/markup-compatibility/2006">
              <mc:Choice xmlns:v="urn:schemas-microsoft-com:vml" Requires="v">
                <p:oleObj name="Presentation" r:id="rId4" imgW="4570388" imgH="3427437" progId="PowerPoint.Show.12">
                  <p:embed/>
                </p:oleObj>
              </mc:Choice>
              <mc:Fallback>
                <p:oleObj name="Presentation" r:id="rId4" imgW="4570388" imgH="3427437" progId="PowerPoint.Show.12">
                  <p:embed/>
                  <p:pic>
                    <p:nvPicPr>
                      <p:cNvPr id="1027" name="Object 3">
                        <a:hlinkClick r:id="rId3" action="ppaction://hlinksldjump"/>
                      </p:cNvPr>
                      <p:cNvPicPr>
                        <a:picLocks noChangeAspect="1" noChangeArrowheads="1"/>
                      </p:cNvPicPr>
                      <p:nvPr/>
                    </p:nvPicPr>
                    <p:blipFill>
                      <a:blip r:embed="rId5"/>
                      <a:srcRect/>
                      <a:stretch>
                        <a:fillRect/>
                      </a:stretch>
                    </p:blipFill>
                    <p:spPr bwMode="auto">
                      <a:xfrm>
                        <a:off x="228600" y="1270000"/>
                        <a:ext cx="8534400" cy="4978400"/>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5" name="Right Arrow 4">
            <a:hlinkClick r:id="rId3" action="ppaction://hlinksldjump"/>
          </p:cNvPr>
          <p:cNvSpPr/>
          <p:nvPr/>
        </p:nvSpPr>
        <p:spPr bwMode="auto">
          <a:xfrm>
            <a:off x="8534908" y="5960507"/>
            <a:ext cx="406400" cy="36409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828C2DA8-ED00-D9C2-3E5A-88E93755D468}"/>
              </a:ext>
            </a:extLst>
          </p:cNvPr>
          <p:cNvSpPr txBox="1"/>
          <p:nvPr/>
        </p:nvSpPr>
        <p:spPr>
          <a:xfrm>
            <a:off x="1905000" y="6460093"/>
            <a:ext cx="5486400"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866B-D2EA-BD09-EB1E-C9CCDCE1E054}"/>
              </a:ext>
            </a:extLst>
          </p:cNvPr>
          <p:cNvSpPr>
            <a:spLocks noGrp="1"/>
          </p:cNvSpPr>
          <p:nvPr>
            <p:ph type="title"/>
          </p:nvPr>
        </p:nvSpPr>
        <p:spPr>
          <a:xfrm>
            <a:off x="1215973" y="414844"/>
            <a:ext cx="6872182" cy="1112327"/>
          </a:xfrm>
        </p:spPr>
        <p:txBody>
          <a:bodyPr/>
          <a:lstStyle/>
          <a:p>
            <a:r>
              <a:rPr lang="en-US" sz="3600" b="1" i="1" kern="0" dirty="0">
                <a:solidFill>
                  <a:srgbClr val="151C77"/>
                </a:solidFill>
                <a:ea typeface="+mj-ea"/>
                <a:cs typeface="+mj-cs"/>
              </a:rPr>
              <a:t>Source Selection Techniques </a:t>
            </a:r>
            <a:br>
              <a:rPr lang="en-US" dirty="0"/>
            </a:br>
            <a:endParaRPr lang="en-US" dirty="0"/>
          </a:p>
        </p:txBody>
      </p:sp>
      <p:sp>
        <p:nvSpPr>
          <p:cNvPr id="3" name="Slide Number Placeholder 2">
            <a:extLst>
              <a:ext uri="{FF2B5EF4-FFF2-40B4-BE49-F238E27FC236}">
                <a16:creationId xmlns:a16="http://schemas.microsoft.com/office/drawing/2014/main" id="{FAEE554A-5748-A668-A165-41E59D5B6DF6}"/>
              </a:ext>
            </a:extLst>
          </p:cNvPr>
          <p:cNvSpPr>
            <a:spLocks noGrp="1"/>
          </p:cNvSpPr>
          <p:nvPr>
            <p:ph type="sldNum" sz="quarter" idx="12"/>
          </p:nvPr>
        </p:nvSpPr>
        <p:spPr/>
        <p:txBody>
          <a:bodyPr/>
          <a:lstStyle/>
          <a:p>
            <a:fld id="{B6F15528-21DE-4FAA-801E-634DDDAF4B2B}" type="slidenum">
              <a:rPr lang="en-US" smtClean="0"/>
              <a:pPr/>
              <a:t>40</a:t>
            </a:fld>
            <a:endParaRPr lang="en-US"/>
          </a:p>
        </p:txBody>
      </p:sp>
      <p:pic>
        <p:nvPicPr>
          <p:cNvPr id="5" name="Picture 4">
            <a:extLst>
              <a:ext uri="{FF2B5EF4-FFF2-40B4-BE49-F238E27FC236}">
                <a16:creationId xmlns:a16="http://schemas.microsoft.com/office/drawing/2014/main" id="{A19B48D2-4E9A-43AE-2137-8DEB6137663B}"/>
              </a:ext>
            </a:extLst>
          </p:cNvPr>
          <p:cNvPicPr>
            <a:picLocks noChangeAspect="1"/>
          </p:cNvPicPr>
          <p:nvPr/>
        </p:nvPicPr>
        <p:blipFill>
          <a:blip r:embed="rId3"/>
          <a:stretch>
            <a:fillRect/>
          </a:stretch>
        </p:blipFill>
        <p:spPr>
          <a:xfrm>
            <a:off x="1322027" y="1275907"/>
            <a:ext cx="6779983" cy="5084988"/>
          </a:xfrm>
          <a:prstGeom prst="rect">
            <a:avLst/>
          </a:prstGeom>
        </p:spPr>
      </p:pic>
    </p:spTree>
    <p:extLst>
      <p:ext uri="{BB962C8B-B14F-4D97-AF65-F5344CB8AC3E}">
        <p14:creationId xmlns:p14="http://schemas.microsoft.com/office/powerpoint/2010/main" val="198859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428" y="1295400"/>
            <a:ext cx="8293100" cy="5410200"/>
          </a:xfrm>
        </p:spPr>
        <p:txBody>
          <a:bodyPr/>
          <a:lstStyle/>
          <a:p>
            <a:pPr indent="-283464">
              <a:spcBef>
                <a:spcPts val="600"/>
              </a:spcBef>
              <a:spcAft>
                <a:spcPts val="600"/>
              </a:spcAft>
              <a:buSzPct val="100000"/>
            </a:pPr>
            <a:r>
              <a:rPr lang="en-US" dirty="0"/>
              <a:t>LPTA may be appropriate if </a:t>
            </a:r>
            <a:r>
              <a:rPr lang="en-US" dirty="0">
                <a:ea typeface="+mn-ea"/>
                <a:cs typeface="+mn-cs"/>
              </a:rPr>
              <a:t>“Best value” is expected from the technically acceptable proposal with lowest total evaluated price</a:t>
            </a:r>
          </a:p>
          <a:p>
            <a:pPr indent="-283464">
              <a:spcBef>
                <a:spcPts val="600"/>
              </a:spcBef>
              <a:spcAft>
                <a:spcPts val="600"/>
              </a:spcAft>
              <a:buSzPct val="100000"/>
            </a:pPr>
            <a:r>
              <a:rPr lang="en-US" dirty="0"/>
              <a:t>Limitations:</a:t>
            </a:r>
            <a:endParaRPr lang="en-US" dirty="0">
              <a:ea typeface="+mn-ea"/>
              <a:cs typeface="+mn-cs"/>
            </a:endParaRPr>
          </a:p>
          <a:p>
            <a:pPr lvl="1" indent="-283464">
              <a:spcBef>
                <a:spcPts val="600"/>
              </a:spcBef>
              <a:spcAft>
                <a:spcPts val="600"/>
              </a:spcAft>
              <a:buSzPct val="100000"/>
            </a:pPr>
            <a:r>
              <a:rPr lang="en-US" dirty="0"/>
              <a:t>Minimum requirements can be described clearly and comprehensively and expressed in terms of performance objectives, measures, and standards of acceptability</a:t>
            </a:r>
            <a:endParaRPr lang="en-US" dirty="0">
              <a:ea typeface="+mn-ea"/>
              <a:cs typeface="+mn-cs"/>
            </a:endParaRPr>
          </a:p>
          <a:p>
            <a:pPr lvl="1" indent="-283464">
              <a:spcBef>
                <a:spcPts val="600"/>
              </a:spcBef>
              <a:spcAft>
                <a:spcPts val="600"/>
              </a:spcAft>
              <a:buSzPct val="100000"/>
            </a:pPr>
            <a:r>
              <a:rPr lang="en-US" dirty="0">
                <a:ea typeface="+mn-ea"/>
                <a:cs typeface="+mn-cs"/>
              </a:rPr>
              <a:t>No, or minimal, value realized from a proposal exceeding minimum technical/performance requirements</a:t>
            </a:r>
          </a:p>
          <a:p>
            <a:pPr lvl="1" indent="-283464">
              <a:spcBef>
                <a:spcPts val="600"/>
              </a:spcBef>
              <a:spcAft>
                <a:spcPts val="600"/>
              </a:spcAft>
              <a:buSzPct val="100000"/>
            </a:pPr>
            <a:r>
              <a:rPr lang="en-US" dirty="0">
                <a:ea typeface="+mn-ea"/>
                <a:cs typeface="+mn-cs"/>
              </a:rPr>
              <a:t>Technical approaches require no/minimal SSA subjective judgment as to desirability of one proposal vs another</a:t>
            </a:r>
          </a:p>
          <a:p>
            <a:pPr lvl="1" indent="-283464">
              <a:spcBef>
                <a:spcPts val="600"/>
              </a:spcBef>
              <a:spcAft>
                <a:spcPts val="600"/>
              </a:spcAft>
              <a:buSzPct val="100000"/>
            </a:pPr>
            <a:r>
              <a:rPr lang="en-US" dirty="0">
                <a:ea typeface="+mn-ea"/>
                <a:cs typeface="+mn-cs"/>
              </a:rPr>
              <a:t>SSA has high degree of confidence that reviewing technical proposals of all offerors would not result in identification of characteristics that could provide value or benefit</a:t>
            </a:r>
          </a:p>
          <a:p>
            <a:pPr marL="406400" lvl="1" indent="0">
              <a:spcBef>
                <a:spcPts val="300"/>
              </a:spcBef>
              <a:spcAft>
                <a:spcPts val="600"/>
              </a:spcAft>
              <a:buSzPct val="100000"/>
              <a:buNone/>
            </a:pPr>
            <a:r>
              <a:rPr lang="en-US" dirty="0"/>
              <a:t>		</a:t>
            </a:r>
          </a:p>
          <a:p>
            <a:pPr marL="406400" lvl="1" indent="0">
              <a:spcBef>
                <a:spcPts val="300"/>
              </a:spcBef>
              <a:spcAft>
                <a:spcPts val="600"/>
              </a:spcAft>
              <a:buSzPct val="100000"/>
              <a:buNone/>
            </a:pPr>
            <a:endParaRPr lang="en-US" dirty="0"/>
          </a:p>
          <a:p>
            <a:pPr lvl="1">
              <a:spcBef>
                <a:spcPts val="300"/>
              </a:spcBef>
              <a:spcAft>
                <a:spcPts val="600"/>
              </a:spcAft>
              <a:buSzPct val="100000"/>
              <a:buFont typeface="Wingdings" pitchFamily="2" charset="2"/>
              <a:buChar char="Ø"/>
            </a:pPr>
            <a:endParaRPr lang="en-US" sz="1600" dirty="0">
              <a:solidFill>
                <a:schemeClr val="accent2"/>
              </a:solidFill>
            </a:endParaRPr>
          </a:p>
          <a:p>
            <a:pPr marL="406400" lvl="1" indent="0">
              <a:spcBef>
                <a:spcPts val="300"/>
              </a:spcBef>
              <a:spcAft>
                <a:spcPts val="600"/>
              </a:spcAft>
              <a:buSzPct val="100000"/>
              <a:buNone/>
            </a:pPr>
            <a:endParaRPr lang="en-US" sz="1600" dirty="0">
              <a:solidFill>
                <a:schemeClr val="accent2"/>
              </a:solidFill>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41</a:t>
            </a:fld>
            <a:endParaRPr lang="en-US">
              <a:solidFill>
                <a:schemeClr val="bg2"/>
              </a:solidFill>
            </a:endParaRPr>
          </a:p>
        </p:txBody>
      </p:sp>
      <p:sp>
        <p:nvSpPr>
          <p:cNvPr id="4" name="Title 3"/>
          <p:cNvSpPr>
            <a:spLocks noGrp="1"/>
          </p:cNvSpPr>
          <p:nvPr>
            <p:ph type="title"/>
          </p:nvPr>
        </p:nvSpPr>
        <p:spPr/>
        <p:txBody>
          <a:bodyPr/>
          <a:lstStyle/>
          <a:p>
            <a:r>
              <a:rPr lang="en-US" dirty="0"/>
              <a:t>Lowest Price Technically Acceptable (LPTA)</a:t>
            </a:r>
          </a:p>
        </p:txBody>
      </p:sp>
    </p:spTree>
    <p:extLst>
      <p:ext uri="{BB962C8B-B14F-4D97-AF65-F5344CB8AC3E}">
        <p14:creationId xmlns:p14="http://schemas.microsoft.com/office/powerpoint/2010/main" val="4264167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428" y="1295400"/>
            <a:ext cx="8293100" cy="5410200"/>
          </a:xfrm>
        </p:spPr>
        <p:txBody>
          <a:bodyPr/>
          <a:lstStyle/>
          <a:p>
            <a:pPr indent="-283464">
              <a:spcBef>
                <a:spcPts val="600"/>
              </a:spcBef>
              <a:spcAft>
                <a:spcPts val="600"/>
              </a:spcAft>
              <a:buSzPct val="100000"/>
            </a:pPr>
            <a:r>
              <a:rPr lang="en-US" dirty="0"/>
              <a:t> Limitations (</a:t>
            </a:r>
            <a:r>
              <a:rPr lang="en-US" dirty="0" err="1"/>
              <a:t>cont</a:t>
            </a:r>
            <a:r>
              <a:rPr lang="en-US" dirty="0"/>
              <a:t>)</a:t>
            </a:r>
          </a:p>
          <a:p>
            <a:pPr lvl="1" indent="-283464">
              <a:spcBef>
                <a:spcPts val="600"/>
              </a:spcBef>
              <a:spcAft>
                <a:spcPts val="600"/>
              </a:spcAft>
              <a:buSzPct val="100000"/>
            </a:pPr>
            <a:r>
              <a:rPr lang="en-US" sz="1800" dirty="0"/>
              <a:t>No/minimal additional innovation/future technological advantage realized from different SS process</a:t>
            </a:r>
          </a:p>
          <a:p>
            <a:pPr lvl="1" indent="-283464">
              <a:spcBef>
                <a:spcPts val="600"/>
              </a:spcBef>
              <a:spcAft>
                <a:spcPts val="600"/>
              </a:spcAft>
              <a:buSzPct val="100000"/>
            </a:pPr>
            <a:r>
              <a:rPr lang="en-US" sz="1800" dirty="0"/>
              <a:t>SS consists of primarily expendable, non-technical or short shelf life items</a:t>
            </a:r>
          </a:p>
          <a:p>
            <a:pPr lvl="1" indent="-283464">
              <a:spcBef>
                <a:spcPts val="600"/>
              </a:spcBef>
              <a:spcAft>
                <a:spcPts val="600"/>
              </a:spcAft>
              <a:buSzPct val="100000"/>
            </a:pPr>
            <a:r>
              <a:rPr lang="en-US" sz="1800" dirty="0"/>
              <a:t>Include determination that proposed price reflects full life-cycle costs </a:t>
            </a:r>
          </a:p>
          <a:p>
            <a:pPr lvl="1" indent="-283464">
              <a:spcBef>
                <a:spcPts val="600"/>
              </a:spcBef>
              <a:spcAft>
                <a:spcPts val="600"/>
              </a:spcAft>
              <a:buSzPct val="100000"/>
            </a:pPr>
            <a:r>
              <a:rPr lang="en-US" sz="1800" dirty="0"/>
              <a:t>Contracting officer must document contract file justifying use of LPTA</a:t>
            </a:r>
          </a:p>
          <a:p>
            <a:pPr lvl="1" indent="-283464">
              <a:spcBef>
                <a:spcPts val="600"/>
              </a:spcBef>
              <a:spcAft>
                <a:spcPts val="600"/>
              </a:spcAft>
              <a:buSzPct val="100000"/>
            </a:pPr>
            <a:endParaRPr lang="en-US" sz="1800" dirty="0"/>
          </a:p>
          <a:p>
            <a:pPr lvl="1">
              <a:spcBef>
                <a:spcPts val="300"/>
              </a:spcBef>
              <a:spcAft>
                <a:spcPts val="600"/>
              </a:spcAft>
              <a:buSzPct val="100000"/>
              <a:buFont typeface="Wingdings" pitchFamily="2" charset="2"/>
              <a:buChar char="Ø"/>
            </a:pPr>
            <a:endParaRPr lang="en-US" sz="1200" dirty="0">
              <a:solidFill>
                <a:schemeClr val="accent2"/>
              </a:solidFill>
            </a:endParaRPr>
          </a:p>
          <a:p>
            <a:pPr marL="406400" lvl="1" indent="0">
              <a:spcBef>
                <a:spcPts val="300"/>
              </a:spcBef>
              <a:spcAft>
                <a:spcPts val="600"/>
              </a:spcAft>
              <a:buSzPct val="100000"/>
              <a:buNone/>
            </a:pPr>
            <a:endParaRPr lang="en-US" sz="1200" dirty="0">
              <a:solidFill>
                <a:schemeClr val="accent2"/>
              </a:solidFill>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42</a:t>
            </a:fld>
            <a:endParaRPr lang="en-US">
              <a:solidFill>
                <a:schemeClr val="bg2"/>
              </a:solidFill>
            </a:endParaRPr>
          </a:p>
        </p:txBody>
      </p:sp>
      <p:sp>
        <p:nvSpPr>
          <p:cNvPr id="4" name="Title 3"/>
          <p:cNvSpPr>
            <a:spLocks noGrp="1"/>
          </p:cNvSpPr>
          <p:nvPr>
            <p:ph type="title"/>
          </p:nvPr>
        </p:nvSpPr>
        <p:spPr/>
        <p:txBody>
          <a:bodyPr/>
          <a:lstStyle/>
          <a:p>
            <a:r>
              <a:rPr lang="en-US" dirty="0"/>
              <a:t>Lowest Price Technically Acceptable (LPTA) (cont.)</a:t>
            </a:r>
          </a:p>
        </p:txBody>
      </p:sp>
    </p:spTree>
    <p:extLst>
      <p:ext uri="{BB962C8B-B14F-4D97-AF65-F5344CB8AC3E}">
        <p14:creationId xmlns:p14="http://schemas.microsoft.com/office/powerpoint/2010/main" val="2205437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02650" cy="6172200"/>
          </a:xfrm>
        </p:spPr>
        <p:txBody>
          <a:bodyPr/>
          <a:lstStyle/>
          <a:p>
            <a:pPr indent="-283464">
              <a:spcBef>
                <a:spcPts val="600"/>
              </a:spcBef>
              <a:spcAft>
                <a:spcPts val="600"/>
              </a:spcAft>
              <a:buSzPct val="100000"/>
            </a:pPr>
            <a:r>
              <a:rPr lang="en-US" sz="1800" dirty="0"/>
              <a:t>Limitations (</a:t>
            </a:r>
            <a:r>
              <a:rPr lang="en-US" sz="1800" dirty="0" err="1"/>
              <a:t>cont</a:t>
            </a:r>
            <a:r>
              <a:rPr lang="en-US" sz="1800" dirty="0"/>
              <a:t>):</a:t>
            </a:r>
          </a:p>
          <a:p>
            <a:pPr lvl="1" indent="-283464">
              <a:spcBef>
                <a:spcPts val="600"/>
              </a:spcBef>
              <a:spcAft>
                <a:spcPts val="600"/>
              </a:spcAft>
              <a:buSzPct val="100000"/>
            </a:pPr>
            <a:r>
              <a:rPr lang="en-US" sz="1800" dirty="0"/>
              <a:t>Contracting officer shall avoid use of LPTA for acquisition that is predominately for:</a:t>
            </a:r>
          </a:p>
          <a:p>
            <a:pPr lvl="2" indent="-283464">
              <a:spcBef>
                <a:spcPts val="600"/>
              </a:spcBef>
              <a:spcAft>
                <a:spcPts val="600"/>
              </a:spcAft>
              <a:buSzPct val="100000"/>
            </a:pPr>
            <a:r>
              <a:rPr lang="en-US" sz="1800" b="1" dirty="0"/>
              <a:t>Information Technology Services</a:t>
            </a:r>
          </a:p>
          <a:p>
            <a:pPr lvl="2" indent="-283464">
              <a:spcBef>
                <a:spcPts val="600"/>
              </a:spcBef>
              <a:spcAft>
                <a:spcPts val="600"/>
              </a:spcAft>
              <a:buSzPct val="100000"/>
            </a:pPr>
            <a:r>
              <a:rPr lang="en-US" sz="1800" b="1" dirty="0"/>
              <a:t>Cybersecurity Services</a:t>
            </a:r>
          </a:p>
          <a:p>
            <a:pPr lvl="2" indent="-283464">
              <a:spcBef>
                <a:spcPts val="600"/>
              </a:spcBef>
              <a:spcAft>
                <a:spcPts val="600"/>
              </a:spcAft>
              <a:buSzPct val="100000"/>
            </a:pPr>
            <a:r>
              <a:rPr lang="en-US" sz="1800" b="1" dirty="0"/>
              <a:t>Systems Engineering and Technical Assistance Services</a:t>
            </a:r>
          </a:p>
          <a:p>
            <a:pPr lvl="2" indent="-283464">
              <a:spcBef>
                <a:spcPts val="600"/>
              </a:spcBef>
              <a:spcAft>
                <a:spcPts val="600"/>
              </a:spcAft>
              <a:buSzPct val="100000"/>
            </a:pPr>
            <a:r>
              <a:rPr lang="en-US" sz="1800" b="1" dirty="0"/>
              <a:t>Advanced Electronic Testing</a:t>
            </a:r>
          </a:p>
          <a:p>
            <a:pPr lvl="2" indent="-283464">
              <a:spcBef>
                <a:spcPts val="600"/>
              </a:spcBef>
              <a:spcAft>
                <a:spcPts val="600"/>
              </a:spcAft>
              <a:buSzPct val="100000"/>
            </a:pPr>
            <a:r>
              <a:rPr lang="en-US" sz="1800" b="1" dirty="0"/>
              <a:t>Knowledge based professional services</a:t>
            </a:r>
          </a:p>
          <a:p>
            <a:pPr lvl="2" indent="-283464">
              <a:spcBef>
                <a:spcPts val="600"/>
              </a:spcBef>
              <a:spcAft>
                <a:spcPts val="600"/>
              </a:spcAft>
              <a:buSzPct val="100000"/>
            </a:pPr>
            <a:r>
              <a:rPr lang="en-US" sz="1800" b="1" dirty="0"/>
              <a:t>Personal protective equipment (prohibited if PPE if failure could result in combat causalities)</a:t>
            </a:r>
          </a:p>
          <a:p>
            <a:pPr lvl="2" indent="-283464">
              <a:spcBef>
                <a:spcPts val="600"/>
              </a:spcBef>
              <a:spcAft>
                <a:spcPts val="600"/>
              </a:spcAft>
              <a:buSzPct val="100000"/>
            </a:pPr>
            <a:r>
              <a:rPr lang="en-US" sz="1800" b="1" dirty="0"/>
              <a:t>Knowledge-based or logistics services in contingency operations</a:t>
            </a:r>
          </a:p>
          <a:p>
            <a:pPr indent="-283464">
              <a:spcBef>
                <a:spcPts val="600"/>
              </a:spcBef>
              <a:spcAft>
                <a:spcPts val="600"/>
              </a:spcAft>
              <a:buSzPct val="100000"/>
            </a:pPr>
            <a:r>
              <a:rPr lang="en-US" sz="1800" dirty="0"/>
              <a:t>Prohibited for EMD for a major defense acquisition</a:t>
            </a:r>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43</a:t>
            </a:fld>
            <a:endParaRPr lang="en-US">
              <a:solidFill>
                <a:schemeClr val="bg2"/>
              </a:solidFill>
            </a:endParaRPr>
          </a:p>
        </p:txBody>
      </p:sp>
      <p:sp>
        <p:nvSpPr>
          <p:cNvPr id="4" name="Title 3"/>
          <p:cNvSpPr>
            <a:spLocks noGrp="1"/>
          </p:cNvSpPr>
          <p:nvPr>
            <p:ph type="title"/>
          </p:nvPr>
        </p:nvSpPr>
        <p:spPr/>
        <p:txBody>
          <a:bodyPr/>
          <a:lstStyle/>
          <a:p>
            <a:r>
              <a:rPr lang="en-US" dirty="0"/>
              <a:t>Lowest Price Technically Acceptable (LPTA) (cont.)</a:t>
            </a:r>
          </a:p>
        </p:txBody>
      </p:sp>
    </p:spTree>
    <p:extLst>
      <p:ext uri="{BB962C8B-B14F-4D97-AF65-F5344CB8AC3E}">
        <p14:creationId xmlns:p14="http://schemas.microsoft.com/office/powerpoint/2010/main" val="6233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 y="1295400"/>
            <a:ext cx="8305800" cy="4267200"/>
          </a:xfrm>
        </p:spPr>
        <p:txBody>
          <a:bodyPr/>
          <a:lstStyle/>
          <a:p>
            <a:pPr indent="-283464">
              <a:spcBef>
                <a:spcPts val="300"/>
              </a:spcBef>
              <a:spcAft>
                <a:spcPts val="300"/>
              </a:spcAft>
              <a:buSzPct val="100000"/>
            </a:pPr>
            <a:r>
              <a:rPr lang="en-US" dirty="0">
                <a:ea typeface="+mn-ea"/>
                <a:cs typeface="+mn-cs"/>
              </a:rPr>
              <a:t>Tradeoffs not permitted</a:t>
            </a:r>
          </a:p>
          <a:p>
            <a:pPr lvl="1" indent="-283464">
              <a:spcBef>
                <a:spcPts val="300"/>
              </a:spcBef>
              <a:spcAft>
                <a:spcPts val="300"/>
              </a:spcAft>
              <a:buSzPct val="100000"/>
            </a:pPr>
            <a:r>
              <a:rPr lang="en-US" sz="1800" dirty="0">
                <a:ea typeface="+mn-ea"/>
                <a:cs typeface="+mn-cs"/>
              </a:rPr>
              <a:t>Factors/subfactors evaluated as Acceptable/Unacceptable cannot be included in the SSA’s tradeoff decision</a:t>
            </a:r>
          </a:p>
          <a:p>
            <a:pPr indent="-283464">
              <a:spcBef>
                <a:spcPts val="300"/>
              </a:spcBef>
              <a:spcAft>
                <a:spcPts val="300"/>
              </a:spcAft>
              <a:buSzPct val="100000"/>
            </a:pPr>
            <a:r>
              <a:rPr lang="en-US" dirty="0">
                <a:ea typeface="+mn-ea"/>
                <a:cs typeface="+mn-cs"/>
              </a:rPr>
              <a:t>Evaluate proposals against minimum technical requirements (Acceptable/Unacceptable)</a:t>
            </a:r>
          </a:p>
          <a:p>
            <a:pPr indent="-283464">
              <a:spcBef>
                <a:spcPts val="300"/>
              </a:spcBef>
              <a:spcAft>
                <a:spcPts val="300"/>
              </a:spcAft>
              <a:buSzPct val="100000"/>
            </a:pPr>
            <a:r>
              <a:rPr lang="en-US" dirty="0">
                <a:ea typeface="+mn-ea"/>
                <a:cs typeface="+mn-cs"/>
              </a:rPr>
              <a:t>Past Performance may be an evaluation factor (Acceptable/Unacceptable)</a:t>
            </a:r>
          </a:p>
          <a:p>
            <a:pPr lvl="1" indent="-283464">
              <a:spcBef>
                <a:spcPts val="300"/>
              </a:spcBef>
              <a:spcAft>
                <a:spcPts val="300"/>
              </a:spcAft>
              <a:buSzPct val="100000"/>
            </a:pPr>
            <a:r>
              <a:rPr lang="en-US" dirty="0"/>
              <a:t>May be waived by PCO after consultation with SSA and PM (if one is assigned)</a:t>
            </a:r>
          </a:p>
          <a:p>
            <a:pPr lvl="1" indent="-283464">
              <a:spcBef>
                <a:spcPts val="300"/>
              </a:spcBef>
              <a:spcAft>
                <a:spcPts val="300"/>
              </a:spcAft>
              <a:buSzPct val="100000"/>
            </a:pPr>
            <a:r>
              <a:rPr lang="en-US" dirty="0"/>
              <a:t>If evaluated, ‘neutral’ considered “Acceptable”</a:t>
            </a:r>
            <a:endParaRPr lang="en-US" dirty="0">
              <a:ea typeface="+mn-ea"/>
              <a:cs typeface="+mn-cs"/>
            </a:endParaRPr>
          </a:p>
          <a:p>
            <a:pPr indent="-283464">
              <a:spcBef>
                <a:spcPts val="300"/>
              </a:spcBef>
              <a:spcAft>
                <a:spcPts val="300"/>
              </a:spcAft>
              <a:buSzPct val="100000"/>
            </a:pPr>
            <a:r>
              <a:rPr lang="en-US" dirty="0">
                <a:ea typeface="+mn-ea"/>
                <a:cs typeface="+mn-cs"/>
              </a:rPr>
              <a:t>Proposals cannot be ranked on non-cost/price factors</a:t>
            </a:r>
          </a:p>
          <a:p>
            <a:pPr indent="-283464">
              <a:spcBef>
                <a:spcPts val="300"/>
              </a:spcBef>
              <a:spcAft>
                <a:spcPts val="300"/>
              </a:spcAft>
              <a:buSzPct val="100000"/>
            </a:pPr>
            <a:r>
              <a:rPr lang="en-US" dirty="0">
                <a:ea typeface="+mn-ea"/>
                <a:cs typeface="+mn-cs"/>
              </a:rPr>
              <a:t>Exchanges with offerors may occur</a:t>
            </a:r>
          </a:p>
          <a:p>
            <a:pPr indent="-283464">
              <a:spcBef>
                <a:spcPts val="300"/>
              </a:spcBef>
              <a:spcAft>
                <a:spcPts val="300"/>
              </a:spcAft>
              <a:buSzPct val="100000"/>
            </a:pPr>
            <a:r>
              <a:rPr lang="en-US" dirty="0">
                <a:ea typeface="+mn-ea"/>
                <a:cs typeface="+mn-cs"/>
              </a:rPr>
              <a:t>Comparative analysis not conducted</a:t>
            </a:r>
          </a:p>
          <a:p>
            <a:pPr marL="0" indent="0">
              <a:spcBef>
                <a:spcPts val="300"/>
              </a:spcBef>
              <a:spcAft>
                <a:spcPts val="300"/>
              </a:spcAft>
              <a:buNone/>
            </a:pPr>
            <a:endParaRPr lang="en-US" sz="18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44</a:t>
            </a:fld>
            <a:endParaRPr lang="en-US">
              <a:solidFill>
                <a:schemeClr val="bg2"/>
              </a:solidFill>
            </a:endParaRPr>
          </a:p>
        </p:txBody>
      </p:sp>
      <p:sp>
        <p:nvSpPr>
          <p:cNvPr id="4" name="Title 3"/>
          <p:cNvSpPr>
            <a:spLocks noGrp="1"/>
          </p:cNvSpPr>
          <p:nvPr>
            <p:ph type="title"/>
          </p:nvPr>
        </p:nvSpPr>
        <p:spPr>
          <a:xfrm>
            <a:off x="4724400" y="22225"/>
            <a:ext cx="3263900" cy="1167328"/>
          </a:xfrm>
        </p:spPr>
        <p:txBody>
          <a:bodyPr/>
          <a:lstStyle/>
          <a:p>
            <a:r>
              <a:rPr lang="en-US" dirty="0"/>
              <a:t>LPTA </a:t>
            </a:r>
            <a:r>
              <a:rPr lang="en-US" sz="3200" dirty="0"/>
              <a:t>(cont.)</a:t>
            </a:r>
          </a:p>
        </p:txBody>
      </p:sp>
      <p:sp>
        <p:nvSpPr>
          <p:cNvPr id="6" name="TextBox 5"/>
          <p:cNvSpPr txBox="1"/>
          <p:nvPr/>
        </p:nvSpPr>
        <p:spPr>
          <a:xfrm>
            <a:off x="6248400" y="5943600"/>
            <a:ext cx="2482850" cy="369332"/>
          </a:xfrm>
          <a:prstGeom prst="rect">
            <a:avLst/>
          </a:prstGeom>
          <a:noFill/>
        </p:spPr>
        <p:txBody>
          <a:bodyPr wrap="square" rtlCol="0">
            <a:spAutoFit/>
          </a:bodyPr>
          <a:lstStyle/>
          <a:p>
            <a:endParaRPr lang="en-US" dirty="0"/>
          </a:p>
        </p:txBody>
      </p:sp>
      <p:sp>
        <p:nvSpPr>
          <p:cNvPr id="7" name="TextBox 6"/>
          <p:cNvSpPr txBox="1"/>
          <p:nvPr/>
        </p:nvSpPr>
        <p:spPr>
          <a:xfrm>
            <a:off x="3751453" y="6049446"/>
            <a:ext cx="4733544" cy="369332"/>
          </a:xfrm>
          <a:prstGeom prst="rect">
            <a:avLst/>
          </a:prstGeom>
          <a:noFill/>
        </p:spPr>
        <p:txBody>
          <a:bodyPr wrap="square" rtlCol="0">
            <a:spAutoFit/>
          </a:bodyPr>
          <a:lstStyle/>
          <a:p>
            <a:r>
              <a:rPr lang="en-US" dirty="0"/>
              <a:t>Lowest Price Acceptable Past Performance</a:t>
            </a:r>
          </a:p>
        </p:txBody>
      </p:sp>
      <p:sp>
        <p:nvSpPr>
          <p:cNvPr id="8" name="Right Arrow 7">
            <a:hlinkClick r:id="rId3" action="ppaction://hlinksldjump"/>
          </p:cNvPr>
          <p:cNvSpPr/>
          <p:nvPr/>
        </p:nvSpPr>
        <p:spPr bwMode="auto">
          <a:xfrm>
            <a:off x="8281797" y="6054685"/>
            <a:ext cx="406400" cy="36409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3746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76350"/>
            <a:ext cx="8216900" cy="4819650"/>
          </a:xfrm>
        </p:spPr>
        <p:txBody>
          <a:bodyPr/>
          <a:lstStyle/>
          <a:p>
            <a:pPr indent="-283464">
              <a:spcBef>
                <a:spcPts val="300"/>
              </a:spcBef>
              <a:spcAft>
                <a:spcPts val="300"/>
              </a:spcAft>
              <a:buSzPct val="100000"/>
            </a:pPr>
            <a:r>
              <a:rPr lang="en-US" sz="2400" dirty="0"/>
              <a:t>Technical (all non-cost/price factors other than Past Performance)</a:t>
            </a:r>
          </a:p>
          <a:p>
            <a:pPr lvl="1" indent="-283464">
              <a:spcBef>
                <a:spcPts val="300"/>
              </a:spcBef>
              <a:spcAft>
                <a:spcPts val="300"/>
              </a:spcAft>
              <a:buSzPct val="100000"/>
            </a:pPr>
            <a:r>
              <a:rPr lang="en-US" dirty="0">
                <a:ea typeface="+mn-ea"/>
                <a:cs typeface="+mn-cs"/>
              </a:rPr>
              <a:t>Critical to define what constitutes “Acceptable”</a:t>
            </a:r>
          </a:p>
          <a:p>
            <a:pPr lvl="2" indent="-283464">
              <a:spcBef>
                <a:spcPts val="300"/>
              </a:spcBef>
              <a:spcAft>
                <a:spcPts val="300"/>
              </a:spcAft>
              <a:buSzPct val="100000"/>
            </a:pPr>
            <a:r>
              <a:rPr lang="en-US" sz="1800" dirty="0">
                <a:ea typeface="+mn-ea"/>
                <a:cs typeface="+mn-cs"/>
              </a:rPr>
              <a:t>Clearly state minimum requirements in SSP and RFP</a:t>
            </a:r>
          </a:p>
          <a:p>
            <a:pPr lvl="2" indent="-283464">
              <a:spcBef>
                <a:spcPts val="300"/>
              </a:spcBef>
              <a:spcAft>
                <a:spcPts val="300"/>
              </a:spcAft>
              <a:buSzPct val="100000"/>
            </a:pPr>
            <a:r>
              <a:rPr lang="en-US" sz="1800" dirty="0"/>
              <a:t>Can include evaluation of risk in assigning the technical rating if appropriate language included in RFP (see next two charts)</a:t>
            </a:r>
          </a:p>
          <a:p>
            <a:pPr lvl="2" indent="-283464">
              <a:spcBef>
                <a:spcPts val="300"/>
              </a:spcBef>
              <a:spcAft>
                <a:spcPts val="300"/>
              </a:spcAft>
              <a:buSzPct val="100000"/>
            </a:pPr>
            <a:r>
              <a:rPr lang="en-US" sz="1800" dirty="0"/>
              <a:t>“Acceptable proposal” means all non-cost/price factors are acceptable</a:t>
            </a:r>
          </a:p>
          <a:p>
            <a:pPr marL="743649" lvl="2" indent="0">
              <a:spcBef>
                <a:spcPts val="300"/>
              </a:spcBef>
              <a:spcAft>
                <a:spcPts val="300"/>
              </a:spcAft>
              <a:buSzPct val="100000"/>
              <a:buNone/>
            </a:pPr>
            <a:endParaRPr lang="en-US" sz="18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45</a:t>
            </a:fld>
            <a:endParaRPr lang="en-US">
              <a:solidFill>
                <a:schemeClr val="bg2"/>
              </a:solidFill>
            </a:endParaRPr>
          </a:p>
        </p:txBody>
      </p:sp>
      <p:sp>
        <p:nvSpPr>
          <p:cNvPr id="4" name="Title 3"/>
          <p:cNvSpPr>
            <a:spLocks noGrp="1"/>
          </p:cNvSpPr>
          <p:nvPr>
            <p:ph type="title"/>
          </p:nvPr>
        </p:nvSpPr>
        <p:spPr>
          <a:xfrm>
            <a:off x="4206009" y="29441"/>
            <a:ext cx="3810000" cy="1143000"/>
          </a:xfrm>
        </p:spPr>
        <p:txBody>
          <a:bodyPr/>
          <a:lstStyle/>
          <a:p>
            <a:r>
              <a:rPr lang="en-US" dirty="0"/>
              <a:t>LPTA </a:t>
            </a:r>
            <a:r>
              <a:rPr lang="en-US" sz="3200" dirty="0"/>
              <a:t>(cont.) </a:t>
            </a:r>
          </a:p>
        </p:txBody>
      </p:sp>
    </p:spTree>
    <p:extLst>
      <p:ext uri="{BB962C8B-B14F-4D97-AF65-F5344CB8AC3E}">
        <p14:creationId xmlns:p14="http://schemas.microsoft.com/office/powerpoint/2010/main" val="3463303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76350"/>
            <a:ext cx="8216900" cy="4819650"/>
          </a:xfrm>
        </p:spPr>
        <p:txBody>
          <a:bodyPr/>
          <a:lstStyle/>
          <a:p>
            <a:pPr indent="-283464">
              <a:spcBef>
                <a:spcPts val="300"/>
              </a:spcBef>
              <a:spcAft>
                <a:spcPts val="300"/>
              </a:spcAft>
              <a:buSzPct val="100000"/>
            </a:pPr>
            <a:r>
              <a:rPr lang="en-US" sz="2400" dirty="0"/>
              <a:t>Technical Risk</a:t>
            </a:r>
          </a:p>
          <a:p>
            <a:pPr lvl="1" indent="-283464">
              <a:spcBef>
                <a:spcPts val="300"/>
              </a:spcBef>
              <a:spcAft>
                <a:spcPts val="300"/>
              </a:spcAft>
              <a:buSzPct val="100000"/>
            </a:pPr>
            <a:r>
              <a:rPr lang="en-US" dirty="0"/>
              <a:t>Example of Section L Language:</a:t>
            </a:r>
          </a:p>
          <a:p>
            <a:pPr lvl="2" indent="-283464">
              <a:spcBef>
                <a:spcPts val="300"/>
              </a:spcBef>
              <a:spcAft>
                <a:spcPts val="300"/>
              </a:spcAft>
              <a:buSzPct val="100000"/>
            </a:pPr>
            <a:r>
              <a:rPr lang="en-US" sz="1800" dirty="0"/>
              <a:t>“The offeror is provided the opportunity to address technical risk associated with those aspects of the offeror’s proposed approach which the offeror considers to have potential for disruption of schedule, degradation of performance, the need for increased Government oversight, or the likelihood of unsuccessful contract performance.  For each risk identified, the offeror shall provide the rationale for the risk, including quantitative estimates, and potential impacts to schedule and performance.  The offeror shall also provide a mitigation approach describing how each risk is eliminated or reduced to an acceptable level.”</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46</a:t>
            </a:fld>
            <a:endParaRPr lang="en-US">
              <a:solidFill>
                <a:schemeClr val="bg2"/>
              </a:solidFill>
            </a:endParaRPr>
          </a:p>
        </p:txBody>
      </p:sp>
      <p:sp>
        <p:nvSpPr>
          <p:cNvPr id="4" name="Title 3"/>
          <p:cNvSpPr>
            <a:spLocks noGrp="1"/>
          </p:cNvSpPr>
          <p:nvPr>
            <p:ph type="title"/>
          </p:nvPr>
        </p:nvSpPr>
        <p:spPr>
          <a:xfrm>
            <a:off x="4178300" y="119495"/>
            <a:ext cx="3810000" cy="1143000"/>
          </a:xfrm>
        </p:spPr>
        <p:txBody>
          <a:bodyPr/>
          <a:lstStyle/>
          <a:p>
            <a:r>
              <a:rPr lang="en-US" dirty="0"/>
              <a:t>LPTA </a:t>
            </a:r>
            <a:r>
              <a:rPr lang="en-US" sz="3200" dirty="0"/>
              <a:t>(cont.) </a:t>
            </a:r>
          </a:p>
        </p:txBody>
      </p:sp>
    </p:spTree>
    <p:extLst>
      <p:ext uri="{BB962C8B-B14F-4D97-AF65-F5344CB8AC3E}">
        <p14:creationId xmlns:p14="http://schemas.microsoft.com/office/powerpoint/2010/main" val="1755817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76350"/>
            <a:ext cx="8216900" cy="4819650"/>
          </a:xfrm>
        </p:spPr>
        <p:txBody>
          <a:bodyPr/>
          <a:lstStyle/>
          <a:p>
            <a:pPr indent="-283464">
              <a:spcBef>
                <a:spcPts val="300"/>
              </a:spcBef>
              <a:spcAft>
                <a:spcPts val="300"/>
              </a:spcAft>
              <a:buSzPct val="100000"/>
            </a:pPr>
            <a:r>
              <a:rPr lang="en-US" sz="2400" dirty="0"/>
              <a:t>Technical Risk, cont. </a:t>
            </a:r>
          </a:p>
          <a:p>
            <a:pPr lvl="1" indent="-283464">
              <a:spcBef>
                <a:spcPts val="300"/>
              </a:spcBef>
              <a:spcAft>
                <a:spcPts val="300"/>
              </a:spcAft>
              <a:buSzPct val="100000"/>
            </a:pPr>
            <a:r>
              <a:rPr lang="en-US" dirty="0"/>
              <a:t>Example of Section M Language:</a:t>
            </a:r>
          </a:p>
          <a:p>
            <a:pPr lvl="2" indent="-283464">
              <a:spcBef>
                <a:spcPts val="300"/>
              </a:spcBef>
              <a:spcAft>
                <a:spcPts val="300"/>
              </a:spcAft>
              <a:buSzPct val="100000"/>
            </a:pPr>
            <a:r>
              <a:rPr lang="en-US" sz="1800" dirty="0"/>
              <a:t>“The technical evaluation will also consider risk in determining overall acceptability.  Risk pertains to the potential for unsuccessful contract performance.  Risk will not receive a separate rating; rather, it will be inherent within the subfactor ratings and the overall Technical rating.”</a:t>
            </a:r>
          </a:p>
          <a:p>
            <a:pPr lvl="2" indent="-283464">
              <a:spcBef>
                <a:spcPts val="300"/>
              </a:spcBef>
              <a:spcAft>
                <a:spcPts val="300"/>
              </a:spcAft>
              <a:buSzPct val="100000"/>
            </a:pPr>
            <a:r>
              <a:rPr lang="en-US" sz="1800" dirty="0"/>
              <a:t>Include risk language in the Section M subfactors</a:t>
            </a:r>
          </a:p>
          <a:p>
            <a:pPr lvl="3" indent="-283464">
              <a:spcBef>
                <a:spcPts val="300"/>
              </a:spcBef>
              <a:spcAft>
                <a:spcPts val="300"/>
              </a:spcAft>
              <a:buSzPct val="100000"/>
            </a:pPr>
            <a:r>
              <a:rPr lang="en-US" sz="1600" dirty="0"/>
              <a:t>“…with little potential for disruption of schedule, degradation of performance, the need for increased Government oversight, or the likelihood of unsuccessful contract performance.”</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47</a:t>
            </a:fld>
            <a:endParaRPr lang="en-US">
              <a:solidFill>
                <a:schemeClr val="bg2"/>
              </a:solidFill>
            </a:endParaRPr>
          </a:p>
        </p:txBody>
      </p:sp>
      <p:sp>
        <p:nvSpPr>
          <p:cNvPr id="4" name="Title 3"/>
          <p:cNvSpPr>
            <a:spLocks noGrp="1"/>
          </p:cNvSpPr>
          <p:nvPr>
            <p:ph type="title"/>
          </p:nvPr>
        </p:nvSpPr>
        <p:spPr>
          <a:xfrm>
            <a:off x="4392468" y="28575"/>
            <a:ext cx="3810000" cy="1143000"/>
          </a:xfrm>
        </p:spPr>
        <p:txBody>
          <a:bodyPr/>
          <a:lstStyle/>
          <a:p>
            <a:r>
              <a:rPr lang="en-US" dirty="0"/>
              <a:t>LPTA </a:t>
            </a:r>
            <a:r>
              <a:rPr lang="en-US" sz="3200" dirty="0"/>
              <a:t>(cont.) </a:t>
            </a:r>
          </a:p>
        </p:txBody>
      </p:sp>
    </p:spTree>
    <p:extLst>
      <p:ext uri="{BB962C8B-B14F-4D97-AF65-F5344CB8AC3E}">
        <p14:creationId xmlns:p14="http://schemas.microsoft.com/office/powerpoint/2010/main" val="3253253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295400"/>
            <a:ext cx="8293100" cy="4648200"/>
          </a:xfrm>
        </p:spPr>
        <p:txBody>
          <a:bodyPr/>
          <a:lstStyle/>
          <a:p>
            <a:pPr indent="-283464">
              <a:spcBef>
                <a:spcPts val="600"/>
              </a:spcBef>
              <a:spcAft>
                <a:spcPts val="600"/>
              </a:spcAft>
              <a:buSzPct val="100000"/>
            </a:pPr>
            <a:r>
              <a:rPr lang="en-US" sz="2400" dirty="0"/>
              <a:t>Used when in best interest of Government to:</a:t>
            </a:r>
          </a:p>
          <a:p>
            <a:pPr lvl="1" indent="-283464">
              <a:spcBef>
                <a:spcPts val="600"/>
              </a:spcBef>
              <a:spcAft>
                <a:spcPts val="600"/>
              </a:spcAft>
              <a:buSzPct val="100000"/>
            </a:pPr>
            <a:r>
              <a:rPr lang="en-US" dirty="0">
                <a:ea typeface="+mn-ea"/>
                <a:cs typeface="+mn-cs"/>
              </a:rPr>
              <a:t>Award to other than lowest-priced proposal </a:t>
            </a:r>
          </a:p>
          <a:p>
            <a:pPr lvl="1" indent="-283464">
              <a:spcBef>
                <a:spcPts val="600"/>
              </a:spcBef>
              <a:spcAft>
                <a:spcPts val="600"/>
              </a:spcAft>
              <a:buSzPct val="100000"/>
            </a:pPr>
            <a:r>
              <a:rPr lang="en-US" dirty="0">
                <a:ea typeface="+mn-ea"/>
                <a:cs typeface="+mn-cs"/>
              </a:rPr>
              <a:t>Award to other than highest technically rated proposal</a:t>
            </a:r>
          </a:p>
          <a:p>
            <a:pPr indent="-283464">
              <a:spcBef>
                <a:spcPts val="600"/>
              </a:spcBef>
              <a:spcAft>
                <a:spcPts val="600"/>
              </a:spcAft>
              <a:buSzPct val="100000"/>
            </a:pPr>
            <a:r>
              <a:rPr lang="en-US" sz="2400" dirty="0"/>
              <a:t>Process permits:</a:t>
            </a:r>
          </a:p>
          <a:p>
            <a:pPr lvl="1" indent="-283464">
              <a:spcBef>
                <a:spcPts val="600"/>
              </a:spcBef>
              <a:spcAft>
                <a:spcPts val="600"/>
              </a:spcAft>
              <a:buSzPct val="100000"/>
            </a:pPr>
            <a:r>
              <a:rPr lang="en-US" dirty="0">
                <a:ea typeface="+mn-ea"/>
                <a:cs typeface="+mn-cs"/>
              </a:rPr>
              <a:t>Tradeoffs among cost/price and non-cost factors</a:t>
            </a:r>
          </a:p>
          <a:p>
            <a:pPr lvl="2" indent="-283464">
              <a:spcBef>
                <a:spcPts val="600"/>
              </a:spcBef>
              <a:spcAft>
                <a:spcPts val="600"/>
              </a:spcAft>
              <a:buSzPct val="100000"/>
            </a:pPr>
            <a:r>
              <a:rPr lang="en-US" sz="1800" dirty="0">
                <a:ea typeface="+mn-ea"/>
                <a:cs typeface="+mn-cs"/>
              </a:rPr>
              <a:t>Only subjectively evaluated (color/adjectival rated) factors/subfactors can be included in the SSA’s award decision</a:t>
            </a:r>
          </a:p>
          <a:p>
            <a:pPr lvl="1" indent="-283464">
              <a:spcBef>
                <a:spcPts val="600"/>
              </a:spcBef>
              <a:spcAft>
                <a:spcPts val="600"/>
              </a:spcAft>
              <a:buSzPct val="100000"/>
            </a:pPr>
            <a:r>
              <a:rPr lang="en-US" dirty="0">
                <a:ea typeface="+mn-ea"/>
                <a:cs typeface="+mn-cs"/>
              </a:rPr>
              <a:t>Best combination of technically superior, low risk proposals and, if included, past performance confidence</a:t>
            </a: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48</a:t>
            </a:fld>
            <a:endParaRPr lang="en-US">
              <a:solidFill>
                <a:schemeClr val="bg2"/>
              </a:solidFill>
            </a:endParaRPr>
          </a:p>
        </p:txBody>
      </p:sp>
      <p:sp>
        <p:nvSpPr>
          <p:cNvPr id="4" name="Title 3"/>
          <p:cNvSpPr>
            <a:spLocks noGrp="1"/>
          </p:cNvSpPr>
          <p:nvPr>
            <p:ph type="title"/>
          </p:nvPr>
        </p:nvSpPr>
        <p:spPr>
          <a:xfrm>
            <a:off x="1130300" y="14720"/>
            <a:ext cx="6858000" cy="1133475"/>
          </a:xfrm>
        </p:spPr>
        <p:txBody>
          <a:bodyPr/>
          <a:lstStyle/>
          <a:p>
            <a:r>
              <a:rPr lang="en-US" dirty="0"/>
              <a:t>Tradeoff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295400"/>
            <a:ext cx="8293100" cy="4648200"/>
          </a:xfrm>
        </p:spPr>
        <p:txBody>
          <a:bodyPr/>
          <a:lstStyle/>
          <a:p>
            <a:pPr indent="-283464">
              <a:spcBef>
                <a:spcPts val="600"/>
              </a:spcBef>
              <a:spcAft>
                <a:spcPts val="600"/>
              </a:spcAft>
              <a:buSzPct val="100000"/>
            </a:pPr>
            <a:r>
              <a:rPr lang="en-US" sz="2400" dirty="0"/>
              <a:t>Subjective tradeoff = all subjective evaluation criteria (color/adjectival ratings)</a:t>
            </a:r>
          </a:p>
          <a:p>
            <a:pPr lvl="1" indent="-283464">
              <a:spcBef>
                <a:spcPts val="600"/>
              </a:spcBef>
              <a:spcAft>
                <a:spcPts val="600"/>
              </a:spcAft>
              <a:buSzPct val="100000"/>
            </a:pPr>
            <a:r>
              <a:rPr lang="en-US" dirty="0">
                <a:ea typeface="+mn-ea"/>
                <a:cs typeface="+mn-cs"/>
              </a:rPr>
              <a:t>Proposals evaluated using relative importance</a:t>
            </a:r>
          </a:p>
          <a:p>
            <a:pPr lvl="1" indent="-283464">
              <a:spcBef>
                <a:spcPts val="600"/>
              </a:spcBef>
              <a:spcAft>
                <a:spcPts val="600"/>
              </a:spcAft>
              <a:buSzPct val="100000"/>
            </a:pPr>
            <a:r>
              <a:rPr lang="en-US" dirty="0">
                <a:ea typeface="+mn-ea"/>
                <a:cs typeface="+mn-cs"/>
              </a:rPr>
              <a:t>May include minimum (thresholds) and maximum (objective) performance or capability levels</a:t>
            </a:r>
          </a:p>
          <a:p>
            <a:pPr indent="-283464">
              <a:spcBef>
                <a:spcPts val="600"/>
              </a:spcBef>
              <a:spcAft>
                <a:spcPts val="600"/>
              </a:spcAft>
              <a:buSzPct val="100000"/>
            </a:pPr>
            <a:r>
              <a:rPr lang="en-US" sz="2400" dirty="0"/>
              <a:t>More complex process</a:t>
            </a:r>
          </a:p>
          <a:p>
            <a:pPr indent="-283464">
              <a:spcBef>
                <a:spcPts val="600"/>
              </a:spcBef>
              <a:spcAft>
                <a:spcPts val="600"/>
              </a:spcAft>
              <a:buSzPct val="100000"/>
            </a:pPr>
            <a:r>
              <a:rPr lang="en-US" sz="2400" dirty="0"/>
              <a:t>Best value decision is based on comparative assessment of proposals</a:t>
            </a:r>
          </a:p>
          <a:p>
            <a:pPr lvl="1">
              <a:spcBef>
                <a:spcPts val="300"/>
              </a:spcBef>
              <a:spcAft>
                <a:spcPts val="300"/>
              </a:spcAft>
              <a:buSzPct val="100000"/>
              <a:buFont typeface="Wingdings" pitchFamily="2" charset="2"/>
              <a:buChar char="Ø"/>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49</a:t>
            </a:fld>
            <a:endParaRPr lang="en-US">
              <a:solidFill>
                <a:schemeClr val="bg2"/>
              </a:solidFill>
            </a:endParaRPr>
          </a:p>
        </p:txBody>
      </p:sp>
      <p:sp>
        <p:nvSpPr>
          <p:cNvPr id="4" name="Title 3"/>
          <p:cNvSpPr>
            <a:spLocks noGrp="1"/>
          </p:cNvSpPr>
          <p:nvPr>
            <p:ph type="title"/>
          </p:nvPr>
        </p:nvSpPr>
        <p:spPr/>
        <p:txBody>
          <a:bodyPr/>
          <a:lstStyle/>
          <a:p>
            <a:r>
              <a:rPr lang="en-US" dirty="0"/>
              <a:t>Tradeoff </a:t>
            </a:r>
            <a:r>
              <a:rPr lang="en-US" sz="3200" dirty="0"/>
              <a:t>(cont.)</a:t>
            </a:r>
          </a:p>
        </p:txBody>
      </p:sp>
    </p:spTree>
    <p:extLst>
      <p:ext uri="{BB962C8B-B14F-4D97-AF65-F5344CB8AC3E}">
        <p14:creationId xmlns:p14="http://schemas.microsoft.com/office/powerpoint/2010/main" val="324809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4"/>
          <p:cNvSpPr>
            <a:spLocks noGrp="1"/>
          </p:cNvSpPr>
          <p:nvPr>
            <p:ph type="sldNum" sz="quarter" idx="11"/>
          </p:nvPr>
        </p:nvSpPr>
        <p:spPr>
          <a:xfrm>
            <a:off x="7988300" y="6524625"/>
            <a:ext cx="1143000" cy="304800"/>
          </a:xfrm>
        </p:spPr>
        <p:txBody>
          <a:bodyPr/>
          <a:lstStyle/>
          <a:p>
            <a:pPr>
              <a:defRPr/>
            </a:pPr>
            <a:fld id="{514478A0-9695-4DED-B5DE-2E77E97471E3}" type="slidenum">
              <a:rPr lang="en-US" smtClean="0"/>
              <a:pPr>
                <a:defRPr/>
              </a:pPr>
              <a:t>5</a:t>
            </a:fld>
            <a:endParaRPr lang="en-US" dirty="0">
              <a:solidFill>
                <a:schemeClr val="bg2"/>
              </a:solidFill>
            </a:endParaRPr>
          </a:p>
        </p:txBody>
      </p:sp>
      <p:sp>
        <p:nvSpPr>
          <p:cNvPr id="78852" name="Text Box 2"/>
          <p:cNvSpPr txBox="1">
            <a:spLocks noChangeArrowheads="1"/>
          </p:cNvSpPr>
          <p:nvPr/>
        </p:nvSpPr>
        <p:spPr bwMode="auto">
          <a:xfrm>
            <a:off x="1817968" y="2819400"/>
            <a:ext cx="5280613" cy="1323439"/>
          </a:xfrm>
          <a:prstGeom prst="rect">
            <a:avLst/>
          </a:prstGeom>
          <a:noFill/>
          <a:ln w="12700">
            <a:noFill/>
            <a:miter lim="800000"/>
            <a:headEnd/>
            <a:tailEnd/>
          </a:ln>
        </p:spPr>
        <p:txBody>
          <a:bodyPr wrap="none">
            <a:spAutoFit/>
          </a:bodyPr>
          <a:lstStyle/>
          <a:p>
            <a:pPr algn="ctr" eaLnBrk="0" hangingPunct="0"/>
            <a:r>
              <a:rPr lang="en-US" sz="4000" b="1" dirty="0">
                <a:solidFill>
                  <a:srgbClr val="000066"/>
                </a:solidFill>
              </a:rPr>
              <a:t>Acquisition Planning</a:t>
            </a:r>
          </a:p>
          <a:p>
            <a:pPr algn="ctr" eaLnBrk="0" hangingPunct="0"/>
            <a:r>
              <a:rPr lang="en-US" sz="4000" b="1" dirty="0">
                <a:solidFill>
                  <a:srgbClr val="000066"/>
                </a:solidFill>
              </a:rPr>
              <a:t>Considerations</a:t>
            </a:r>
          </a:p>
        </p:txBody>
      </p:sp>
      <p:sp>
        <p:nvSpPr>
          <p:cNvPr id="2" name="Rectangle 1"/>
          <p:cNvSpPr/>
          <p:nvPr/>
        </p:nvSpPr>
        <p:spPr>
          <a:xfrm>
            <a:off x="1143000" y="4837837"/>
            <a:ext cx="6675120" cy="754053"/>
          </a:xfrm>
          <a:prstGeom prst="rect">
            <a:avLst/>
          </a:prstGeom>
        </p:spPr>
        <p:txBody>
          <a:bodyPr wrap="square">
            <a:spAutoFit/>
          </a:bodyPr>
          <a:lstStyle/>
          <a:p>
            <a:pPr marL="0" lvl="1" algn="ctr">
              <a:spcBef>
                <a:spcPts val="300"/>
              </a:spcBef>
              <a:spcAft>
                <a:spcPts val="300"/>
              </a:spcAft>
              <a:buNone/>
              <a:defRPr/>
            </a:pPr>
            <a:r>
              <a:rPr lang="en-US" sz="2000" dirty="0">
                <a:hlinkClick r:id="rId3"/>
              </a:rPr>
              <a:t>AFFARS SS GOOD PRACTICES/LESSONS LEARNED</a:t>
            </a:r>
            <a:endParaRPr lang="en-US" sz="2000" dirty="0"/>
          </a:p>
          <a:p>
            <a:pPr algn="ctr">
              <a:spcBef>
                <a:spcPts val="300"/>
              </a:spcBef>
              <a:spcAft>
                <a:spcPts val="300"/>
              </a:spcAft>
              <a:defRPr/>
            </a:pPr>
            <a:r>
              <a:rPr lang="en-US" dirty="0">
                <a:solidFill>
                  <a:schemeClr val="accent6"/>
                </a:solidFill>
              </a:rPr>
              <a:t>(Under Community Advice)</a:t>
            </a:r>
          </a:p>
        </p:txBody>
      </p:sp>
    </p:spTree>
    <p:extLst>
      <p:ext uri="{BB962C8B-B14F-4D97-AF65-F5344CB8AC3E}">
        <p14:creationId xmlns:p14="http://schemas.microsoft.com/office/powerpoint/2010/main" val="312798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295400"/>
            <a:ext cx="8293100" cy="4648200"/>
          </a:xfrm>
        </p:spPr>
        <p:txBody>
          <a:bodyPr/>
          <a:lstStyle/>
          <a:p>
            <a:pPr indent="-283464">
              <a:spcBef>
                <a:spcPts val="600"/>
              </a:spcBef>
              <a:spcAft>
                <a:spcPts val="600"/>
              </a:spcAft>
              <a:buSzPct val="100000"/>
            </a:pPr>
            <a:r>
              <a:rPr lang="en-US" sz="2400" dirty="0"/>
              <a:t>Some additional tradeoff processes</a:t>
            </a:r>
          </a:p>
          <a:p>
            <a:pPr lvl="1" indent="-283464">
              <a:spcBef>
                <a:spcPts val="600"/>
              </a:spcBef>
              <a:spcAft>
                <a:spcPts val="600"/>
              </a:spcAft>
              <a:buSzPct val="100000"/>
            </a:pPr>
            <a:r>
              <a:rPr lang="en-US" dirty="0"/>
              <a:t>Past performance/price tradeoff</a:t>
            </a:r>
          </a:p>
          <a:p>
            <a:pPr lvl="2" indent="-283464">
              <a:spcBef>
                <a:spcPts val="600"/>
              </a:spcBef>
              <a:spcAft>
                <a:spcPts val="600"/>
              </a:spcAft>
              <a:buSzPct val="100000"/>
            </a:pPr>
            <a:r>
              <a:rPr lang="en-US" sz="1800" dirty="0"/>
              <a:t>Subjectively evaluated past performance</a:t>
            </a:r>
          </a:p>
          <a:p>
            <a:pPr lvl="1" indent="-283464">
              <a:spcBef>
                <a:spcPts val="600"/>
              </a:spcBef>
              <a:spcAft>
                <a:spcPts val="600"/>
              </a:spcAft>
              <a:buSzPct val="100000"/>
            </a:pPr>
            <a:r>
              <a:rPr lang="en-US" dirty="0"/>
              <a:t>Past performance/price tradeoff with technical acceptability</a:t>
            </a:r>
          </a:p>
          <a:p>
            <a:pPr lvl="2" indent="-283464">
              <a:spcBef>
                <a:spcPts val="600"/>
              </a:spcBef>
              <a:spcAft>
                <a:spcPts val="600"/>
              </a:spcAft>
              <a:buSzPct val="100000"/>
            </a:pPr>
            <a:r>
              <a:rPr lang="en-US" sz="1800" dirty="0"/>
              <a:t>Subjectively evaluated past performance; objectively evaluated technical</a:t>
            </a:r>
          </a:p>
          <a:p>
            <a:pPr lvl="1" indent="-283464">
              <a:spcBef>
                <a:spcPts val="600"/>
              </a:spcBef>
              <a:spcAft>
                <a:spcPts val="600"/>
              </a:spcAft>
              <a:buSzPct val="100000"/>
            </a:pPr>
            <a:r>
              <a:rPr lang="en-US" dirty="0"/>
              <a:t>Technical risk/past performance/price tradeoff with technical acceptability</a:t>
            </a:r>
          </a:p>
          <a:p>
            <a:pPr lvl="2" indent="-283464">
              <a:spcBef>
                <a:spcPts val="600"/>
              </a:spcBef>
              <a:spcAft>
                <a:spcPts val="600"/>
              </a:spcAft>
              <a:buSzPct val="100000"/>
            </a:pPr>
            <a:r>
              <a:rPr lang="en-US" sz="1800" dirty="0"/>
              <a:t>Subjectively evaluated technical risk and past performance; objectively evaluated technical</a:t>
            </a:r>
          </a:p>
          <a:p>
            <a:pPr indent="-283464">
              <a:spcBef>
                <a:spcPts val="600"/>
              </a:spcBef>
              <a:spcAft>
                <a:spcPts val="600"/>
              </a:spcAft>
              <a:buSzPct val="100000"/>
            </a:pPr>
            <a:r>
              <a:rPr lang="en-US" sz="2400" dirty="0"/>
              <a:t>DoD Source Selection Procedures allow use of a combination of evaluation methodologies</a:t>
            </a:r>
          </a:p>
          <a:p>
            <a:pPr marL="743649" lvl="2" indent="0">
              <a:spcBef>
                <a:spcPts val="600"/>
              </a:spcBef>
              <a:spcAft>
                <a:spcPts val="600"/>
              </a:spcAft>
              <a:buSzPct val="100000"/>
              <a:buNone/>
            </a:pPr>
            <a:endParaRPr lang="en-US" sz="18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50</a:t>
            </a:fld>
            <a:endParaRPr lang="en-US">
              <a:solidFill>
                <a:schemeClr val="bg2"/>
              </a:solidFill>
            </a:endParaRPr>
          </a:p>
        </p:txBody>
      </p:sp>
      <p:sp>
        <p:nvSpPr>
          <p:cNvPr id="4" name="Title 3"/>
          <p:cNvSpPr>
            <a:spLocks noGrp="1"/>
          </p:cNvSpPr>
          <p:nvPr>
            <p:ph type="title"/>
          </p:nvPr>
        </p:nvSpPr>
        <p:spPr/>
        <p:txBody>
          <a:bodyPr/>
          <a:lstStyle/>
          <a:p>
            <a:r>
              <a:rPr lang="en-US" dirty="0"/>
              <a:t>Tradeoff (cont.)</a:t>
            </a:r>
          </a:p>
        </p:txBody>
      </p:sp>
    </p:spTree>
    <p:extLst>
      <p:ext uri="{BB962C8B-B14F-4D97-AF65-F5344CB8AC3E}">
        <p14:creationId xmlns:p14="http://schemas.microsoft.com/office/powerpoint/2010/main" val="2158054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295400"/>
            <a:ext cx="8293100" cy="4648200"/>
          </a:xfrm>
        </p:spPr>
        <p:txBody>
          <a:bodyPr/>
          <a:lstStyle/>
          <a:p>
            <a:pPr indent="-283464">
              <a:spcBef>
                <a:spcPts val="600"/>
              </a:spcBef>
              <a:spcAft>
                <a:spcPts val="600"/>
              </a:spcAft>
              <a:buSzPct val="100000"/>
            </a:pPr>
            <a:r>
              <a:rPr lang="en-US" sz="2400" dirty="0"/>
              <a:t>Performance/Price Tradeoff </a:t>
            </a:r>
          </a:p>
          <a:p>
            <a:pPr lvl="1" indent="-283464">
              <a:spcBef>
                <a:spcPts val="600"/>
              </a:spcBef>
              <a:spcAft>
                <a:spcPts val="600"/>
              </a:spcAft>
              <a:buSzPct val="100000"/>
            </a:pPr>
            <a:r>
              <a:rPr lang="en-US" dirty="0">
                <a:ea typeface="+mn-ea"/>
                <a:cs typeface="+mn-cs"/>
              </a:rPr>
              <a:t>SSA’s best value decision is between confidence assessment rating and price</a:t>
            </a:r>
          </a:p>
          <a:p>
            <a:pPr lvl="2" indent="-283464">
              <a:spcBef>
                <a:spcPts val="600"/>
              </a:spcBef>
              <a:spcAft>
                <a:spcPts val="600"/>
              </a:spcAft>
              <a:buSzPct val="100000"/>
            </a:pPr>
            <a:r>
              <a:rPr lang="en-US" sz="1800" dirty="0">
                <a:ea typeface="+mn-ea"/>
                <a:cs typeface="+mn-cs"/>
              </a:rPr>
              <a:t>Weeds out offerors with marginal to unsatisfactory performance in favor of offerors with records of providing quality products and/or services on time</a:t>
            </a:r>
          </a:p>
          <a:p>
            <a:pPr lvl="2" indent="-283464">
              <a:spcBef>
                <a:spcPts val="600"/>
              </a:spcBef>
              <a:spcAft>
                <a:spcPts val="600"/>
              </a:spcAft>
              <a:buSzPct val="100000"/>
            </a:pPr>
            <a:r>
              <a:rPr lang="en-US" sz="1800" dirty="0">
                <a:ea typeface="+mn-ea"/>
                <a:cs typeface="+mn-cs"/>
              </a:rPr>
              <a:t>SSA has discretion to award to higher rated performers over lower rated performers if price differential is warranted</a:t>
            </a:r>
          </a:p>
          <a:p>
            <a:pPr lvl="1" indent="-283464">
              <a:spcBef>
                <a:spcPts val="600"/>
              </a:spcBef>
              <a:spcAft>
                <a:spcPts val="600"/>
              </a:spcAft>
              <a:buSzPct val="100000"/>
            </a:pPr>
            <a:r>
              <a:rPr lang="en-US" dirty="0">
                <a:ea typeface="+mn-ea"/>
                <a:cs typeface="+mn-cs"/>
              </a:rPr>
              <a:t>Not appropriate for acquisitions that require distinguishing levels of technical merit among proposals</a:t>
            </a:r>
          </a:p>
          <a:p>
            <a:pPr lvl="2" indent="-283464">
              <a:spcBef>
                <a:spcPts val="600"/>
              </a:spcBef>
              <a:spcAft>
                <a:spcPts val="600"/>
              </a:spcAft>
              <a:buSzPct val="100000"/>
            </a:pPr>
            <a:r>
              <a:rPr lang="en-US" sz="1800" dirty="0">
                <a:ea typeface="+mn-ea"/>
                <a:cs typeface="+mn-cs"/>
              </a:rPr>
              <a:t>Can include a technical factor evaluated on an Acceptable/Unacceptable basis</a:t>
            </a:r>
          </a:p>
          <a:p>
            <a:pPr lvl="3" indent="-283464">
              <a:spcBef>
                <a:spcPts val="600"/>
              </a:spcBef>
              <a:spcAft>
                <a:spcPts val="600"/>
              </a:spcAft>
              <a:buSzPct val="100000"/>
            </a:pPr>
            <a:r>
              <a:rPr lang="en-US" sz="1600" dirty="0">
                <a:ea typeface="+mn-ea"/>
                <a:cs typeface="+mn-cs"/>
              </a:rPr>
              <a:t>Technical factor not included in tradeoff decision</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51</a:t>
            </a:fld>
            <a:endParaRPr lang="en-US">
              <a:solidFill>
                <a:schemeClr val="bg2"/>
              </a:solidFill>
            </a:endParaRPr>
          </a:p>
        </p:txBody>
      </p:sp>
      <p:sp>
        <p:nvSpPr>
          <p:cNvPr id="4" name="Title 3"/>
          <p:cNvSpPr>
            <a:spLocks noGrp="1"/>
          </p:cNvSpPr>
          <p:nvPr>
            <p:ph type="title"/>
          </p:nvPr>
        </p:nvSpPr>
        <p:spPr/>
        <p:txBody>
          <a:bodyPr/>
          <a:lstStyle/>
          <a:p>
            <a:r>
              <a:rPr lang="en-US" dirty="0"/>
              <a:t>Tradeoff (cont.)</a:t>
            </a:r>
          </a:p>
        </p:txBody>
      </p:sp>
    </p:spTree>
    <p:extLst>
      <p:ext uri="{BB962C8B-B14F-4D97-AF65-F5344CB8AC3E}">
        <p14:creationId xmlns:p14="http://schemas.microsoft.com/office/powerpoint/2010/main" val="3385407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52400"/>
            <a:ext cx="6692899" cy="955267"/>
          </a:xfrm>
        </p:spPr>
        <p:txBody>
          <a:bodyPr/>
          <a:lstStyle/>
          <a:p>
            <a:r>
              <a:rPr lang="en-US" dirty="0"/>
              <a:t>Value Adjusted Total Evaluated Price (VATEP)</a:t>
            </a:r>
          </a:p>
        </p:txBody>
      </p:sp>
      <p:sp>
        <p:nvSpPr>
          <p:cNvPr id="3" name="Content Placeholder 2"/>
          <p:cNvSpPr>
            <a:spLocks noGrp="1"/>
          </p:cNvSpPr>
          <p:nvPr>
            <p:ph idx="1"/>
          </p:nvPr>
        </p:nvSpPr>
        <p:spPr>
          <a:xfrm>
            <a:off x="382771" y="1278448"/>
            <a:ext cx="8354383" cy="4054010"/>
          </a:xfrm>
        </p:spPr>
        <p:txBody>
          <a:bodyPr/>
          <a:lstStyle/>
          <a:p>
            <a:pPr>
              <a:spcBef>
                <a:spcPts val="600"/>
              </a:spcBef>
              <a:spcAft>
                <a:spcPts val="0"/>
              </a:spcAft>
            </a:pPr>
            <a:r>
              <a:rPr lang="en-US" sz="2400" dirty="0"/>
              <a:t>Includes objective, monetized evaluation factors</a:t>
            </a:r>
          </a:p>
          <a:p>
            <a:pPr lvl="1" indent="-283464">
              <a:spcBef>
                <a:spcPts val="600"/>
              </a:spcBef>
              <a:spcAft>
                <a:spcPts val="0"/>
              </a:spcAft>
              <a:buSzPct val="100000"/>
            </a:pPr>
            <a:r>
              <a:rPr lang="en-US" dirty="0">
                <a:ea typeface="+mn-ea"/>
                <a:cs typeface="+mn-cs"/>
              </a:rPr>
              <a:t>Monetizes levels of performance between the minimum (threshold) and maximum (objective) performance/ capabilities for “valued requirements”</a:t>
            </a:r>
          </a:p>
          <a:p>
            <a:pPr lvl="1" indent="-283464">
              <a:spcBef>
                <a:spcPts val="600"/>
              </a:spcBef>
              <a:spcAft>
                <a:spcPts val="0"/>
              </a:spcAft>
              <a:buSzPct val="100000"/>
            </a:pPr>
            <a:r>
              <a:rPr lang="en-US" dirty="0">
                <a:ea typeface="+mn-ea"/>
                <a:cs typeface="+mn-cs"/>
              </a:rPr>
              <a:t>RFP must identify percentage/dollar amount assigned to valued requirements (downward adjustment to offeror’s total proposed price only)</a:t>
            </a:r>
          </a:p>
          <a:p>
            <a:pPr lvl="2" indent="-283464">
              <a:spcBef>
                <a:spcPts val="600"/>
              </a:spcBef>
              <a:spcAft>
                <a:spcPts val="0"/>
              </a:spcAft>
              <a:buSzPct val="100000"/>
            </a:pPr>
            <a:r>
              <a:rPr lang="en-US" sz="1800" dirty="0">
                <a:ea typeface="+mn-ea"/>
                <a:cs typeface="+mn-cs"/>
              </a:rPr>
              <a:t>Allows offeror to determine if additional cost of offering better performance improves their competitive position</a:t>
            </a:r>
          </a:p>
          <a:p>
            <a:pPr lvl="2" indent="-283464">
              <a:spcBef>
                <a:spcPts val="600"/>
              </a:spcBef>
              <a:spcAft>
                <a:spcPts val="0"/>
              </a:spcAft>
              <a:buSzPct val="100000"/>
            </a:pPr>
            <a:r>
              <a:rPr lang="en-US" sz="1800" dirty="0">
                <a:ea typeface="+mn-ea"/>
                <a:cs typeface="+mn-cs"/>
              </a:rPr>
              <a:t>No credit above the maximum (objective)</a:t>
            </a:r>
          </a:p>
          <a:p>
            <a:pPr lvl="2" indent="-283464">
              <a:spcBef>
                <a:spcPts val="600"/>
              </a:spcBef>
              <a:spcAft>
                <a:spcPts val="0"/>
              </a:spcAft>
              <a:buSzPct val="100000"/>
            </a:pPr>
            <a:r>
              <a:rPr lang="en-US" sz="1800" dirty="0">
                <a:ea typeface="+mn-ea"/>
                <a:cs typeface="+mn-cs"/>
              </a:rPr>
              <a:t>Allows SST to assign a monetary value to higher rated technical attributes, removing some subjectivity from evaluation</a:t>
            </a:r>
          </a:p>
          <a:p>
            <a:pPr marL="406400" lvl="1" indent="0">
              <a:buNone/>
            </a:pPr>
            <a:endParaRPr lang="en-US" sz="2400" dirty="0">
              <a:solidFill>
                <a:srgbClr val="151C77"/>
              </a:solidFill>
              <a:latin typeface="Arial"/>
            </a:endParaRPr>
          </a:p>
          <a:p>
            <a:pPr marL="0" indent="0">
              <a:buNone/>
            </a:pPr>
            <a:endParaRPr lang="en-US" sz="2400" dirty="0">
              <a:solidFill>
                <a:srgbClr val="151C77"/>
              </a:solidFill>
              <a:latin typeface="Arial"/>
            </a:endParaRPr>
          </a:p>
        </p:txBody>
      </p:sp>
      <p:sp>
        <p:nvSpPr>
          <p:cNvPr id="4" name="Slide Number Placeholder 3"/>
          <p:cNvSpPr>
            <a:spLocks noGrp="1"/>
          </p:cNvSpPr>
          <p:nvPr>
            <p:ph type="sldNum" sz="quarter" idx="11"/>
          </p:nvPr>
        </p:nvSpPr>
        <p:spPr/>
        <p:txBody>
          <a:bodyPr/>
          <a:lstStyle/>
          <a:p>
            <a:pPr>
              <a:defRPr/>
            </a:pPr>
            <a:fld id="{5015969C-A9F3-4748-BBDA-63449A9EC970}" type="slidenum">
              <a:rPr lang="en-US" smtClean="0"/>
              <a:pPr>
                <a:defRPr/>
              </a:pPr>
              <a:t>52</a:t>
            </a:fld>
            <a:endParaRPr lang="en-US">
              <a:solidFill>
                <a:schemeClr val="bg2"/>
              </a:solidFill>
            </a:endParaRPr>
          </a:p>
        </p:txBody>
      </p:sp>
      <p:sp>
        <p:nvSpPr>
          <p:cNvPr id="5" name="Rectangle 4"/>
          <p:cNvSpPr/>
          <p:nvPr/>
        </p:nvSpPr>
        <p:spPr bwMode="auto">
          <a:xfrm>
            <a:off x="382772" y="5503239"/>
            <a:ext cx="8399721" cy="850605"/>
          </a:xfrm>
          <a:prstGeom prst="rect">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i="1" dirty="0">
                <a:solidFill>
                  <a:srgbClr val="151C77"/>
                </a:solidFill>
                <a:latin typeface="Arial"/>
              </a:rPr>
              <a:t>VATEP is a structured technique for objectivizing how some (or all) of the requirements will be treated in the tradeoff process and then communicating that to offerors in the RFP</a:t>
            </a:r>
          </a:p>
        </p:txBody>
      </p:sp>
    </p:spTree>
    <p:extLst>
      <p:ext uri="{BB962C8B-B14F-4D97-AF65-F5344CB8AC3E}">
        <p14:creationId xmlns:p14="http://schemas.microsoft.com/office/powerpoint/2010/main" val="1245415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778539" y="98849"/>
            <a:ext cx="4175125" cy="1143000"/>
          </a:xfrm>
        </p:spPr>
        <p:txBody>
          <a:bodyPr/>
          <a:lstStyle/>
          <a:p>
            <a:r>
              <a:rPr lang="en-US" dirty="0"/>
              <a:t>VATEP </a:t>
            </a:r>
            <a:r>
              <a:rPr lang="en-US" sz="3200" dirty="0"/>
              <a:t>(cont.)</a:t>
            </a:r>
          </a:p>
        </p:txBody>
      </p:sp>
      <p:sp>
        <p:nvSpPr>
          <p:cNvPr id="5123" name="Slide Number Placeholder 3"/>
          <p:cNvSpPr>
            <a:spLocks noGrp="1"/>
          </p:cNvSpPr>
          <p:nvPr>
            <p:ph type="sldNum" sz="quarter" idx="11"/>
          </p:nvPr>
        </p:nvSpPr>
        <p:spPr>
          <a:noFill/>
        </p:spPr>
        <p:txBody>
          <a:bodyPr/>
          <a:lstStyle/>
          <a:p>
            <a:fld id="{182948D1-3CB8-4A85-872C-DAC0C3E57619}" type="slidenum">
              <a:rPr lang="en-US" smtClean="0"/>
              <a:pPr/>
              <a:t>53</a:t>
            </a:fld>
            <a:endParaRPr lang="en-US">
              <a:solidFill>
                <a:schemeClr val="bg2"/>
              </a:solidFill>
            </a:endParaRPr>
          </a:p>
        </p:txBody>
      </p:sp>
      <p:sp>
        <p:nvSpPr>
          <p:cNvPr id="5" name="Rectangle 4"/>
          <p:cNvSpPr/>
          <p:nvPr/>
        </p:nvSpPr>
        <p:spPr>
          <a:xfrm>
            <a:off x="441325" y="1255704"/>
            <a:ext cx="8229600" cy="4770537"/>
          </a:xfrm>
          <a:prstGeom prst="rect">
            <a:avLst/>
          </a:prstGeom>
        </p:spPr>
        <p:txBody>
          <a:bodyPr>
            <a:spAutoFit/>
          </a:bodyPr>
          <a:lstStyle/>
          <a:p>
            <a:pPr marL="285750" indent="-283464" eaLnBrk="0" fontAlgn="base" hangingPunct="0">
              <a:spcBef>
                <a:spcPts val="300"/>
              </a:spcBef>
              <a:spcAft>
                <a:spcPts val="300"/>
              </a:spcAft>
              <a:buClr>
                <a:srgbClr val="151C77"/>
              </a:buClr>
              <a:buSzPct val="80000"/>
              <a:buFont typeface="Wingdings" pitchFamily="2" charset="2"/>
              <a:buChar char="n"/>
              <a:defRPr/>
            </a:pPr>
            <a:r>
              <a:rPr lang="en-US" sz="2400" b="1" dirty="0"/>
              <a:t>Can be used in conjunction with any source selection process</a:t>
            </a:r>
          </a:p>
          <a:p>
            <a:pPr marL="688975" lvl="1" indent="-283464" eaLnBrk="0" fontAlgn="base" hangingPunct="0">
              <a:spcBef>
                <a:spcPts val="300"/>
              </a:spcBef>
              <a:spcAft>
                <a:spcPts val="300"/>
              </a:spcAft>
              <a:buClr>
                <a:srgbClr val="151C77"/>
              </a:buClr>
              <a:buSzPct val="100000"/>
              <a:buFont typeface="Wingdings" pitchFamily="2" charset="2"/>
              <a:buChar char="n"/>
              <a:defRPr/>
            </a:pPr>
            <a:r>
              <a:rPr lang="en-US" sz="2000" b="1" dirty="0"/>
              <a:t>Can combine objective criteria (Acceptable/Unacceptable), subjective criteria (color/adjectival ratings), and VATEP</a:t>
            </a:r>
          </a:p>
          <a:p>
            <a:pPr marL="1027113" lvl="2" indent="-283464" eaLnBrk="0" fontAlgn="base" hangingPunct="0">
              <a:spcBef>
                <a:spcPts val="300"/>
              </a:spcBef>
              <a:spcAft>
                <a:spcPts val="300"/>
              </a:spcAft>
              <a:buClr>
                <a:srgbClr val="151C77"/>
              </a:buClr>
              <a:buSzPct val="100000"/>
              <a:buFont typeface="Wingdings" pitchFamily="2" charset="2"/>
              <a:buChar char="n"/>
              <a:defRPr/>
            </a:pPr>
            <a:r>
              <a:rPr lang="en-US" b="1" dirty="0"/>
              <a:t>VATEP Adjustment for evaluation purposes only</a:t>
            </a:r>
          </a:p>
          <a:p>
            <a:pPr marL="1484313" lvl="3" indent="-283464" eaLnBrk="0" fontAlgn="base" hangingPunct="0">
              <a:spcBef>
                <a:spcPts val="300"/>
              </a:spcBef>
              <a:spcAft>
                <a:spcPts val="300"/>
              </a:spcAft>
              <a:buClr>
                <a:srgbClr val="151C77"/>
              </a:buClr>
              <a:buSzPct val="100000"/>
              <a:buFont typeface="Wingdings" pitchFamily="2" charset="2"/>
              <a:buChar char="n"/>
              <a:defRPr/>
            </a:pPr>
            <a:r>
              <a:rPr lang="en-US" b="1" dirty="0"/>
              <a:t>Offerors whose proposal is between the minimum and maximum only receive a portion of the specified adjustment amount as specified in the RFP</a:t>
            </a:r>
          </a:p>
          <a:p>
            <a:pPr marL="1484313" lvl="3" indent="-283464" eaLnBrk="0" fontAlgn="base" hangingPunct="0">
              <a:spcBef>
                <a:spcPts val="300"/>
              </a:spcBef>
              <a:spcAft>
                <a:spcPts val="300"/>
              </a:spcAft>
              <a:buClr>
                <a:srgbClr val="151C77"/>
              </a:buClr>
              <a:buSzPct val="100000"/>
              <a:buFont typeface="Wingdings" pitchFamily="2" charset="2"/>
              <a:buChar char="n"/>
              <a:defRPr/>
            </a:pPr>
            <a:r>
              <a:rPr lang="en-US" b="1" dirty="0"/>
              <a:t>VATEP portion awarded at final total proposed price</a:t>
            </a:r>
          </a:p>
          <a:p>
            <a:pPr marL="285750" indent="-283464" eaLnBrk="0" fontAlgn="base" hangingPunct="0">
              <a:spcBef>
                <a:spcPts val="300"/>
              </a:spcBef>
              <a:spcAft>
                <a:spcPts val="300"/>
              </a:spcAft>
              <a:buClr>
                <a:srgbClr val="151C77"/>
              </a:buClr>
              <a:buSzPct val="80000"/>
              <a:buFont typeface="Wingdings" pitchFamily="2" charset="2"/>
              <a:buChar char="n"/>
              <a:defRPr/>
            </a:pPr>
            <a:r>
              <a:rPr lang="en-US" sz="2400" b="1" dirty="0"/>
              <a:t>The result of VATEP evaluation is the potential downward price adjustment – no further evaluation credit is given for the valued requirements</a:t>
            </a:r>
          </a:p>
          <a:p>
            <a:pPr lvl="2" algn="l">
              <a:spcBef>
                <a:spcPts val="300"/>
              </a:spcBef>
              <a:spcAft>
                <a:spcPts val="300"/>
              </a:spcAft>
              <a:buSzPct val="80000"/>
              <a:defRPr/>
            </a:pPr>
            <a:endParaRPr lang="en-US" sz="2400" b="1" kern="0" dirty="0">
              <a:solidFill>
                <a:srgbClr val="151C77"/>
              </a:solidFill>
              <a:latin typeface="Arial"/>
            </a:endParaRPr>
          </a:p>
        </p:txBody>
      </p:sp>
    </p:spTree>
    <p:extLst>
      <p:ext uri="{BB962C8B-B14F-4D97-AF65-F5344CB8AC3E}">
        <p14:creationId xmlns:p14="http://schemas.microsoft.com/office/powerpoint/2010/main" val="903128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555" y="133350"/>
            <a:ext cx="4060818" cy="1143000"/>
          </a:xfrm>
        </p:spPr>
        <p:txBody>
          <a:bodyPr/>
          <a:lstStyle/>
          <a:p>
            <a:r>
              <a:rPr lang="en-US" dirty="0"/>
              <a:t>VATEP </a:t>
            </a:r>
            <a:r>
              <a:rPr lang="en-US" sz="3200" dirty="0"/>
              <a:t>(cont.)</a:t>
            </a:r>
          </a:p>
        </p:txBody>
      </p:sp>
      <p:sp>
        <p:nvSpPr>
          <p:cNvPr id="3" name="Content Placeholder 2"/>
          <p:cNvSpPr>
            <a:spLocks noGrp="1"/>
          </p:cNvSpPr>
          <p:nvPr>
            <p:ph idx="1"/>
          </p:nvPr>
        </p:nvSpPr>
        <p:spPr>
          <a:xfrm>
            <a:off x="276225" y="1276350"/>
            <a:ext cx="8397875" cy="4743450"/>
          </a:xfrm>
        </p:spPr>
        <p:txBody>
          <a:bodyPr/>
          <a:lstStyle/>
          <a:p>
            <a:pPr indent="-283464">
              <a:spcBef>
                <a:spcPts val="300"/>
              </a:spcBef>
              <a:spcAft>
                <a:spcPts val="300"/>
              </a:spcAft>
            </a:pPr>
            <a:r>
              <a:rPr lang="en-US" sz="2400" dirty="0">
                <a:latin typeface="Arial"/>
              </a:rPr>
              <a:t>Must consider impact on affordability</a:t>
            </a:r>
          </a:p>
          <a:p>
            <a:pPr lvl="1" indent="-283464">
              <a:spcBef>
                <a:spcPts val="300"/>
              </a:spcBef>
              <a:spcAft>
                <a:spcPts val="300"/>
              </a:spcAft>
              <a:buSzPct val="100000"/>
              <a:defRPr/>
            </a:pPr>
            <a:r>
              <a:rPr lang="en-US" kern="1200" dirty="0">
                <a:ea typeface="+mn-ea"/>
                <a:cs typeface="+mn-cs"/>
              </a:rPr>
              <a:t>Establish affordability cap over which offeror may not be eligible for award</a:t>
            </a:r>
          </a:p>
          <a:p>
            <a:pPr lvl="2" indent="-283464">
              <a:spcBef>
                <a:spcPts val="300"/>
              </a:spcBef>
              <a:spcAft>
                <a:spcPts val="300"/>
              </a:spcAft>
              <a:buSzPct val="100000"/>
              <a:defRPr/>
            </a:pPr>
            <a:r>
              <a:rPr lang="en-US" sz="1800" kern="1200" dirty="0">
                <a:ea typeface="+mn-ea"/>
                <a:cs typeface="+mn-cs"/>
              </a:rPr>
              <a:t>AFFARS MP5315.3:  The decision to use, or not use, an affordability cap with VATEP methodology must be documented in the approved SSP</a:t>
            </a:r>
          </a:p>
          <a:p>
            <a:pPr indent="-283464">
              <a:spcBef>
                <a:spcPts val="300"/>
              </a:spcBef>
              <a:spcAft>
                <a:spcPts val="300"/>
              </a:spcAft>
            </a:pPr>
            <a:r>
              <a:rPr lang="en-US" sz="2400" dirty="0">
                <a:latin typeface="Arial"/>
              </a:rPr>
              <a:t>Awarded contract must reflect all above-minimum performance/capability levels for which evaluation credit was given</a:t>
            </a:r>
          </a:p>
          <a:p>
            <a:pPr lvl="1" indent="-283464">
              <a:spcBef>
                <a:spcPts val="300"/>
              </a:spcBef>
              <a:spcAft>
                <a:spcPts val="300"/>
              </a:spcAft>
              <a:buSzPct val="100000"/>
              <a:defRPr/>
            </a:pPr>
            <a:r>
              <a:rPr lang="en-US" kern="1200" dirty="0">
                <a:ea typeface="+mn-ea"/>
                <a:cs typeface="+mn-cs"/>
              </a:rPr>
              <a:t>Applies to all tradeoff processes, not just VATEP</a:t>
            </a:r>
          </a:p>
          <a:p>
            <a:pPr>
              <a:spcBef>
                <a:spcPts val="300"/>
              </a:spcBef>
              <a:spcAft>
                <a:spcPts val="300"/>
              </a:spcAft>
            </a:pPr>
            <a:endParaRPr lang="en-US" sz="3200" dirty="0">
              <a:latin typeface="Arial"/>
            </a:endParaRPr>
          </a:p>
        </p:txBody>
      </p:sp>
      <p:sp>
        <p:nvSpPr>
          <p:cNvPr id="4" name="Slide Number Placeholder 3"/>
          <p:cNvSpPr>
            <a:spLocks noGrp="1"/>
          </p:cNvSpPr>
          <p:nvPr>
            <p:ph type="sldNum" sz="quarter" idx="11"/>
          </p:nvPr>
        </p:nvSpPr>
        <p:spPr/>
        <p:txBody>
          <a:bodyPr/>
          <a:lstStyle/>
          <a:p>
            <a:pPr>
              <a:defRPr/>
            </a:pPr>
            <a:fld id="{5015969C-A9F3-4748-BBDA-63449A9EC970}" type="slidenum">
              <a:rPr lang="en-US" smtClean="0"/>
              <a:pPr>
                <a:defRPr/>
              </a:pPr>
              <a:t>54</a:t>
            </a:fld>
            <a:endParaRPr lang="en-US">
              <a:solidFill>
                <a:schemeClr val="bg2"/>
              </a:solidFill>
            </a:endParaRPr>
          </a:p>
        </p:txBody>
      </p:sp>
    </p:spTree>
    <p:extLst>
      <p:ext uri="{BB962C8B-B14F-4D97-AF65-F5344CB8AC3E}">
        <p14:creationId xmlns:p14="http://schemas.microsoft.com/office/powerpoint/2010/main" val="1886048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456" y="76200"/>
            <a:ext cx="6467844" cy="1066800"/>
          </a:xfrm>
        </p:spPr>
        <p:txBody>
          <a:bodyPr/>
          <a:lstStyle/>
          <a:p>
            <a:r>
              <a:rPr lang="en-US" dirty="0"/>
              <a:t>VATEP </a:t>
            </a:r>
            <a:r>
              <a:rPr lang="en-US" sz="3200" dirty="0"/>
              <a:t>(cont.)</a:t>
            </a:r>
          </a:p>
        </p:txBody>
      </p:sp>
      <p:sp>
        <p:nvSpPr>
          <p:cNvPr id="3" name="Content Placeholder 2"/>
          <p:cNvSpPr>
            <a:spLocks noGrp="1"/>
          </p:cNvSpPr>
          <p:nvPr>
            <p:ph idx="1"/>
          </p:nvPr>
        </p:nvSpPr>
        <p:spPr>
          <a:xfrm>
            <a:off x="276225" y="1295400"/>
            <a:ext cx="8397875" cy="4743450"/>
          </a:xfrm>
        </p:spPr>
        <p:txBody>
          <a:bodyPr/>
          <a:lstStyle/>
          <a:p>
            <a:pPr indent="-283464">
              <a:spcBef>
                <a:spcPts val="300"/>
              </a:spcBef>
              <a:spcAft>
                <a:spcPts val="300"/>
              </a:spcAft>
            </a:pPr>
            <a:r>
              <a:rPr lang="en-US" sz="2600" dirty="0">
                <a:latin typeface="Arial"/>
              </a:rPr>
              <a:t>Not every requirement can/should be monetized</a:t>
            </a:r>
          </a:p>
          <a:p>
            <a:pPr lvl="1" indent="-283464">
              <a:spcBef>
                <a:spcPts val="300"/>
              </a:spcBef>
              <a:spcAft>
                <a:spcPts val="300"/>
              </a:spcAft>
              <a:buSzPct val="100000"/>
              <a:defRPr/>
            </a:pPr>
            <a:r>
              <a:rPr lang="en-US" kern="1200" dirty="0">
                <a:ea typeface="+mn-ea"/>
                <a:cs typeface="+mn-cs"/>
              </a:rPr>
              <a:t>Must understand and determine which requirements are truly discriminators</a:t>
            </a:r>
          </a:p>
          <a:p>
            <a:pPr lvl="1" indent="-283464">
              <a:spcBef>
                <a:spcPts val="300"/>
              </a:spcBef>
              <a:spcAft>
                <a:spcPts val="300"/>
              </a:spcAft>
              <a:buSzPct val="100000"/>
              <a:defRPr/>
            </a:pPr>
            <a:r>
              <a:rPr lang="en-US" kern="1200" dirty="0">
                <a:ea typeface="+mn-ea"/>
                <a:cs typeface="+mn-cs"/>
              </a:rPr>
              <a:t>Limit number of valued requirements to ensure inclusion of only highly valued performance/capabilities</a:t>
            </a:r>
          </a:p>
          <a:p>
            <a:pPr indent="-283464">
              <a:spcBef>
                <a:spcPts val="300"/>
              </a:spcBef>
              <a:spcAft>
                <a:spcPts val="300"/>
              </a:spcAft>
            </a:pPr>
            <a:r>
              <a:rPr lang="en-US" sz="2600" dirty="0">
                <a:latin typeface="Arial"/>
              </a:rPr>
              <a:t>RFP must</a:t>
            </a:r>
          </a:p>
          <a:p>
            <a:pPr lvl="1" indent="-283464">
              <a:spcBef>
                <a:spcPts val="300"/>
              </a:spcBef>
              <a:spcAft>
                <a:spcPts val="300"/>
              </a:spcAft>
              <a:buSzPct val="100000"/>
              <a:defRPr/>
            </a:pPr>
            <a:r>
              <a:rPr lang="en-US" kern="1200" dirty="0">
                <a:ea typeface="+mn-ea"/>
                <a:cs typeface="+mn-cs"/>
              </a:rPr>
              <a:t>Clearly state that non-monetized factors will be evaluated based on relative importance to other factors in accordance with the RFP</a:t>
            </a:r>
          </a:p>
          <a:p>
            <a:pPr lvl="1" indent="-283464">
              <a:spcBef>
                <a:spcPts val="300"/>
              </a:spcBef>
              <a:spcAft>
                <a:spcPts val="300"/>
              </a:spcAft>
              <a:buSzPct val="100000"/>
              <a:defRPr/>
            </a:pPr>
            <a:r>
              <a:rPr lang="en-US" kern="1200" dirty="0">
                <a:ea typeface="+mn-ea"/>
                <a:cs typeface="+mn-cs"/>
              </a:rPr>
              <a:t>Address treatment of incremental solutions</a:t>
            </a:r>
          </a:p>
          <a:p>
            <a:pPr lvl="2" indent="-283464">
              <a:spcBef>
                <a:spcPts val="300"/>
              </a:spcBef>
              <a:spcAft>
                <a:spcPts val="300"/>
              </a:spcAft>
              <a:buSzPct val="100000"/>
              <a:defRPr/>
            </a:pPr>
            <a:r>
              <a:rPr lang="en-US" sz="1800" kern="1200" dirty="0">
                <a:ea typeface="+mn-ea"/>
                <a:cs typeface="+mn-cs"/>
              </a:rPr>
              <a:t>Only a portion of the specified adjustment value is applied</a:t>
            </a:r>
          </a:p>
          <a:p>
            <a:pPr marL="803275" lvl="2" indent="0">
              <a:spcBef>
                <a:spcPts val="300"/>
              </a:spcBef>
              <a:spcAft>
                <a:spcPts val="300"/>
              </a:spcAft>
              <a:buNone/>
            </a:pPr>
            <a:endParaRPr lang="en-US" dirty="0">
              <a:latin typeface="Arial"/>
            </a:endParaRPr>
          </a:p>
        </p:txBody>
      </p:sp>
      <p:sp>
        <p:nvSpPr>
          <p:cNvPr id="4" name="Slide Number Placeholder 3"/>
          <p:cNvSpPr>
            <a:spLocks noGrp="1"/>
          </p:cNvSpPr>
          <p:nvPr>
            <p:ph type="sldNum" sz="quarter" idx="11"/>
          </p:nvPr>
        </p:nvSpPr>
        <p:spPr/>
        <p:txBody>
          <a:bodyPr/>
          <a:lstStyle/>
          <a:p>
            <a:pPr>
              <a:defRPr/>
            </a:pPr>
            <a:fld id="{5015969C-A9F3-4748-BBDA-63449A9EC970}" type="slidenum">
              <a:rPr lang="en-US" smtClean="0"/>
              <a:pPr>
                <a:defRPr/>
              </a:pPr>
              <a:t>55</a:t>
            </a:fld>
            <a:endParaRPr lang="en-US">
              <a:solidFill>
                <a:schemeClr val="bg2"/>
              </a:solidFill>
            </a:endParaRPr>
          </a:p>
        </p:txBody>
      </p:sp>
    </p:spTree>
    <p:extLst>
      <p:ext uri="{BB962C8B-B14F-4D97-AF65-F5344CB8AC3E}">
        <p14:creationId xmlns:p14="http://schemas.microsoft.com/office/powerpoint/2010/main" val="2098013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36" y="1283277"/>
            <a:ext cx="8998527" cy="4291446"/>
          </a:xfrm>
        </p:spPr>
        <p:txBody>
          <a:bodyPr/>
          <a:lstStyle/>
          <a:p>
            <a:pPr marL="213995" indent="-213995"/>
            <a:r>
              <a:rPr lang="en-US" sz="1800" b="1" i="0" u="none" strike="noStrike" dirty="0">
                <a:solidFill>
                  <a:srgbClr val="000000"/>
                </a:solidFill>
                <a:effectLst/>
                <a:latin typeface="Arial" charset="0"/>
              </a:rPr>
              <a:t>Definition:  </a:t>
            </a:r>
            <a:r>
              <a:rPr lang="en-US" sz="1800" b="1" i="0" u="none" strike="noStrike" baseline="0" dirty="0">
                <a:latin typeface="Arial-BoldMT"/>
              </a:rPr>
              <a:t>HTRO is </a:t>
            </a:r>
            <a:r>
              <a:rPr lang="en-US" sz="1800" dirty="0">
                <a:latin typeface="Arial-BoldMT"/>
              </a:rPr>
              <a:t>a source selection process where the </a:t>
            </a:r>
            <a:r>
              <a:rPr lang="en-US" sz="1800" b="1" i="0" u="none" strike="noStrike" baseline="0" dirty="0">
                <a:latin typeface="Arial-BoldMT"/>
              </a:rPr>
              <a:t>Government ranks all offerors technical proposals from highest-to-lowest, IAW the solicitation.  The highest scoring offeror(s) with reasonable/realistic price(s) is selected for award</a:t>
            </a:r>
          </a:p>
          <a:p>
            <a:pPr marL="213995" indent="-213995"/>
            <a:r>
              <a:rPr lang="en-US" sz="1800" dirty="0">
                <a:latin typeface="Arial-BoldMT"/>
              </a:rPr>
              <a:t>Overview:</a:t>
            </a:r>
            <a:r>
              <a:rPr lang="en-US" sz="1800" b="1" i="0" u="none" strike="noStrike" baseline="0" dirty="0">
                <a:latin typeface="Arial-BoldMT"/>
              </a:rPr>
              <a:t>  </a:t>
            </a:r>
          </a:p>
          <a:p>
            <a:pPr lvl="1"/>
            <a:r>
              <a:rPr lang="en-US" sz="1800" b="1" i="0" u="none" strike="noStrike" dirty="0">
                <a:solidFill>
                  <a:srgbClr val="000000"/>
                </a:solidFill>
                <a:effectLst/>
                <a:latin typeface="Arial" panose="020B0604020202020204" pitchFamily="34" charset="0"/>
              </a:rPr>
              <a:t>DoD Source Selection Procedures dated 8 Aug 2022 incorporated HTRO </a:t>
            </a:r>
            <a:r>
              <a:rPr lang="en-US" sz="1800" dirty="0">
                <a:solidFill>
                  <a:srgbClr val="000000"/>
                </a:solidFill>
                <a:latin typeface="Arial" panose="020B0604020202020204" pitchFamily="34" charset="0"/>
              </a:rPr>
              <a:t>a</a:t>
            </a:r>
            <a:r>
              <a:rPr lang="en-US" sz="1800" b="1" i="0" u="none" strike="noStrike" dirty="0">
                <a:solidFill>
                  <a:srgbClr val="000000"/>
                </a:solidFill>
                <a:effectLst/>
                <a:latin typeface="Arial" panose="020B0604020202020204" pitchFamily="34" charset="0"/>
              </a:rPr>
              <a:t>pproach:</a:t>
            </a:r>
            <a:endParaRPr lang="en-US" sz="1800" dirty="0">
              <a:solidFill>
                <a:srgbClr val="000000"/>
              </a:solidFill>
              <a:latin typeface="Arial" panose="020B0604020202020204" pitchFamily="34" charset="0"/>
            </a:endParaRPr>
          </a:p>
          <a:p>
            <a:pPr marL="770017" lvl="2" indent="-213995"/>
            <a:r>
              <a:rPr lang="en-US" sz="1800" dirty="0">
                <a:solidFill>
                  <a:srgbClr val="000000"/>
                </a:solidFill>
                <a:latin typeface="Arial" panose="020B0604020202020204" pitchFamily="34" charset="0"/>
              </a:rPr>
              <a:t>Paragraphs 1.3.1.5 and D.7 state:  “…m</a:t>
            </a:r>
            <a:r>
              <a:rPr kumimoji="0" lang="en-US" sz="1800" b="1" i="0" u="none" strike="noStrike" kern="0" cap="none" spc="0" normalizeH="0" baseline="0" noProof="0" dirty="0">
                <a:ln>
                  <a:noFill/>
                </a:ln>
                <a:solidFill>
                  <a:srgbClr val="000000"/>
                </a:solidFill>
                <a:effectLst/>
                <a:uLnTx/>
                <a:uFillTx/>
                <a:latin typeface="Arial"/>
              </a:rPr>
              <a:t>ay be used in competitions for multiple award IDIQ contracts that establish ceiling rates or prices subject to additional negotiation/competition prior to award of task/delivery orders”</a:t>
            </a:r>
          </a:p>
          <a:p>
            <a:pPr marL="516413" lvl="1" indent="-213995"/>
            <a:r>
              <a:rPr kumimoji="0" lang="en-US" sz="1800" b="1" i="0" u="none" strike="noStrike" kern="0" cap="none" spc="0" normalizeH="0" baseline="0" noProof="0" dirty="0">
                <a:ln>
                  <a:noFill/>
                </a:ln>
                <a:solidFill>
                  <a:srgbClr val="000000"/>
                </a:solidFill>
                <a:effectLst/>
                <a:uLnTx/>
                <a:uFillTx/>
                <a:latin typeface="Arial"/>
                <a:ea typeface="+mn-ea"/>
                <a:cs typeface="+mn-cs"/>
              </a:rPr>
              <a:t>Defense Pricing &amp; Contracting (DPC) Policy clarified that DoD SS Procedures should not be interpreted to restrict HTRO usage</a:t>
            </a:r>
          </a:p>
          <a:p>
            <a:pPr marL="770017" lvl="2" indent="-213995"/>
            <a:r>
              <a:rPr lang="en-US" sz="1800" dirty="0">
                <a:solidFill>
                  <a:srgbClr val="000000"/>
                </a:solidFill>
                <a:latin typeface="Arial"/>
                <a:ea typeface="+mn-ea"/>
                <a:cs typeface="+mn-cs"/>
              </a:rPr>
              <a:t> Use HTRO on any Source Selection where appropriate </a:t>
            </a:r>
            <a:endParaRPr kumimoji="0" lang="en-US" sz="1800" b="1" i="0" u="none" strike="noStrike" kern="0" cap="none" spc="0" normalizeH="0" baseline="0" noProof="0" dirty="0">
              <a:ln>
                <a:noFill/>
              </a:ln>
              <a:solidFill>
                <a:srgbClr val="000000"/>
              </a:solidFill>
              <a:effectLst/>
              <a:uLnTx/>
              <a:uFillTx/>
              <a:latin typeface="Arial"/>
              <a:ea typeface="+mn-ea"/>
              <a:cs typeface="+mn-cs"/>
            </a:endParaRPr>
          </a:p>
          <a:p>
            <a:pPr marL="516255" lvl="1" indent="-211455"/>
            <a:r>
              <a:rPr kumimoji="0" lang="en-US" sz="1800" i="0" u="none" strike="noStrike" kern="0" cap="none" spc="0" normalizeH="0" baseline="0" noProof="0" dirty="0">
                <a:ln>
                  <a:noFill/>
                </a:ln>
                <a:solidFill>
                  <a:srgbClr val="000000"/>
                </a:solidFill>
                <a:effectLst/>
                <a:uLnTx/>
                <a:uFillTx/>
                <a:latin typeface="Arial"/>
                <a:cs typeface="Arial"/>
              </a:rPr>
              <a:t>Must comply with Adequate Price Competition (APC) requirements in all circumstances</a:t>
            </a:r>
          </a:p>
          <a:p>
            <a:pPr marL="516255" lvl="1" indent="-211455"/>
            <a:endParaRPr lang="en-US" sz="2000" b="0" i="0" dirty="0">
              <a:solidFill>
                <a:srgbClr val="000000"/>
              </a:solidFill>
              <a:effectLst/>
              <a:latin typeface="Arial" panose="020B0604020202020204" pitchFamily="34" charset="0"/>
            </a:endParaRPr>
          </a:p>
          <a:p>
            <a:pPr marL="1028700" lvl="3" indent="0">
              <a:buNone/>
            </a:pPr>
            <a:endParaRPr lang="en-US" sz="2000" dirty="0"/>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a:pPr>
                <a:defRPr/>
              </a:pPr>
              <a:t>56</a:t>
            </a:fld>
            <a:endParaRPr lang="en-US">
              <a:solidFill>
                <a:srgbClr val="808080"/>
              </a:solidFill>
            </a:endParaRPr>
          </a:p>
        </p:txBody>
      </p:sp>
      <p:sp>
        <p:nvSpPr>
          <p:cNvPr id="4" name="Title 3"/>
          <p:cNvSpPr>
            <a:spLocks noGrp="1"/>
          </p:cNvSpPr>
          <p:nvPr>
            <p:ph type="title"/>
          </p:nvPr>
        </p:nvSpPr>
        <p:spPr>
          <a:xfrm>
            <a:off x="1340427" y="135083"/>
            <a:ext cx="6647873" cy="973628"/>
          </a:xfrm>
        </p:spPr>
        <p:txBody>
          <a:bodyPr/>
          <a:lstStyle/>
          <a:p>
            <a:r>
              <a:rPr lang="en-US" sz="2800" dirty="0"/>
              <a:t>Highest Technically Rated Offeror (HTRO)  </a:t>
            </a:r>
          </a:p>
        </p:txBody>
      </p:sp>
      <p:pic>
        <p:nvPicPr>
          <p:cNvPr id="5" name="Picture 4">
            <a:extLst>
              <a:ext uri="{FF2B5EF4-FFF2-40B4-BE49-F238E27FC236}">
                <a16:creationId xmlns:a16="http://schemas.microsoft.com/office/drawing/2014/main" id="{86ADFEED-F5F7-AB45-2A87-56C8FB929AEE}"/>
              </a:ext>
            </a:extLst>
          </p:cNvPr>
          <p:cNvPicPr>
            <a:picLocks noChangeAspect="1"/>
          </p:cNvPicPr>
          <p:nvPr/>
        </p:nvPicPr>
        <p:blipFill>
          <a:blip r:embed="rId3"/>
          <a:stretch>
            <a:fillRect/>
          </a:stretch>
        </p:blipFill>
        <p:spPr>
          <a:xfrm>
            <a:off x="8001714" y="85402"/>
            <a:ext cx="982609" cy="1023309"/>
          </a:xfrm>
          <a:prstGeom prst="rect">
            <a:avLst/>
          </a:prstGeom>
        </p:spPr>
      </p:pic>
    </p:spTree>
    <p:extLst>
      <p:ext uri="{BB962C8B-B14F-4D97-AF65-F5344CB8AC3E}">
        <p14:creationId xmlns:p14="http://schemas.microsoft.com/office/powerpoint/2010/main" val="2590546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141D8-99DF-1A1B-D938-CFB5FD97984B}"/>
              </a:ext>
            </a:extLst>
          </p:cNvPr>
          <p:cNvSpPr>
            <a:spLocks noGrp="1"/>
          </p:cNvSpPr>
          <p:nvPr>
            <p:ph idx="1"/>
          </p:nvPr>
        </p:nvSpPr>
        <p:spPr>
          <a:xfrm>
            <a:off x="373062" y="1271034"/>
            <a:ext cx="8397875" cy="4743450"/>
          </a:xfrm>
        </p:spPr>
        <p:txBody>
          <a:bodyPr/>
          <a:lstStyle/>
          <a:p>
            <a:r>
              <a:rPr lang="en-US" dirty="0"/>
              <a:t>Background</a:t>
            </a:r>
          </a:p>
          <a:p>
            <a:pPr lvl="1"/>
            <a:r>
              <a:rPr lang="en-US" dirty="0"/>
              <a:t> Developed </a:t>
            </a:r>
            <a:r>
              <a:rPr kumimoji="0" lang="en-US" b="1" i="0" u="none" strike="noStrike" kern="0" cap="none" spc="0" normalizeH="0" baseline="0" noProof="0" dirty="0">
                <a:ln>
                  <a:noFill/>
                </a:ln>
                <a:solidFill>
                  <a:srgbClr val="000000"/>
                </a:solidFill>
                <a:effectLst/>
                <a:uLnTx/>
                <a:uFillTx/>
                <a:latin typeface="Arial"/>
              </a:rPr>
              <a:t>by GSA in 2013 for OASIS A&amp;AS GWAC</a:t>
            </a:r>
          </a:p>
          <a:p>
            <a:pPr lvl="1"/>
            <a:r>
              <a:rPr lang="en-US" dirty="0">
                <a:solidFill>
                  <a:srgbClr val="000000"/>
                </a:solidFill>
                <a:latin typeface="Arial"/>
                <a:cs typeface="Arial"/>
              </a:rPr>
              <a:t> Increased use by A</a:t>
            </a:r>
            <a:r>
              <a:rPr kumimoji="0" lang="en-US" b="1" i="0" u="none" strike="noStrike" kern="0" cap="none" spc="0" normalizeH="0" baseline="0" noProof="0" dirty="0">
                <a:ln>
                  <a:noFill/>
                </a:ln>
                <a:solidFill>
                  <a:srgbClr val="000000"/>
                </a:solidFill>
                <a:effectLst/>
                <a:uLnTx/>
                <a:uFillTx/>
                <a:latin typeface="Arial"/>
                <a:cs typeface="Arial"/>
              </a:rPr>
              <a:t>F teams over last few years</a:t>
            </a:r>
          </a:p>
          <a:p>
            <a:pPr lvl="2"/>
            <a:r>
              <a:rPr lang="en-US" dirty="0">
                <a:solidFill>
                  <a:srgbClr val="000000"/>
                </a:solidFill>
                <a:latin typeface="Arial"/>
                <a:cs typeface="Arial"/>
              </a:rPr>
              <a:t> Used f</a:t>
            </a:r>
            <a:r>
              <a:rPr kumimoji="0" lang="en-US" b="1" i="0" u="none" strike="noStrike" kern="0" cap="none" spc="0" normalizeH="0" baseline="0" noProof="0" dirty="0">
                <a:ln>
                  <a:noFill/>
                </a:ln>
                <a:solidFill>
                  <a:srgbClr val="000000"/>
                </a:solidFill>
                <a:effectLst/>
                <a:uLnTx/>
                <a:uFillTx/>
                <a:latin typeface="Arial"/>
                <a:cs typeface="Arial"/>
              </a:rPr>
              <a:t>or services efforts e.g., A&amp;AS, Engineering Support, Environmental Services etc.</a:t>
            </a:r>
          </a:p>
          <a:p>
            <a:r>
              <a:rPr lang="en-US" dirty="0">
                <a:solidFill>
                  <a:srgbClr val="000000"/>
                </a:solidFill>
                <a:latin typeface="Arial"/>
                <a:cs typeface="Arial"/>
              </a:rPr>
              <a:t>Common S</a:t>
            </a:r>
            <a:r>
              <a:rPr lang="en-US" b="1" kern="0" dirty="0">
                <a:solidFill>
                  <a:srgbClr val="000000"/>
                </a:solidFill>
                <a:latin typeface="Arial"/>
                <a:cs typeface="Arial"/>
              </a:rPr>
              <a:t>tructure</a:t>
            </a:r>
          </a:p>
          <a:p>
            <a:pPr marL="628650" lvl="2" indent="-171450" eaLnBrk="0" fontAlgn="base" hangingPunct="0">
              <a:spcBef>
                <a:spcPct val="20000"/>
              </a:spcBef>
              <a:spcAft>
                <a:spcPct val="0"/>
              </a:spcAft>
              <a:buClr>
                <a:srgbClr val="003399"/>
              </a:buClr>
              <a:buSzPct val="80000"/>
              <a:buFont typeface="Wingdings" pitchFamily="2" charset="2"/>
              <a:buChar char="n"/>
              <a:defRPr/>
            </a:pPr>
            <a:r>
              <a:rPr kumimoji="0" lang="en-US" b="1" i="0" u="none" strike="noStrike" kern="0" cap="none" spc="0" normalizeH="0" baseline="0" noProof="0" dirty="0">
                <a:ln>
                  <a:noFill/>
                </a:ln>
                <a:solidFill>
                  <a:srgbClr val="000000"/>
                </a:solidFill>
                <a:effectLst/>
                <a:uLnTx/>
                <a:uFillTx/>
                <a:latin typeface="Arial"/>
                <a:cs typeface="Arial"/>
              </a:rPr>
              <a:t> Source Selection team develops objectively verifiable e</a:t>
            </a:r>
            <a:r>
              <a:rPr lang="en-US" b="1" kern="0" dirty="0">
                <a:solidFill>
                  <a:srgbClr val="000000"/>
                </a:solidFill>
                <a:latin typeface="Arial"/>
                <a:cs typeface="Arial"/>
              </a:rPr>
              <a:t>valuation criteria focusing on quality of offerors experience/past performance</a:t>
            </a:r>
          </a:p>
          <a:p>
            <a:pPr marL="1085850" lvl="3" indent="-171450" eaLnBrk="0" fontAlgn="base" hangingPunct="0">
              <a:spcBef>
                <a:spcPct val="20000"/>
              </a:spcBef>
              <a:spcAft>
                <a:spcPct val="0"/>
              </a:spcAft>
              <a:buClr>
                <a:srgbClr val="003399"/>
              </a:buClr>
              <a:buSzPct val="80000"/>
              <a:buFont typeface="Wingdings" pitchFamily="2" charset="2"/>
              <a:buChar char="n"/>
              <a:defRPr/>
            </a:pPr>
            <a:r>
              <a:rPr lang="en-US" b="1" kern="0" dirty="0">
                <a:solidFill>
                  <a:srgbClr val="000000"/>
                </a:solidFill>
                <a:latin typeface="Arial"/>
                <a:cs typeface="Arial"/>
              </a:rPr>
              <a:t> RFP includes weighted scoring matrix </a:t>
            </a:r>
          </a:p>
          <a:p>
            <a:pPr marL="1085850" lvl="3" indent="-171450" eaLnBrk="0" fontAlgn="base" hangingPunct="0">
              <a:spcBef>
                <a:spcPct val="20000"/>
              </a:spcBef>
              <a:spcAft>
                <a:spcPct val="0"/>
              </a:spcAft>
              <a:buClr>
                <a:srgbClr val="003399"/>
              </a:buClr>
              <a:buSzPct val="80000"/>
              <a:buFont typeface="Wingdings" pitchFamily="2" charset="2"/>
              <a:buChar char="n"/>
              <a:defRPr/>
            </a:pPr>
            <a:r>
              <a:rPr lang="en-US" b="1" kern="0" dirty="0">
                <a:solidFill>
                  <a:srgbClr val="000000"/>
                </a:solidFill>
                <a:latin typeface="Arial"/>
                <a:cs typeface="Arial"/>
              </a:rPr>
              <a:t> Offerors self-score and submit with proposals</a:t>
            </a:r>
          </a:p>
          <a:p>
            <a:pPr marL="1085850" lvl="3" indent="-171450" eaLnBrk="0" fontAlgn="base" hangingPunct="0">
              <a:spcBef>
                <a:spcPct val="20000"/>
              </a:spcBef>
              <a:spcAft>
                <a:spcPct val="0"/>
              </a:spcAft>
              <a:buClr>
                <a:srgbClr val="003399"/>
              </a:buClr>
              <a:buSzPct val="80000"/>
              <a:buFont typeface="Wingdings" pitchFamily="2" charset="2"/>
              <a:buChar char="n"/>
              <a:defRPr/>
            </a:pPr>
            <a:r>
              <a:rPr lang="en-US" b="1" kern="0" dirty="0">
                <a:solidFill>
                  <a:srgbClr val="000000"/>
                </a:solidFill>
                <a:latin typeface="Arial"/>
                <a:cs typeface="Arial"/>
              </a:rPr>
              <a:t> Government evaluates cost/price(s) of highest rated offeror(s) </a:t>
            </a:r>
          </a:p>
          <a:p>
            <a:pPr marL="914400" lvl="3" indent="0" eaLnBrk="0" fontAlgn="base" hangingPunct="0">
              <a:spcBef>
                <a:spcPct val="20000"/>
              </a:spcBef>
              <a:spcAft>
                <a:spcPct val="0"/>
              </a:spcAft>
              <a:buClr>
                <a:srgbClr val="003399"/>
              </a:buClr>
              <a:buSzPct val="80000"/>
              <a:buNone/>
              <a:defRPr/>
            </a:pPr>
            <a:endParaRPr lang="en-US" dirty="0"/>
          </a:p>
        </p:txBody>
      </p:sp>
      <p:sp>
        <p:nvSpPr>
          <p:cNvPr id="3" name="Slide Number Placeholder 2">
            <a:extLst>
              <a:ext uri="{FF2B5EF4-FFF2-40B4-BE49-F238E27FC236}">
                <a16:creationId xmlns:a16="http://schemas.microsoft.com/office/drawing/2014/main" id="{B2C67995-1C3F-5575-ABC9-517D437A5695}"/>
              </a:ext>
            </a:extLst>
          </p:cNvPr>
          <p:cNvSpPr>
            <a:spLocks noGrp="1"/>
          </p:cNvSpPr>
          <p:nvPr>
            <p:ph type="sldNum" sz="quarter" idx="11"/>
          </p:nvPr>
        </p:nvSpPr>
        <p:spPr/>
        <p:txBody>
          <a:bodyPr/>
          <a:lstStyle/>
          <a:p>
            <a:pPr>
              <a:defRPr/>
            </a:pPr>
            <a:fld id="{BEED8B32-D5BB-414F-AAF8-0D2054DF8865}" type="slidenum">
              <a:rPr lang="en-US" smtClean="0"/>
              <a:pPr>
                <a:defRPr/>
              </a:pPr>
              <a:t>57</a:t>
            </a:fld>
            <a:endParaRPr lang="en-US">
              <a:solidFill>
                <a:schemeClr val="bg2"/>
              </a:solidFill>
            </a:endParaRPr>
          </a:p>
        </p:txBody>
      </p:sp>
      <p:sp>
        <p:nvSpPr>
          <p:cNvPr id="4" name="Title 3">
            <a:extLst>
              <a:ext uri="{FF2B5EF4-FFF2-40B4-BE49-F238E27FC236}">
                <a16:creationId xmlns:a16="http://schemas.microsoft.com/office/drawing/2014/main" id="{CA4BA7C7-9B2E-0CBF-F37B-279FC4C523D3}"/>
              </a:ext>
            </a:extLst>
          </p:cNvPr>
          <p:cNvSpPr>
            <a:spLocks noGrp="1"/>
          </p:cNvSpPr>
          <p:nvPr>
            <p:ph type="title"/>
          </p:nvPr>
        </p:nvSpPr>
        <p:spPr>
          <a:xfrm>
            <a:off x="1219200" y="28575"/>
            <a:ext cx="6598920" cy="1125855"/>
          </a:xfrm>
        </p:spPr>
        <p:txBody>
          <a:bodyPr/>
          <a:lstStyle/>
          <a:p>
            <a:r>
              <a:rPr lang="en-US" dirty="0"/>
              <a:t>Highest Technically Rated Offeror (HTRO) (cont.) </a:t>
            </a:r>
          </a:p>
        </p:txBody>
      </p:sp>
      <p:pic>
        <p:nvPicPr>
          <p:cNvPr id="5" name="Picture 4">
            <a:extLst>
              <a:ext uri="{FF2B5EF4-FFF2-40B4-BE49-F238E27FC236}">
                <a16:creationId xmlns:a16="http://schemas.microsoft.com/office/drawing/2014/main" id="{31F9C022-DFBA-5204-F715-0EC010209C9C}"/>
              </a:ext>
            </a:extLst>
          </p:cNvPr>
          <p:cNvPicPr>
            <a:picLocks noChangeAspect="1"/>
          </p:cNvPicPr>
          <p:nvPr/>
        </p:nvPicPr>
        <p:blipFill>
          <a:blip r:embed="rId3"/>
          <a:stretch>
            <a:fillRect/>
          </a:stretch>
        </p:blipFill>
        <p:spPr>
          <a:xfrm>
            <a:off x="7988300" y="79393"/>
            <a:ext cx="981541" cy="1024217"/>
          </a:xfrm>
          <a:prstGeom prst="rect">
            <a:avLst/>
          </a:prstGeom>
        </p:spPr>
      </p:pic>
    </p:spTree>
    <p:extLst>
      <p:ext uri="{BB962C8B-B14F-4D97-AF65-F5344CB8AC3E}">
        <p14:creationId xmlns:p14="http://schemas.microsoft.com/office/powerpoint/2010/main" val="4021019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07037F-5A4D-72CE-44E7-66E30DC57F23}"/>
              </a:ext>
            </a:extLst>
          </p:cNvPr>
          <p:cNvSpPr>
            <a:spLocks noGrp="1"/>
          </p:cNvSpPr>
          <p:nvPr>
            <p:ph idx="1"/>
          </p:nvPr>
        </p:nvSpPr>
        <p:spPr>
          <a:xfrm>
            <a:off x="278764" y="1295400"/>
            <a:ext cx="8586471" cy="4813359"/>
          </a:xfrm>
        </p:spPr>
        <p:txBody>
          <a:bodyPr/>
          <a:lstStyle/>
          <a:p>
            <a:r>
              <a:rPr lang="en-US" sz="1750" dirty="0"/>
              <a:t>Common Structure (continued)</a:t>
            </a:r>
          </a:p>
          <a:p>
            <a:pPr marL="656035" lvl="2" indent="-171450">
              <a:spcBef>
                <a:spcPct val="20000"/>
              </a:spcBef>
              <a:buClr>
                <a:srgbClr val="003399"/>
              </a:buClr>
              <a:defRPr/>
            </a:pPr>
            <a:r>
              <a:rPr lang="en-US" sz="1750" dirty="0"/>
              <a:t> </a:t>
            </a:r>
            <a:r>
              <a:rPr lang="en-US" sz="1750" b="1" kern="0" dirty="0">
                <a:solidFill>
                  <a:srgbClr val="000000"/>
                </a:solidFill>
                <a:latin typeface="Arial"/>
                <a:cs typeface="Arial"/>
              </a:rPr>
              <a:t>Award to highest validated offeror w/fair reasonable and balanced prices (Note: Assess c</a:t>
            </a:r>
            <a:r>
              <a:rPr lang="en-US" sz="1750" b="1" dirty="0">
                <a:solidFill>
                  <a:srgbClr val="000000"/>
                </a:solidFill>
                <a:latin typeface="Arial"/>
                <a:cs typeface="Arial"/>
              </a:rPr>
              <a:t>ost type efforts for realism) </a:t>
            </a:r>
            <a:r>
              <a:rPr lang="en-US" sz="1750" b="1" kern="0" dirty="0">
                <a:solidFill>
                  <a:srgbClr val="000000"/>
                </a:solidFill>
                <a:latin typeface="Arial"/>
                <a:cs typeface="Arial"/>
              </a:rPr>
              <a:t> </a:t>
            </a:r>
          </a:p>
          <a:p>
            <a:pPr marL="656035" lvl="2">
              <a:defRPr/>
            </a:pPr>
            <a:r>
              <a:rPr lang="en-US" sz="1750" b="1" dirty="0">
                <a:solidFill>
                  <a:srgbClr val="000000"/>
                </a:solidFill>
                <a:latin typeface="Arial"/>
                <a:cs typeface="Arial"/>
              </a:rPr>
              <a:t> Must c</a:t>
            </a:r>
            <a:r>
              <a:rPr lang="en-US" sz="1750" dirty="0">
                <a:solidFill>
                  <a:srgbClr val="000000"/>
                </a:solidFill>
                <a:latin typeface="Arial"/>
                <a:cs typeface="Arial"/>
              </a:rPr>
              <a:t>omply </a:t>
            </a:r>
            <a:r>
              <a:rPr lang="en-US" sz="1750" b="1" kern="0" dirty="0">
                <a:solidFill>
                  <a:srgbClr val="000000"/>
                </a:solidFill>
                <a:latin typeface="Arial"/>
                <a:cs typeface="Arial"/>
              </a:rPr>
              <a:t>with FAR</a:t>
            </a:r>
            <a:r>
              <a:rPr lang="en-US" sz="1750" b="1" i="1" dirty="0">
                <a:solidFill>
                  <a:schemeClr val="tx2"/>
                </a:solidFill>
                <a:latin typeface="Calisto MT" pitchFamily="18" charset="0"/>
              </a:rPr>
              <a:t> </a:t>
            </a:r>
            <a:r>
              <a:rPr lang="en-US" sz="1750" b="1" dirty="0">
                <a:solidFill>
                  <a:schemeClr val="tx2"/>
                </a:solidFill>
              </a:rPr>
              <a:t>15.403-1(c)(1) Adequate Price Competition (APC)</a:t>
            </a:r>
          </a:p>
          <a:p>
            <a:pPr marL="100013">
              <a:defRPr/>
            </a:pPr>
            <a:r>
              <a:rPr lang="en-US" sz="1750" dirty="0"/>
              <a:t>Advantages</a:t>
            </a:r>
          </a:p>
          <a:p>
            <a:pPr marL="628650" lvl="2" indent="-171450" eaLnBrk="0" fontAlgn="base" hangingPunct="0">
              <a:spcBef>
                <a:spcPct val="20000"/>
              </a:spcBef>
              <a:spcAft>
                <a:spcPct val="0"/>
              </a:spcAft>
              <a:buClr>
                <a:srgbClr val="003399"/>
              </a:buClr>
              <a:buSzPct val="80000"/>
              <a:buFont typeface="Wingdings" pitchFamily="2" charset="2"/>
              <a:buChar char="n"/>
              <a:defRPr/>
            </a:pPr>
            <a:r>
              <a:rPr kumimoji="0" lang="en-US" sz="1750" b="1" i="0" u="none" strike="noStrike" kern="0" cap="none" spc="0" normalizeH="0" baseline="0" noProof="0" dirty="0">
                <a:ln>
                  <a:noFill/>
                </a:ln>
                <a:solidFill>
                  <a:srgbClr val="000000"/>
                </a:solidFill>
                <a:effectLst/>
                <a:uLnTx/>
                <a:uFillTx/>
                <a:latin typeface="Arial"/>
                <a:cs typeface="Arial"/>
              </a:rPr>
              <a:t> Can expedite source selection process</a:t>
            </a:r>
          </a:p>
          <a:p>
            <a:pPr marL="1058465" lvl="3">
              <a:spcBef>
                <a:spcPct val="20000"/>
              </a:spcBef>
              <a:buClr>
                <a:srgbClr val="003399"/>
              </a:buClr>
              <a:defRPr/>
            </a:pPr>
            <a:r>
              <a:rPr lang="en-US" sz="1750" dirty="0">
                <a:solidFill>
                  <a:srgbClr val="000000"/>
                </a:solidFill>
                <a:latin typeface="Arial"/>
                <a:cs typeface="Arial"/>
              </a:rPr>
              <a:t>Simplified evaluation process accommodates less experienced teams</a:t>
            </a:r>
            <a:endParaRPr kumimoji="0" lang="en-US" sz="1750" b="1" i="0" u="none" strike="noStrike" kern="0" cap="none" spc="0" normalizeH="0" baseline="0" noProof="0" dirty="0">
              <a:ln>
                <a:noFill/>
              </a:ln>
              <a:solidFill>
                <a:srgbClr val="000000"/>
              </a:solidFill>
              <a:effectLst/>
              <a:uLnTx/>
              <a:uFillTx/>
              <a:latin typeface="Arial"/>
              <a:cs typeface="Arial"/>
            </a:endParaRPr>
          </a:p>
          <a:p>
            <a:pPr marL="1401365" lvl="4">
              <a:defRPr/>
            </a:pPr>
            <a:r>
              <a:rPr lang="en-US" sz="1750" b="1" dirty="0">
                <a:solidFill>
                  <a:srgbClr val="000000"/>
                </a:solidFill>
                <a:latin typeface="Arial"/>
                <a:cs typeface="Arial"/>
              </a:rPr>
              <a:t>Reduced evaluation time – “Days versus weeks”</a:t>
            </a:r>
          </a:p>
          <a:p>
            <a:pPr marL="1058465" lvl="3">
              <a:defRPr/>
            </a:pPr>
            <a:r>
              <a:rPr lang="en-US" sz="1750" dirty="0">
                <a:solidFill>
                  <a:srgbClr val="000000"/>
                </a:solidFill>
                <a:latin typeface="Arial"/>
                <a:cs typeface="Arial"/>
              </a:rPr>
              <a:t>Flexible approaches:</a:t>
            </a:r>
          </a:p>
          <a:p>
            <a:pPr marL="1401365" lvl="4">
              <a:defRPr/>
            </a:pPr>
            <a:r>
              <a:rPr lang="en-US" sz="1750" b="1" dirty="0">
                <a:solidFill>
                  <a:srgbClr val="000000"/>
                </a:solidFill>
                <a:latin typeface="Arial"/>
                <a:cs typeface="Arial"/>
              </a:rPr>
              <a:t>Award to h</a:t>
            </a:r>
            <a:r>
              <a:rPr kumimoji="0" lang="en-US" sz="1750" b="1" i="0" u="none" strike="noStrike" kern="0" cap="none" spc="0" normalizeH="0" baseline="0" noProof="0" dirty="0" err="1">
                <a:ln>
                  <a:noFill/>
                </a:ln>
                <a:solidFill>
                  <a:srgbClr val="000000"/>
                </a:solidFill>
                <a:effectLst/>
                <a:uLnTx/>
                <a:uFillTx/>
                <a:latin typeface="Arial"/>
              </a:rPr>
              <a:t>ighest</a:t>
            </a:r>
            <a:r>
              <a:rPr kumimoji="0" lang="en-US" sz="1750" b="1" i="0" u="none" strike="noStrike" kern="0" cap="none" spc="0" normalizeH="0" baseline="0" noProof="0" dirty="0">
                <a:ln>
                  <a:noFill/>
                </a:ln>
                <a:solidFill>
                  <a:srgbClr val="000000"/>
                </a:solidFill>
                <a:effectLst/>
                <a:uLnTx/>
                <a:uFillTx/>
                <a:latin typeface="Arial"/>
              </a:rPr>
              <a:t> technically rated offeror with fair, realistic/reasonable and balanced cost/price IAW RFP</a:t>
            </a:r>
          </a:p>
          <a:p>
            <a:pPr marL="1401365" lvl="4">
              <a:defRPr/>
            </a:pPr>
            <a:r>
              <a:rPr lang="en-US" sz="1750" b="1" dirty="0"/>
              <a:t>Evaluate Top 2 highest rated offers and perform limited and objectively determined trade-off IAW RFP </a:t>
            </a:r>
            <a:endParaRPr kumimoji="0" lang="en-US" sz="1750" b="1" i="0" u="none" strike="noStrike" kern="0" cap="none" spc="0" normalizeH="0" baseline="0" noProof="0" dirty="0">
              <a:ln>
                <a:noFill/>
              </a:ln>
              <a:solidFill>
                <a:srgbClr val="000000"/>
              </a:solidFill>
              <a:effectLst/>
              <a:uLnTx/>
              <a:uFillTx/>
              <a:latin typeface="Arial"/>
            </a:endParaRPr>
          </a:p>
          <a:p>
            <a:pPr marL="1058465" lvl="3">
              <a:spcBef>
                <a:spcPct val="20000"/>
              </a:spcBef>
              <a:buClr>
                <a:srgbClr val="003399"/>
              </a:buClr>
              <a:defRPr/>
            </a:pPr>
            <a:r>
              <a:rPr lang="en-US" sz="1750" dirty="0">
                <a:solidFill>
                  <a:srgbClr val="000000"/>
                </a:solidFill>
                <a:latin typeface="Arial"/>
                <a:cs typeface="Arial"/>
              </a:rPr>
              <a:t>Objectively rated evaluation criteria</a:t>
            </a:r>
            <a:endParaRPr kumimoji="0" lang="en-US" sz="1750" b="1" i="0" u="none" strike="noStrike" kern="0" cap="none" spc="0" normalizeH="0" baseline="0" noProof="0" dirty="0">
              <a:ln>
                <a:noFill/>
              </a:ln>
              <a:solidFill>
                <a:srgbClr val="000000"/>
              </a:solidFill>
              <a:effectLst/>
              <a:uLnTx/>
              <a:uFillTx/>
              <a:latin typeface="Arial"/>
              <a:cs typeface="Arial"/>
            </a:endParaRPr>
          </a:p>
          <a:p>
            <a:pPr marL="628650" lvl="2">
              <a:spcBef>
                <a:spcPct val="20000"/>
              </a:spcBef>
              <a:buClr>
                <a:srgbClr val="003399"/>
              </a:buClr>
              <a:defRPr/>
            </a:pPr>
            <a:r>
              <a:rPr kumimoji="0" lang="en-US" sz="1750" b="1" i="0" u="none" strike="noStrike" kern="0" cap="none" spc="0" normalizeH="0" baseline="0" noProof="0" dirty="0">
                <a:ln>
                  <a:noFill/>
                </a:ln>
                <a:solidFill>
                  <a:srgbClr val="000000"/>
                </a:solidFill>
                <a:effectLst/>
                <a:uLnTx/>
                <a:uFillTx/>
                <a:latin typeface="Arial"/>
                <a:cs typeface="Arial"/>
              </a:rPr>
              <a:t>A</a:t>
            </a:r>
            <a:r>
              <a:rPr kumimoji="0" lang="en-US" sz="1750" b="1" i="0" u="none" strike="noStrike" kern="0" cap="none" spc="0" normalizeH="0" baseline="0" noProof="0" dirty="0">
                <a:ln>
                  <a:noFill/>
                </a:ln>
                <a:solidFill>
                  <a:srgbClr val="000000"/>
                </a:solidFill>
                <a:effectLst/>
                <a:uLnTx/>
                <a:uFillTx/>
                <a:latin typeface="Arial"/>
              </a:rPr>
              <a:t>llows m</a:t>
            </a:r>
            <a:r>
              <a:rPr lang="en-US" sz="1750" dirty="0">
                <a:solidFill>
                  <a:srgbClr val="000000"/>
                </a:solidFill>
                <a:latin typeface="Arial"/>
              </a:rPr>
              <a:t>ore focused e</a:t>
            </a:r>
            <a:r>
              <a:rPr kumimoji="0" lang="en-US" sz="1750" b="1" i="0" u="none" strike="noStrike" kern="0" cap="none" spc="0" normalizeH="0" baseline="0" noProof="0" dirty="0">
                <a:ln>
                  <a:noFill/>
                </a:ln>
                <a:solidFill>
                  <a:srgbClr val="000000"/>
                </a:solidFill>
                <a:effectLst/>
                <a:uLnTx/>
                <a:uFillTx/>
                <a:latin typeface="Arial"/>
              </a:rPr>
              <a:t>valuation of experience/performance than LPTA</a:t>
            </a:r>
          </a:p>
          <a:p>
            <a:pPr marL="457200" lvl="2" indent="0" eaLnBrk="0" fontAlgn="base" hangingPunct="0">
              <a:spcBef>
                <a:spcPct val="20000"/>
              </a:spcBef>
              <a:spcAft>
                <a:spcPct val="0"/>
              </a:spcAft>
              <a:buClr>
                <a:srgbClr val="003399"/>
              </a:buClr>
              <a:buSzPct val="80000"/>
              <a:buNone/>
              <a:defRPr/>
            </a:pPr>
            <a:endParaRPr lang="en-US" dirty="0"/>
          </a:p>
        </p:txBody>
      </p:sp>
      <p:sp>
        <p:nvSpPr>
          <p:cNvPr id="3" name="Slide Number Placeholder 2">
            <a:extLst>
              <a:ext uri="{FF2B5EF4-FFF2-40B4-BE49-F238E27FC236}">
                <a16:creationId xmlns:a16="http://schemas.microsoft.com/office/drawing/2014/main" id="{62BFD771-CC14-38D5-B59B-24677B1BCCF8}"/>
              </a:ext>
            </a:extLst>
          </p:cNvPr>
          <p:cNvSpPr>
            <a:spLocks noGrp="1"/>
          </p:cNvSpPr>
          <p:nvPr>
            <p:ph type="sldNum" sz="quarter" idx="11"/>
          </p:nvPr>
        </p:nvSpPr>
        <p:spPr/>
        <p:txBody>
          <a:bodyPr/>
          <a:lstStyle/>
          <a:p>
            <a:pPr>
              <a:defRPr/>
            </a:pPr>
            <a:fld id="{BEED8B32-D5BB-414F-AAF8-0D2054DF8865}" type="slidenum">
              <a:rPr lang="en-US" smtClean="0"/>
              <a:pPr>
                <a:defRPr/>
              </a:pPr>
              <a:t>58</a:t>
            </a:fld>
            <a:endParaRPr lang="en-US">
              <a:solidFill>
                <a:schemeClr val="bg2"/>
              </a:solidFill>
            </a:endParaRPr>
          </a:p>
        </p:txBody>
      </p:sp>
      <p:sp>
        <p:nvSpPr>
          <p:cNvPr id="4" name="Title 3">
            <a:extLst>
              <a:ext uri="{FF2B5EF4-FFF2-40B4-BE49-F238E27FC236}">
                <a16:creationId xmlns:a16="http://schemas.microsoft.com/office/drawing/2014/main" id="{00B3188D-AA0D-0297-E0EB-98E5CA79C6DA}"/>
              </a:ext>
            </a:extLst>
          </p:cNvPr>
          <p:cNvSpPr>
            <a:spLocks noGrp="1"/>
          </p:cNvSpPr>
          <p:nvPr>
            <p:ph type="title"/>
          </p:nvPr>
        </p:nvSpPr>
        <p:spPr>
          <a:xfrm>
            <a:off x="1219200" y="28575"/>
            <a:ext cx="6576060" cy="1102995"/>
          </a:xfrm>
        </p:spPr>
        <p:txBody>
          <a:bodyPr/>
          <a:lstStyle/>
          <a:p>
            <a:r>
              <a:rPr lang="en-US" dirty="0"/>
              <a:t>Highest Technically Rated (HTRO) (cont.)</a:t>
            </a:r>
          </a:p>
        </p:txBody>
      </p:sp>
      <p:pic>
        <p:nvPicPr>
          <p:cNvPr id="5" name="Picture 4">
            <a:extLst>
              <a:ext uri="{FF2B5EF4-FFF2-40B4-BE49-F238E27FC236}">
                <a16:creationId xmlns:a16="http://schemas.microsoft.com/office/drawing/2014/main" id="{942DC92B-8E6A-918B-67E5-E64486D22017}"/>
              </a:ext>
            </a:extLst>
          </p:cNvPr>
          <p:cNvPicPr>
            <a:picLocks noChangeAspect="1"/>
          </p:cNvPicPr>
          <p:nvPr/>
        </p:nvPicPr>
        <p:blipFill>
          <a:blip r:embed="rId3"/>
          <a:stretch>
            <a:fillRect/>
          </a:stretch>
        </p:blipFill>
        <p:spPr>
          <a:xfrm>
            <a:off x="7988300" y="67963"/>
            <a:ext cx="981541" cy="1024217"/>
          </a:xfrm>
          <a:prstGeom prst="rect">
            <a:avLst/>
          </a:prstGeom>
        </p:spPr>
      </p:pic>
    </p:spTree>
    <p:extLst>
      <p:ext uri="{BB962C8B-B14F-4D97-AF65-F5344CB8AC3E}">
        <p14:creationId xmlns:p14="http://schemas.microsoft.com/office/powerpoint/2010/main" val="558627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F3CC2-DD26-56BF-29AD-D125FAAF46C9}"/>
              </a:ext>
            </a:extLst>
          </p:cNvPr>
          <p:cNvSpPr>
            <a:spLocks noGrp="1"/>
          </p:cNvSpPr>
          <p:nvPr>
            <p:ph idx="1"/>
          </p:nvPr>
        </p:nvSpPr>
        <p:spPr>
          <a:xfrm>
            <a:off x="265835" y="1286741"/>
            <a:ext cx="8397875" cy="4743450"/>
          </a:xfrm>
        </p:spPr>
        <p:txBody>
          <a:bodyPr/>
          <a:lstStyle/>
          <a:p>
            <a:pPr marL="213837" indent="-167640"/>
            <a:r>
              <a:rPr lang="en-US" sz="2000" dirty="0"/>
              <a:t> </a:t>
            </a:r>
            <a:r>
              <a:rPr lang="en-US" sz="1800" dirty="0"/>
              <a:t>Applicability </a:t>
            </a:r>
          </a:p>
          <a:p>
            <a:pPr marL="516651" lvl="1" indent="-167640"/>
            <a:r>
              <a:rPr lang="en-US" sz="1800" dirty="0"/>
              <a:t> Non-complex services acquisitions </a:t>
            </a:r>
          </a:p>
          <a:p>
            <a:pPr marL="516651" lvl="1" indent="-167640"/>
            <a:r>
              <a:rPr lang="en-US" sz="1800" dirty="0">
                <a:latin typeface="Arial-BoldMT"/>
              </a:rPr>
              <a:t> </a:t>
            </a:r>
            <a:r>
              <a:rPr lang="en-US" sz="1800" dirty="0"/>
              <a:t>Quality and expertise of service employees critical to success</a:t>
            </a:r>
          </a:p>
          <a:p>
            <a:pPr marL="516651" lvl="1" indent="-167640"/>
            <a:r>
              <a:rPr lang="en-US" sz="1800" dirty="0"/>
              <a:t> Cost/Price substantial consideration but not as Important as non-cost Factors</a:t>
            </a:r>
            <a:endParaRPr lang="en-US" sz="1800" dirty="0">
              <a:cs typeface="Arial"/>
            </a:endParaRPr>
          </a:p>
          <a:p>
            <a:pPr marL="516651" lvl="1" indent="-167640"/>
            <a:r>
              <a:rPr lang="en-US" sz="1800" dirty="0"/>
              <a:t> No additional value in subjective trade-off</a:t>
            </a:r>
            <a:endParaRPr lang="en-US" sz="1800" dirty="0">
              <a:cs typeface="Arial"/>
            </a:endParaRPr>
          </a:p>
          <a:p>
            <a:pPr marL="214233" indent="-167640"/>
            <a:r>
              <a:rPr lang="en-US" sz="1800" dirty="0"/>
              <a:t> </a:t>
            </a:r>
            <a:r>
              <a:rPr lang="en-US" sz="1800" dirty="0">
                <a:solidFill>
                  <a:srgbClr val="000000"/>
                </a:solidFill>
                <a:latin typeface="Arial"/>
                <a:cs typeface="Arial"/>
              </a:rPr>
              <a:t>Flexible approaches:</a:t>
            </a:r>
          </a:p>
          <a:p>
            <a:pPr marL="1058465" lvl="3">
              <a:defRPr/>
            </a:pPr>
            <a:r>
              <a:rPr lang="en-US" sz="1800" b="1" dirty="0">
                <a:solidFill>
                  <a:srgbClr val="000000"/>
                </a:solidFill>
                <a:latin typeface="Arial"/>
                <a:cs typeface="Arial"/>
              </a:rPr>
              <a:t>Award to h</a:t>
            </a:r>
            <a:r>
              <a:rPr kumimoji="0" lang="en-US" sz="1800" b="1" i="0" u="none" strike="noStrike" kern="0" cap="none" spc="0" normalizeH="0" baseline="0" noProof="0" dirty="0" err="1">
                <a:ln>
                  <a:noFill/>
                </a:ln>
                <a:solidFill>
                  <a:srgbClr val="000000"/>
                </a:solidFill>
                <a:effectLst/>
                <a:uLnTx/>
                <a:uFillTx/>
                <a:latin typeface="Arial"/>
              </a:rPr>
              <a:t>ighest</a:t>
            </a:r>
            <a:r>
              <a:rPr kumimoji="0" lang="en-US" sz="1800" b="1" i="0" u="none" strike="noStrike" kern="0" cap="none" spc="0" normalizeH="0" baseline="0" noProof="0" dirty="0">
                <a:ln>
                  <a:noFill/>
                </a:ln>
                <a:solidFill>
                  <a:srgbClr val="000000"/>
                </a:solidFill>
                <a:effectLst/>
                <a:uLnTx/>
                <a:uFillTx/>
                <a:latin typeface="Arial"/>
              </a:rPr>
              <a:t> technically rated offeror with fair, realistic (reasonable) and balanced cost/price IAW RFP</a:t>
            </a:r>
          </a:p>
          <a:p>
            <a:pPr marL="1058465" lvl="3">
              <a:defRPr/>
            </a:pPr>
            <a:r>
              <a:rPr lang="en-US" sz="1800" b="1" dirty="0"/>
              <a:t>Evaluate top 2 highest rated offers and perform limited and objectively determined technical trade-off IAW RFP</a:t>
            </a:r>
            <a:endParaRPr kumimoji="0" lang="en-US" sz="1800" b="1" i="0" u="none" strike="noStrike" kern="0" cap="none" spc="0" normalizeH="0" baseline="0" noProof="0" dirty="0">
              <a:ln>
                <a:noFill/>
              </a:ln>
              <a:solidFill>
                <a:srgbClr val="000000"/>
              </a:solidFill>
              <a:effectLst/>
              <a:uLnTx/>
              <a:uFillTx/>
              <a:latin typeface="Arial"/>
            </a:endParaRPr>
          </a:p>
          <a:p>
            <a:pPr marL="628650" lvl="2">
              <a:spcBef>
                <a:spcPct val="20000"/>
              </a:spcBef>
              <a:buClr>
                <a:srgbClr val="003399"/>
              </a:buClr>
              <a:defRPr/>
            </a:pPr>
            <a:r>
              <a:rPr kumimoji="0" lang="en-US" sz="1800" b="1" i="0" u="none" strike="noStrike" kern="0" cap="none" spc="0" normalizeH="0" baseline="0" noProof="0" dirty="0">
                <a:ln>
                  <a:noFill/>
                </a:ln>
                <a:solidFill>
                  <a:srgbClr val="000000"/>
                </a:solidFill>
                <a:effectLst/>
                <a:uLnTx/>
                <a:uFillTx/>
                <a:latin typeface="Arial"/>
                <a:cs typeface="Arial"/>
              </a:rPr>
              <a:t> </a:t>
            </a:r>
            <a:r>
              <a:rPr lang="en-US" sz="1800" dirty="0">
                <a:solidFill>
                  <a:srgbClr val="000000"/>
                </a:solidFill>
                <a:latin typeface="Arial"/>
                <a:cs typeface="Arial"/>
              </a:rPr>
              <a:t>Objectively rated evaluation criteria</a:t>
            </a:r>
            <a:endParaRPr kumimoji="0" lang="en-US" sz="1800" b="1" i="0" u="none" strike="noStrike" kern="0" cap="none" spc="0" normalizeH="0" baseline="0" noProof="0" dirty="0">
              <a:ln>
                <a:noFill/>
              </a:ln>
              <a:solidFill>
                <a:srgbClr val="000000"/>
              </a:solidFill>
              <a:effectLst/>
              <a:uLnTx/>
              <a:uFillTx/>
              <a:latin typeface="Arial"/>
              <a:cs typeface="Arial"/>
            </a:endParaRPr>
          </a:p>
          <a:p>
            <a:pPr marL="628650" lvl="2">
              <a:spcBef>
                <a:spcPct val="20000"/>
              </a:spcBef>
              <a:buClr>
                <a:srgbClr val="003399"/>
              </a:buClr>
              <a:defRPr/>
            </a:pPr>
            <a:r>
              <a:rPr lang="en-US" sz="1800" b="1" kern="0" dirty="0">
                <a:solidFill>
                  <a:srgbClr val="000000"/>
                </a:solidFill>
                <a:latin typeface="Arial"/>
                <a:cs typeface="Arial"/>
              </a:rPr>
              <a:t>Offers improved </a:t>
            </a:r>
            <a:r>
              <a:rPr kumimoji="0" lang="en-US" sz="1800" b="1" i="0" u="none" strike="noStrike" kern="0" cap="none" spc="0" normalizeH="0" baseline="0" noProof="0" dirty="0">
                <a:ln>
                  <a:noFill/>
                </a:ln>
                <a:solidFill>
                  <a:srgbClr val="000000"/>
                </a:solidFill>
                <a:effectLst/>
                <a:uLnTx/>
                <a:uFillTx/>
                <a:latin typeface="Arial"/>
              </a:rPr>
              <a:t>insight into experience/past </a:t>
            </a:r>
            <a:r>
              <a:rPr lang="en-US" sz="1800" dirty="0">
                <a:solidFill>
                  <a:srgbClr val="000000"/>
                </a:solidFill>
                <a:latin typeface="Arial"/>
              </a:rPr>
              <a:t>p</a:t>
            </a:r>
            <a:r>
              <a:rPr kumimoji="0" lang="en-US" sz="1800" b="1" i="0" u="none" strike="noStrike" kern="0" cap="none" spc="0" normalizeH="0" baseline="0" noProof="0" dirty="0" err="1">
                <a:ln>
                  <a:noFill/>
                </a:ln>
                <a:solidFill>
                  <a:srgbClr val="000000"/>
                </a:solidFill>
                <a:effectLst/>
                <a:uLnTx/>
                <a:uFillTx/>
                <a:latin typeface="Arial"/>
              </a:rPr>
              <a:t>erformance</a:t>
            </a:r>
            <a:r>
              <a:rPr kumimoji="0" lang="en-US" sz="1800" b="1" i="0" u="none" strike="noStrike" kern="0" cap="none" spc="0" normalizeH="0" baseline="0" noProof="0" dirty="0">
                <a:ln>
                  <a:noFill/>
                </a:ln>
                <a:solidFill>
                  <a:srgbClr val="000000"/>
                </a:solidFill>
                <a:effectLst/>
                <a:uLnTx/>
                <a:uFillTx/>
                <a:latin typeface="Arial"/>
              </a:rPr>
              <a:t> than LPTA</a:t>
            </a:r>
          </a:p>
          <a:p>
            <a:pPr marL="1032430" lvl="3" indent="0">
              <a:buNone/>
            </a:pPr>
            <a:r>
              <a:rPr lang="en-US" sz="1800" dirty="0"/>
              <a:t>  </a:t>
            </a:r>
            <a:r>
              <a:rPr lang="en-US" sz="1800" dirty="0">
                <a:hlinkClick r:id="rId3"/>
              </a:rPr>
              <a:t> HTRO Tactics, Techniques, Procedures (TTP) dated Dec 2022</a:t>
            </a:r>
            <a:endParaRPr lang="en-US" sz="1800" dirty="0"/>
          </a:p>
          <a:p>
            <a:pPr marL="46593" indent="0">
              <a:buNone/>
            </a:pPr>
            <a:endParaRPr lang="en-US" sz="2000" dirty="0">
              <a:cs typeface="Arial"/>
            </a:endParaRPr>
          </a:p>
          <a:p>
            <a:endParaRPr lang="en-US" dirty="0"/>
          </a:p>
        </p:txBody>
      </p:sp>
      <p:sp>
        <p:nvSpPr>
          <p:cNvPr id="3" name="Slide Number Placeholder 2">
            <a:extLst>
              <a:ext uri="{FF2B5EF4-FFF2-40B4-BE49-F238E27FC236}">
                <a16:creationId xmlns:a16="http://schemas.microsoft.com/office/drawing/2014/main" id="{C1797167-C37A-FBE9-D19A-AEE4E9C78658}"/>
              </a:ext>
            </a:extLst>
          </p:cNvPr>
          <p:cNvSpPr>
            <a:spLocks noGrp="1"/>
          </p:cNvSpPr>
          <p:nvPr>
            <p:ph type="sldNum" sz="quarter" idx="11"/>
          </p:nvPr>
        </p:nvSpPr>
        <p:spPr/>
        <p:txBody>
          <a:bodyPr/>
          <a:lstStyle/>
          <a:p>
            <a:pPr>
              <a:defRPr/>
            </a:pPr>
            <a:fld id="{BEED8B32-D5BB-414F-AAF8-0D2054DF8865}" type="slidenum">
              <a:rPr lang="en-US" smtClean="0"/>
              <a:pPr>
                <a:defRPr/>
              </a:pPr>
              <a:t>59</a:t>
            </a:fld>
            <a:endParaRPr lang="en-US">
              <a:solidFill>
                <a:schemeClr val="bg2"/>
              </a:solidFill>
            </a:endParaRPr>
          </a:p>
        </p:txBody>
      </p:sp>
      <p:sp>
        <p:nvSpPr>
          <p:cNvPr id="4" name="Title 3">
            <a:extLst>
              <a:ext uri="{FF2B5EF4-FFF2-40B4-BE49-F238E27FC236}">
                <a16:creationId xmlns:a16="http://schemas.microsoft.com/office/drawing/2014/main" id="{E2474EE8-9B2E-D2B5-73EC-5FA19793F0DB}"/>
              </a:ext>
            </a:extLst>
          </p:cNvPr>
          <p:cNvSpPr>
            <a:spLocks noGrp="1"/>
          </p:cNvSpPr>
          <p:nvPr>
            <p:ph type="title"/>
          </p:nvPr>
        </p:nvSpPr>
        <p:spPr>
          <a:xfrm>
            <a:off x="1219199" y="28575"/>
            <a:ext cx="6849829" cy="1092419"/>
          </a:xfrm>
        </p:spPr>
        <p:txBody>
          <a:bodyPr/>
          <a:lstStyle/>
          <a:p>
            <a:r>
              <a:rPr lang="en-US" dirty="0"/>
              <a:t>Highest Technically Rated (HTRO) (cont.)  </a:t>
            </a:r>
          </a:p>
        </p:txBody>
      </p:sp>
      <p:pic>
        <p:nvPicPr>
          <p:cNvPr id="6" name="Picture 5">
            <a:extLst>
              <a:ext uri="{FF2B5EF4-FFF2-40B4-BE49-F238E27FC236}">
                <a16:creationId xmlns:a16="http://schemas.microsoft.com/office/drawing/2014/main" id="{FCF255E0-ED32-423B-D3E9-F31A85894D24}"/>
              </a:ext>
            </a:extLst>
          </p:cNvPr>
          <p:cNvPicPr>
            <a:picLocks noChangeAspect="1"/>
          </p:cNvPicPr>
          <p:nvPr/>
        </p:nvPicPr>
        <p:blipFill>
          <a:blip r:embed="rId4"/>
          <a:stretch>
            <a:fillRect/>
          </a:stretch>
        </p:blipFill>
        <p:spPr>
          <a:xfrm>
            <a:off x="8069029" y="96777"/>
            <a:ext cx="981541" cy="1024217"/>
          </a:xfrm>
          <a:prstGeom prst="rect">
            <a:avLst/>
          </a:prstGeom>
        </p:spPr>
      </p:pic>
      <p:sp>
        <p:nvSpPr>
          <p:cNvPr id="7" name="Arrow: Right 6">
            <a:hlinkClick r:id="rId5"/>
            <a:extLst>
              <a:ext uri="{FF2B5EF4-FFF2-40B4-BE49-F238E27FC236}">
                <a16:creationId xmlns:a16="http://schemas.microsoft.com/office/drawing/2014/main" id="{B8A476D7-692B-327D-FE51-ED41FFFACC29}"/>
              </a:ext>
            </a:extLst>
          </p:cNvPr>
          <p:cNvSpPr/>
          <p:nvPr/>
        </p:nvSpPr>
        <p:spPr bwMode="auto">
          <a:xfrm>
            <a:off x="8069028" y="4572000"/>
            <a:ext cx="902208" cy="381000"/>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2914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US" dirty="0"/>
              <a:t> Acquisition Planning – 4 </a:t>
            </a:r>
            <a:r>
              <a:rPr lang="en-US" dirty="0" err="1"/>
              <a:t>Ws</a:t>
            </a:r>
            <a:r>
              <a:rPr lang="en-US" dirty="0"/>
              <a:t> </a:t>
            </a:r>
          </a:p>
        </p:txBody>
      </p:sp>
      <p:sp>
        <p:nvSpPr>
          <p:cNvPr id="56323" name="Slide Number Placeholder 4"/>
          <p:cNvSpPr>
            <a:spLocks noGrp="1"/>
          </p:cNvSpPr>
          <p:nvPr>
            <p:ph type="sldNum" sz="quarter" idx="12"/>
          </p:nvPr>
        </p:nvSpPr>
        <p:spPr/>
        <p:txBody>
          <a:bodyPr/>
          <a:lstStyle/>
          <a:p>
            <a:pPr>
              <a:defRPr/>
            </a:pPr>
            <a:fld id="{0B663975-8A8B-4E20-AE58-9C677AABC167}" type="slidenum">
              <a:rPr lang="en-US" smtClean="0"/>
              <a:pPr>
                <a:defRPr/>
              </a:pPr>
              <a:t>6</a:t>
            </a:fld>
            <a:endParaRPr lang="en-US" dirty="0">
              <a:solidFill>
                <a:schemeClr val="bg2"/>
              </a:solidFill>
            </a:endParaRPr>
          </a:p>
        </p:txBody>
      </p:sp>
      <p:sp>
        <p:nvSpPr>
          <p:cNvPr id="56325" name="Rectangle 5"/>
          <p:cNvSpPr>
            <a:spLocks noGrp="1" noChangeArrowheads="1"/>
          </p:cNvSpPr>
          <p:nvPr>
            <p:ph idx="4294967295"/>
          </p:nvPr>
        </p:nvSpPr>
        <p:spPr>
          <a:xfrm>
            <a:off x="429792" y="1295400"/>
            <a:ext cx="8305801" cy="5029200"/>
          </a:xfrm>
        </p:spPr>
        <p:txBody>
          <a:bodyPr/>
          <a:lstStyle/>
          <a:p>
            <a:pPr>
              <a:spcBef>
                <a:spcPts val="300"/>
              </a:spcBef>
              <a:spcAft>
                <a:spcPts val="300"/>
              </a:spcAft>
              <a:buSzPct val="100000"/>
            </a:pPr>
            <a:r>
              <a:rPr lang="en-US" sz="2400" dirty="0">
                <a:solidFill>
                  <a:srgbClr val="0000FF"/>
                </a:solidFill>
              </a:rPr>
              <a:t> </a:t>
            </a:r>
            <a:r>
              <a:rPr lang="en-US" sz="2400" dirty="0"/>
              <a:t>Who</a:t>
            </a:r>
          </a:p>
          <a:p>
            <a:pPr lvl="1">
              <a:spcBef>
                <a:spcPts val="300"/>
              </a:spcBef>
              <a:spcAft>
                <a:spcPts val="300"/>
              </a:spcAft>
              <a:buSzPct val="100000"/>
            </a:pPr>
            <a:r>
              <a:rPr lang="en-US" dirty="0">
                <a:ea typeface="+mn-ea"/>
                <a:cs typeface="+mn-cs"/>
              </a:rPr>
              <a:t>Acquisition team, led by program/requirements/logistics manager</a:t>
            </a:r>
          </a:p>
          <a:p>
            <a:pPr>
              <a:spcBef>
                <a:spcPts val="300"/>
              </a:spcBef>
              <a:spcAft>
                <a:spcPts val="300"/>
              </a:spcAft>
              <a:buSzPct val="100000"/>
            </a:pPr>
            <a:r>
              <a:rPr lang="en-US" sz="2400" dirty="0"/>
              <a:t> What  </a:t>
            </a:r>
          </a:p>
          <a:p>
            <a:pPr lvl="1">
              <a:spcBef>
                <a:spcPts val="300"/>
              </a:spcBef>
              <a:spcAft>
                <a:spcPts val="300"/>
              </a:spcAft>
              <a:buSzPct val="100000"/>
            </a:pPr>
            <a:r>
              <a:rPr lang="en-US" dirty="0">
                <a:ea typeface="+mn-ea"/>
                <a:cs typeface="+mn-cs"/>
              </a:rPr>
              <a:t>Commercial items? Non-developmental items?  Developmental items?</a:t>
            </a:r>
          </a:p>
          <a:p>
            <a:pPr lvl="1">
              <a:spcBef>
                <a:spcPts val="300"/>
              </a:spcBef>
              <a:spcAft>
                <a:spcPts val="300"/>
              </a:spcAft>
              <a:buSzPct val="100000"/>
            </a:pPr>
            <a:r>
              <a:rPr lang="en-US" dirty="0">
                <a:ea typeface="+mn-ea"/>
                <a:cs typeface="+mn-cs"/>
              </a:rPr>
              <a:t>Full and open competition </a:t>
            </a:r>
          </a:p>
          <a:p>
            <a:pPr lvl="1">
              <a:spcBef>
                <a:spcPts val="300"/>
              </a:spcBef>
              <a:spcAft>
                <a:spcPts val="300"/>
              </a:spcAft>
              <a:buSzPct val="100000"/>
            </a:pPr>
            <a:r>
              <a:rPr lang="en-US" dirty="0">
                <a:ea typeface="+mn-ea"/>
                <a:cs typeface="+mn-cs"/>
              </a:rPr>
              <a:t>Document acquisition strategy</a:t>
            </a:r>
          </a:p>
          <a:p>
            <a:pPr>
              <a:spcBef>
                <a:spcPts val="300"/>
              </a:spcBef>
              <a:spcAft>
                <a:spcPts val="300"/>
              </a:spcAft>
              <a:buSzPct val="100000"/>
            </a:pPr>
            <a:r>
              <a:rPr lang="en-US" sz="2400" dirty="0"/>
              <a:t> Why  </a:t>
            </a:r>
          </a:p>
          <a:p>
            <a:pPr lvl="1">
              <a:spcBef>
                <a:spcPts val="300"/>
              </a:spcBef>
              <a:spcAft>
                <a:spcPts val="300"/>
              </a:spcAft>
              <a:buSzPct val="100000"/>
            </a:pPr>
            <a:r>
              <a:rPr lang="en-US" dirty="0">
                <a:ea typeface="+mn-ea"/>
                <a:cs typeface="+mn-cs"/>
              </a:rPr>
              <a:t>Satisfy government needs in most effective, efficient, economical, and timely manner</a:t>
            </a:r>
          </a:p>
          <a:p>
            <a:pPr>
              <a:spcBef>
                <a:spcPts val="300"/>
              </a:spcBef>
              <a:spcAft>
                <a:spcPts val="300"/>
              </a:spcAft>
              <a:buSzPct val="100000"/>
            </a:pPr>
            <a:r>
              <a:rPr lang="en-US" sz="2400" dirty="0"/>
              <a:t> When </a:t>
            </a:r>
          </a:p>
          <a:p>
            <a:pPr lvl="1">
              <a:spcBef>
                <a:spcPts val="300"/>
              </a:spcBef>
              <a:spcAft>
                <a:spcPts val="300"/>
              </a:spcAft>
              <a:buSzPct val="100000"/>
            </a:pPr>
            <a:r>
              <a:rPr lang="en-US" dirty="0">
                <a:ea typeface="+mn-ea"/>
                <a:cs typeface="+mn-cs"/>
              </a:rPr>
              <a:t>As soon as requirement is identified </a:t>
            </a:r>
          </a:p>
          <a:p>
            <a:pPr marL="231775" indent="-231775">
              <a:spcBef>
                <a:spcPts val="300"/>
              </a:spcBef>
              <a:buSzTx/>
              <a:buFont typeface="Wingdings" pitchFamily="2" charset="2"/>
              <a:buNone/>
            </a:pPr>
            <a:endParaRPr lang="en-US" sz="1800" dirty="0"/>
          </a:p>
          <a:p>
            <a:pPr lvl="2">
              <a:spcBef>
                <a:spcPts val="300"/>
              </a:spcBef>
              <a:buFont typeface="Wingdings" pitchFamily="2" charset="2"/>
              <a:buChar char="§"/>
            </a:pPr>
            <a:endParaRPr lang="en-US" sz="1600" dirty="0"/>
          </a:p>
          <a:p>
            <a:pPr lvl="1">
              <a:spcBef>
                <a:spcPts val="300"/>
              </a:spcBef>
              <a:buFont typeface="Wingdings" pitchFamily="2" charset="2"/>
              <a:buNone/>
            </a:pPr>
            <a:endParaRPr lang="en-US" sz="1600" dirty="0"/>
          </a:p>
          <a:p>
            <a:pPr marL="231775" indent="-231775">
              <a:spcBef>
                <a:spcPts val="300"/>
              </a:spcBef>
              <a:buFont typeface="Wingdings" pitchFamily="2" charset="2"/>
              <a:buNone/>
            </a:pPr>
            <a:r>
              <a:rPr lang="en-US" sz="1800" dirty="0"/>
              <a:t>	</a:t>
            </a:r>
          </a:p>
        </p:txBody>
      </p:sp>
    </p:spTree>
    <p:extLst>
      <p:ext uri="{BB962C8B-B14F-4D97-AF65-F5344CB8AC3E}">
        <p14:creationId xmlns:p14="http://schemas.microsoft.com/office/powerpoint/2010/main" val="1357687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Selection Streamlining Recommendations</a:t>
            </a:r>
          </a:p>
        </p:txBody>
      </p:sp>
      <p:sp>
        <p:nvSpPr>
          <p:cNvPr id="3" name="Content Placeholder 2"/>
          <p:cNvSpPr>
            <a:spLocks noGrp="1"/>
          </p:cNvSpPr>
          <p:nvPr>
            <p:ph idx="1"/>
          </p:nvPr>
        </p:nvSpPr>
        <p:spPr>
          <a:xfrm>
            <a:off x="76200" y="1322500"/>
            <a:ext cx="8839199" cy="5224507"/>
          </a:xfrm>
        </p:spPr>
        <p:txBody>
          <a:bodyPr wrap="square">
            <a:spAutoFit/>
          </a:bodyPr>
          <a:lstStyle/>
          <a:p>
            <a:pPr>
              <a:spcBef>
                <a:spcPts val="0"/>
              </a:spcBef>
              <a:spcAft>
                <a:spcPts val="300"/>
              </a:spcAft>
            </a:pPr>
            <a:r>
              <a:rPr lang="en-US" sz="2200" dirty="0"/>
              <a:t>Use oral proposals/presentations</a:t>
            </a:r>
          </a:p>
          <a:p>
            <a:pPr>
              <a:spcBef>
                <a:spcPts val="0"/>
              </a:spcBef>
              <a:spcAft>
                <a:spcPts val="300"/>
              </a:spcAft>
            </a:pPr>
            <a:r>
              <a:rPr lang="en-US" sz="2200" dirty="0"/>
              <a:t>Request waiver of SSAC for non-complex acquisitions</a:t>
            </a:r>
          </a:p>
          <a:p>
            <a:pPr>
              <a:spcBef>
                <a:spcPts val="0"/>
              </a:spcBef>
              <a:spcAft>
                <a:spcPts val="300"/>
              </a:spcAft>
            </a:pPr>
            <a:r>
              <a:rPr lang="en-US" sz="2200" dirty="0"/>
              <a:t>Establish go/no go gates</a:t>
            </a:r>
          </a:p>
          <a:p>
            <a:pPr>
              <a:spcBef>
                <a:spcPts val="0"/>
              </a:spcBef>
              <a:spcAft>
                <a:spcPts val="300"/>
              </a:spcAft>
            </a:pPr>
            <a:r>
              <a:rPr lang="en-US" sz="2200" dirty="0"/>
              <a:t>Source selection process – consider a hybrid approach versus total trade off</a:t>
            </a:r>
          </a:p>
          <a:p>
            <a:pPr>
              <a:spcBef>
                <a:spcPts val="0"/>
              </a:spcBef>
              <a:spcAft>
                <a:spcPts val="300"/>
              </a:spcAft>
            </a:pPr>
            <a:r>
              <a:rPr lang="en-US" sz="2200" dirty="0"/>
              <a:t>Consider using demonstration or “try before you buy” evals </a:t>
            </a:r>
          </a:p>
          <a:p>
            <a:pPr lvl="1">
              <a:spcBef>
                <a:spcPts val="0"/>
              </a:spcBef>
              <a:spcAft>
                <a:spcPts val="300"/>
              </a:spcAft>
            </a:pPr>
            <a:r>
              <a:rPr lang="en-US" sz="2200" dirty="0"/>
              <a:t>Allows definitive determination that requirement met</a:t>
            </a:r>
          </a:p>
          <a:p>
            <a:pPr lvl="2">
              <a:spcBef>
                <a:spcPts val="0"/>
              </a:spcBef>
              <a:spcAft>
                <a:spcPts val="300"/>
              </a:spcAft>
            </a:pPr>
            <a:r>
              <a:rPr lang="en-US" sz="2200" dirty="0"/>
              <a:t>Measures of merit substantiated via demo</a:t>
            </a:r>
          </a:p>
          <a:p>
            <a:pPr lvl="1">
              <a:spcBef>
                <a:spcPts val="0"/>
              </a:spcBef>
              <a:spcAft>
                <a:spcPts val="300"/>
              </a:spcAft>
            </a:pPr>
            <a:r>
              <a:rPr lang="en-US" sz="2200" dirty="0"/>
              <a:t> Mitigates risk – offerors must plan for risk prior to award</a:t>
            </a:r>
          </a:p>
          <a:p>
            <a:pPr lvl="1">
              <a:spcBef>
                <a:spcPts val="0"/>
              </a:spcBef>
              <a:spcAft>
                <a:spcPts val="300"/>
              </a:spcAft>
            </a:pPr>
            <a:r>
              <a:rPr lang="en-US" sz="2200" dirty="0"/>
              <a:t>Validates meeting requirement earlier</a:t>
            </a:r>
          </a:p>
          <a:p>
            <a:pPr lvl="1">
              <a:spcBef>
                <a:spcPts val="0"/>
              </a:spcBef>
              <a:spcAft>
                <a:spcPts val="300"/>
              </a:spcAft>
            </a:pPr>
            <a:r>
              <a:rPr lang="en-US" sz="2200" dirty="0"/>
              <a:t>Eliminates subjectivity</a:t>
            </a:r>
          </a:p>
          <a:p>
            <a:pPr>
              <a:spcBef>
                <a:spcPts val="0"/>
              </a:spcBef>
              <a:spcAft>
                <a:spcPts val="300"/>
              </a:spcAft>
            </a:pPr>
            <a:r>
              <a:rPr lang="en-US" sz="2200" dirty="0"/>
              <a:t>Create SS Management Plan detailing SS management and execution processes</a:t>
            </a:r>
          </a:p>
          <a:p>
            <a:pPr lvl="1">
              <a:spcBef>
                <a:spcPts val="0"/>
              </a:spcBef>
              <a:spcAft>
                <a:spcPts val="300"/>
              </a:spcAft>
            </a:pPr>
            <a:endParaRPr lang="en-US" dirty="0"/>
          </a:p>
        </p:txBody>
      </p:sp>
      <p:sp>
        <p:nvSpPr>
          <p:cNvPr id="4" name="Slide Number Placeholder 3"/>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60</a:t>
            </a:fld>
            <a:endParaRPr lang="en-US" dirty="0">
              <a:solidFill>
                <a:srgbClr val="808080"/>
              </a:solidFill>
            </a:endParaRPr>
          </a:p>
        </p:txBody>
      </p:sp>
    </p:spTree>
    <p:extLst>
      <p:ext uri="{BB962C8B-B14F-4D97-AF65-F5344CB8AC3E}">
        <p14:creationId xmlns:p14="http://schemas.microsoft.com/office/powerpoint/2010/main" val="741082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01199C-6E6E-D3F5-37D6-3483F9239240}"/>
              </a:ext>
            </a:extLst>
          </p:cNvPr>
          <p:cNvSpPr>
            <a:spLocks noGrp="1"/>
          </p:cNvSpPr>
          <p:nvPr>
            <p:ph idx="1"/>
          </p:nvPr>
        </p:nvSpPr>
        <p:spPr>
          <a:xfrm>
            <a:off x="373062" y="1295400"/>
            <a:ext cx="8397875" cy="4743450"/>
          </a:xfrm>
        </p:spPr>
        <p:txBody>
          <a:bodyPr/>
          <a:lstStyle/>
          <a:p>
            <a:pPr>
              <a:spcBef>
                <a:spcPts val="0"/>
              </a:spcBef>
              <a:spcAft>
                <a:spcPts val="300"/>
              </a:spcAft>
            </a:pPr>
            <a:r>
              <a:rPr lang="en-US" sz="2200" dirty="0"/>
              <a:t>Simplify! Minimize number of evaluation criteria, factors/subfactors, and elements </a:t>
            </a:r>
          </a:p>
          <a:p>
            <a:pPr lvl="1">
              <a:spcBef>
                <a:spcPts val="0"/>
              </a:spcBef>
              <a:spcAft>
                <a:spcPts val="300"/>
              </a:spcAft>
            </a:pPr>
            <a:r>
              <a:rPr lang="en-US" sz="2200" dirty="0"/>
              <a:t>Evaluate only key discriminators/critical performance aspects</a:t>
            </a:r>
          </a:p>
          <a:p>
            <a:pPr lvl="1">
              <a:spcBef>
                <a:spcPts val="0"/>
              </a:spcBef>
              <a:spcAft>
                <a:spcPts val="300"/>
              </a:spcAft>
            </a:pPr>
            <a:r>
              <a:rPr lang="en-US" sz="2200" dirty="0"/>
              <a:t>Do not ask for more than you can/will evaluate</a:t>
            </a:r>
          </a:p>
          <a:p>
            <a:pPr>
              <a:spcBef>
                <a:spcPts val="0"/>
              </a:spcBef>
              <a:spcAft>
                <a:spcPts val="300"/>
              </a:spcAft>
            </a:pPr>
            <a:r>
              <a:rPr lang="en-US" sz="2200" dirty="0"/>
              <a:t>Consider waiving SSAC for non-complex acquisitions</a:t>
            </a:r>
          </a:p>
          <a:p>
            <a:pPr>
              <a:spcBef>
                <a:spcPts val="0"/>
              </a:spcBef>
              <a:spcAft>
                <a:spcPts val="300"/>
              </a:spcAft>
            </a:pPr>
            <a:r>
              <a:rPr lang="en-US" sz="2200" dirty="0"/>
              <a:t>Past Performance</a:t>
            </a:r>
          </a:p>
          <a:p>
            <a:pPr lvl="1">
              <a:spcBef>
                <a:spcPts val="0"/>
              </a:spcBef>
              <a:spcAft>
                <a:spcPts val="300"/>
              </a:spcAft>
            </a:pPr>
            <a:r>
              <a:rPr lang="en-US" sz="2200" dirty="0"/>
              <a:t>Waive if not crucial</a:t>
            </a:r>
          </a:p>
          <a:p>
            <a:pPr lvl="1">
              <a:spcBef>
                <a:spcPts val="0"/>
              </a:spcBef>
              <a:spcAft>
                <a:spcPts val="300"/>
              </a:spcAft>
            </a:pPr>
            <a:r>
              <a:rPr lang="en-US" sz="2200" dirty="0"/>
              <a:t>Consider early submission of PP data</a:t>
            </a:r>
          </a:p>
          <a:p>
            <a:pPr lvl="1">
              <a:spcBef>
                <a:spcPts val="0"/>
              </a:spcBef>
              <a:spcAft>
                <a:spcPts val="300"/>
              </a:spcAft>
            </a:pPr>
            <a:r>
              <a:rPr lang="en-US" sz="2200" dirty="0"/>
              <a:t>Limit number of projects/contract submittals</a:t>
            </a:r>
          </a:p>
          <a:p>
            <a:pPr lvl="1">
              <a:spcBef>
                <a:spcPts val="0"/>
              </a:spcBef>
              <a:spcAft>
                <a:spcPts val="300"/>
              </a:spcAft>
            </a:pPr>
            <a:r>
              <a:rPr lang="en-US" sz="2200" dirty="0"/>
              <a:t>Clearly state how subs and joint ventures will be evaluated</a:t>
            </a:r>
          </a:p>
          <a:p>
            <a:pPr lvl="1">
              <a:spcBef>
                <a:spcPts val="0"/>
              </a:spcBef>
              <a:spcAft>
                <a:spcPts val="300"/>
              </a:spcAft>
            </a:pPr>
            <a:r>
              <a:rPr lang="en-US" sz="2200" dirty="0"/>
              <a:t>Tie relevancy to technical requirements</a:t>
            </a:r>
          </a:p>
          <a:p>
            <a:pPr lvl="1">
              <a:spcBef>
                <a:spcPts val="0"/>
              </a:spcBef>
              <a:spcAft>
                <a:spcPts val="300"/>
              </a:spcAft>
            </a:pPr>
            <a:r>
              <a:rPr lang="en-US" sz="2200" dirty="0"/>
              <a:t>Consider interviews versus questionnaires</a:t>
            </a:r>
          </a:p>
          <a:p>
            <a:pPr marL="0" indent="0">
              <a:buNone/>
            </a:pPr>
            <a:endParaRPr lang="en-US" dirty="0"/>
          </a:p>
        </p:txBody>
      </p:sp>
      <p:sp>
        <p:nvSpPr>
          <p:cNvPr id="3" name="Slide Number Placeholder 2">
            <a:extLst>
              <a:ext uri="{FF2B5EF4-FFF2-40B4-BE49-F238E27FC236}">
                <a16:creationId xmlns:a16="http://schemas.microsoft.com/office/drawing/2014/main" id="{BA0BBDA8-26E6-6B17-EB0F-857722808D26}"/>
              </a:ext>
            </a:extLst>
          </p:cNvPr>
          <p:cNvSpPr>
            <a:spLocks noGrp="1"/>
          </p:cNvSpPr>
          <p:nvPr>
            <p:ph type="sldNum" sz="quarter" idx="11"/>
          </p:nvPr>
        </p:nvSpPr>
        <p:spPr/>
        <p:txBody>
          <a:bodyPr/>
          <a:lstStyle/>
          <a:p>
            <a:pPr>
              <a:defRPr/>
            </a:pPr>
            <a:fld id="{BEED8B32-D5BB-414F-AAF8-0D2054DF8865}" type="slidenum">
              <a:rPr lang="en-US" smtClean="0"/>
              <a:pPr>
                <a:defRPr/>
              </a:pPr>
              <a:t>61</a:t>
            </a:fld>
            <a:endParaRPr lang="en-US">
              <a:solidFill>
                <a:schemeClr val="bg2"/>
              </a:solidFill>
            </a:endParaRPr>
          </a:p>
        </p:txBody>
      </p:sp>
      <p:sp>
        <p:nvSpPr>
          <p:cNvPr id="4" name="Title 3">
            <a:extLst>
              <a:ext uri="{FF2B5EF4-FFF2-40B4-BE49-F238E27FC236}">
                <a16:creationId xmlns:a16="http://schemas.microsoft.com/office/drawing/2014/main" id="{34364963-0723-CE0A-D922-CB75212534B7}"/>
              </a:ext>
            </a:extLst>
          </p:cNvPr>
          <p:cNvSpPr>
            <a:spLocks noGrp="1"/>
          </p:cNvSpPr>
          <p:nvPr>
            <p:ph type="title"/>
          </p:nvPr>
        </p:nvSpPr>
        <p:spPr/>
        <p:txBody>
          <a:bodyPr/>
          <a:lstStyle/>
          <a:p>
            <a:r>
              <a:rPr lang="en-US" dirty="0"/>
              <a:t>Source Selection Streamlining Recommendations (</a:t>
            </a:r>
            <a:r>
              <a:rPr lang="en-US" dirty="0" err="1"/>
              <a:t>cont</a:t>
            </a:r>
            <a:r>
              <a:rPr lang="en-US" dirty="0"/>
              <a:t>)</a:t>
            </a:r>
          </a:p>
        </p:txBody>
      </p:sp>
    </p:spTree>
    <p:extLst>
      <p:ext uri="{BB962C8B-B14F-4D97-AF65-F5344CB8AC3E}">
        <p14:creationId xmlns:p14="http://schemas.microsoft.com/office/powerpoint/2010/main" val="1590877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62</a:t>
            </a:fld>
            <a:endParaRPr lang="en-US">
              <a:solidFill>
                <a:schemeClr val="bg2"/>
              </a:solidFill>
            </a:endParaRPr>
          </a:p>
        </p:txBody>
      </p:sp>
      <p:sp>
        <p:nvSpPr>
          <p:cNvPr id="4" name="Title 3"/>
          <p:cNvSpPr>
            <a:spLocks noGrp="1"/>
          </p:cNvSpPr>
          <p:nvPr>
            <p:ph type="title"/>
          </p:nvPr>
        </p:nvSpPr>
        <p:spPr/>
        <p:txBody>
          <a:bodyPr/>
          <a:lstStyle/>
          <a:p>
            <a:r>
              <a:rPr lang="en-US" dirty="0"/>
              <a:t>Source Selection Streamlining Recommendations (</a:t>
            </a:r>
            <a:r>
              <a:rPr lang="en-US" dirty="0" err="1"/>
              <a:t>cont</a:t>
            </a:r>
            <a:r>
              <a:rPr lang="en-US" dirty="0"/>
              <a:t>)</a:t>
            </a:r>
          </a:p>
        </p:txBody>
      </p:sp>
      <p:sp>
        <p:nvSpPr>
          <p:cNvPr id="6" name="Rectangle 5"/>
          <p:cNvSpPr/>
          <p:nvPr/>
        </p:nvSpPr>
        <p:spPr>
          <a:xfrm>
            <a:off x="516340" y="3212754"/>
            <a:ext cx="8382000" cy="2616101"/>
          </a:xfrm>
          <a:prstGeom prst="rect">
            <a:avLst/>
          </a:prstGeom>
        </p:spPr>
        <p:txBody>
          <a:bodyPr wrap="square">
            <a:spAutoFit/>
          </a:bodyPr>
          <a:lstStyle/>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Limit competitive range for purposes of efficiency</a:t>
            </a:r>
          </a:p>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Tailor documentation to necessary level of detail</a:t>
            </a:r>
          </a:p>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Clear, concise, complete, contemporaneous documentation</a:t>
            </a:r>
          </a:p>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Briefings not required when PCO is SSA</a:t>
            </a:r>
          </a:p>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Staff the team with the right people</a:t>
            </a:r>
            <a:endParaRPr lang="en-US" sz="2000" b="1" kern="0" dirty="0">
              <a:solidFill>
                <a:srgbClr val="C00000"/>
              </a:solidFill>
            </a:endParaRPr>
          </a:p>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Experience, continuity, stability</a:t>
            </a:r>
          </a:p>
          <a:p>
            <a:pPr lvl="0" algn="ctr" eaLnBrk="0" fontAlgn="base" hangingPunct="0">
              <a:spcBef>
                <a:spcPts val="600"/>
              </a:spcBef>
              <a:buClr>
                <a:srgbClr val="151C77"/>
              </a:buClr>
              <a:buSzPct val="80000"/>
            </a:pPr>
            <a:r>
              <a:rPr lang="en-US" sz="2400" b="1" kern="0" dirty="0">
                <a:solidFill>
                  <a:srgbClr val="000000"/>
                </a:solidFill>
                <a:hlinkClick r:id="rId3"/>
              </a:rPr>
              <a:t>Streamlining Source Selections</a:t>
            </a:r>
            <a:endParaRPr lang="en-US" sz="2000" b="1" kern="0" dirty="0">
              <a:solidFill>
                <a:srgbClr val="C00000"/>
              </a:solidFill>
            </a:endParaRPr>
          </a:p>
        </p:txBody>
      </p:sp>
      <p:sp>
        <p:nvSpPr>
          <p:cNvPr id="7" name="Rectangle 6"/>
          <p:cNvSpPr/>
          <p:nvPr/>
        </p:nvSpPr>
        <p:spPr>
          <a:xfrm>
            <a:off x="516340" y="1391860"/>
            <a:ext cx="7769902" cy="1785104"/>
          </a:xfrm>
          <a:prstGeom prst="rect">
            <a:avLst/>
          </a:prstGeom>
        </p:spPr>
        <p:txBody>
          <a:bodyPr wrap="square">
            <a:spAutoFit/>
          </a:bodyPr>
          <a:lstStyle/>
          <a:p>
            <a:pPr marL="285750" lvl="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Price Evaluation</a:t>
            </a:r>
          </a:p>
          <a:p>
            <a:pPr marL="742950" lvl="1"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Limit evaluation based on contract type</a:t>
            </a:r>
          </a:p>
          <a:p>
            <a:pPr marL="742950" lvl="1"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Consider Technical Only for MAC ID/IQ</a:t>
            </a:r>
          </a:p>
          <a:p>
            <a:pPr marL="285750" indent="-285750" eaLnBrk="0" fontAlgn="base" hangingPunct="0">
              <a:spcAft>
                <a:spcPts val="300"/>
              </a:spcAft>
              <a:buClr>
                <a:srgbClr val="151C77"/>
              </a:buClr>
              <a:buSzPct val="80000"/>
              <a:buFont typeface="Wingdings" pitchFamily="2" charset="2"/>
              <a:buChar char="n"/>
            </a:pPr>
            <a:r>
              <a:rPr lang="en-US" sz="2000" b="1" kern="0" dirty="0">
                <a:solidFill>
                  <a:srgbClr val="000000"/>
                </a:solidFill>
              </a:rPr>
              <a:t>Maximize use of objective vs subjective evaluation criteria</a:t>
            </a:r>
          </a:p>
          <a:p>
            <a:pPr marL="688975" lvl="1" indent="-282575" eaLnBrk="0" fontAlgn="base" hangingPunct="0">
              <a:spcAft>
                <a:spcPts val="300"/>
              </a:spcAft>
              <a:buClr>
                <a:srgbClr val="151C77"/>
              </a:buClr>
              <a:buSzPct val="80000"/>
              <a:buFont typeface="Wingdings" pitchFamily="2" charset="2"/>
              <a:buChar char="n"/>
            </a:pPr>
            <a:r>
              <a:rPr lang="en-US" sz="2000" b="1" kern="0" dirty="0">
                <a:solidFill>
                  <a:srgbClr val="000000"/>
                </a:solidFill>
              </a:rPr>
              <a:t>Objective qualification matrix</a:t>
            </a:r>
          </a:p>
        </p:txBody>
      </p:sp>
      <p:sp>
        <p:nvSpPr>
          <p:cNvPr id="8" name="Action Button: Movie 7">
            <a:hlinkClick r:id="rId4" highlightClick="1"/>
          </p:cNvPr>
          <p:cNvSpPr/>
          <p:nvPr/>
        </p:nvSpPr>
        <p:spPr bwMode="auto">
          <a:xfrm>
            <a:off x="7765034" y="5186765"/>
            <a:ext cx="1042416" cy="1042416"/>
          </a:xfrm>
          <a:prstGeom prst="actionButtonMovi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61888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p:txBody>
          <a:bodyPr/>
          <a:lstStyle/>
          <a:p>
            <a:pPr>
              <a:defRPr/>
            </a:pPr>
            <a:fld id="{59739950-A23D-4C33-813E-AA878206E8A6}" type="slidenum">
              <a:rPr lang="en-US" smtClean="0"/>
              <a:pPr>
                <a:defRPr/>
              </a:pPr>
              <a:t>63</a:t>
            </a:fld>
            <a:endParaRPr lang="en-US">
              <a:solidFill>
                <a:schemeClr val="bg2"/>
              </a:solidFill>
            </a:endParaRPr>
          </a:p>
        </p:txBody>
      </p:sp>
      <p:sp>
        <p:nvSpPr>
          <p:cNvPr id="11268" name="Text Box 2"/>
          <p:cNvSpPr txBox="1">
            <a:spLocks noChangeArrowheads="1"/>
          </p:cNvSpPr>
          <p:nvPr/>
        </p:nvSpPr>
        <p:spPr bwMode="auto">
          <a:xfrm>
            <a:off x="271463" y="2105561"/>
            <a:ext cx="8574087" cy="1938992"/>
          </a:xfrm>
          <a:prstGeom prst="rect">
            <a:avLst/>
          </a:prstGeom>
          <a:noFill/>
          <a:ln w="12700">
            <a:noFill/>
            <a:miter lim="800000"/>
            <a:headEnd/>
            <a:tailEnd/>
          </a:ln>
        </p:spPr>
        <p:txBody>
          <a:bodyPr>
            <a:spAutoFit/>
          </a:bodyPr>
          <a:lstStyle/>
          <a:p>
            <a:pPr algn="ctr" eaLnBrk="0" hangingPunct="0"/>
            <a:endParaRPr lang="en-US" sz="4000" dirty="0">
              <a:solidFill>
                <a:srgbClr val="000066"/>
              </a:solidFill>
            </a:endParaRPr>
          </a:p>
          <a:p>
            <a:pPr algn="ctr" eaLnBrk="0" hangingPunct="0"/>
            <a:endParaRPr lang="en-US" sz="4000" b="1" dirty="0">
              <a:solidFill>
                <a:schemeClr val="accent6">
                  <a:lumMod val="50000"/>
                </a:schemeClr>
              </a:solidFill>
              <a:latin typeface="+mj-lt"/>
            </a:endParaRPr>
          </a:p>
          <a:p>
            <a:pPr algn="ctr" eaLnBrk="0" hangingPunct="0"/>
            <a:r>
              <a:rPr lang="en-US" sz="4000" b="1" dirty="0">
                <a:solidFill>
                  <a:schemeClr val="accent6">
                    <a:lumMod val="50000"/>
                  </a:schemeClr>
                </a:solidFill>
                <a:latin typeface="+mj-lt"/>
              </a:rPr>
              <a:t>Evaluation Criteria</a:t>
            </a:r>
          </a:p>
        </p:txBody>
      </p:sp>
      <p:sp>
        <p:nvSpPr>
          <p:cNvPr id="3" name="TextBox 2">
            <a:extLst>
              <a:ext uri="{FF2B5EF4-FFF2-40B4-BE49-F238E27FC236}">
                <a16:creationId xmlns:a16="http://schemas.microsoft.com/office/drawing/2014/main" id="{B564870B-9E50-E7FC-73B8-113D1BDEC9A3}"/>
              </a:ext>
            </a:extLst>
          </p:cNvPr>
          <p:cNvSpPr txBox="1"/>
          <p:nvPr/>
        </p:nvSpPr>
        <p:spPr>
          <a:xfrm>
            <a:off x="2057400" y="6434570"/>
            <a:ext cx="5791200"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extLst>
      <p:ext uri="{BB962C8B-B14F-4D97-AF65-F5344CB8AC3E}">
        <p14:creationId xmlns:p14="http://schemas.microsoft.com/office/powerpoint/2010/main" val="4192611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1" y="1219200"/>
            <a:ext cx="8458200" cy="5181600"/>
          </a:xfrm>
        </p:spPr>
        <p:txBody>
          <a:bodyPr/>
          <a:lstStyle/>
          <a:p>
            <a:pPr indent="-283464">
              <a:spcBef>
                <a:spcPts val="300"/>
              </a:spcBef>
              <a:spcAft>
                <a:spcPts val="0"/>
              </a:spcAft>
              <a:buSzPct val="100000"/>
            </a:pPr>
            <a:r>
              <a:rPr lang="en-US" sz="2400" dirty="0"/>
              <a:t>Factors must address:</a:t>
            </a:r>
          </a:p>
          <a:p>
            <a:pPr lvl="1" indent="-283464">
              <a:spcBef>
                <a:spcPts val="300"/>
              </a:spcBef>
              <a:spcAft>
                <a:spcPts val="0"/>
              </a:spcAft>
              <a:buSzPct val="100000"/>
            </a:pPr>
            <a:r>
              <a:rPr lang="en-US" dirty="0"/>
              <a:t>Cost/price (Unless excepted under FAR 15.304(c)(1)(ii)(A))</a:t>
            </a:r>
          </a:p>
          <a:p>
            <a:pPr lvl="1" indent="-283464">
              <a:spcBef>
                <a:spcPts val="300"/>
              </a:spcBef>
              <a:spcAft>
                <a:spcPts val="0"/>
              </a:spcAft>
              <a:buSzPct val="100000"/>
            </a:pPr>
            <a:r>
              <a:rPr lang="en-US" dirty="0"/>
              <a:t>Quality of product or service </a:t>
            </a:r>
          </a:p>
          <a:p>
            <a:pPr lvl="2" indent="-283464">
              <a:spcBef>
                <a:spcPts val="300"/>
              </a:spcBef>
              <a:spcAft>
                <a:spcPts val="0"/>
              </a:spcAft>
              <a:buSzPct val="100000"/>
            </a:pPr>
            <a:r>
              <a:rPr lang="en-US" sz="1800" dirty="0"/>
              <a:t>Technical</a:t>
            </a:r>
          </a:p>
          <a:p>
            <a:pPr lvl="2" indent="-283464">
              <a:spcBef>
                <a:spcPts val="300"/>
              </a:spcBef>
              <a:spcAft>
                <a:spcPts val="0"/>
              </a:spcAft>
              <a:buSzPct val="100000"/>
            </a:pPr>
            <a:r>
              <a:rPr lang="en-US" sz="1800" dirty="0"/>
              <a:t>Technical risk</a:t>
            </a:r>
          </a:p>
          <a:p>
            <a:pPr lvl="2" indent="-283464">
              <a:spcBef>
                <a:spcPts val="300"/>
              </a:spcBef>
              <a:spcAft>
                <a:spcPts val="0"/>
              </a:spcAft>
              <a:buSzPct val="100000"/>
            </a:pPr>
            <a:r>
              <a:rPr lang="en-US" sz="1800" dirty="0"/>
              <a:t>Past performance (if not waived)</a:t>
            </a:r>
          </a:p>
          <a:p>
            <a:pPr lvl="2" indent="-283464">
              <a:spcBef>
                <a:spcPts val="300"/>
              </a:spcBef>
              <a:spcAft>
                <a:spcPts val="0"/>
              </a:spcAft>
              <a:buSzPct val="100000"/>
            </a:pPr>
            <a:r>
              <a:rPr lang="en-US" sz="1800" dirty="0"/>
              <a:t>Small business participation (if applicable)</a:t>
            </a:r>
            <a:endParaRPr lang="en-US" sz="1400" dirty="0"/>
          </a:p>
          <a:p>
            <a:pPr indent="-283464">
              <a:spcBef>
                <a:spcPts val="300"/>
              </a:spcBef>
              <a:spcAft>
                <a:spcPts val="0"/>
              </a:spcAft>
              <a:buSzPct val="100000"/>
            </a:pPr>
            <a:r>
              <a:rPr lang="en-US" sz="2400" dirty="0"/>
              <a:t>Evaluation factors and subfactors must: </a:t>
            </a:r>
          </a:p>
          <a:p>
            <a:pPr lvl="1" indent="-283464">
              <a:spcBef>
                <a:spcPts val="300"/>
              </a:spcBef>
              <a:spcAft>
                <a:spcPts val="0"/>
              </a:spcAft>
              <a:buSzPct val="100000"/>
            </a:pPr>
            <a:r>
              <a:rPr lang="en-US" dirty="0">
                <a:ea typeface="+mn-ea"/>
                <a:cs typeface="+mn-cs"/>
              </a:rPr>
              <a:t>Be critical areas of importance and emphasis</a:t>
            </a:r>
          </a:p>
          <a:p>
            <a:pPr lvl="1" indent="-283464">
              <a:spcBef>
                <a:spcPts val="300"/>
              </a:spcBef>
              <a:spcAft>
                <a:spcPts val="0"/>
              </a:spcAft>
              <a:buSzPct val="100000"/>
            </a:pPr>
            <a:r>
              <a:rPr lang="en-US" dirty="0">
                <a:ea typeface="+mn-ea"/>
                <a:cs typeface="+mn-cs"/>
              </a:rPr>
              <a:t>Be kept to minimum (3 to 5 factors/subfactors, limit elements within subfactors)</a:t>
            </a:r>
            <a:endParaRPr lang="en-US" sz="1800" dirty="0">
              <a:ea typeface="+mn-ea"/>
              <a:cs typeface="+mn-cs"/>
            </a:endParaRPr>
          </a:p>
          <a:p>
            <a:pPr lvl="1" indent="-283464">
              <a:spcBef>
                <a:spcPts val="300"/>
              </a:spcBef>
              <a:spcAft>
                <a:spcPts val="0"/>
              </a:spcAft>
              <a:buSzPct val="100000"/>
            </a:pPr>
            <a:r>
              <a:rPr lang="en-US" dirty="0">
                <a:ea typeface="+mn-ea"/>
                <a:cs typeface="+mn-cs"/>
              </a:rPr>
              <a:t>Be definable and measurable in readily understood quantitative and/or qualitative terms</a:t>
            </a:r>
          </a:p>
          <a:p>
            <a:pPr lvl="1" indent="-283464">
              <a:spcBef>
                <a:spcPts val="300"/>
              </a:spcBef>
              <a:spcAft>
                <a:spcPts val="0"/>
              </a:spcAft>
              <a:buSzPct val="100000"/>
            </a:pPr>
            <a:r>
              <a:rPr lang="en-US" dirty="0">
                <a:ea typeface="+mn-ea"/>
                <a:cs typeface="+mn-cs"/>
              </a:rPr>
              <a:t>Provide meaningful comparison and discrimination between competing proposals – key discriminators</a:t>
            </a:r>
          </a:p>
        </p:txBody>
      </p:sp>
      <p:sp>
        <p:nvSpPr>
          <p:cNvPr id="2" name="Slide Number Placeholder 1"/>
          <p:cNvSpPr>
            <a:spLocks noGrp="1"/>
          </p:cNvSpPr>
          <p:nvPr>
            <p:ph type="sldNum" sz="quarter" idx="11"/>
          </p:nvPr>
        </p:nvSpPr>
        <p:spPr/>
        <p:txBody>
          <a:bodyPr/>
          <a:lstStyle/>
          <a:p>
            <a:fld id="{B6F15528-21DE-4FAA-801E-634DDDAF4B2B}" type="slidenum">
              <a:rPr lang="en-US" smtClean="0"/>
              <a:pPr/>
              <a:t>64</a:t>
            </a:fld>
            <a:endParaRPr lang="en-US" dirty="0"/>
          </a:p>
        </p:txBody>
      </p:sp>
      <p:sp>
        <p:nvSpPr>
          <p:cNvPr id="3" name="Title 2"/>
          <p:cNvSpPr>
            <a:spLocks noGrp="1"/>
          </p:cNvSpPr>
          <p:nvPr>
            <p:ph type="title"/>
          </p:nvPr>
        </p:nvSpPr>
        <p:spPr>
          <a:xfrm>
            <a:off x="1390650" y="76200"/>
            <a:ext cx="6597650" cy="1143000"/>
          </a:xfrm>
        </p:spPr>
        <p:txBody>
          <a:bodyPr/>
          <a:lstStyle/>
          <a:p>
            <a:r>
              <a:rPr lang="en-US" dirty="0"/>
              <a:t>Evaluation Criteria</a:t>
            </a:r>
            <a:br>
              <a:rPr lang="en-US" dirty="0"/>
            </a:br>
            <a:r>
              <a:rPr lang="en-US" dirty="0"/>
              <a:t>Factors and Subfactors</a:t>
            </a:r>
          </a:p>
        </p:txBody>
      </p:sp>
    </p:spTree>
    <p:extLst>
      <p:ext uri="{BB962C8B-B14F-4D97-AF65-F5344CB8AC3E}">
        <p14:creationId xmlns:p14="http://schemas.microsoft.com/office/powerpoint/2010/main" val="4013787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219200"/>
            <a:ext cx="8293100" cy="5029200"/>
          </a:xfrm>
        </p:spPr>
        <p:txBody>
          <a:bodyPr/>
          <a:lstStyle/>
          <a:p>
            <a:pPr indent="-283464">
              <a:spcBef>
                <a:spcPts val="300"/>
              </a:spcBef>
              <a:spcAft>
                <a:spcPts val="300"/>
              </a:spcAft>
              <a:buSzPct val="100000"/>
            </a:pPr>
            <a:r>
              <a:rPr lang="en-US" sz="2400" dirty="0"/>
              <a:t>Brainstorm ideas to develop your evaluation criteria:</a:t>
            </a:r>
          </a:p>
          <a:p>
            <a:pPr lvl="1" indent="-283464">
              <a:spcBef>
                <a:spcPts val="300"/>
              </a:spcBef>
              <a:spcAft>
                <a:spcPts val="300"/>
              </a:spcAft>
              <a:buSzPct val="100000"/>
            </a:pPr>
            <a:r>
              <a:rPr lang="en-US" dirty="0"/>
              <a:t>Market and requirements</a:t>
            </a:r>
          </a:p>
          <a:p>
            <a:pPr lvl="1" indent="-283464">
              <a:spcBef>
                <a:spcPts val="300"/>
              </a:spcBef>
              <a:spcAft>
                <a:spcPts val="300"/>
              </a:spcAft>
              <a:buSzPct val="100000"/>
            </a:pPr>
            <a:r>
              <a:rPr lang="en-US" dirty="0"/>
              <a:t>Potential offerors and their ability to meet requirements</a:t>
            </a:r>
          </a:p>
          <a:p>
            <a:pPr lvl="1" indent="-283464">
              <a:spcBef>
                <a:spcPts val="300"/>
              </a:spcBef>
              <a:spcAft>
                <a:spcPts val="300"/>
              </a:spcAft>
              <a:buSzPct val="100000"/>
            </a:pPr>
            <a:r>
              <a:rPr lang="en-US" dirty="0"/>
              <a:t>Risks to program/contract</a:t>
            </a:r>
          </a:p>
          <a:p>
            <a:pPr lvl="1" indent="-283464">
              <a:spcBef>
                <a:spcPts val="300"/>
              </a:spcBef>
              <a:spcAft>
                <a:spcPts val="300"/>
              </a:spcAft>
              <a:buSzPct val="100000"/>
            </a:pPr>
            <a:r>
              <a:rPr lang="en-US" dirty="0"/>
              <a:t>Key discriminators</a:t>
            </a:r>
          </a:p>
          <a:p>
            <a:pPr lvl="1" indent="-283464">
              <a:spcBef>
                <a:spcPts val="300"/>
              </a:spcBef>
              <a:spcAft>
                <a:spcPts val="300"/>
              </a:spcAft>
              <a:buSzPct val="100000"/>
            </a:pPr>
            <a:r>
              <a:rPr lang="en-US" dirty="0" err="1"/>
              <a:t>Offerors’</a:t>
            </a:r>
            <a:r>
              <a:rPr lang="en-US" dirty="0"/>
              <a:t> ability to meet requirements</a:t>
            </a:r>
          </a:p>
          <a:p>
            <a:pPr lvl="1" indent="-283464">
              <a:spcBef>
                <a:spcPts val="300"/>
              </a:spcBef>
              <a:spcAft>
                <a:spcPts val="300"/>
              </a:spcAft>
              <a:buSzPct val="100000"/>
            </a:pPr>
            <a:r>
              <a:rPr lang="en-US" dirty="0"/>
              <a:t>Small business participation</a:t>
            </a:r>
          </a:p>
          <a:p>
            <a:pPr lvl="2" indent="-283464">
              <a:spcBef>
                <a:spcPts val="300"/>
              </a:spcBef>
              <a:spcAft>
                <a:spcPts val="300"/>
              </a:spcAft>
              <a:buSzPct val="100000"/>
            </a:pPr>
            <a:r>
              <a:rPr lang="en-US" sz="1800" dirty="0">
                <a:hlinkClick r:id="rId3"/>
              </a:rPr>
              <a:t>Small Business Evaluation in Source Selection</a:t>
            </a:r>
            <a:endParaRPr lang="en-US" sz="1800" dirty="0"/>
          </a:p>
          <a:p>
            <a:pPr indent="-283464">
              <a:spcBef>
                <a:spcPts val="300"/>
              </a:spcBef>
              <a:spcAft>
                <a:spcPts val="300"/>
              </a:spcAft>
              <a:buSzPct val="100000"/>
            </a:pPr>
            <a:r>
              <a:rPr lang="en-US" sz="2400" dirty="0"/>
              <a:t>If issuing a Draft RFP</a:t>
            </a:r>
          </a:p>
          <a:p>
            <a:pPr lvl="1" indent="-283464">
              <a:spcBef>
                <a:spcPts val="300"/>
              </a:spcBef>
              <a:spcAft>
                <a:spcPts val="300"/>
              </a:spcAft>
              <a:buSzPct val="100000"/>
            </a:pPr>
            <a:r>
              <a:rPr lang="en-US" dirty="0"/>
              <a:t>Inform offerors of relative importance of the factors and subfactors</a:t>
            </a:r>
          </a:p>
          <a:p>
            <a:pPr lvl="1" indent="-283464">
              <a:spcBef>
                <a:spcPts val="300"/>
              </a:spcBef>
              <a:spcAft>
                <a:spcPts val="300"/>
              </a:spcAft>
              <a:buSzPct val="100000"/>
            </a:pPr>
            <a:r>
              <a:rPr lang="en-US" dirty="0"/>
              <a:t>Assess offeror feedback during pre-solicitation exchanges</a:t>
            </a:r>
          </a:p>
          <a:p>
            <a:pPr lvl="1" indent="-283464">
              <a:spcBef>
                <a:spcPts val="300"/>
              </a:spcBef>
              <a:spcAft>
                <a:spcPts val="300"/>
              </a:spcAft>
              <a:buSzPct val="100000"/>
            </a:pPr>
            <a:r>
              <a:rPr lang="en-US" dirty="0"/>
              <a:t>Revise factors and subfactors as necessary prior to issuance of final RFP</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65</a:t>
            </a:fld>
            <a:endParaRPr lang="en-US">
              <a:solidFill>
                <a:schemeClr val="bg2"/>
              </a:solidFill>
            </a:endParaRPr>
          </a:p>
        </p:txBody>
      </p:sp>
      <p:sp>
        <p:nvSpPr>
          <p:cNvPr id="4" name="Title 3"/>
          <p:cNvSpPr>
            <a:spLocks noGrp="1"/>
          </p:cNvSpPr>
          <p:nvPr>
            <p:ph type="title"/>
          </p:nvPr>
        </p:nvSpPr>
        <p:spPr/>
        <p:txBody>
          <a:bodyPr/>
          <a:lstStyle/>
          <a:p>
            <a:r>
              <a:rPr lang="en-US" dirty="0"/>
              <a:t>Developing Evaluation Criteria Factors and Subfactors</a:t>
            </a:r>
          </a:p>
        </p:txBody>
      </p:sp>
    </p:spTree>
    <p:extLst>
      <p:ext uri="{BB962C8B-B14F-4D97-AF65-F5344CB8AC3E}">
        <p14:creationId xmlns:p14="http://schemas.microsoft.com/office/powerpoint/2010/main" val="4069414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2948"/>
            <a:ext cx="6492764" cy="1143000"/>
          </a:xfrm>
        </p:spPr>
        <p:txBody>
          <a:bodyPr/>
          <a:lstStyle/>
          <a:p>
            <a:r>
              <a:rPr lang="en-US" dirty="0"/>
              <a:t>Small Business Evaluation</a:t>
            </a:r>
          </a:p>
        </p:txBody>
      </p:sp>
      <p:sp>
        <p:nvSpPr>
          <p:cNvPr id="3" name="Content Placeholder 2"/>
          <p:cNvSpPr>
            <a:spLocks noGrp="1"/>
          </p:cNvSpPr>
          <p:nvPr>
            <p:ph idx="1"/>
          </p:nvPr>
        </p:nvSpPr>
        <p:spPr>
          <a:xfrm>
            <a:off x="364326" y="1235948"/>
            <a:ext cx="8398674" cy="4985657"/>
          </a:xfrm>
        </p:spPr>
        <p:txBody>
          <a:bodyPr/>
          <a:lstStyle/>
          <a:p>
            <a:r>
              <a:rPr lang="en-US" sz="1800" dirty="0"/>
              <a:t>Three distinct and separate submissions and evaluations related to small business may be required</a:t>
            </a:r>
          </a:p>
          <a:p>
            <a:pPr lvl="1"/>
            <a:r>
              <a:rPr lang="en-US" sz="1400" dirty="0"/>
              <a:t>Small Business Participation (FAR 15.304(c)(4), DFARS 215.304(c)(i))</a:t>
            </a:r>
          </a:p>
          <a:p>
            <a:pPr lvl="1"/>
            <a:r>
              <a:rPr lang="en-US" sz="1400" dirty="0"/>
              <a:t>Past Performance evaluation for compliance with FAR 52.219-8 and/or FAR 52.219-9 (FAR 15.304(c)(3)(ii), DFARS 215.305(a)(2))</a:t>
            </a:r>
          </a:p>
          <a:p>
            <a:pPr lvl="1"/>
            <a:r>
              <a:rPr lang="en-US" sz="1400" dirty="0"/>
              <a:t>Subcontracting Plan (FAR 19.7 and 52.219-9)</a:t>
            </a:r>
          </a:p>
        </p:txBody>
      </p:sp>
      <p:sp>
        <p:nvSpPr>
          <p:cNvPr id="5" name="Slide Number Placeholder 4"/>
          <p:cNvSpPr>
            <a:spLocks noGrp="1"/>
          </p:cNvSpPr>
          <p:nvPr>
            <p:ph type="sldNum" sz="quarter" idx="11"/>
          </p:nvPr>
        </p:nvSpPr>
        <p:spPr/>
        <p:txBody>
          <a:bodyPr/>
          <a:lstStyle/>
          <a:p>
            <a:pPr>
              <a:defRPr/>
            </a:pPr>
            <a:fld id="{EB84FB2C-FB3F-415A-9045-5125BEA056CF}" type="slidenum">
              <a:rPr lang="en-US" smtClean="0"/>
              <a:pPr>
                <a:defRPr/>
              </a:pPr>
              <a:t>66</a:t>
            </a:fld>
            <a:endParaRPr lang="en-US">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74573776"/>
              </p:ext>
            </p:extLst>
          </p:nvPr>
        </p:nvGraphicFramePr>
        <p:xfrm>
          <a:off x="408898" y="2895600"/>
          <a:ext cx="8338862" cy="3459480"/>
        </p:xfrm>
        <a:graphic>
          <a:graphicData uri="http://schemas.openxmlformats.org/drawingml/2006/table">
            <a:tbl>
              <a:tblPr firstRow="1" bandRow="1">
                <a:tableStyleId>{93296810-A885-4BE3-A3E7-6D5BEEA58F35}</a:tableStyleId>
              </a:tblPr>
              <a:tblGrid>
                <a:gridCol w="2726296">
                  <a:extLst>
                    <a:ext uri="{9D8B030D-6E8A-4147-A177-3AD203B41FA5}">
                      <a16:colId xmlns:a16="http://schemas.microsoft.com/office/drawing/2014/main" val="20000"/>
                    </a:ext>
                  </a:extLst>
                </a:gridCol>
                <a:gridCol w="2733754">
                  <a:extLst>
                    <a:ext uri="{9D8B030D-6E8A-4147-A177-3AD203B41FA5}">
                      <a16:colId xmlns:a16="http://schemas.microsoft.com/office/drawing/2014/main" val="20001"/>
                    </a:ext>
                  </a:extLst>
                </a:gridCol>
                <a:gridCol w="2878812">
                  <a:extLst>
                    <a:ext uri="{9D8B030D-6E8A-4147-A177-3AD203B41FA5}">
                      <a16:colId xmlns:a16="http://schemas.microsoft.com/office/drawing/2014/main" val="20002"/>
                    </a:ext>
                  </a:extLst>
                </a:gridCol>
              </a:tblGrid>
              <a:tr h="179030">
                <a:tc>
                  <a:txBody>
                    <a:bodyPr/>
                    <a:lstStyle/>
                    <a:p>
                      <a:pPr algn="ctr"/>
                      <a:r>
                        <a:rPr lang="en-US" sz="1400" dirty="0"/>
                        <a:t>Small Business Participation Evaluation</a:t>
                      </a:r>
                      <a:endParaRPr lang="en-US" sz="1400" b="0" dirty="0">
                        <a:solidFill>
                          <a:schemeClr val="tx1"/>
                        </a:solidFill>
                      </a:endParaRPr>
                    </a:p>
                  </a:txBody>
                  <a:tcPr/>
                </a:tc>
                <a:tc>
                  <a:txBody>
                    <a:bodyPr/>
                    <a:lstStyle/>
                    <a:p>
                      <a:pPr algn="ctr"/>
                      <a:r>
                        <a:rPr lang="en-US" sz="1400" dirty="0"/>
                        <a:t>Past Performance Evaluation</a:t>
                      </a:r>
                    </a:p>
                  </a:txBody>
                  <a:tcPr/>
                </a:tc>
                <a:tc>
                  <a:txBody>
                    <a:bodyPr/>
                    <a:lstStyle/>
                    <a:p>
                      <a:pPr algn="ctr"/>
                      <a:r>
                        <a:rPr lang="en-US" sz="1400" dirty="0"/>
                        <a:t>Subcontracting Plan</a:t>
                      </a:r>
                    </a:p>
                  </a:txBody>
                  <a:tcPr/>
                </a:tc>
                <a:extLst>
                  <a:ext uri="{0D108BD9-81ED-4DB2-BD59-A6C34878D82A}">
                    <a16:rowId xmlns:a16="http://schemas.microsoft.com/office/drawing/2014/main" val="10000"/>
                  </a:ext>
                </a:extLst>
              </a:tr>
              <a:tr h="370840">
                <a:tc>
                  <a:txBody>
                    <a:bodyPr/>
                    <a:lstStyle/>
                    <a:p>
                      <a:r>
                        <a:rPr lang="en-US" sz="1300" b="1" dirty="0">
                          <a:solidFill>
                            <a:schemeClr val="tx1"/>
                          </a:solidFill>
                        </a:rPr>
                        <a:t>Evaluation of proposed Small Business participation (all categories)</a:t>
                      </a:r>
                    </a:p>
                  </a:txBody>
                  <a:tcPr/>
                </a:tc>
                <a:tc>
                  <a:txBody>
                    <a:bodyPr/>
                    <a:lstStyle/>
                    <a:p>
                      <a:r>
                        <a:rPr lang="en-US" sz="1300" b="1" dirty="0">
                          <a:solidFill>
                            <a:schemeClr val="tx1"/>
                          </a:solidFill>
                        </a:rPr>
                        <a:t>Evaluation</a:t>
                      </a:r>
                      <a:r>
                        <a:rPr lang="en-US" sz="1300" b="1" baseline="0" dirty="0">
                          <a:solidFill>
                            <a:schemeClr val="tx1"/>
                          </a:solidFill>
                        </a:rPr>
                        <a:t> of past compliance with FAR 52.219-8 and/or 52.219-9</a:t>
                      </a:r>
                      <a:endParaRPr lang="en-US" sz="1300" b="1" dirty="0">
                        <a:solidFill>
                          <a:schemeClr val="tx1"/>
                        </a:solidFill>
                      </a:endParaRPr>
                    </a:p>
                  </a:txBody>
                  <a:tcPr/>
                </a:tc>
                <a:tc>
                  <a:txBody>
                    <a:bodyPr/>
                    <a:lstStyle/>
                    <a:p>
                      <a:r>
                        <a:rPr lang="en-US" sz="1300" b="1" dirty="0">
                          <a:solidFill>
                            <a:schemeClr val="tx1"/>
                          </a:solidFill>
                        </a:rPr>
                        <a:t>Proposed Subcontracting Plan negotiated and determined acceptable by PCO</a:t>
                      </a:r>
                    </a:p>
                  </a:txBody>
                  <a:tcPr/>
                </a:tc>
                <a:extLst>
                  <a:ext uri="{0D108BD9-81ED-4DB2-BD59-A6C34878D82A}">
                    <a16:rowId xmlns:a16="http://schemas.microsoft.com/office/drawing/2014/main" val="10001"/>
                  </a:ext>
                </a:extLst>
              </a:tr>
              <a:tr h="370840">
                <a:tc>
                  <a:txBody>
                    <a:bodyPr/>
                    <a:lstStyle/>
                    <a:p>
                      <a:r>
                        <a:rPr lang="en-US" sz="1300" b="1" dirty="0">
                          <a:solidFill>
                            <a:schemeClr val="tx1"/>
                          </a:solidFill>
                        </a:rPr>
                        <a:t>Requires evaluation of specific criteria (factor or subfactor)</a:t>
                      </a:r>
                    </a:p>
                  </a:txBody>
                  <a:tcPr/>
                </a:tc>
                <a:tc>
                  <a:txBody>
                    <a:bodyPr/>
                    <a:lstStyle/>
                    <a:p>
                      <a:r>
                        <a:rPr lang="en-US" sz="1300" b="1" dirty="0">
                          <a:solidFill>
                            <a:schemeClr val="tx1"/>
                          </a:solidFill>
                        </a:rPr>
                        <a:t>Requires evaluation of </a:t>
                      </a:r>
                      <a:r>
                        <a:rPr lang="en-US" sz="1300" b="1" baseline="0" dirty="0">
                          <a:solidFill>
                            <a:schemeClr val="tx1"/>
                          </a:solidFill>
                        </a:rPr>
                        <a:t>compliance with small business/subcontracting requirements</a:t>
                      </a:r>
                      <a:endParaRPr lang="en-US" sz="1300" b="1" dirty="0">
                        <a:solidFill>
                          <a:schemeClr val="tx1"/>
                        </a:solidFill>
                      </a:endParaRPr>
                    </a:p>
                  </a:txBody>
                  <a:tcPr/>
                </a:tc>
                <a:tc>
                  <a:txBody>
                    <a:bodyPr/>
                    <a:lstStyle/>
                    <a:p>
                      <a:r>
                        <a:rPr lang="en-US" sz="1300" b="1" dirty="0">
                          <a:solidFill>
                            <a:schemeClr val="tx1"/>
                          </a:solidFill>
                        </a:rPr>
                        <a:t>Required to address specific elements (FAR 19.704)</a:t>
                      </a:r>
                    </a:p>
                  </a:txBody>
                  <a:tcPr/>
                </a:tc>
                <a:extLst>
                  <a:ext uri="{0D108BD9-81ED-4DB2-BD59-A6C34878D82A}">
                    <a16:rowId xmlns:a16="http://schemas.microsoft.com/office/drawing/2014/main" val="10002"/>
                  </a:ext>
                </a:extLst>
              </a:tr>
              <a:tr h="370840">
                <a:tc>
                  <a:txBody>
                    <a:bodyPr/>
                    <a:lstStyle/>
                    <a:p>
                      <a:r>
                        <a:rPr lang="en-US" sz="1300" b="1" dirty="0">
                          <a:solidFill>
                            <a:schemeClr val="tx1"/>
                          </a:solidFill>
                        </a:rPr>
                        <a:t>Based on total acquisition value</a:t>
                      </a:r>
                    </a:p>
                  </a:txBody>
                  <a:tcPr/>
                </a:tc>
                <a:tc>
                  <a:txBody>
                    <a:bodyPr/>
                    <a:lstStyle/>
                    <a:p>
                      <a:r>
                        <a:rPr lang="en-US" sz="1300" b="1" dirty="0">
                          <a:solidFill>
                            <a:schemeClr val="tx1"/>
                          </a:solidFill>
                        </a:rPr>
                        <a:t>Based</a:t>
                      </a:r>
                      <a:r>
                        <a:rPr lang="en-US" sz="1300" b="1" baseline="0" dirty="0">
                          <a:solidFill>
                            <a:schemeClr val="tx1"/>
                          </a:solidFill>
                        </a:rPr>
                        <a:t> on compliance with clause requirements</a:t>
                      </a:r>
                      <a:endParaRPr lang="en-US" sz="1300" b="1" dirty="0">
                        <a:solidFill>
                          <a:schemeClr val="tx1"/>
                        </a:solidFill>
                      </a:endParaRPr>
                    </a:p>
                  </a:txBody>
                  <a:tcPr/>
                </a:tc>
                <a:tc>
                  <a:txBody>
                    <a:bodyPr/>
                    <a:lstStyle/>
                    <a:p>
                      <a:r>
                        <a:rPr lang="en-US" sz="1300" b="1" dirty="0">
                          <a:solidFill>
                            <a:schemeClr val="tx1"/>
                          </a:solidFill>
                        </a:rPr>
                        <a:t>Based on total planned subcontracted dollars</a:t>
                      </a:r>
                    </a:p>
                  </a:txBody>
                  <a:tcPr/>
                </a:tc>
                <a:extLst>
                  <a:ext uri="{0D108BD9-81ED-4DB2-BD59-A6C34878D82A}">
                    <a16:rowId xmlns:a16="http://schemas.microsoft.com/office/drawing/2014/main" val="10003"/>
                  </a:ext>
                </a:extLst>
              </a:tr>
              <a:tr h="370840">
                <a:tc>
                  <a:txBody>
                    <a:bodyPr/>
                    <a:lstStyle/>
                    <a:p>
                      <a:r>
                        <a:rPr lang="en-US" sz="1300" b="1" dirty="0">
                          <a:solidFill>
                            <a:schemeClr val="tx1"/>
                          </a:solidFill>
                        </a:rPr>
                        <a:t>Applies to all offerors</a:t>
                      </a:r>
                    </a:p>
                  </a:txBody>
                  <a:tcPr/>
                </a:tc>
                <a:tc>
                  <a:txBody>
                    <a:bodyPr/>
                    <a:lstStyle/>
                    <a:p>
                      <a:r>
                        <a:rPr lang="en-US" sz="1300" b="1" dirty="0">
                          <a:solidFill>
                            <a:schemeClr val="tx1"/>
                          </a:solidFill>
                        </a:rPr>
                        <a:t>Applies if evaluating past performance and </a:t>
                      </a:r>
                      <a:r>
                        <a:rPr lang="en-US" sz="1300" b="1" dirty="0" err="1">
                          <a:solidFill>
                            <a:schemeClr val="tx1"/>
                          </a:solidFill>
                        </a:rPr>
                        <a:t>offerors’</a:t>
                      </a:r>
                      <a:r>
                        <a:rPr lang="en-US" sz="1300" b="1" dirty="0">
                          <a:solidFill>
                            <a:schemeClr val="tx1"/>
                          </a:solidFill>
                        </a:rPr>
                        <a:t> submitted contracts included applicable clauses</a:t>
                      </a:r>
                    </a:p>
                  </a:txBody>
                  <a:tcPr/>
                </a:tc>
                <a:tc>
                  <a:txBody>
                    <a:bodyPr/>
                    <a:lstStyle/>
                    <a:p>
                      <a:r>
                        <a:rPr lang="en-US" sz="1300" b="1" dirty="0">
                          <a:solidFill>
                            <a:schemeClr val="tx1"/>
                          </a:solidFill>
                        </a:rPr>
                        <a:t>Does not apply to small business offerors </a:t>
                      </a:r>
                      <a:r>
                        <a:rPr lang="en-US" sz="1300" b="1" baseline="0" dirty="0">
                          <a:solidFill>
                            <a:schemeClr val="tx1"/>
                          </a:solidFill>
                        </a:rPr>
                        <a:t>(under designated size standard for the acquisition)</a:t>
                      </a:r>
                      <a:endParaRPr lang="en-US" sz="1300" b="1"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1018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43123" cy="3352800"/>
          </a:xfrm>
        </p:spPr>
        <p:txBody>
          <a:bodyPr/>
          <a:lstStyle/>
          <a:p>
            <a:pPr marL="0" indent="0">
              <a:lnSpc>
                <a:spcPts val="100"/>
              </a:lnSpc>
              <a:spcBef>
                <a:spcPts val="300"/>
              </a:spcBef>
              <a:spcAft>
                <a:spcPts val="300"/>
              </a:spcAft>
              <a:buNone/>
            </a:pPr>
            <a:r>
              <a:rPr lang="en-US" dirty="0"/>
              <a:t>   </a:t>
            </a:r>
          </a:p>
          <a:p>
            <a:pPr marL="0" indent="0">
              <a:lnSpc>
                <a:spcPts val="0"/>
              </a:lnSpc>
              <a:spcBef>
                <a:spcPts val="300"/>
              </a:spcBef>
              <a:spcAft>
                <a:spcPts val="300"/>
              </a:spcAft>
              <a:buNone/>
            </a:pPr>
            <a:endParaRPr lang="en-US" dirty="0">
              <a:solidFill>
                <a:srgbClr val="0083E6"/>
              </a:solidFill>
            </a:endParaRPr>
          </a:p>
          <a:p>
            <a:pPr>
              <a:spcBef>
                <a:spcPts val="300"/>
              </a:spcBef>
              <a:spcAft>
                <a:spcPts val="300"/>
              </a:spcAft>
            </a:pPr>
            <a:r>
              <a:rPr lang="en-US" sz="2400" dirty="0"/>
              <a:t>Include the provision at FAR 52.222-46 in solicitations for negotiated service contracts when</a:t>
            </a:r>
          </a:p>
          <a:p>
            <a:pPr lvl="1">
              <a:spcBef>
                <a:spcPts val="300"/>
              </a:spcBef>
              <a:spcAft>
                <a:spcPts val="300"/>
              </a:spcAft>
            </a:pPr>
            <a:r>
              <a:rPr lang="en-US" dirty="0"/>
              <a:t>Amount of contract/task order is expected to exceed $750,000</a:t>
            </a:r>
          </a:p>
          <a:p>
            <a:pPr lvl="1">
              <a:spcBef>
                <a:spcPts val="300"/>
              </a:spcBef>
              <a:spcAft>
                <a:spcPts val="300"/>
              </a:spcAft>
            </a:pPr>
            <a:r>
              <a:rPr lang="en-US" dirty="0"/>
              <a:t>Services provided will require meaningful numbers of professional employees</a:t>
            </a:r>
          </a:p>
          <a:p>
            <a:pPr lvl="2">
              <a:spcBef>
                <a:spcPts val="300"/>
              </a:spcBef>
              <a:spcAft>
                <a:spcPts val="300"/>
              </a:spcAft>
            </a:pPr>
            <a:r>
              <a:rPr lang="en-US" sz="1800" dirty="0"/>
              <a:t>Advisory and Assistance Services (A&amp;AS) is most common</a:t>
            </a:r>
          </a:p>
          <a:p>
            <a:pPr lvl="2">
              <a:spcBef>
                <a:spcPts val="300"/>
              </a:spcBef>
              <a:spcAft>
                <a:spcPts val="300"/>
              </a:spcAft>
            </a:pPr>
            <a:r>
              <a:rPr lang="en-US" sz="1800" dirty="0"/>
              <a:t>Not required but can be used in commercial service contracts</a:t>
            </a:r>
          </a:p>
          <a:p>
            <a:pPr lvl="2">
              <a:spcBef>
                <a:spcPts val="300"/>
              </a:spcBef>
            </a:pPr>
            <a:r>
              <a:rPr lang="en-US" sz="1800" dirty="0"/>
              <a:t>“Meaningful number” is at PCO/Government discretion</a:t>
            </a:r>
          </a:p>
          <a:p>
            <a:pPr lvl="2">
              <a:spcBef>
                <a:spcPts val="300"/>
              </a:spcBef>
            </a:pPr>
            <a:r>
              <a:rPr lang="en-US" sz="1800" dirty="0"/>
              <a:t>Fixed price or cost reimbursement</a:t>
            </a:r>
          </a:p>
          <a:p>
            <a:pPr lvl="1">
              <a:spcBef>
                <a:spcPts val="300"/>
              </a:spcBef>
            </a:pPr>
            <a:r>
              <a:rPr lang="en-US" dirty="0"/>
              <a:t>Applicable regardless of source selection process utilized</a:t>
            </a:r>
          </a:p>
          <a:p>
            <a:pPr lvl="1">
              <a:spcBef>
                <a:spcPts val="300"/>
              </a:spcBef>
            </a:pPr>
            <a:r>
              <a:rPr lang="en-US" dirty="0"/>
              <a:t>Requires evaluation of offeror’s total compensation plan for professional employees (unburdened salary plus fringe benefits)</a:t>
            </a:r>
          </a:p>
          <a:p>
            <a:pPr lvl="2">
              <a:spcBef>
                <a:spcPts val="300"/>
              </a:spcBef>
            </a:pPr>
            <a:endParaRPr lang="en-US" sz="1800" dirty="0"/>
          </a:p>
        </p:txBody>
      </p:sp>
      <p:sp>
        <p:nvSpPr>
          <p:cNvPr id="2" name="Title 1"/>
          <p:cNvSpPr>
            <a:spLocks noGrp="1"/>
          </p:cNvSpPr>
          <p:nvPr>
            <p:ph type="title"/>
          </p:nvPr>
        </p:nvSpPr>
        <p:spPr>
          <a:xfrm>
            <a:off x="608068" y="0"/>
            <a:ext cx="7352523" cy="1143000"/>
          </a:xfrm>
        </p:spPr>
        <p:txBody>
          <a:bodyPr/>
          <a:lstStyle/>
          <a:p>
            <a:r>
              <a:rPr lang="en-US" dirty="0"/>
              <a:t>Professional Employee Compensation Evaluation</a:t>
            </a:r>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67</a:t>
            </a:fld>
            <a:endParaRPr lang="en-US" dirty="0">
              <a:solidFill>
                <a:schemeClr val="bg2"/>
              </a:solidFill>
            </a:endParaRPr>
          </a:p>
        </p:txBody>
      </p:sp>
    </p:spTree>
    <p:extLst>
      <p:ext uri="{BB962C8B-B14F-4D97-AF65-F5344CB8AC3E}">
        <p14:creationId xmlns:p14="http://schemas.microsoft.com/office/powerpoint/2010/main" val="2564116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
            <a:ext cx="6705600" cy="1143000"/>
          </a:xfrm>
        </p:spPr>
        <p:txBody>
          <a:bodyPr/>
          <a:lstStyle/>
          <a:p>
            <a:r>
              <a:rPr lang="en-US" sz="3200" dirty="0">
                <a:solidFill>
                  <a:srgbClr val="000066"/>
                </a:solidFill>
              </a:rPr>
              <a:t>Professional Employee Compensation Evaluation </a:t>
            </a:r>
            <a:r>
              <a:rPr lang="en-US" sz="2800" dirty="0">
                <a:solidFill>
                  <a:srgbClr val="000066"/>
                </a:solidFill>
              </a:rPr>
              <a:t>(cont.)</a:t>
            </a:r>
            <a:endParaRPr lang="en-US" sz="2000" dirty="0">
              <a:solidFill>
                <a:srgbClr val="141B78"/>
              </a:solidFill>
            </a:endParaRPr>
          </a:p>
        </p:txBody>
      </p:sp>
      <p:sp>
        <p:nvSpPr>
          <p:cNvPr id="3" name="Content Placeholder 2"/>
          <p:cNvSpPr>
            <a:spLocks noGrp="1"/>
          </p:cNvSpPr>
          <p:nvPr>
            <p:ph idx="1"/>
          </p:nvPr>
        </p:nvSpPr>
        <p:spPr>
          <a:xfrm>
            <a:off x="381000" y="1219200"/>
            <a:ext cx="8534400" cy="5257800"/>
          </a:xfrm>
        </p:spPr>
        <p:txBody>
          <a:bodyPr/>
          <a:lstStyle/>
          <a:p>
            <a:pPr>
              <a:spcBef>
                <a:spcPts val="300"/>
              </a:spcBef>
            </a:pPr>
            <a:r>
              <a:rPr lang="en-US" sz="2400" dirty="0"/>
              <a:t>May include under Technical Factor, Cost/Price Factor, or as “Volume I” proposal compliance/term and condition submission</a:t>
            </a:r>
          </a:p>
          <a:p>
            <a:pPr lvl="1">
              <a:spcBef>
                <a:spcPts val="300"/>
              </a:spcBef>
            </a:pPr>
            <a:r>
              <a:rPr lang="en-US" dirty="0"/>
              <a:t>Use Technical team to provide input regarding proposed professional employee labor and determination of whether offeror understands contract requirement</a:t>
            </a:r>
          </a:p>
          <a:p>
            <a:pPr lvl="1">
              <a:spcBef>
                <a:spcPts val="300"/>
              </a:spcBef>
            </a:pPr>
            <a:r>
              <a:rPr lang="en-US" dirty="0"/>
              <a:t>Use Contracting officer or price analyst to provide input regarding proposed salaries and fringe benefits</a:t>
            </a:r>
          </a:p>
          <a:p>
            <a:pPr lvl="1">
              <a:spcBef>
                <a:spcPts val="300"/>
              </a:spcBef>
            </a:pPr>
            <a:r>
              <a:rPr lang="en-US" dirty="0"/>
              <a:t>Ensure Source Selection Team understands what the evaluation will require</a:t>
            </a:r>
          </a:p>
          <a:p>
            <a:pPr>
              <a:spcBef>
                <a:spcPts val="300"/>
              </a:spcBef>
            </a:pPr>
            <a:r>
              <a:rPr lang="en-US" sz="2400" dirty="0"/>
              <a:t>Source Selection Plan must document how the analysis will be conducted</a:t>
            </a:r>
          </a:p>
          <a:p>
            <a:pPr marL="0" indent="0" algn="ctr">
              <a:spcBef>
                <a:spcPts val="300"/>
              </a:spcBef>
              <a:buNone/>
            </a:pPr>
            <a:r>
              <a:rPr lang="en-US" dirty="0">
                <a:hlinkClick r:id="rId3"/>
              </a:rPr>
              <a:t>Professional Employee Compensation Evaluation</a:t>
            </a:r>
            <a:endParaRPr lang="en-US" dirty="0"/>
          </a:p>
          <a:p>
            <a:pPr marL="0" indent="0" algn="ctr">
              <a:spcBef>
                <a:spcPts val="300"/>
              </a:spcBef>
              <a:buNone/>
            </a:pPr>
            <a:endParaRPr lang="en-US" dirty="0"/>
          </a:p>
          <a:p>
            <a:pPr marL="0" indent="0" algn="ctr">
              <a:spcBef>
                <a:spcPts val="300"/>
              </a:spcBef>
              <a:buNone/>
            </a:pPr>
            <a:r>
              <a:rPr lang="en-US" dirty="0">
                <a:hlinkClick r:id="rId4"/>
              </a:rPr>
              <a:t>GAO Decision Professional Employee Compensation</a:t>
            </a:r>
            <a:endParaRPr lang="en-US" dirty="0"/>
          </a:p>
          <a:p>
            <a:pPr marL="0" indent="0" algn="ctr">
              <a:spcBef>
                <a:spcPts val="300"/>
              </a:spcBef>
              <a:buNone/>
            </a:pPr>
            <a:endParaRPr lang="en-US" dirty="0"/>
          </a:p>
          <a:p>
            <a:pPr marL="0" indent="0" algn="ctr">
              <a:spcBef>
                <a:spcPts val="300"/>
              </a:spcBef>
              <a:buNone/>
            </a:pPr>
            <a:endParaRPr lang="en-US" dirty="0"/>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68</a:t>
            </a:fld>
            <a:endParaRPr lang="en-US" dirty="0">
              <a:solidFill>
                <a:schemeClr val="bg2"/>
              </a:solidFill>
            </a:endParaRPr>
          </a:p>
        </p:txBody>
      </p:sp>
    </p:spTree>
    <p:extLst>
      <p:ext uri="{BB962C8B-B14F-4D97-AF65-F5344CB8AC3E}">
        <p14:creationId xmlns:p14="http://schemas.microsoft.com/office/powerpoint/2010/main" val="15303162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597" y="1257628"/>
            <a:ext cx="8397875" cy="4743450"/>
          </a:xfrm>
        </p:spPr>
        <p:txBody>
          <a:bodyPr/>
          <a:lstStyle/>
          <a:p>
            <a:endParaRPr lang="en-US" dirty="0"/>
          </a:p>
          <a:p>
            <a:endParaRPr lang="en-US" dirty="0"/>
          </a:p>
          <a:p>
            <a:r>
              <a:rPr lang="en-US" sz="1900" dirty="0"/>
              <a:t>Intellectual property (IP) deliverables and associated license rights should be considered as part of a SS evaluation for many DoD acquisitions (See </a:t>
            </a:r>
            <a:r>
              <a:rPr lang="en-US" sz="1900" dirty="0" err="1">
                <a:hlinkClick r:id="rId3"/>
              </a:rPr>
              <a:t>DoDI</a:t>
            </a:r>
            <a:r>
              <a:rPr lang="en-US" sz="1900" dirty="0">
                <a:hlinkClick r:id="rId3"/>
              </a:rPr>
              <a:t> 5010.44 IP Acquisition and Licensing</a:t>
            </a:r>
            <a:r>
              <a:rPr lang="en-US" sz="1900" dirty="0"/>
              <a:t>)</a:t>
            </a:r>
          </a:p>
          <a:p>
            <a:r>
              <a:rPr lang="en-US" sz="1900" dirty="0"/>
              <a:t>DoD cannot require </a:t>
            </a:r>
            <a:r>
              <a:rPr lang="en-US" sz="1900" dirty="0" err="1"/>
              <a:t>offerors</a:t>
            </a:r>
            <a:r>
              <a:rPr lang="en-US" sz="1900" dirty="0"/>
              <a:t> to relinquish rights in data and computer software developed at private expense* but should evaluate impact of offered rights proposed by </a:t>
            </a:r>
            <a:r>
              <a:rPr lang="en-US" sz="1900" dirty="0" err="1"/>
              <a:t>offerors</a:t>
            </a:r>
            <a:endParaRPr lang="en-US" sz="1900" dirty="0"/>
          </a:p>
          <a:p>
            <a:pPr lvl="1"/>
            <a:r>
              <a:rPr lang="en-US" sz="1900" dirty="0"/>
              <a:t>Evaluate factors that may create restrictions on the Government's ability to use or disclose technical data and computer software.  See DFARS 227.7103-10(a)(5) and 227.7203-10(a)(5).  </a:t>
            </a:r>
          </a:p>
          <a:p>
            <a:pPr lvl="2"/>
            <a:r>
              <a:rPr lang="en-US" sz="1900" dirty="0"/>
              <a:t>Requires detailed understanding of and planning to be effective and efficient </a:t>
            </a:r>
          </a:p>
          <a:p>
            <a:pPr marL="0" indent="0">
              <a:buNone/>
            </a:pPr>
            <a:r>
              <a:rPr lang="en-US" sz="1600" dirty="0">
                <a:latin typeface="+mj-lt"/>
              </a:rPr>
              <a:t>*See DFARS 227.7103-1(c) &amp; 227.7203-1(c)</a:t>
            </a:r>
          </a:p>
          <a:p>
            <a:pPr marL="406400" lvl="1" indent="0">
              <a:buNone/>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69</a:t>
            </a:fld>
            <a:endParaRPr lang="en-US">
              <a:solidFill>
                <a:schemeClr val="bg2"/>
              </a:solidFill>
            </a:endParaRPr>
          </a:p>
        </p:txBody>
      </p:sp>
      <p:sp>
        <p:nvSpPr>
          <p:cNvPr id="4" name="Title 3"/>
          <p:cNvSpPr>
            <a:spLocks noGrp="1"/>
          </p:cNvSpPr>
          <p:nvPr>
            <p:ph type="title"/>
          </p:nvPr>
        </p:nvSpPr>
        <p:spPr/>
        <p:txBody>
          <a:bodyPr/>
          <a:lstStyle/>
          <a:p>
            <a:r>
              <a:rPr lang="en-US" dirty="0"/>
              <a:t>Intellectual Property</a:t>
            </a:r>
          </a:p>
        </p:txBody>
      </p:sp>
      <p:sp>
        <p:nvSpPr>
          <p:cNvPr id="5" name="Content Placeholder 4"/>
          <p:cNvSpPr txBox="1">
            <a:spLocks/>
          </p:cNvSpPr>
          <p:nvPr/>
        </p:nvSpPr>
        <p:spPr bwMode="auto">
          <a:xfrm>
            <a:off x="305128" y="1257628"/>
            <a:ext cx="8715375" cy="933450"/>
          </a:xfrm>
          <a:prstGeom prst="rect">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spcBef>
                <a:spcPct val="0"/>
              </a:spcBef>
              <a:buClrTx/>
              <a:buSzTx/>
              <a:buFontTx/>
              <a:buNone/>
            </a:pPr>
            <a:r>
              <a:rPr lang="en-US" sz="1700" i="1" dirty="0"/>
              <a:t>“DoD lacks consistency and promptness in articulating IP rights preferences during the competitive stage of procurement</a:t>
            </a:r>
            <a:r>
              <a:rPr lang="en-US" sz="1700" dirty="0"/>
              <a:t>.”</a:t>
            </a:r>
          </a:p>
          <a:p>
            <a:pPr marL="0" indent="0" algn="ctr">
              <a:spcBef>
                <a:spcPct val="0"/>
              </a:spcBef>
              <a:buClrTx/>
              <a:buSzTx/>
              <a:buFontTx/>
              <a:buNone/>
            </a:pPr>
            <a:r>
              <a:rPr lang="en-US" sz="1700" kern="0" dirty="0">
                <a:latin typeface="Arial"/>
              </a:rPr>
              <a:t>Section 813 Report</a:t>
            </a:r>
          </a:p>
        </p:txBody>
      </p:sp>
    </p:spTree>
    <p:extLst>
      <p:ext uri="{BB962C8B-B14F-4D97-AF65-F5344CB8AC3E}">
        <p14:creationId xmlns:p14="http://schemas.microsoft.com/office/powerpoint/2010/main" val="248985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685989" y="47625"/>
            <a:ext cx="6391211" cy="1142999"/>
          </a:xfrm>
        </p:spPr>
        <p:txBody>
          <a:bodyPr/>
          <a:lstStyle/>
          <a:p>
            <a:r>
              <a:rPr lang="en-US" dirty="0"/>
              <a:t>Acquisition Planning –Decisions</a:t>
            </a:r>
            <a:endParaRPr lang="en-US" sz="320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pPr>
                <a:defRPr/>
              </a:pPr>
              <a:t>7</a:t>
            </a:fld>
            <a:endParaRPr lang="en-US" dirty="0">
              <a:solidFill>
                <a:schemeClr val="bg2"/>
              </a:solidFill>
            </a:endParaRPr>
          </a:p>
        </p:txBody>
      </p:sp>
      <p:sp>
        <p:nvSpPr>
          <p:cNvPr id="6" name="Rectangle 3"/>
          <p:cNvSpPr txBox="1">
            <a:spLocks noChangeArrowheads="1"/>
          </p:cNvSpPr>
          <p:nvPr/>
        </p:nvSpPr>
        <p:spPr bwMode="auto">
          <a:xfrm>
            <a:off x="76201" y="1366837"/>
            <a:ext cx="9055099" cy="498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300"/>
              </a:spcBef>
              <a:spcAft>
                <a:spcPts val="300"/>
              </a:spcAft>
            </a:pPr>
            <a:r>
              <a:rPr lang="en-US" altLang="en-US" kern="0" dirty="0"/>
              <a:t>Commercial Solutions Openings (CSO)</a:t>
            </a:r>
          </a:p>
          <a:p>
            <a:pPr>
              <a:spcBef>
                <a:spcPts val="300"/>
              </a:spcBef>
              <a:spcAft>
                <a:spcPts val="300"/>
              </a:spcAft>
            </a:pPr>
            <a:r>
              <a:rPr lang="en-US" altLang="en-US" kern="0" dirty="0"/>
              <a:t>DFARS 35.016, Broad Agency Announcements (BAA)</a:t>
            </a:r>
          </a:p>
          <a:p>
            <a:pPr>
              <a:spcBef>
                <a:spcPts val="300"/>
              </a:spcBef>
              <a:spcAft>
                <a:spcPts val="300"/>
              </a:spcAft>
            </a:pPr>
            <a:r>
              <a:rPr lang="en-US" altLang="en-US" kern="0" dirty="0"/>
              <a:t>FAR Part 8.405, Ordering Procedures for Federal Supply Schedules</a:t>
            </a:r>
          </a:p>
          <a:p>
            <a:pPr>
              <a:spcBef>
                <a:spcPts val="300"/>
              </a:spcBef>
              <a:spcAft>
                <a:spcPts val="300"/>
              </a:spcAft>
            </a:pPr>
            <a:r>
              <a:rPr lang="en-US" altLang="en-US" kern="0" dirty="0"/>
              <a:t>FAR Part 13.5, Simplified Procedures for Certain Commercial Items</a:t>
            </a:r>
          </a:p>
          <a:p>
            <a:pPr lvl="1">
              <a:spcBef>
                <a:spcPts val="300"/>
              </a:spcBef>
              <a:spcAft>
                <a:spcPts val="300"/>
              </a:spcAft>
            </a:pPr>
            <a:r>
              <a:rPr lang="en-US" altLang="en-US" sz="1800" kern="0" dirty="0"/>
              <a:t>Supplies and services over SAT up to $7.5M</a:t>
            </a:r>
          </a:p>
          <a:p>
            <a:pPr lvl="2">
              <a:spcBef>
                <a:spcPts val="300"/>
              </a:spcBef>
              <a:spcAft>
                <a:spcPts val="300"/>
              </a:spcAft>
            </a:pPr>
            <a:r>
              <a:rPr lang="en-US" altLang="en-US" sz="1600" kern="0" dirty="0"/>
              <a:t>$15M for acquisitions as described in FAR Part 13.500(c) </a:t>
            </a:r>
          </a:p>
          <a:p>
            <a:pPr lvl="2">
              <a:spcBef>
                <a:spcPts val="300"/>
              </a:spcBef>
              <a:spcAft>
                <a:spcPts val="300"/>
              </a:spcAft>
            </a:pPr>
            <a:r>
              <a:rPr lang="en-US" altLang="en-US" sz="1600" kern="0" dirty="0"/>
              <a:t>Formal evaluation plans, competitive range determinations, and discussions not required</a:t>
            </a:r>
          </a:p>
          <a:p>
            <a:pPr>
              <a:spcBef>
                <a:spcPts val="300"/>
              </a:spcBef>
              <a:spcAft>
                <a:spcPts val="300"/>
              </a:spcAft>
            </a:pPr>
            <a:r>
              <a:rPr lang="en-US" altLang="en-US" kern="0" dirty="0"/>
              <a:t>FAR Part 14, Sealed Bidding</a:t>
            </a:r>
          </a:p>
          <a:p>
            <a:pPr lvl="1">
              <a:spcBef>
                <a:spcPts val="300"/>
              </a:spcBef>
              <a:spcAft>
                <a:spcPts val="300"/>
              </a:spcAft>
            </a:pPr>
            <a:r>
              <a:rPr lang="en-US" altLang="en-US" sz="1800" kern="0" dirty="0"/>
              <a:t>Evaluate price or price-related factors/no discussions</a:t>
            </a:r>
            <a:endParaRPr lang="en-US" altLang="en-US" sz="1600" kern="0" dirty="0"/>
          </a:p>
          <a:p>
            <a:pPr>
              <a:spcBef>
                <a:spcPts val="300"/>
              </a:spcBef>
              <a:spcAft>
                <a:spcPts val="300"/>
              </a:spcAft>
            </a:pPr>
            <a:r>
              <a:rPr lang="en-US" altLang="en-US" kern="0" dirty="0"/>
              <a:t>FAR Part 15.3, Source Selection</a:t>
            </a:r>
          </a:p>
          <a:p>
            <a:pPr>
              <a:spcBef>
                <a:spcPts val="300"/>
              </a:spcBef>
              <a:spcAft>
                <a:spcPts val="300"/>
              </a:spcAft>
            </a:pPr>
            <a:r>
              <a:rPr lang="en-US" altLang="en-US" kern="0" dirty="0"/>
              <a:t>FAR Part 16.505(b), Orders Under Multiple-Award Contracts</a:t>
            </a:r>
          </a:p>
          <a:p>
            <a:pPr>
              <a:spcBef>
                <a:spcPts val="300"/>
              </a:spcBef>
              <a:spcAft>
                <a:spcPts val="300"/>
              </a:spcAft>
            </a:pPr>
            <a:r>
              <a:rPr lang="en-US" altLang="en-US" kern="0" dirty="0"/>
              <a:t>Price Only Exemption</a:t>
            </a:r>
          </a:p>
          <a:p>
            <a:pPr lvl="1">
              <a:spcBef>
                <a:spcPts val="300"/>
              </a:spcBef>
              <a:spcAft>
                <a:spcPts val="300"/>
              </a:spcAft>
            </a:pPr>
            <a:r>
              <a:rPr lang="en-US" altLang="en-US" sz="1800" kern="0" dirty="0"/>
              <a:t>No technical or past performance evaluation</a:t>
            </a:r>
          </a:p>
        </p:txBody>
      </p:sp>
    </p:spTree>
    <p:extLst>
      <p:ext uri="{BB962C8B-B14F-4D97-AF65-F5344CB8AC3E}">
        <p14:creationId xmlns:p14="http://schemas.microsoft.com/office/powerpoint/2010/main" val="3596442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1C808-C59A-B125-4A16-6F28A27331FC}"/>
              </a:ext>
            </a:extLst>
          </p:cNvPr>
          <p:cNvSpPr>
            <a:spLocks noGrp="1"/>
          </p:cNvSpPr>
          <p:nvPr>
            <p:ph idx="1"/>
          </p:nvPr>
        </p:nvSpPr>
        <p:spPr/>
        <p:txBody>
          <a:bodyPr/>
          <a:lstStyle/>
          <a:p>
            <a:r>
              <a:rPr lang="en-US" dirty="0"/>
              <a:t>This is a new chart </a:t>
            </a:r>
          </a:p>
          <a:p>
            <a:r>
              <a:rPr lang="en-US" dirty="0"/>
              <a:t>Additional Resources on Intellectual Property</a:t>
            </a:r>
          </a:p>
          <a:p>
            <a:pPr lvl="1"/>
            <a:r>
              <a:rPr lang="en-US" b="1" i="0" dirty="0">
                <a:solidFill>
                  <a:srgbClr val="242424"/>
                </a:solidFill>
                <a:effectLst/>
                <a:latin typeface="Segoe UI" panose="020B0502040204020203" pitchFamily="34" charset="0"/>
              </a:rPr>
              <a:t> </a:t>
            </a:r>
            <a:r>
              <a:rPr lang="en-US" b="1" i="0" u="sng" dirty="0">
                <a:solidFill>
                  <a:srgbClr val="004E8C"/>
                </a:solidFill>
                <a:effectLst/>
                <a:latin typeface="Segoe UI" panose="020B0502040204020203" pitchFamily="34" charset="0"/>
                <a:hlinkClick r:id="rId3"/>
              </a:rPr>
              <a:t>Air Force Data Rights Guidebook V1.3</a:t>
            </a:r>
            <a:r>
              <a:rPr lang="en-US" b="0" dirty="0">
                <a:solidFill>
                  <a:srgbClr val="004E8C"/>
                </a:solidFill>
                <a:latin typeface="Segoe UI" panose="020B0502040204020203" pitchFamily="34" charset="0"/>
              </a:rPr>
              <a:t> – </a:t>
            </a:r>
            <a:r>
              <a:rPr lang="en-US" b="0" dirty="0">
                <a:latin typeface="Segoe UI" panose="020B0502040204020203" pitchFamily="34" charset="0"/>
              </a:rPr>
              <a:t>See Chapter 2 – “Intellectual Property in Source Selection” </a:t>
            </a:r>
          </a:p>
          <a:p>
            <a:pPr lvl="1"/>
            <a:endParaRPr lang="en-US" b="0" dirty="0">
              <a:latin typeface="Segoe UI" panose="020B0502040204020203" pitchFamily="34" charset="0"/>
            </a:endParaRPr>
          </a:p>
          <a:p>
            <a:pPr lvl="1"/>
            <a:r>
              <a:rPr lang="en-US" b="0" i="0" u="sng" dirty="0">
                <a:solidFill>
                  <a:srgbClr val="004E8C"/>
                </a:solidFill>
                <a:effectLst/>
                <a:latin typeface="Segoe UI" panose="020B0502040204020203" pitchFamily="34" charset="0"/>
                <a:hlinkClick r:id="rId4"/>
              </a:rPr>
              <a:t>DAF Intellectual Property Cadre Team</a:t>
            </a:r>
            <a:r>
              <a:rPr lang="en-US" b="0" dirty="0">
                <a:solidFill>
                  <a:srgbClr val="004E8C"/>
                </a:solidFill>
                <a:latin typeface="Segoe UI" panose="020B0502040204020203" pitchFamily="34" charset="0"/>
              </a:rPr>
              <a:t> – SAF/AQCC </a:t>
            </a:r>
            <a:endParaRPr lang="en-US" b="0" i="0" u="sng" dirty="0">
              <a:solidFill>
                <a:srgbClr val="004E8C"/>
              </a:solidFill>
              <a:effectLst/>
              <a:latin typeface="Segoe UI" panose="020B0502040204020203" pitchFamily="34" charset="0"/>
            </a:endParaRPr>
          </a:p>
          <a:p>
            <a:pPr lvl="1"/>
            <a:endParaRPr lang="en-US" b="0" u="sng" dirty="0">
              <a:solidFill>
                <a:srgbClr val="004E8C"/>
              </a:solidFill>
              <a:latin typeface="Segoe UI" panose="020B0502040204020203" pitchFamily="34" charset="0"/>
            </a:endParaRPr>
          </a:p>
          <a:p>
            <a:pPr lvl="1"/>
            <a:r>
              <a:rPr lang="en-US" b="0" u="sng" dirty="0">
                <a:solidFill>
                  <a:srgbClr val="004E8C"/>
                </a:solidFill>
                <a:latin typeface="Segoe UI" panose="020B0502040204020203" pitchFamily="34" charset="0"/>
              </a:rPr>
              <a:t>DAU's “Acquiring and Enforcing the Government's Rights in Technical Data and Computer Software Under Department of Defense Contracts: A Practical Handbook for Acquisition Professionals</a:t>
            </a:r>
            <a:r>
              <a:rPr lang="en-US" dirty="0"/>
              <a:t> </a:t>
            </a:r>
          </a:p>
        </p:txBody>
      </p:sp>
      <p:sp>
        <p:nvSpPr>
          <p:cNvPr id="3" name="Slide Number Placeholder 2">
            <a:extLst>
              <a:ext uri="{FF2B5EF4-FFF2-40B4-BE49-F238E27FC236}">
                <a16:creationId xmlns:a16="http://schemas.microsoft.com/office/drawing/2014/main" id="{B2CDAC43-AE77-2964-BAEB-62BEDAE63436}"/>
              </a:ext>
            </a:extLst>
          </p:cNvPr>
          <p:cNvSpPr>
            <a:spLocks noGrp="1"/>
          </p:cNvSpPr>
          <p:nvPr>
            <p:ph type="sldNum" sz="quarter" idx="11"/>
          </p:nvPr>
        </p:nvSpPr>
        <p:spPr/>
        <p:txBody>
          <a:bodyPr/>
          <a:lstStyle/>
          <a:p>
            <a:pPr>
              <a:defRPr/>
            </a:pPr>
            <a:fld id="{BEED8B32-D5BB-414F-AAF8-0D2054DF8865}" type="slidenum">
              <a:rPr lang="en-US" smtClean="0"/>
              <a:pPr>
                <a:defRPr/>
              </a:pPr>
              <a:t>70</a:t>
            </a:fld>
            <a:endParaRPr lang="en-US">
              <a:solidFill>
                <a:schemeClr val="bg2"/>
              </a:solidFill>
            </a:endParaRPr>
          </a:p>
        </p:txBody>
      </p:sp>
      <p:sp>
        <p:nvSpPr>
          <p:cNvPr id="4" name="Title 3">
            <a:extLst>
              <a:ext uri="{FF2B5EF4-FFF2-40B4-BE49-F238E27FC236}">
                <a16:creationId xmlns:a16="http://schemas.microsoft.com/office/drawing/2014/main" id="{CA89629E-9976-F5C6-6155-8E3E41E9C36E}"/>
              </a:ext>
            </a:extLst>
          </p:cNvPr>
          <p:cNvSpPr>
            <a:spLocks noGrp="1"/>
          </p:cNvSpPr>
          <p:nvPr>
            <p:ph type="title"/>
          </p:nvPr>
        </p:nvSpPr>
        <p:spPr/>
        <p:txBody>
          <a:bodyPr/>
          <a:lstStyle/>
          <a:p>
            <a:r>
              <a:rPr lang="en-US" dirty="0"/>
              <a:t>Intellectual Property (cont.) </a:t>
            </a:r>
          </a:p>
        </p:txBody>
      </p:sp>
    </p:spTree>
    <p:extLst>
      <p:ext uri="{BB962C8B-B14F-4D97-AF65-F5344CB8AC3E}">
        <p14:creationId xmlns:p14="http://schemas.microsoft.com/office/powerpoint/2010/main" val="3248151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610600" cy="4114800"/>
          </a:xfrm>
        </p:spPr>
        <p:txBody>
          <a:bodyPr/>
          <a:lstStyle/>
          <a:p>
            <a:pPr indent="-283464">
              <a:spcBef>
                <a:spcPts val="300"/>
              </a:spcBef>
              <a:spcAft>
                <a:spcPts val="300"/>
              </a:spcAft>
              <a:buSzPct val="100000"/>
            </a:pPr>
            <a:r>
              <a:rPr lang="en-US" sz="2400" dirty="0"/>
              <a:t>Brainstorm to determine factor rating methodology and relative importance</a:t>
            </a:r>
          </a:p>
          <a:p>
            <a:pPr indent="-283464">
              <a:spcBef>
                <a:spcPts val="300"/>
              </a:spcBef>
              <a:spcAft>
                <a:spcPts val="300"/>
              </a:spcAft>
              <a:buSzPct val="100000"/>
            </a:pPr>
            <a:r>
              <a:rPr lang="en-US" sz="2400" dirty="0"/>
              <a:t>Technical</a:t>
            </a:r>
          </a:p>
          <a:p>
            <a:pPr lvl="1" indent="-283464">
              <a:spcBef>
                <a:spcPts val="300"/>
              </a:spcBef>
              <a:spcAft>
                <a:spcPts val="300"/>
              </a:spcAft>
              <a:buSzPct val="100000"/>
            </a:pPr>
            <a:r>
              <a:rPr lang="en-US" dirty="0" err="1">
                <a:ea typeface="+mn-ea"/>
                <a:cs typeface="+mn-cs"/>
              </a:rPr>
              <a:t>Subfactors</a:t>
            </a:r>
            <a:r>
              <a:rPr lang="en-US" dirty="0">
                <a:ea typeface="+mn-ea"/>
                <a:cs typeface="+mn-cs"/>
              </a:rPr>
              <a:t>  </a:t>
            </a:r>
          </a:p>
          <a:p>
            <a:pPr lvl="1" indent="-283464">
              <a:spcBef>
                <a:spcPts val="300"/>
              </a:spcBef>
              <a:spcAft>
                <a:spcPts val="300"/>
              </a:spcAft>
              <a:buSzPct val="100000"/>
            </a:pPr>
            <a:r>
              <a:rPr lang="en-US" dirty="0">
                <a:ea typeface="+mn-ea"/>
                <a:cs typeface="+mn-cs"/>
              </a:rPr>
              <a:t>Acceptable/Unacceptable (no subjective tradeoff)  </a:t>
            </a:r>
          </a:p>
          <a:p>
            <a:pPr lvl="1" indent="-283464">
              <a:spcBef>
                <a:spcPts val="300"/>
              </a:spcBef>
              <a:spcAft>
                <a:spcPts val="300"/>
              </a:spcAft>
              <a:buSzPct val="100000"/>
            </a:pPr>
            <a:r>
              <a:rPr lang="en-US" dirty="0">
                <a:ea typeface="+mn-ea"/>
                <a:cs typeface="+mn-cs"/>
              </a:rPr>
              <a:t>Subjective (color/adjectival) ratings</a:t>
            </a:r>
          </a:p>
          <a:p>
            <a:pPr lvl="1" indent="-283464">
              <a:spcBef>
                <a:spcPts val="300"/>
              </a:spcBef>
              <a:spcAft>
                <a:spcPts val="300"/>
              </a:spcAft>
              <a:buSzPct val="100000"/>
            </a:pPr>
            <a:r>
              <a:rPr lang="en-US" dirty="0">
                <a:ea typeface="+mn-ea"/>
                <a:cs typeface="+mn-cs"/>
              </a:rPr>
              <a:t>VATEP valued requirements (Acceptable/Unacceptable with downward TEP adjustment, no subjective tradeoff)</a:t>
            </a:r>
          </a:p>
          <a:p>
            <a:pPr lvl="1" indent="-283464">
              <a:spcBef>
                <a:spcPts val="300"/>
              </a:spcBef>
              <a:spcAft>
                <a:spcPts val="300"/>
              </a:spcAft>
              <a:buSzPct val="100000"/>
            </a:pPr>
            <a:r>
              <a:rPr lang="en-US" dirty="0">
                <a:ea typeface="+mn-ea"/>
                <a:cs typeface="+mn-cs"/>
              </a:rPr>
              <a:t>Separate technical/risk ratings or combined technical/risk ratings (range of colors/adjectival ratings; subjective tradeoffs permitted)</a:t>
            </a:r>
          </a:p>
          <a:p>
            <a:pPr lvl="1" indent="-283464">
              <a:spcBef>
                <a:spcPts val="300"/>
              </a:spcBef>
              <a:spcAft>
                <a:spcPts val="300"/>
              </a:spcAft>
              <a:buSzPct val="100000"/>
            </a:pPr>
            <a:r>
              <a:rPr lang="en-US" dirty="0">
                <a:ea typeface="+mn-ea"/>
                <a:cs typeface="+mn-cs"/>
              </a:rPr>
              <a:t>Combination (can vary by </a:t>
            </a:r>
            <a:r>
              <a:rPr lang="en-US" dirty="0" err="1">
                <a:ea typeface="+mn-ea"/>
                <a:cs typeface="+mn-cs"/>
              </a:rPr>
              <a:t>subfactor</a:t>
            </a:r>
            <a:r>
              <a:rPr lang="en-US" dirty="0">
                <a:ea typeface="+mn-ea"/>
                <a:cs typeface="+mn-cs"/>
              </a:rPr>
              <a:t>)</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71</a:t>
            </a:fld>
            <a:endParaRPr lang="en-US">
              <a:solidFill>
                <a:schemeClr val="bg2"/>
              </a:solidFill>
            </a:endParaRPr>
          </a:p>
        </p:txBody>
      </p:sp>
      <p:sp>
        <p:nvSpPr>
          <p:cNvPr id="4" name="Title 3"/>
          <p:cNvSpPr>
            <a:spLocks noGrp="1"/>
          </p:cNvSpPr>
          <p:nvPr>
            <p:ph type="title"/>
          </p:nvPr>
        </p:nvSpPr>
        <p:spPr>
          <a:xfrm>
            <a:off x="844550" y="38695"/>
            <a:ext cx="7143750" cy="1143000"/>
          </a:xfrm>
        </p:spPr>
        <p:txBody>
          <a:bodyPr/>
          <a:lstStyle/>
          <a:p>
            <a:r>
              <a:rPr lang="en-US" dirty="0"/>
              <a:t>Rating Methodology</a:t>
            </a:r>
          </a:p>
        </p:txBody>
      </p:sp>
      <p:sp>
        <p:nvSpPr>
          <p:cNvPr id="8" name="Right Arrow 7">
            <a:hlinkClick r:id="rId3" action="ppaction://hlinksldjump"/>
          </p:cNvPr>
          <p:cNvSpPr/>
          <p:nvPr/>
        </p:nvSpPr>
        <p:spPr bwMode="auto">
          <a:xfrm>
            <a:off x="8415782" y="5878473"/>
            <a:ext cx="406400" cy="36409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TextBox 8"/>
          <p:cNvSpPr txBox="1"/>
          <p:nvPr/>
        </p:nvSpPr>
        <p:spPr>
          <a:xfrm>
            <a:off x="6781800" y="5878473"/>
            <a:ext cx="1633982" cy="369332"/>
          </a:xfrm>
          <a:prstGeom prst="rect">
            <a:avLst/>
          </a:prstGeom>
          <a:noFill/>
        </p:spPr>
        <p:txBody>
          <a:bodyPr wrap="square" rtlCol="0">
            <a:spAutoFit/>
          </a:bodyPr>
          <a:lstStyle/>
          <a:p>
            <a:r>
              <a:rPr lang="en-US" dirty="0"/>
              <a:t>Rating Tables</a:t>
            </a:r>
          </a:p>
        </p:txBody>
      </p:sp>
    </p:spTree>
    <p:extLst>
      <p:ext uri="{BB962C8B-B14F-4D97-AF65-F5344CB8AC3E}">
        <p14:creationId xmlns:p14="http://schemas.microsoft.com/office/powerpoint/2010/main" val="12140104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610600" cy="4114800"/>
          </a:xfrm>
        </p:spPr>
        <p:txBody>
          <a:bodyPr/>
          <a:lstStyle/>
          <a:p>
            <a:pPr indent="-283464">
              <a:spcBef>
                <a:spcPts val="300"/>
              </a:spcBef>
              <a:spcAft>
                <a:spcPts val="300"/>
              </a:spcAft>
              <a:buSzPct val="100000"/>
            </a:pPr>
            <a:r>
              <a:rPr lang="en-US" sz="2400" dirty="0"/>
              <a:t>Technical (cont.)</a:t>
            </a:r>
          </a:p>
          <a:p>
            <a:pPr lvl="1" indent="-283464">
              <a:spcBef>
                <a:spcPts val="300"/>
              </a:spcBef>
              <a:spcAft>
                <a:spcPts val="300"/>
              </a:spcAft>
              <a:buSzPct val="100000"/>
            </a:pPr>
            <a:r>
              <a:rPr lang="en-US" dirty="0"/>
              <a:t>Small business implications</a:t>
            </a:r>
          </a:p>
          <a:p>
            <a:pPr lvl="2" indent="-283464">
              <a:spcBef>
                <a:spcPts val="300"/>
              </a:spcBef>
              <a:spcAft>
                <a:spcPts val="300"/>
              </a:spcAft>
              <a:buSzPct val="100000"/>
            </a:pPr>
            <a:r>
              <a:rPr lang="en-US" sz="1800" dirty="0"/>
              <a:t>Traditional responsibility factors can only be used as technical evaluation criteria if evaluated on a comparative basis (subjective evaluation – color/adjectival ratings)</a:t>
            </a:r>
          </a:p>
          <a:p>
            <a:pPr lvl="3" indent="-283464">
              <a:spcBef>
                <a:spcPts val="300"/>
              </a:spcBef>
              <a:spcAft>
                <a:spcPts val="300"/>
              </a:spcAft>
              <a:buSzPct val="100000"/>
            </a:pPr>
            <a:r>
              <a:rPr lang="en-US" sz="1800" dirty="0"/>
              <a:t>Includes experience and facilities clearance/security requirements</a:t>
            </a:r>
          </a:p>
          <a:p>
            <a:pPr lvl="2" indent="-283464">
              <a:spcBef>
                <a:spcPts val="300"/>
              </a:spcBef>
              <a:spcAft>
                <a:spcPts val="300"/>
              </a:spcAft>
              <a:buSzPct val="100000"/>
            </a:pPr>
            <a:r>
              <a:rPr lang="en-US" sz="1800" dirty="0"/>
              <a:t>Use of Acceptable/Unacceptable methodology for this type of criteria equates to non-responsibility determination and triggers SBA Certificate of Competency process</a:t>
            </a:r>
          </a:p>
          <a:p>
            <a:pPr lvl="2" indent="-283464">
              <a:spcBef>
                <a:spcPts val="300"/>
              </a:spcBef>
              <a:spcAft>
                <a:spcPts val="300"/>
              </a:spcAft>
              <a:buSzPct val="100000"/>
            </a:pPr>
            <a:endParaRPr lang="en-US" dirty="0"/>
          </a:p>
          <a:p>
            <a:pPr marL="743649" lvl="2" indent="0">
              <a:spcBef>
                <a:spcPts val="300"/>
              </a:spcBef>
              <a:spcAft>
                <a:spcPts val="300"/>
              </a:spcAft>
              <a:buSzPct val="100000"/>
              <a:buNone/>
            </a:pPr>
            <a:endParaRPr lang="en-US" dirty="0"/>
          </a:p>
          <a:p>
            <a:pPr lvl="1" indent="-283464">
              <a:spcBef>
                <a:spcPts val="300"/>
              </a:spcBef>
              <a:spcAft>
                <a:spcPts val="300"/>
              </a:spcAft>
              <a:buSzPct val="100000"/>
            </a:pPr>
            <a:endParaRPr lang="en-US" dirty="0">
              <a:ea typeface="+mn-ea"/>
              <a:cs typeface="+mn-cs"/>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72</a:t>
            </a:fld>
            <a:endParaRPr lang="en-US">
              <a:solidFill>
                <a:schemeClr val="bg2"/>
              </a:solidFill>
            </a:endParaRPr>
          </a:p>
        </p:txBody>
      </p:sp>
      <p:sp>
        <p:nvSpPr>
          <p:cNvPr id="4" name="Title 3"/>
          <p:cNvSpPr>
            <a:spLocks noGrp="1"/>
          </p:cNvSpPr>
          <p:nvPr>
            <p:ph type="title"/>
          </p:nvPr>
        </p:nvSpPr>
        <p:spPr>
          <a:xfrm>
            <a:off x="1000125" y="28575"/>
            <a:ext cx="7143750" cy="1143000"/>
          </a:xfrm>
        </p:spPr>
        <p:txBody>
          <a:bodyPr/>
          <a:lstStyle/>
          <a:p>
            <a:r>
              <a:rPr lang="en-US" dirty="0"/>
              <a:t>Rating Methodology </a:t>
            </a:r>
            <a:r>
              <a:rPr lang="en-US" sz="3200" dirty="0"/>
              <a:t>(cont.)</a:t>
            </a:r>
            <a:endParaRPr lang="en-US" dirty="0"/>
          </a:p>
        </p:txBody>
      </p:sp>
    </p:spTree>
    <p:extLst>
      <p:ext uri="{BB962C8B-B14F-4D97-AF65-F5344CB8AC3E}">
        <p14:creationId xmlns:p14="http://schemas.microsoft.com/office/powerpoint/2010/main" val="3319815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610600" cy="5029200"/>
          </a:xfrm>
        </p:spPr>
        <p:txBody>
          <a:bodyPr/>
          <a:lstStyle/>
          <a:p>
            <a:pPr indent="-283464">
              <a:spcBef>
                <a:spcPts val="300"/>
              </a:spcBef>
              <a:spcAft>
                <a:spcPts val="300"/>
              </a:spcAft>
              <a:buSzPct val="100000"/>
            </a:pPr>
            <a:r>
              <a:rPr lang="en-US" sz="2400" dirty="0"/>
              <a:t>Past Performance (unless PCO waives)</a:t>
            </a:r>
          </a:p>
          <a:p>
            <a:pPr lvl="1" indent="-283464">
              <a:spcBef>
                <a:spcPts val="300"/>
              </a:spcBef>
              <a:spcAft>
                <a:spcPts val="300"/>
              </a:spcAft>
              <a:buSzPct val="100000"/>
            </a:pPr>
            <a:r>
              <a:rPr lang="en-US" dirty="0">
                <a:ea typeface="+mn-ea"/>
                <a:cs typeface="+mn-cs"/>
              </a:rPr>
              <a:t>Acceptable/Unacceptable (no subjective tradeoff)</a:t>
            </a:r>
          </a:p>
          <a:p>
            <a:pPr lvl="1" indent="-283464">
              <a:spcBef>
                <a:spcPts val="300"/>
              </a:spcBef>
              <a:spcAft>
                <a:spcPts val="300"/>
              </a:spcAft>
              <a:buSzPct val="100000"/>
            </a:pPr>
            <a:r>
              <a:rPr lang="en-US" dirty="0">
                <a:ea typeface="+mn-ea"/>
                <a:cs typeface="+mn-cs"/>
              </a:rPr>
              <a:t>Performance Confidence Assessment (subjective tradeoff permitted)</a:t>
            </a:r>
          </a:p>
          <a:p>
            <a:pPr lvl="1" indent="-283464">
              <a:spcBef>
                <a:spcPts val="300"/>
              </a:spcBef>
              <a:spcAft>
                <a:spcPts val="300"/>
              </a:spcAft>
              <a:buSzPct val="100000"/>
            </a:pPr>
            <a:r>
              <a:rPr lang="en-US" dirty="0">
                <a:ea typeface="+mn-ea"/>
                <a:cs typeface="+mn-cs"/>
              </a:rPr>
              <a:t>Determine whether to request past performance submission early</a:t>
            </a:r>
          </a:p>
          <a:p>
            <a:pPr marL="405511" lvl="1" indent="0" algn="ctr">
              <a:spcBef>
                <a:spcPts val="300"/>
              </a:spcBef>
              <a:spcAft>
                <a:spcPts val="300"/>
              </a:spcAft>
              <a:buSzPct val="100000"/>
              <a:buNone/>
            </a:pPr>
            <a:r>
              <a:rPr lang="en-US" dirty="0">
                <a:ea typeface="+mn-ea"/>
                <a:cs typeface="+mn-cs"/>
                <a:hlinkClick r:id="rId3"/>
              </a:rPr>
              <a:t>Past Performance Briefing</a:t>
            </a:r>
            <a:endParaRPr lang="en-US" dirty="0">
              <a:ea typeface="+mn-ea"/>
              <a:cs typeface="+mn-cs"/>
            </a:endParaRPr>
          </a:p>
          <a:p>
            <a:pPr marL="405511" lvl="1" indent="0" algn="ctr">
              <a:spcBef>
                <a:spcPts val="300"/>
              </a:spcBef>
              <a:spcAft>
                <a:spcPts val="300"/>
              </a:spcAft>
              <a:buSzPct val="100000"/>
              <a:buNone/>
            </a:pPr>
            <a:endParaRPr lang="en-US" dirty="0">
              <a:ea typeface="+mn-ea"/>
              <a:cs typeface="+mn-cs"/>
            </a:endParaRPr>
          </a:p>
          <a:p>
            <a:pPr marL="405511" lvl="1" indent="0" algn="ctr">
              <a:spcBef>
                <a:spcPts val="300"/>
              </a:spcBef>
              <a:spcAft>
                <a:spcPts val="300"/>
              </a:spcAft>
              <a:buSzPct val="100000"/>
              <a:buNone/>
            </a:pPr>
            <a:r>
              <a:rPr lang="en-US" dirty="0">
                <a:ea typeface="+mn-ea"/>
                <a:cs typeface="+mn-cs"/>
                <a:hlinkClick r:id="rId4"/>
              </a:rPr>
              <a:t>Prior Experience versus Past Performance</a:t>
            </a:r>
            <a:r>
              <a:rPr lang="en-US" dirty="0">
                <a:ea typeface="+mn-ea"/>
                <a:cs typeface="+mn-cs"/>
              </a:rPr>
              <a:t> </a:t>
            </a:r>
          </a:p>
          <a:p>
            <a:pPr>
              <a:spcBef>
                <a:spcPts val="300"/>
              </a:spcBef>
              <a:spcAft>
                <a:spcPts val="300"/>
              </a:spcAft>
              <a:buSzPct val="100000"/>
            </a:pPr>
            <a:endParaRPr lang="en-US" sz="2400" dirty="0"/>
          </a:p>
          <a:p>
            <a:pPr lvl="1">
              <a:spcBef>
                <a:spcPts val="300"/>
              </a:spcBef>
              <a:spcAft>
                <a:spcPts val="300"/>
              </a:spcAft>
              <a:buSzPct val="100000"/>
              <a:buFont typeface="Wingdings" pitchFamily="2" charset="2"/>
              <a:buChar char="Ø"/>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73</a:t>
            </a:fld>
            <a:endParaRPr lang="en-US">
              <a:solidFill>
                <a:schemeClr val="bg2"/>
              </a:solidFill>
            </a:endParaRPr>
          </a:p>
        </p:txBody>
      </p:sp>
      <p:sp>
        <p:nvSpPr>
          <p:cNvPr id="4" name="Title 3"/>
          <p:cNvSpPr>
            <a:spLocks noGrp="1"/>
          </p:cNvSpPr>
          <p:nvPr>
            <p:ph type="title"/>
          </p:nvPr>
        </p:nvSpPr>
        <p:spPr>
          <a:xfrm>
            <a:off x="1000125" y="76200"/>
            <a:ext cx="7143750" cy="1143000"/>
          </a:xfrm>
        </p:spPr>
        <p:txBody>
          <a:bodyPr/>
          <a:lstStyle/>
          <a:p>
            <a:r>
              <a:rPr lang="en-US" dirty="0"/>
              <a:t>Rating Methodology </a:t>
            </a:r>
            <a:r>
              <a:rPr lang="en-US" sz="3200" dirty="0"/>
              <a:t>(cont.)</a:t>
            </a:r>
          </a:p>
        </p:txBody>
      </p:sp>
      <p:sp>
        <p:nvSpPr>
          <p:cNvPr id="8" name="Right Arrow 7">
            <a:hlinkClick r:id="rId5" action="ppaction://hlinksldjump"/>
          </p:cNvPr>
          <p:cNvSpPr/>
          <p:nvPr/>
        </p:nvSpPr>
        <p:spPr bwMode="auto">
          <a:xfrm>
            <a:off x="8415782" y="5878473"/>
            <a:ext cx="406400" cy="36409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TextBox 8"/>
          <p:cNvSpPr txBox="1"/>
          <p:nvPr/>
        </p:nvSpPr>
        <p:spPr>
          <a:xfrm>
            <a:off x="6858000" y="5879068"/>
            <a:ext cx="1633982" cy="369332"/>
          </a:xfrm>
          <a:prstGeom prst="rect">
            <a:avLst/>
          </a:prstGeom>
          <a:noFill/>
        </p:spPr>
        <p:txBody>
          <a:bodyPr wrap="square" rtlCol="0">
            <a:spAutoFit/>
          </a:bodyPr>
          <a:lstStyle/>
          <a:p>
            <a:r>
              <a:rPr lang="en-US" dirty="0"/>
              <a:t>Rating Tables</a:t>
            </a:r>
          </a:p>
        </p:txBody>
      </p:sp>
    </p:spTree>
    <p:extLst>
      <p:ext uri="{BB962C8B-B14F-4D97-AF65-F5344CB8AC3E}">
        <p14:creationId xmlns:p14="http://schemas.microsoft.com/office/powerpoint/2010/main" val="3266459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610600" cy="5029200"/>
          </a:xfrm>
        </p:spPr>
        <p:txBody>
          <a:bodyPr/>
          <a:lstStyle/>
          <a:p>
            <a:pPr indent="-283464">
              <a:spcBef>
                <a:spcPts val="600"/>
              </a:spcBef>
              <a:spcAft>
                <a:spcPts val="600"/>
              </a:spcAft>
              <a:buSzPct val="100000"/>
            </a:pPr>
            <a:r>
              <a:rPr lang="en-US" sz="1800" dirty="0"/>
              <a:t>Small Business Participation</a:t>
            </a:r>
          </a:p>
          <a:p>
            <a:pPr lvl="1" indent="-283464">
              <a:spcBef>
                <a:spcPts val="600"/>
              </a:spcBef>
              <a:spcAft>
                <a:spcPts val="600"/>
              </a:spcAft>
              <a:buSzPct val="100000"/>
            </a:pPr>
            <a:r>
              <a:rPr lang="en-US" sz="1800" dirty="0">
                <a:ea typeface="+mn-ea"/>
                <a:cs typeface="+mn-cs"/>
              </a:rPr>
              <a:t>Evaluate as a stand-alone factor or stand-alone technical </a:t>
            </a:r>
            <a:r>
              <a:rPr lang="en-US" sz="1800" dirty="0" err="1">
                <a:ea typeface="+mn-ea"/>
                <a:cs typeface="+mn-cs"/>
              </a:rPr>
              <a:t>subfactor</a:t>
            </a:r>
            <a:endParaRPr lang="en-US" sz="1800" dirty="0">
              <a:ea typeface="+mn-ea"/>
              <a:cs typeface="+mn-cs"/>
            </a:endParaRPr>
          </a:p>
          <a:p>
            <a:pPr lvl="2" indent="-283464">
              <a:spcBef>
                <a:spcPts val="600"/>
              </a:spcBef>
              <a:spcAft>
                <a:spcPts val="600"/>
              </a:spcAft>
              <a:buSzPct val="100000"/>
            </a:pPr>
            <a:r>
              <a:rPr lang="en-US" sz="1800" dirty="0">
                <a:ea typeface="+mn-ea"/>
                <a:cs typeface="+mn-cs"/>
              </a:rPr>
              <a:t>Full range of color ratings from DoD SSP, Table 6</a:t>
            </a:r>
          </a:p>
          <a:p>
            <a:pPr lvl="2" indent="-283464">
              <a:spcBef>
                <a:spcPts val="600"/>
              </a:spcBef>
              <a:spcAft>
                <a:spcPts val="600"/>
              </a:spcAft>
              <a:buSzPct val="100000"/>
            </a:pPr>
            <a:r>
              <a:rPr lang="en-US" sz="1800" dirty="0">
                <a:ea typeface="+mn-ea"/>
                <a:cs typeface="+mn-cs"/>
              </a:rPr>
              <a:t>Acceptable/Unacceptable ratings from DoD SSP, Table 6</a:t>
            </a:r>
          </a:p>
          <a:p>
            <a:pPr lvl="1" indent="-283464">
              <a:spcBef>
                <a:spcPts val="600"/>
              </a:spcBef>
              <a:spcAft>
                <a:spcPts val="600"/>
              </a:spcAft>
              <a:buSzPct val="100000"/>
            </a:pPr>
            <a:r>
              <a:rPr lang="en-US" sz="1800" dirty="0">
                <a:ea typeface="+mn-ea"/>
                <a:cs typeface="+mn-cs"/>
              </a:rPr>
              <a:t>Evaluate within a technical </a:t>
            </a:r>
            <a:r>
              <a:rPr lang="en-US" sz="1800" dirty="0" err="1">
                <a:ea typeface="+mn-ea"/>
                <a:cs typeface="+mn-cs"/>
              </a:rPr>
              <a:t>subfactor</a:t>
            </a:r>
            <a:endParaRPr lang="en-US" sz="1800" dirty="0">
              <a:ea typeface="+mn-ea"/>
              <a:cs typeface="+mn-cs"/>
            </a:endParaRPr>
          </a:p>
          <a:p>
            <a:pPr lvl="2" indent="-283464">
              <a:spcBef>
                <a:spcPts val="600"/>
              </a:spcBef>
              <a:spcAft>
                <a:spcPts val="600"/>
              </a:spcAft>
              <a:buSzPct val="100000"/>
            </a:pPr>
            <a:r>
              <a:rPr lang="en-US" sz="1800" dirty="0">
                <a:ea typeface="+mn-ea"/>
                <a:cs typeface="+mn-cs"/>
              </a:rPr>
              <a:t>Considered in assignment of technical rating using the rating methodology assigned to the </a:t>
            </a:r>
            <a:r>
              <a:rPr lang="en-US" sz="1800" dirty="0" err="1">
                <a:ea typeface="+mn-ea"/>
                <a:cs typeface="+mn-cs"/>
              </a:rPr>
              <a:t>subfactor</a:t>
            </a:r>
            <a:endParaRPr lang="en-US" sz="1800" dirty="0">
              <a:ea typeface="+mn-ea"/>
              <a:cs typeface="+mn-cs"/>
            </a:endParaRPr>
          </a:p>
          <a:p>
            <a:pPr lvl="1" indent="-283464">
              <a:spcBef>
                <a:spcPts val="600"/>
              </a:spcBef>
              <a:spcAft>
                <a:spcPts val="600"/>
              </a:spcAft>
              <a:buSzPct val="100000"/>
            </a:pPr>
            <a:r>
              <a:rPr lang="en-US" sz="1800" dirty="0">
                <a:ea typeface="+mn-ea"/>
                <a:cs typeface="+mn-cs"/>
              </a:rPr>
              <a:t>If subcontractor experience submitted for consideration </a:t>
            </a:r>
            <a:r>
              <a:rPr lang="en-US" sz="1800" dirty="0" err="1">
                <a:ea typeface="+mn-ea"/>
                <a:cs typeface="+mn-cs"/>
              </a:rPr>
              <a:t>offeror</a:t>
            </a:r>
            <a:r>
              <a:rPr lang="en-US" sz="1800" dirty="0">
                <a:ea typeface="+mn-ea"/>
                <a:cs typeface="+mn-cs"/>
              </a:rPr>
              <a:t> should include commitment, jointly signed, certifying joint performance</a:t>
            </a:r>
          </a:p>
          <a:p>
            <a:pPr lvl="2" indent="-283464">
              <a:spcBef>
                <a:spcPts val="600"/>
              </a:spcBef>
              <a:spcAft>
                <a:spcPts val="600"/>
              </a:spcAft>
              <a:buSzPct val="100000"/>
            </a:pPr>
            <a:r>
              <a:rPr lang="en-US" sz="1800" dirty="0">
                <a:ea typeface="+mn-ea"/>
                <a:cs typeface="+mn-cs"/>
              </a:rPr>
              <a:t>Joint Ventures/affiliate companies, sister companies, teaming arrangements etc. considered only IF sufficient documentation provided </a:t>
            </a:r>
          </a:p>
          <a:p>
            <a:pPr indent="-283464">
              <a:spcBef>
                <a:spcPts val="600"/>
              </a:spcBef>
              <a:spcAft>
                <a:spcPts val="600"/>
              </a:spcAft>
              <a:buSzPct val="100000"/>
            </a:pPr>
            <a:r>
              <a:rPr lang="en-US" sz="1800" dirty="0"/>
              <a:t>Cost/Price (evaluated but not rated)</a:t>
            </a:r>
          </a:p>
          <a:p>
            <a:pPr>
              <a:spcBef>
                <a:spcPts val="600"/>
              </a:spcBef>
              <a:spcAft>
                <a:spcPts val="600"/>
              </a:spcAft>
              <a:buSzPct val="100000"/>
            </a:pPr>
            <a:endParaRPr lang="en-US" sz="2400" dirty="0"/>
          </a:p>
          <a:p>
            <a:pPr lvl="1">
              <a:spcBef>
                <a:spcPts val="600"/>
              </a:spcBef>
              <a:spcAft>
                <a:spcPts val="600"/>
              </a:spcAft>
              <a:buSzPct val="100000"/>
              <a:buFont typeface="Wingdings" pitchFamily="2" charset="2"/>
              <a:buChar char="Ø"/>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74</a:t>
            </a:fld>
            <a:endParaRPr lang="en-US">
              <a:solidFill>
                <a:schemeClr val="bg2"/>
              </a:solidFill>
            </a:endParaRPr>
          </a:p>
        </p:txBody>
      </p:sp>
      <p:sp>
        <p:nvSpPr>
          <p:cNvPr id="4" name="Title 3"/>
          <p:cNvSpPr>
            <a:spLocks noGrp="1"/>
          </p:cNvSpPr>
          <p:nvPr>
            <p:ph type="title"/>
          </p:nvPr>
        </p:nvSpPr>
        <p:spPr>
          <a:xfrm>
            <a:off x="1000125" y="28575"/>
            <a:ext cx="7143750" cy="1143000"/>
          </a:xfrm>
        </p:spPr>
        <p:txBody>
          <a:bodyPr/>
          <a:lstStyle/>
          <a:p>
            <a:r>
              <a:rPr lang="en-US" dirty="0"/>
              <a:t>Rating Methodology </a:t>
            </a:r>
            <a:r>
              <a:rPr lang="en-US" sz="3200" dirty="0"/>
              <a:t>(cont.)</a:t>
            </a:r>
          </a:p>
        </p:txBody>
      </p:sp>
      <p:sp>
        <p:nvSpPr>
          <p:cNvPr id="8" name="Right Arrow 7">
            <a:hlinkClick r:id="rId3" action="ppaction://hlinksldjump"/>
          </p:cNvPr>
          <p:cNvSpPr/>
          <p:nvPr/>
        </p:nvSpPr>
        <p:spPr bwMode="auto">
          <a:xfrm>
            <a:off x="8415782" y="5878473"/>
            <a:ext cx="406400" cy="364093"/>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TextBox 8"/>
          <p:cNvSpPr txBox="1"/>
          <p:nvPr/>
        </p:nvSpPr>
        <p:spPr>
          <a:xfrm>
            <a:off x="6858000" y="5879068"/>
            <a:ext cx="1633982" cy="369332"/>
          </a:xfrm>
          <a:prstGeom prst="rect">
            <a:avLst/>
          </a:prstGeom>
          <a:noFill/>
        </p:spPr>
        <p:txBody>
          <a:bodyPr wrap="square" rtlCol="0">
            <a:spAutoFit/>
          </a:bodyPr>
          <a:lstStyle/>
          <a:p>
            <a:r>
              <a:rPr lang="en-US" dirty="0"/>
              <a:t>Rating Tables</a:t>
            </a:r>
          </a:p>
        </p:txBody>
      </p:sp>
    </p:spTree>
    <p:extLst>
      <p:ext uri="{BB962C8B-B14F-4D97-AF65-F5344CB8AC3E}">
        <p14:creationId xmlns:p14="http://schemas.microsoft.com/office/powerpoint/2010/main" val="1057469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p:txBody>
          <a:bodyPr/>
          <a:lstStyle/>
          <a:p>
            <a:pPr>
              <a:defRPr/>
            </a:pPr>
            <a:fld id="{59739950-A23D-4C33-813E-AA878206E8A6}" type="slidenum">
              <a:rPr lang="en-US" smtClean="0"/>
              <a:pPr>
                <a:defRPr/>
              </a:pPr>
              <a:t>75</a:t>
            </a:fld>
            <a:endParaRPr lang="en-US" dirty="0">
              <a:solidFill>
                <a:schemeClr val="bg2"/>
              </a:solidFill>
            </a:endParaRPr>
          </a:p>
        </p:txBody>
      </p:sp>
      <p:sp>
        <p:nvSpPr>
          <p:cNvPr id="11268" name="Text Box 2"/>
          <p:cNvSpPr txBox="1">
            <a:spLocks noChangeArrowheads="1"/>
          </p:cNvSpPr>
          <p:nvPr/>
        </p:nvSpPr>
        <p:spPr bwMode="auto">
          <a:xfrm>
            <a:off x="495300" y="3060769"/>
            <a:ext cx="8305800" cy="707886"/>
          </a:xfrm>
          <a:prstGeom prst="rect">
            <a:avLst/>
          </a:prstGeom>
          <a:noFill/>
          <a:ln w="12700">
            <a:noFill/>
            <a:miter lim="800000"/>
            <a:headEnd/>
            <a:tailEnd/>
          </a:ln>
        </p:spPr>
        <p:txBody>
          <a:bodyPr wrap="square">
            <a:spAutoFit/>
          </a:bodyPr>
          <a:lstStyle/>
          <a:p>
            <a:pPr algn="ctr" eaLnBrk="0" hangingPunct="0"/>
            <a:r>
              <a:rPr lang="en-US" sz="4000" b="1" dirty="0">
                <a:solidFill>
                  <a:schemeClr val="accent2">
                    <a:lumMod val="50000"/>
                  </a:schemeClr>
                </a:solidFill>
                <a:latin typeface="+mj-lt"/>
              </a:rPr>
              <a:t>Cost/Price Considerations</a:t>
            </a:r>
          </a:p>
        </p:txBody>
      </p:sp>
      <p:sp>
        <p:nvSpPr>
          <p:cNvPr id="4" name="Text Box 2"/>
          <p:cNvSpPr txBox="1">
            <a:spLocks noChangeArrowheads="1"/>
          </p:cNvSpPr>
          <p:nvPr/>
        </p:nvSpPr>
        <p:spPr bwMode="auto">
          <a:xfrm>
            <a:off x="1066800" y="304800"/>
            <a:ext cx="8458200" cy="707886"/>
          </a:xfrm>
          <a:prstGeom prst="rect">
            <a:avLst/>
          </a:prstGeom>
          <a:noFill/>
          <a:ln w="12700">
            <a:noFill/>
            <a:miter lim="800000"/>
            <a:headEnd/>
            <a:tailEnd/>
          </a:ln>
        </p:spPr>
        <p:txBody>
          <a:bodyPr wrap="square">
            <a:spAutoFit/>
          </a:bodyPr>
          <a:lstStyle/>
          <a:p>
            <a:pPr algn="ctr" eaLnBrk="0" hangingPunct="0"/>
            <a:r>
              <a:rPr lang="en-US" sz="4000" b="1" dirty="0">
                <a:solidFill>
                  <a:srgbClr val="000066"/>
                </a:solidFill>
              </a:rPr>
              <a:t> </a:t>
            </a:r>
            <a:endParaRPr lang="en-US" sz="4000" b="1" i="1" dirty="0">
              <a:solidFill>
                <a:srgbClr val="000066"/>
              </a:solidFill>
            </a:endParaRPr>
          </a:p>
        </p:txBody>
      </p:sp>
      <p:sp>
        <p:nvSpPr>
          <p:cNvPr id="5" name="TextBox 4"/>
          <p:cNvSpPr txBox="1"/>
          <p:nvPr/>
        </p:nvSpPr>
        <p:spPr>
          <a:xfrm>
            <a:off x="838200" y="344269"/>
            <a:ext cx="8001000" cy="646331"/>
          </a:xfrm>
          <a:prstGeom prst="rect">
            <a:avLst/>
          </a:prstGeom>
          <a:noFill/>
        </p:spPr>
        <p:txBody>
          <a:bodyPr wrap="square" rtlCol="0">
            <a:spAutoFit/>
          </a:bodyPr>
          <a:lstStyle/>
          <a:p>
            <a:r>
              <a:rPr lang="en-US" sz="3600" b="1" i="1" dirty="0">
                <a:solidFill>
                  <a:srgbClr val="002060"/>
                </a:solidFill>
                <a:latin typeface="+mj-lt"/>
              </a:rPr>
              <a:t>     </a:t>
            </a:r>
            <a:endParaRPr lang="en-US" sz="2800" b="1" i="1" dirty="0">
              <a:solidFill>
                <a:srgbClr val="002060"/>
              </a:solidFill>
              <a:latin typeface="+mj-lt"/>
            </a:endParaRPr>
          </a:p>
        </p:txBody>
      </p:sp>
      <p:sp>
        <p:nvSpPr>
          <p:cNvPr id="2" name="Rectangle 1"/>
          <p:cNvSpPr/>
          <p:nvPr/>
        </p:nvSpPr>
        <p:spPr>
          <a:xfrm>
            <a:off x="1725168" y="4746530"/>
            <a:ext cx="6235700" cy="400110"/>
          </a:xfrm>
          <a:prstGeom prst="rect">
            <a:avLst/>
          </a:prstGeom>
        </p:spPr>
        <p:txBody>
          <a:bodyPr wrap="square">
            <a:spAutoFit/>
          </a:bodyPr>
          <a:lstStyle/>
          <a:p>
            <a:pPr algn="ctr"/>
            <a:r>
              <a:rPr lang="en-US" sz="2000" b="1" spc="100" dirty="0">
                <a:hlinkClick r:id="rId3"/>
              </a:rPr>
              <a:t>Source Selection Cost Price Team Training</a:t>
            </a:r>
            <a:endParaRPr lang="en-US" sz="2000" dirty="0"/>
          </a:p>
        </p:txBody>
      </p:sp>
      <p:sp>
        <p:nvSpPr>
          <p:cNvPr id="6" name="TextBox 5">
            <a:extLst>
              <a:ext uri="{FF2B5EF4-FFF2-40B4-BE49-F238E27FC236}">
                <a16:creationId xmlns:a16="http://schemas.microsoft.com/office/drawing/2014/main" id="{2567791D-2752-9C51-F5CB-5785152474B1}"/>
              </a:ext>
            </a:extLst>
          </p:cNvPr>
          <p:cNvSpPr txBox="1"/>
          <p:nvPr/>
        </p:nvSpPr>
        <p:spPr>
          <a:xfrm>
            <a:off x="1905000" y="6412468"/>
            <a:ext cx="6265718" cy="369332"/>
          </a:xfrm>
          <a:prstGeom prst="rect">
            <a:avLst/>
          </a:prstGeom>
          <a:noFill/>
        </p:spPr>
        <p:txBody>
          <a:bodyPr wrap="square">
            <a:spAutoFit/>
          </a:bodyPr>
          <a:lstStyle/>
          <a:p>
            <a:pPr>
              <a:spcBef>
                <a:spcPct val="50000"/>
              </a:spcBef>
              <a:defRPr/>
            </a:pPr>
            <a:r>
              <a:rPr lang="en-US" altLang="en-US" sz="1800" b="1" i="1" dirty="0">
                <a:latin typeface="Century Schoolbook" panose="02040604050505020304" pitchFamily="18" charset="0"/>
              </a:rPr>
              <a:t>I n t e g r i t y  -  S e r v i c e  -  E x c e l </a:t>
            </a:r>
            <a:r>
              <a:rPr lang="en-US" altLang="en-US" sz="1800" b="1" i="1" dirty="0" err="1">
                <a:latin typeface="Century Schoolbook" panose="02040604050505020304" pitchFamily="18" charset="0"/>
              </a:rPr>
              <a:t>l</a:t>
            </a:r>
            <a:r>
              <a:rPr lang="en-US" altLang="en-US" sz="1800" b="1" i="1" dirty="0">
                <a:latin typeface="Century Schoolbook" panose="02040604050505020304" pitchFamily="18" charset="0"/>
              </a:rPr>
              <a:t> e n c e</a:t>
            </a:r>
          </a:p>
        </p:txBody>
      </p:sp>
    </p:spTree>
    <p:extLst>
      <p:ext uri="{BB962C8B-B14F-4D97-AF65-F5344CB8AC3E}">
        <p14:creationId xmlns:p14="http://schemas.microsoft.com/office/powerpoint/2010/main" val="4423093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40" y="1266824"/>
            <a:ext cx="8229600" cy="5105400"/>
          </a:xfrm>
        </p:spPr>
        <p:txBody>
          <a:bodyPr/>
          <a:lstStyle/>
          <a:p>
            <a:pPr indent="-283464">
              <a:spcBef>
                <a:spcPts val="600"/>
              </a:spcBef>
              <a:spcAft>
                <a:spcPts val="300"/>
              </a:spcAft>
              <a:buSzPct val="100000"/>
            </a:pPr>
            <a:r>
              <a:rPr lang="en-US" sz="2400" dirty="0"/>
              <a:t>TEP will be defined in RFP and typically reflects:</a:t>
            </a:r>
          </a:p>
          <a:p>
            <a:pPr lvl="1" indent="-283464">
              <a:spcBef>
                <a:spcPts val="600"/>
              </a:spcBef>
              <a:spcAft>
                <a:spcPts val="300"/>
              </a:spcAft>
              <a:buSzPct val="100000"/>
            </a:pPr>
            <a:r>
              <a:rPr lang="en-US" dirty="0">
                <a:ea typeface="+mn-ea"/>
                <a:cs typeface="+mn-cs"/>
              </a:rPr>
              <a:t>Total value of Fixed Priced CLINs +</a:t>
            </a:r>
          </a:p>
          <a:p>
            <a:pPr lvl="1" indent="-283464">
              <a:spcBef>
                <a:spcPts val="600"/>
              </a:spcBef>
              <a:spcAft>
                <a:spcPts val="300"/>
              </a:spcAft>
              <a:buSzPct val="100000"/>
            </a:pPr>
            <a:r>
              <a:rPr lang="en-US" dirty="0">
                <a:ea typeface="+mn-ea"/>
                <a:cs typeface="+mn-cs"/>
              </a:rPr>
              <a:t>Total value of prices derived from Probable Cost, and</a:t>
            </a:r>
          </a:p>
          <a:p>
            <a:pPr lvl="1" indent="-283464">
              <a:spcBef>
                <a:spcPts val="600"/>
              </a:spcBef>
              <a:spcAft>
                <a:spcPts val="300"/>
              </a:spcAft>
              <a:buSzPct val="100000"/>
            </a:pPr>
            <a:r>
              <a:rPr lang="en-US" dirty="0">
                <a:ea typeface="+mn-ea"/>
                <a:cs typeface="+mn-cs"/>
              </a:rPr>
              <a:t>Less VATEP price adjustments (if applicable)</a:t>
            </a:r>
          </a:p>
          <a:p>
            <a:pPr lvl="1" indent="-283464">
              <a:spcBef>
                <a:spcPts val="600"/>
              </a:spcBef>
              <a:spcAft>
                <a:spcPts val="300"/>
              </a:spcAft>
              <a:buSzPct val="100000"/>
            </a:pPr>
            <a:r>
              <a:rPr lang="en-US" dirty="0"/>
              <a:t>Prices provided to all offerors for unknown costs such as travel</a:t>
            </a:r>
          </a:p>
          <a:p>
            <a:pPr indent="-283464">
              <a:spcBef>
                <a:spcPts val="600"/>
              </a:spcBef>
              <a:spcAft>
                <a:spcPts val="300"/>
              </a:spcAft>
              <a:buSzPct val="100000"/>
            </a:pPr>
            <a:r>
              <a:rPr lang="en-US" sz="2400" dirty="0"/>
              <a:t>Examples of unique costs that might be addressed in RFP that will affect TEP:     </a:t>
            </a:r>
          </a:p>
          <a:p>
            <a:pPr lvl="1" indent="-283464">
              <a:spcBef>
                <a:spcPts val="600"/>
              </a:spcBef>
              <a:spcAft>
                <a:spcPts val="300"/>
              </a:spcAft>
              <a:buSzPct val="100000"/>
            </a:pPr>
            <a:r>
              <a:rPr lang="en-US" dirty="0">
                <a:ea typeface="+mn-ea"/>
                <a:cs typeface="+mn-cs"/>
              </a:rPr>
              <a:t>Government Furnished Property (GFP), Government Furnished Equipment (GFE), e.g., fuel costs known or calculated</a:t>
            </a:r>
          </a:p>
          <a:p>
            <a:pPr lvl="1" indent="-283464">
              <a:spcBef>
                <a:spcPts val="600"/>
              </a:spcBef>
              <a:spcAft>
                <a:spcPts val="300"/>
              </a:spcAft>
              <a:buSzPct val="100000"/>
            </a:pPr>
            <a:r>
              <a:rPr lang="en-US" dirty="0">
                <a:ea typeface="+mn-ea"/>
                <a:cs typeface="+mn-cs"/>
              </a:rPr>
              <a:t>Selective life cycle costs </a:t>
            </a:r>
          </a:p>
          <a:p>
            <a:pPr lvl="1" indent="-283464">
              <a:spcBef>
                <a:spcPts val="600"/>
              </a:spcBef>
              <a:spcAft>
                <a:spcPts val="300"/>
              </a:spcAft>
              <a:buSzPct val="100000"/>
            </a:pPr>
            <a:r>
              <a:rPr lang="en-US" dirty="0">
                <a:ea typeface="+mn-ea"/>
                <a:cs typeface="+mn-cs"/>
              </a:rPr>
              <a:t>Alternative financing methods</a:t>
            </a:r>
          </a:p>
          <a:p>
            <a:pPr marL="406400" lvl="1" indent="0">
              <a:spcBef>
                <a:spcPts val="300"/>
              </a:spcBef>
              <a:buSzPct val="100000"/>
              <a:buNone/>
            </a:pPr>
            <a:r>
              <a:rPr lang="en-US" sz="2200" dirty="0"/>
              <a:t> </a:t>
            </a:r>
          </a:p>
          <a:p>
            <a:pPr marL="0" indent="0">
              <a:spcBef>
                <a:spcPts val="300"/>
              </a:spcBef>
              <a:buNone/>
            </a:pPr>
            <a:endParaRPr lang="en-US" sz="1800" dirty="0"/>
          </a:p>
          <a:p>
            <a:pPr>
              <a:spcBef>
                <a:spcPts val="300"/>
              </a:spcBef>
              <a:buNone/>
            </a:pPr>
            <a:endParaRPr lang="en-US" dirty="0"/>
          </a:p>
          <a:p>
            <a:pPr>
              <a:spcBef>
                <a:spcPts val="300"/>
              </a:spcBef>
            </a:pPr>
            <a:endParaRPr lang="en-US" sz="1800" dirty="0"/>
          </a:p>
          <a:p>
            <a:pPr lvl="1">
              <a:spcBef>
                <a:spcPts val="300"/>
              </a:spcBef>
              <a:buFont typeface="Wingdings" pitchFamily="2" charset="2"/>
              <a:buChar char="Ø"/>
            </a:pPr>
            <a:endParaRPr lang="en-US" dirty="0"/>
          </a:p>
          <a:p>
            <a:pPr lvl="1">
              <a:spcBef>
                <a:spcPts val="300"/>
              </a:spcBef>
              <a:buFont typeface="Wingdings" pitchFamily="2" charset="2"/>
              <a:buChar char="Ø"/>
            </a:pPr>
            <a:endParaRPr lang="en-US" sz="18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76</a:t>
            </a:fld>
            <a:endParaRPr lang="en-US" dirty="0">
              <a:solidFill>
                <a:schemeClr val="bg2"/>
              </a:solidFill>
            </a:endParaRPr>
          </a:p>
        </p:txBody>
      </p:sp>
      <p:sp>
        <p:nvSpPr>
          <p:cNvPr id="4" name="Title 3"/>
          <p:cNvSpPr>
            <a:spLocks noGrp="1"/>
          </p:cNvSpPr>
          <p:nvPr>
            <p:ph type="title"/>
          </p:nvPr>
        </p:nvSpPr>
        <p:spPr/>
        <p:txBody>
          <a:bodyPr/>
          <a:lstStyle/>
          <a:p>
            <a:r>
              <a:rPr lang="en-US" dirty="0"/>
              <a:t>Total Evaluated Price (TEP)</a:t>
            </a:r>
          </a:p>
        </p:txBody>
      </p:sp>
    </p:spTree>
    <p:extLst>
      <p:ext uri="{BB962C8B-B14F-4D97-AF65-F5344CB8AC3E}">
        <p14:creationId xmlns:p14="http://schemas.microsoft.com/office/powerpoint/2010/main" val="804295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br>
              <a:rPr lang="en-US" sz="4400" dirty="0"/>
            </a:br>
            <a:r>
              <a:rPr lang="en-US" dirty="0"/>
              <a:t>Cost/Price Analysis Requirements</a:t>
            </a:r>
            <a:br>
              <a:rPr lang="en-US" sz="4400" dirty="0"/>
            </a:br>
            <a:endParaRPr lang="en-US" sz="4400"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77</a:t>
            </a:fld>
            <a:endParaRPr lang="en-US" dirty="0">
              <a:solidFill>
                <a:srgbClr val="808080"/>
              </a:solidFill>
            </a:endParaRPr>
          </a:p>
        </p:txBody>
      </p:sp>
      <p:cxnSp>
        <p:nvCxnSpPr>
          <p:cNvPr id="5" name="Straight Connector 4"/>
          <p:cNvCxnSpPr/>
          <p:nvPr/>
        </p:nvCxnSpPr>
        <p:spPr bwMode="auto">
          <a:xfrm>
            <a:off x="1143000" y="1524000"/>
            <a:ext cx="5410200" cy="2209800"/>
          </a:xfrm>
          <a:prstGeom prst="line">
            <a:avLst/>
          </a:prstGeom>
          <a:solidFill>
            <a:schemeClr val="accent1"/>
          </a:solidFill>
          <a:ln w="12700" cap="flat" cmpd="sng" algn="ctr">
            <a:noFill/>
            <a:prstDash val="solid"/>
            <a:round/>
            <a:headEnd type="none" w="med" len="med"/>
            <a:tailEnd type="none" w="med" len="med"/>
          </a:ln>
          <a:effectLst/>
        </p:spPr>
      </p:cxnSp>
      <p:sp>
        <p:nvSpPr>
          <p:cNvPr id="6147" name="Content Placeholder 2"/>
          <p:cNvSpPr>
            <a:spLocks noGrp="1"/>
          </p:cNvSpPr>
          <p:nvPr>
            <p:ph idx="1"/>
          </p:nvPr>
        </p:nvSpPr>
        <p:spPr>
          <a:xfrm>
            <a:off x="425116" y="1371600"/>
            <a:ext cx="8534400" cy="5791200"/>
          </a:xfrm>
        </p:spPr>
        <p:txBody>
          <a:bodyPr/>
          <a:lstStyle/>
          <a:p>
            <a:pPr marL="0" indent="0">
              <a:lnSpc>
                <a:spcPts val="1000"/>
              </a:lnSpc>
              <a:spcBef>
                <a:spcPts val="0"/>
              </a:spcBef>
              <a:buNone/>
            </a:pPr>
            <a:endParaRPr lang="en-US" dirty="0"/>
          </a:p>
          <a:p>
            <a:pPr marL="0" indent="0">
              <a:lnSpc>
                <a:spcPts val="1000"/>
              </a:lnSpc>
              <a:spcBef>
                <a:spcPts val="0"/>
              </a:spcBef>
              <a:buNone/>
            </a:pPr>
            <a:endParaRPr lang="en-US" sz="2400" dirty="0"/>
          </a:p>
          <a:p>
            <a:pPr marL="3175" indent="0">
              <a:lnSpc>
                <a:spcPts val="0"/>
              </a:lnSpc>
              <a:spcBef>
                <a:spcPts val="0"/>
              </a:spcBef>
              <a:buNone/>
            </a:pPr>
            <a:r>
              <a:rPr lang="en-US" sz="2400" dirty="0"/>
              <a:t>     </a:t>
            </a:r>
          </a:p>
          <a:p>
            <a:pPr marL="3175" indent="0">
              <a:lnSpc>
                <a:spcPts val="1000"/>
              </a:lnSpc>
              <a:spcBef>
                <a:spcPts val="0"/>
              </a:spcBef>
              <a:buNone/>
            </a:pP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123052340"/>
              </p:ext>
            </p:extLst>
          </p:nvPr>
        </p:nvGraphicFramePr>
        <p:xfrm>
          <a:off x="434641" y="1371600"/>
          <a:ext cx="8397875" cy="2750444"/>
        </p:xfrm>
        <a:graphic>
          <a:graphicData uri="http://schemas.openxmlformats.org/drawingml/2006/table">
            <a:tbl>
              <a:tblPr/>
              <a:tblGrid>
                <a:gridCol w="1840033">
                  <a:extLst>
                    <a:ext uri="{9D8B030D-6E8A-4147-A177-3AD203B41FA5}">
                      <a16:colId xmlns:a16="http://schemas.microsoft.com/office/drawing/2014/main" val="20000"/>
                    </a:ext>
                  </a:extLst>
                </a:gridCol>
                <a:gridCol w="3854476">
                  <a:extLst>
                    <a:ext uri="{9D8B030D-6E8A-4147-A177-3AD203B41FA5}">
                      <a16:colId xmlns:a16="http://schemas.microsoft.com/office/drawing/2014/main" val="20001"/>
                    </a:ext>
                  </a:extLst>
                </a:gridCol>
                <a:gridCol w="2703366">
                  <a:extLst>
                    <a:ext uri="{9D8B030D-6E8A-4147-A177-3AD203B41FA5}">
                      <a16:colId xmlns:a16="http://schemas.microsoft.com/office/drawing/2014/main" val="20002"/>
                    </a:ext>
                  </a:extLst>
                </a:gridCol>
              </a:tblGrid>
              <a:tr h="401678">
                <a:tc>
                  <a:txBody>
                    <a:bodyPr/>
                    <a:lstStyle/>
                    <a:p>
                      <a:pPr algn="ctr" fontAlgn="b"/>
                      <a:r>
                        <a:rPr lang="en-US" sz="1800" b="1" i="0" u="none" strike="noStrike" dirty="0">
                          <a:solidFill>
                            <a:srgbClr val="000000"/>
                          </a:solidFill>
                          <a:effectLst/>
                          <a:latin typeface="Calibri" panose="020F0502020204030204" pitchFamily="34" charset="0"/>
                        </a:rPr>
                        <a:t>TYPE OF CONTRACT</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F91"/>
                    </a:solidFill>
                  </a:tcPr>
                </a:tc>
                <a:tc>
                  <a:txBody>
                    <a:bodyPr/>
                    <a:lstStyle/>
                    <a:p>
                      <a:pPr algn="l" fontAlgn="b"/>
                      <a:r>
                        <a:rPr lang="en-US" sz="1800" b="1" i="0" u="none" strike="noStrike">
                          <a:solidFill>
                            <a:srgbClr val="000000"/>
                          </a:solidFill>
                          <a:effectLst/>
                          <a:latin typeface="Calibri" panose="020F0502020204030204" pitchFamily="34" charset="0"/>
                        </a:rPr>
                        <a:t>TYPE OF ANALYSIS REQUIRED</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F91"/>
                    </a:solidFill>
                  </a:tcPr>
                </a:tc>
                <a:tc>
                  <a:txBody>
                    <a:bodyPr/>
                    <a:lstStyle/>
                    <a:p>
                      <a:pPr algn="ctr" fontAlgn="b"/>
                      <a:r>
                        <a:rPr lang="en-US" sz="1800" b="1" i="0" u="none" strike="noStrike">
                          <a:solidFill>
                            <a:srgbClr val="000000"/>
                          </a:solidFill>
                          <a:effectLst/>
                          <a:latin typeface="Calibri" panose="020F0502020204030204" pitchFamily="34" charset="0"/>
                        </a:rPr>
                        <a:t>OPTIONAL ANALYSIS</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F91"/>
                    </a:solidFill>
                  </a:tcPr>
                </a:tc>
                <a:extLst>
                  <a:ext uri="{0D108BD9-81ED-4DB2-BD59-A6C34878D82A}">
                    <a16:rowId xmlns:a16="http://schemas.microsoft.com/office/drawing/2014/main" val="10000"/>
                  </a:ext>
                </a:extLst>
              </a:tr>
              <a:tr h="643903">
                <a:tc>
                  <a:txBody>
                    <a:bodyPr/>
                    <a:lstStyle/>
                    <a:p>
                      <a:pPr algn="ctr" fontAlgn="ctr"/>
                      <a:r>
                        <a:rPr lang="en-US" sz="1800" b="1" i="0" u="none" strike="noStrike" dirty="0">
                          <a:solidFill>
                            <a:srgbClr val="000000"/>
                          </a:solidFill>
                          <a:effectLst/>
                          <a:latin typeface="Calibri" panose="020F0502020204030204" pitchFamily="34" charset="0"/>
                        </a:rPr>
                        <a:t>FFP/FPI/FPAF</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effectLst/>
                          <a:latin typeface="Calibri" panose="020F0502020204030204" pitchFamily="34" charset="0"/>
                        </a:rPr>
                        <a:t>PRICE ANALYSIS                                                     UNBALANCED PRICING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800" b="1" i="0" u="none" strike="noStrike" dirty="0">
                          <a:solidFill>
                            <a:srgbClr val="000000"/>
                          </a:solidFill>
                          <a:effectLst/>
                          <a:latin typeface="Calibri" panose="020F0502020204030204" pitchFamily="34" charset="0"/>
                        </a:rPr>
                        <a:t>                                                             PRICE REALISM                                </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4998">
                <a:tc>
                  <a:txBody>
                    <a:bodyPr/>
                    <a:lstStyle/>
                    <a:p>
                      <a:pPr algn="l" fontAlgn="b"/>
                      <a:endParaRPr lang="en-US" sz="900" b="0" i="0" u="none" strike="noStrike" dirty="0">
                        <a:solidFill>
                          <a:srgbClr val="000000"/>
                        </a:solidFill>
                        <a:effectLst/>
                        <a:latin typeface="Calibri" panose="020F0502020204030204" pitchFamily="34" charset="0"/>
                      </a:endParaRP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800" b="1" i="0" u="none" strike="noStrike" dirty="0">
                          <a:solidFill>
                            <a:srgbClr val="000000"/>
                          </a:solidFill>
                          <a:effectLst/>
                          <a:latin typeface="Calibri" panose="020F0502020204030204" pitchFamily="34" charset="0"/>
                        </a:rPr>
                        <a:t>PRICE ANALYSIS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94998">
                <a:tc>
                  <a:txBody>
                    <a:bodyPr/>
                    <a:lstStyle/>
                    <a:p>
                      <a:pPr algn="ctr" fontAlgn="b"/>
                      <a:r>
                        <a:rPr lang="en-US" sz="1800" b="1" i="0" u="none" strike="noStrike">
                          <a:solidFill>
                            <a:srgbClr val="000000"/>
                          </a:solidFill>
                          <a:effectLst/>
                          <a:latin typeface="Calibri" panose="020F0502020204030204" pitchFamily="34" charset="0"/>
                        </a:rPr>
                        <a:t>CR/CPI/CPFF/CPAF</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1" i="0" u="none" strike="noStrike" dirty="0">
                          <a:solidFill>
                            <a:srgbClr val="000000"/>
                          </a:solidFill>
                          <a:effectLst/>
                          <a:latin typeface="Calibri" panose="020F0502020204030204" pitchFamily="34" charset="0"/>
                        </a:rPr>
                        <a:t>COST REALISM</a:t>
                      </a:r>
                      <a:r>
                        <a:rPr lang="en-US" sz="1600" b="1" i="0" u="none" strike="noStrike" dirty="0">
                          <a:solidFill>
                            <a:srgbClr val="000000"/>
                          </a:solidFill>
                          <a:effectLst/>
                          <a:latin typeface="Calibri" panose="020F0502020204030204" pitchFamily="34" charset="0"/>
                        </a:rPr>
                        <a:t> </a:t>
                      </a:r>
                      <a:endParaRPr lang="en-US" sz="1800" b="1" i="0" u="none" strike="noStrike" dirty="0">
                        <a:solidFill>
                          <a:srgbClr val="000000"/>
                        </a:solidFill>
                        <a:effectLst/>
                        <a:latin typeface="Calibri" panose="020F0502020204030204" pitchFamily="34" charset="0"/>
                      </a:endParaRP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4998">
                <a:tc>
                  <a:txBody>
                    <a:bodyPr/>
                    <a:lstStyle/>
                    <a:p>
                      <a:pPr algn="ctr" fontAlgn="b"/>
                      <a:r>
                        <a:rPr lang="en-US" sz="1800" b="1"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UNBALANCED PRICING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6367">
                <a:tc>
                  <a:txBody>
                    <a:bodyPr/>
                    <a:lstStyle/>
                    <a:p>
                      <a:pPr algn="ctr" fontAlgn="ctr"/>
                      <a:r>
                        <a:rPr lang="en-US" sz="1800" b="1" i="0" u="none" strike="noStrike">
                          <a:solidFill>
                            <a:srgbClr val="000000"/>
                          </a:solidFill>
                          <a:effectLst/>
                          <a:latin typeface="Calibri" panose="020F0502020204030204" pitchFamily="34" charset="0"/>
                        </a:rPr>
                        <a:t>T&amp;M/LABOR HOUR</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effectLst/>
                          <a:latin typeface="Calibri" panose="020F0502020204030204" pitchFamily="34" charset="0"/>
                        </a:rPr>
                        <a:t>PRICE ANALYSIS                                                     UNBALANCED PRICING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800" b="1" i="0" u="none" strike="noStrike" dirty="0">
                          <a:solidFill>
                            <a:srgbClr val="000000"/>
                          </a:solidFill>
                          <a:effectLst/>
                          <a:latin typeface="Calibri" panose="020F0502020204030204" pitchFamily="34" charset="0"/>
                        </a:rPr>
                        <a:t>                                                          PRICE REALISM                                </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8"/>
          <p:cNvSpPr txBox="1"/>
          <p:nvPr/>
        </p:nvSpPr>
        <p:spPr>
          <a:xfrm>
            <a:off x="420634" y="4585682"/>
            <a:ext cx="8683291" cy="682238"/>
          </a:xfrm>
          <a:prstGeom prst="rect">
            <a:avLst/>
          </a:prstGeom>
          <a:noFill/>
        </p:spPr>
        <p:txBody>
          <a:bodyPr wrap="square" rtlCol="0">
            <a:spAutoFit/>
          </a:bodyPr>
          <a:lstStyle/>
          <a:p>
            <a:pPr>
              <a:lnSpc>
                <a:spcPts val="1800"/>
              </a:lnSpc>
            </a:pPr>
            <a:r>
              <a:rPr lang="en-US" b="1" dirty="0"/>
              <a:t>*Analysis for Unbalanced Pricing is done only when the contract will include two or more contract line items or subline items</a:t>
            </a:r>
          </a:p>
          <a:p>
            <a:pPr>
              <a:lnSpc>
                <a:spcPts val="1000"/>
              </a:lnSpc>
            </a:pPr>
            <a:endParaRPr lang="en-US" b="1" dirty="0"/>
          </a:p>
        </p:txBody>
      </p:sp>
    </p:spTree>
    <p:extLst>
      <p:ext uri="{BB962C8B-B14F-4D97-AF65-F5344CB8AC3E}">
        <p14:creationId xmlns:p14="http://schemas.microsoft.com/office/powerpoint/2010/main" val="9645355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4"/>
          <p:cNvSpPr>
            <a:spLocks noGrp="1"/>
          </p:cNvSpPr>
          <p:nvPr>
            <p:ph type="sldNum" sz="quarter" idx="11"/>
          </p:nvPr>
        </p:nvSpPr>
        <p:spPr>
          <a:xfrm>
            <a:off x="7988300" y="6524625"/>
            <a:ext cx="1143000" cy="304800"/>
          </a:xfrm>
        </p:spPr>
        <p:txBody>
          <a:bodyPr/>
          <a:lstStyle/>
          <a:p>
            <a:pPr>
              <a:defRPr/>
            </a:pPr>
            <a:fld id="{514478A0-9695-4DED-B5DE-2E77E97471E3}" type="slidenum">
              <a:rPr lang="en-US" smtClean="0"/>
              <a:pPr>
                <a:defRPr/>
              </a:pPr>
              <a:t>78</a:t>
            </a:fld>
            <a:endParaRPr lang="en-US" dirty="0">
              <a:solidFill>
                <a:schemeClr val="bg2"/>
              </a:solidFill>
            </a:endParaRPr>
          </a:p>
        </p:txBody>
      </p:sp>
      <p:sp>
        <p:nvSpPr>
          <p:cNvPr id="78852" name="Text Box 2"/>
          <p:cNvSpPr txBox="1">
            <a:spLocks noChangeArrowheads="1"/>
          </p:cNvSpPr>
          <p:nvPr/>
        </p:nvSpPr>
        <p:spPr bwMode="auto">
          <a:xfrm>
            <a:off x="1592272" y="1752600"/>
            <a:ext cx="6053773" cy="1938992"/>
          </a:xfrm>
          <a:prstGeom prst="rect">
            <a:avLst/>
          </a:prstGeom>
          <a:noFill/>
          <a:ln w="12700">
            <a:noFill/>
            <a:miter lim="800000"/>
            <a:headEnd/>
            <a:tailEnd/>
          </a:ln>
        </p:spPr>
        <p:txBody>
          <a:bodyPr wrap="none">
            <a:spAutoFit/>
          </a:bodyPr>
          <a:lstStyle/>
          <a:p>
            <a:pPr algn="ctr" eaLnBrk="0" hangingPunct="0"/>
            <a:r>
              <a:rPr lang="en-US" sz="4000" b="1" dirty="0">
                <a:solidFill>
                  <a:srgbClr val="000066"/>
                </a:solidFill>
              </a:rPr>
              <a:t>Pre-Solicitation </a:t>
            </a:r>
          </a:p>
          <a:p>
            <a:pPr algn="ctr" eaLnBrk="0" hangingPunct="0"/>
            <a:r>
              <a:rPr lang="en-US" sz="4000" b="1" dirty="0">
                <a:solidFill>
                  <a:srgbClr val="000066"/>
                </a:solidFill>
              </a:rPr>
              <a:t>and</a:t>
            </a:r>
          </a:p>
          <a:p>
            <a:pPr algn="ctr" eaLnBrk="0" hangingPunct="0"/>
            <a:r>
              <a:rPr lang="en-US" sz="4000" b="1" dirty="0">
                <a:solidFill>
                  <a:srgbClr val="000066"/>
                </a:solidFill>
              </a:rPr>
              <a:t> RFP Planning Activities</a:t>
            </a:r>
          </a:p>
        </p:txBody>
      </p:sp>
      <p:sp>
        <p:nvSpPr>
          <p:cNvPr id="2" name="TextBox 1"/>
          <p:cNvSpPr txBox="1"/>
          <p:nvPr/>
        </p:nvSpPr>
        <p:spPr>
          <a:xfrm>
            <a:off x="2133600" y="3886200"/>
            <a:ext cx="5257800" cy="707886"/>
          </a:xfrm>
          <a:prstGeom prst="rect">
            <a:avLst/>
          </a:prstGeom>
          <a:noFill/>
        </p:spPr>
        <p:txBody>
          <a:bodyPr wrap="square" rtlCol="0">
            <a:spAutoFit/>
          </a:bodyPr>
          <a:lstStyle/>
          <a:p>
            <a:pPr algn="ctr"/>
            <a:r>
              <a:rPr lang="en-US" sz="2000" b="1" dirty="0">
                <a:hlinkClick r:id="rId3"/>
              </a:rPr>
              <a:t>RFP Sections L &amp; M Helpful Hints</a:t>
            </a:r>
          </a:p>
          <a:p>
            <a:pPr algn="ctr"/>
            <a:r>
              <a:rPr lang="en-US" sz="2000" b="1" dirty="0">
                <a:hlinkClick r:id="rId3"/>
              </a:rPr>
              <a:t>RFP Section L &amp; M Samples</a:t>
            </a:r>
            <a:endParaRPr lang="en-US" sz="2000" b="1" dirty="0"/>
          </a:p>
        </p:txBody>
      </p:sp>
      <p:sp>
        <p:nvSpPr>
          <p:cNvPr id="5" name="TextBox 154"/>
          <p:cNvSpPr txBox="1">
            <a:spLocks noChangeArrowheads="1"/>
          </p:cNvSpPr>
          <p:nvPr/>
        </p:nvSpPr>
        <p:spPr bwMode="auto">
          <a:xfrm>
            <a:off x="1143000" y="5096470"/>
            <a:ext cx="6858000" cy="923330"/>
          </a:xfrm>
          <a:prstGeom prst="rect">
            <a:avLst/>
          </a:prstGeom>
          <a:solidFill>
            <a:srgbClr val="FFFF81"/>
          </a:solidFill>
          <a:ln>
            <a:noFill/>
          </a:ln>
        </p:spPr>
        <p:txBody>
          <a:bodyPr wrap="square">
            <a:spAutoFit/>
          </a:bodyPr>
          <a:lstStyle>
            <a:lvl1pPr eaLnBrk="0" hangingPunct="0">
              <a:spcBef>
                <a:spcPct val="50000"/>
              </a:spcBef>
              <a:buClr>
                <a:srgbClr val="151C77"/>
              </a:buClr>
              <a:buSzPct val="80000"/>
              <a:buFont typeface="Wingdings" pitchFamily="2" charset="2"/>
              <a:buChar char="n"/>
              <a:defRPr sz="2000" b="1">
                <a:solidFill>
                  <a:schemeClr val="tx1"/>
                </a:solidFill>
                <a:latin typeface="Arial" charset="0"/>
              </a:defRPr>
            </a:lvl1pPr>
            <a:lvl2pPr marL="742950" indent="-285750" eaLnBrk="0" hangingPunct="0">
              <a:spcBef>
                <a:spcPct val="25000"/>
              </a:spcBef>
              <a:buClr>
                <a:srgbClr val="151C77"/>
              </a:buClr>
              <a:buSzPct val="80000"/>
              <a:buFont typeface="Wingdings" pitchFamily="2" charset="2"/>
              <a:buChar char="n"/>
              <a:defRPr sz="2000" b="1">
                <a:solidFill>
                  <a:schemeClr val="tx1"/>
                </a:solidFill>
                <a:latin typeface="Arial" charset="0"/>
              </a:defRPr>
            </a:lvl2pPr>
            <a:lvl3pPr marL="11430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3pPr>
            <a:lvl4pPr marL="1600200" indent="-228600" eaLnBrk="0" hangingPunct="0">
              <a:spcBef>
                <a:spcPct val="25000"/>
              </a:spcBef>
              <a:buClr>
                <a:srgbClr val="151C77"/>
              </a:buClr>
              <a:buSzPct val="80000"/>
              <a:buFont typeface="Wingdings" pitchFamily="2" charset="2"/>
              <a:buChar char="n"/>
              <a:defRPr sz="2000" b="1">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600" dirty="0">
                <a:latin typeface="+mn-lt"/>
              </a:rPr>
              <a:t>For commercial acquisitions:</a:t>
            </a:r>
          </a:p>
          <a:p>
            <a:pPr marL="231775" lvl="1" indent="-6350" eaLnBrk="1" hangingPunct="1">
              <a:spcBef>
                <a:spcPts val="600"/>
              </a:spcBef>
              <a:buClrTx/>
              <a:buSzTx/>
              <a:buFontTx/>
              <a:buNone/>
            </a:pPr>
            <a:r>
              <a:rPr lang="en-US" altLang="en-US" sz="1400" b="0" dirty="0">
                <a:latin typeface="+mn-lt"/>
              </a:rPr>
              <a:t>Section L = FAR 52.212-1 (Instructions to Offerors, Commercial Items)</a:t>
            </a:r>
          </a:p>
          <a:p>
            <a:pPr marL="231775" lvl="1" indent="-6350" eaLnBrk="1" hangingPunct="1">
              <a:spcBef>
                <a:spcPts val="600"/>
              </a:spcBef>
              <a:buClrTx/>
              <a:buSzTx/>
              <a:buFontTx/>
              <a:buNone/>
            </a:pPr>
            <a:r>
              <a:rPr lang="en-US" altLang="en-US" sz="1400" b="0" dirty="0">
                <a:latin typeface="+mn-lt"/>
              </a:rPr>
              <a:t>Section M = FAR 52.212-2 (Evaluation, Commercial Items)</a:t>
            </a:r>
          </a:p>
        </p:txBody>
      </p:sp>
    </p:spTree>
    <p:extLst>
      <p:ext uri="{BB962C8B-B14F-4D97-AF65-F5344CB8AC3E}">
        <p14:creationId xmlns:p14="http://schemas.microsoft.com/office/powerpoint/2010/main" val="1829160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295400"/>
            <a:ext cx="8445500" cy="5181600"/>
          </a:xfrm>
        </p:spPr>
        <p:txBody>
          <a:bodyPr/>
          <a:lstStyle/>
          <a:p>
            <a:pPr indent="-283464">
              <a:spcBef>
                <a:spcPts val="600"/>
              </a:spcBef>
              <a:buSzPct val="100000"/>
            </a:pPr>
            <a:r>
              <a:rPr lang="en-US" dirty="0"/>
              <a:t>Section L – Proposal Instructions to </a:t>
            </a:r>
            <a:r>
              <a:rPr lang="en-US" dirty="0" err="1"/>
              <a:t>Offerors</a:t>
            </a:r>
            <a:endParaRPr lang="en-US" dirty="0"/>
          </a:p>
          <a:p>
            <a:pPr lvl="1" indent="-283464">
              <a:spcBef>
                <a:spcPts val="600"/>
              </a:spcBef>
              <a:buSzPct val="100000"/>
            </a:pPr>
            <a:r>
              <a:rPr lang="en-US" dirty="0"/>
              <a:t>Specific information required to evaluate proposals</a:t>
            </a:r>
          </a:p>
          <a:p>
            <a:pPr lvl="1" indent="-283464">
              <a:spcBef>
                <a:spcPts val="600"/>
              </a:spcBef>
              <a:buSzPct val="100000"/>
            </a:pPr>
            <a:r>
              <a:rPr lang="en-US" dirty="0"/>
              <a:t>Never request information that will not be evaluated </a:t>
            </a:r>
          </a:p>
          <a:p>
            <a:pPr indent="-283464">
              <a:spcBef>
                <a:spcPts val="600"/>
              </a:spcBef>
              <a:buSzPct val="100000"/>
            </a:pPr>
            <a:r>
              <a:rPr lang="en-US" dirty="0"/>
              <a:t>Section M – Evaluation Factors/Sub-factors</a:t>
            </a:r>
          </a:p>
          <a:p>
            <a:pPr lvl="1" indent="-283464">
              <a:spcBef>
                <a:spcPts val="600"/>
              </a:spcBef>
              <a:buSzPct val="100000"/>
            </a:pPr>
            <a:r>
              <a:rPr lang="en-US" dirty="0"/>
              <a:t>Uniform baseline used to evaluate each </a:t>
            </a:r>
            <a:r>
              <a:rPr lang="en-US" dirty="0" err="1"/>
              <a:t>offeror’s</a:t>
            </a:r>
            <a:r>
              <a:rPr lang="en-US" dirty="0"/>
              <a:t> proposal</a:t>
            </a:r>
          </a:p>
          <a:p>
            <a:pPr lvl="1" indent="-283464">
              <a:spcBef>
                <a:spcPts val="600"/>
              </a:spcBef>
              <a:buSzPct val="100000"/>
            </a:pPr>
            <a:r>
              <a:rPr lang="en-US" dirty="0"/>
              <a:t>Represent elements tied to significant RFP requirements</a:t>
            </a:r>
          </a:p>
          <a:p>
            <a:pPr lvl="1" indent="-283464">
              <a:spcBef>
                <a:spcPts val="600"/>
              </a:spcBef>
              <a:buSzPct val="100000"/>
            </a:pPr>
            <a:r>
              <a:rPr lang="en-US" dirty="0"/>
              <a:t>Impact source selection decision</a:t>
            </a:r>
          </a:p>
          <a:p>
            <a:pPr lvl="1" indent="-283464">
              <a:spcBef>
                <a:spcPts val="600"/>
              </a:spcBef>
              <a:buSzPct val="100000"/>
            </a:pPr>
            <a:r>
              <a:rPr lang="en-US" dirty="0"/>
              <a:t>Limit to items expected to be discriminators or required by statute/regulation</a:t>
            </a:r>
          </a:p>
          <a:p>
            <a:pPr lvl="1" indent="-283464">
              <a:spcBef>
                <a:spcPts val="600"/>
              </a:spcBef>
              <a:buSzPct val="100000"/>
            </a:pPr>
            <a:r>
              <a:rPr lang="en-US" dirty="0"/>
              <a:t>Include factors’ relative importance in the solicitation.</a:t>
            </a:r>
          </a:p>
          <a:p>
            <a:pPr indent="-283464">
              <a:spcBef>
                <a:spcPts val="600"/>
              </a:spcBef>
              <a:buSzPct val="100000"/>
            </a:pPr>
            <a:r>
              <a:rPr lang="en-US" dirty="0"/>
              <a:t>All stakeholders should be involved</a:t>
            </a:r>
          </a:p>
          <a:p>
            <a:pPr indent="-283464">
              <a:spcBef>
                <a:spcPts val="600"/>
              </a:spcBef>
              <a:buSzPct val="100000"/>
            </a:pPr>
            <a:endParaRPr lang="en-US" dirty="0">
              <a:ea typeface="+mn-ea"/>
              <a:cs typeface="+mn-cs"/>
            </a:endParaRPr>
          </a:p>
          <a:p>
            <a:pPr>
              <a:spcBef>
                <a:spcPts val="300"/>
              </a:spcBef>
              <a:buNone/>
            </a:pPr>
            <a:endParaRPr lang="en-US" dirty="0"/>
          </a:p>
          <a:p>
            <a:pPr lvl="1">
              <a:spcBef>
                <a:spcPts val="300"/>
              </a:spcBef>
              <a:buFont typeface="Wingdings" pitchFamily="2" charset="2"/>
              <a:buChar char="Ø"/>
            </a:pPr>
            <a:endParaRPr lang="en-US" dirty="0"/>
          </a:p>
          <a:p>
            <a:pPr>
              <a:spcBef>
                <a:spcPts val="300"/>
              </a:spcBef>
              <a:buNone/>
            </a:pPr>
            <a:endParaRPr lang="en-US" dirty="0"/>
          </a:p>
          <a:p>
            <a:pPr>
              <a:spcBef>
                <a:spcPts val="300"/>
              </a:spcBef>
              <a:buNone/>
            </a:pPr>
            <a:endParaRPr lang="en-US" dirty="0"/>
          </a:p>
          <a:p>
            <a:pPr lvl="1">
              <a:spcBef>
                <a:spcPts val="300"/>
              </a:spcBef>
              <a:buNone/>
            </a:pPr>
            <a:endParaRPr lang="en-US" u="sng" dirty="0"/>
          </a:p>
          <a:p>
            <a:pPr indent="-4763">
              <a:spcBef>
                <a:spcPts val="300"/>
              </a:spcBef>
              <a:buNone/>
            </a:pPr>
            <a:endParaRPr lang="en-US" dirty="0"/>
          </a:p>
        </p:txBody>
      </p:sp>
      <p:sp>
        <p:nvSpPr>
          <p:cNvPr id="4" name="Title 3"/>
          <p:cNvSpPr>
            <a:spLocks noGrp="1"/>
          </p:cNvSpPr>
          <p:nvPr>
            <p:ph type="title"/>
          </p:nvPr>
        </p:nvSpPr>
        <p:spPr>
          <a:xfrm>
            <a:off x="1981200" y="152399"/>
            <a:ext cx="6007100" cy="914401"/>
          </a:xfrm>
        </p:spPr>
        <p:txBody>
          <a:bodyPr/>
          <a:lstStyle/>
          <a:p>
            <a:r>
              <a:rPr lang="en-US" dirty="0"/>
              <a:t>Developing Sections L and M</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79</a:t>
            </a:fld>
            <a:endParaRPr lang="en-US">
              <a:solidFill>
                <a:schemeClr val="bg2"/>
              </a:solidFill>
            </a:endParaRPr>
          </a:p>
        </p:txBody>
      </p:sp>
    </p:spTree>
    <p:extLst>
      <p:ext uri="{BB962C8B-B14F-4D97-AF65-F5344CB8AC3E}">
        <p14:creationId xmlns:p14="http://schemas.microsoft.com/office/powerpoint/2010/main" val="193480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Contents of Acquisition Plans</a:t>
            </a:r>
          </a:p>
        </p:txBody>
      </p:sp>
      <p:sp>
        <p:nvSpPr>
          <p:cNvPr id="3" name="Slide Number Placeholder 2"/>
          <p:cNvSpPr>
            <a:spLocks noGrp="1"/>
          </p:cNvSpPr>
          <p:nvPr>
            <p:ph type="sldNum" sz="quarter" idx="12"/>
          </p:nvPr>
        </p:nvSpPr>
        <p:spPr/>
        <p:txBody>
          <a:bodyPr/>
          <a:lstStyle/>
          <a:p>
            <a:pPr>
              <a:defRPr/>
            </a:pPr>
            <a:fld id="{BEED8B32-D5BB-414F-AAF8-0D2054DF8865}" type="slidenum">
              <a:rPr lang="en-US" smtClean="0"/>
              <a:pPr>
                <a:defRPr/>
              </a:pPr>
              <a:t>8</a:t>
            </a:fld>
            <a:endParaRPr lang="en-US" dirty="0">
              <a:solidFill>
                <a:schemeClr val="bg2"/>
              </a:solidFill>
            </a:endParaRPr>
          </a:p>
        </p:txBody>
      </p:sp>
      <p:pic>
        <p:nvPicPr>
          <p:cNvPr id="1028" name="Picture 4"/>
          <p:cNvPicPr>
            <a:picLocks noChangeAspect="1" noChangeArrowheads="1"/>
          </p:cNvPicPr>
          <p:nvPr/>
        </p:nvPicPr>
        <p:blipFill>
          <a:blip r:embed="rId3" cstate="print"/>
          <a:srcRect/>
          <a:stretch>
            <a:fillRect/>
          </a:stretch>
        </p:blipFill>
        <p:spPr bwMode="auto">
          <a:xfrm>
            <a:off x="385763" y="1371600"/>
            <a:ext cx="8370887" cy="5187950"/>
          </a:xfrm>
          <a:prstGeom prst="rect">
            <a:avLst/>
          </a:prstGeom>
          <a:noFill/>
          <a:ln w="9525">
            <a:noFill/>
            <a:miter lim="800000"/>
            <a:headEnd/>
            <a:tailEnd/>
          </a:ln>
          <a:effectLst/>
        </p:spPr>
      </p:pic>
    </p:spTree>
    <p:extLst>
      <p:ext uri="{BB962C8B-B14F-4D97-AF65-F5344CB8AC3E}">
        <p14:creationId xmlns:p14="http://schemas.microsoft.com/office/powerpoint/2010/main" val="83363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062" y="1295400"/>
            <a:ext cx="8397875" cy="4743450"/>
          </a:xfrm>
        </p:spPr>
        <p:txBody>
          <a:bodyPr/>
          <a:lstStyle/>
          <a:p>
            <a:pPr indent="-283464">
              <a:spcBef>
                <a:spcPts val="600"/>
              </a:spcBef>
              <a:buSzPct val="100000"/>
            </a:pPr>
            <a:r>
              <a:rPr lang="en-US" sz="2800" dirty="0"/>
              <a:t> </a:t>
            </a:r>
            <a:r>
              <a:rPr lang="en-US" sz="2400" dirty="0"/>
              <a:t>Sections L and M tailored to each source selection</a:t>
            </a:r>
          </a:p>
          <a:p>
            <a:pPr indent="-283464">
              <a:spcBef>
                <a:spcPts val="600"/>
              </a:spcBef>
              <a:buSzPct val="100000"/>
            </a:pPr>
            <a:r>
              <a:rPr lang="en-US" sz="2400" dirty="0"/>
              <a:t> Consider program risks</a:t>
            </a:r>
          </a:p>
          <a:p>
            <a:pPr indent="-283464">
              <a:spcBef>
                <a:spcPts val="600"/>
              </a:spcBef>
              <a:buSzPct val="100000"/>
            </a:pPr>
            <a:r>
              <a:rPr lang="en-US" sz="2400" dirty="0"/>
              <a:t> Leverage Section L and M templates and language</a:t>
            </a:r>
          </a:p>
          <a:p>
            <a:pPr indent="-283464">
              <a:spcBef>
                <a:spcPts val="600"/>
              </a:spcBef>
              <a:buSzPct val="100000"/>
            </a:pPr>
            <a:r>
              <a:rPr lang="en-US" sz="2400" dirty="0"/>
              <a:t> Ensure clear linkage and consistent language between requirements, acquisition documents, and evaluation factors to maximize accuracy and clarity</a:t>
            </a:r>
          </a:p>
          <a:p>
            <a:pPr lvl="1" indent="-283464">
              <a:spcBef>
                <a:spcPts val="600"/>
              </a:spcBef>
              <a:buSzPct val="100000"/>
            </a:pPr>
            <a:r>
              <a:rPr lang="en-US" dirty="0"/>
              <a:t> Should use a Cross Reference Matrix showing crosswalk between requirements documents and Sections L and M</a:t>
            </a:r>
          </a:p>
          <a:p>
            <a:pPr marL="0" indent="0">
              <a:buNone/>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80</a:t>
            </a:fld>
            <a:endParaRPr lang="en-US">
              <a:solidFill>
                <a:schemeClr val="bg2"/>
              </a:solidFill>
            </a:endParaRPr>
          </a:p>
        </p:txBody>
      </p:sp>
      <p:sp>
        <p:nvSpPr>
          <p:cNvPr id="4" name="Title 3"/>
          <p:cNvSpPr>
            <a:spLocks noGrp="1"/>
          </p:cNvSpPr>
          <p:nvPr>
            <p:ph type="title"/>
          </p:nvPr>
        </p:nvSpPr>
        <p:spPr/>
        <p:txBody>
          <a:bodyPr/>
          <a:lstStyle/>
          <a:p>
            <a:r>
              <a:rPr lang="en-US" dirty="0"/>
              <a:t>Developing Sections L and M (</a:t>
            </a:r>
            <a:r>
              <a:rPr lang="en-US" dirty="0" err="1"/>
              <a:t>cont</a:t>
            </a:r>
            <a:r>
              <a:rPr lang="en-US" dirty="0"/>
              <a:t>)</a:t>
            </a:r>
          </a:p>
        </p:txBody>
      </p:sp>
    </p:spTree>
    <p:extLst>
      <p:ext uri="{BB962C8B-B14F-4D97-AF65-F5344CB8AC3E}">
        <p14:creationId xmlns:p14="http://schemas.microsoft.com/office/powerpoint/2010/main" val="2081224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81</a:t>
            </a:fld>
            <a:endParaRPr lang="en-US" dirty="0">
              <a:solidFill>
                <a:schemeClr val="bg2"/>
              </a:solidFill>
            </a:endParaRPr>
          </a:p>
        </p:txBody>
      </p:sp>
      <p:sp>
        <p:nvSpPr>
          <p:cNvPr id="4" name="Title 3"/>
          <p:cNvSpPr>
            <a:spLocks noGrp="1"/>
          </p:cNvSpPr>
          <p:nvPr>
            <p:ph type="title"/>
          </p:nvPr>
        </p:nvSpPr>
        <p:spPr/>
        <p:txBody>
          <a:bodyPr/>
          <a:lstStyle/>
          <a:p>
            <a:r>
              <a:rPr lang="en-US" dirty="0"/>
              <a:t>Sample Cross Reference Matrix</a:t>
            </a:r>
          </a:p>
        </p:txBody>
      </p:sp>
      <p:graphicFrame>
        <p:nvGraphicFramePr>
          <p:cNvPr id="5" name="Table 4"/>
          <p:cNvGraphicFramePr>
            <a:graphicFrameLocks noGrp="1"/>
          </p:cNvGraphicFramePr>
          <p:nvPr>
            <p:extLst>
              <p:ext uri="{D42A27DB-BD31-4B8C-83A1-F6EECF244321}">
                <p14:modId xmlns:p14="http://schemas.microsoft.com/office/powerpoint/2010/main" val="1750800641"/>
              </p:ext>
            </p:extLst>
          </p:nvPr>
        </p:nvGraphicFramePr>
        <p:xfrm>
          <a:off x="304800" y="1385506"/>
          <a:ext cx="8610600" cy="4634294"/>
        </p:xfrm>
        <a:graphic>
          <a:graphicData uri="http://schemas.openxmlformats.org/drawingml/2006/table">
            <a:tbl>
              <a:tblPr firstRow="1" firstCol="1" bandRow="1">
                <a:tableStyleId>{5C22544A-7EE6-4342-B048-85BDC9FD1C3A}</a:tableStyleId>
              </a:tblPr>
              <a:tblGrid>
                <a:gridCol w="2514601">
                  <a:extLst>
                    <a:ext uri="{9D8B030D-6E8A-4147-A177-3AD203B41FA5}">
                      <a16:colId xmlns:a16="http://schemas.microsoft.com/office/drawing/2014/main" val="20000"/>
                    </a:ext>
                  </a:extLst>
                </a:gridCol>
                <a:gridCol w="1062682">
                  <a:extLst>
                    <a:ext uri="{9D8B030D-6E8A-4147-A177-3AD203B41FA5}">
                      <a16:colId xmlns:a16="http://schemas.microsoft.com/office/drawing/2014/main" val="20001"/>
                    </a:ext>
                  </a:extLst>
                </a:gridCol>
                <a:gridCol w="1267321">
                  <a:extLst>
                    <a:ext uri="{9D8B030D-6E8A-4147-A177-3AD203B41FA5}">
                      <a16:colId xmlns:a16="http://schemas.microsoft.com/office/drawing/2014/main" val="20002"/>
                    </a:ext>
                  </a:extLst>
                </a:gridCol>
                <a:gridCol w="1370305">
                  <a:extLst>
                    <a:ext uri="{9D8B030D-6E8A-4147-A177-3AD203B41FA5}">
                      <a16:colId xmlns:a16="http://schemas.microsoft.com/office/drawing/2014/main" val="20003"/>
                    </a:ext>
                  </a:extLst>
                </a:gridCol>
                <a:gridCol w="1080418">
                  <a:extLst>
                    <a:ext uri="{9D8B030D-6E8A-4147-A177-3AD203B41FA5}">
                      <a16:colId xmlns:a16="http://schemas.microsoft.com/office/drawing/2014/main" val="20004"/>
                    </a:ext>
                  </a:extLst>
                </a:gridCol>
                <a:gridCol w="1315273">
                  <a:extLst>
                    <a:ext uri="{9D8B030D-6E8A-4147-A177-3AD203B41FA5}">
                      <a16:colId xmlns:a16="http://schemas.microsoft.com/office/drawing/2014/main" val="20005"/>
                    </a:ext>
                  </a:extLst>
                </a:gridCol>
              </a:tblGrid>
              <a:tr h="365125">
                <a:tc>
                  <a:txBody>
                    <a:bodyPr/>
                    <a:lstStyle/>
                    <a:p>
                      <a:pPr algn="ctr">
                        <a:lnSpc>
                          <a:spcPct val="115000"/>
                        </a:lnSpc>
                      </a:pPr>
                      <a:r>
                        <a:rPr lang="en-US" sz="900" dirty="0">
                          <a:solidFill>
                            <a:schemeClr val="tx1"/>
                          </a:solidFill>
                          <a:effectLst/>
                        </a:rPr>
                        <a:t> Cross Reference</a:t>
                      </a:r>
                      <a:endParaRPr lang="en-US" sz="1000" dirty="0">
                        <a:solidFill>
                          <a:schemeClr val="tx1"/>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solidFill>
                            <a:schemeClr val="tx1"/>
                          </a:solidFill>
                          <a:effectLst/>
                        </a:rPr>
                        <a:t> PWS Para</a:t>
                      </a:r>
                      <a:endParaRPr lang="en-US" sz="1000" dirty="0">
                        <a:solidFill>
                          <a:schemeClr val="tx1"/>
                        </a:solidFill>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solidFill>
                            <a:schemeClr val="tx1"/>
                          </a:solidFill>
                          <a:effectLst/>
                        </a:rPr>
                        <a:t>RFP Section L&amp;M</a:t>
                      </a:r>
                      <a:endParaRPr lang="en-US" sz="1000" dirty="0">
                        <a:solidFill>
                          <a:schemeClr val="tx1"/>
                        </a:solidFill>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solidFill>
                            <a:schemeClr val="tx1"/>
                          </a:solidFill>
                          <a:effectLst/>
                        </a:rPr>
                        <a:t> CLIN</a:t>
                      </a:r>
                      <a:endParaRPr lang="en-US" sz="1000" dirty="0">
                        <a:solidFill>
                          <a:schemeClr val="tx1"/>
                        </a:solidFill>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solidFill>
                            <a:schemeClr val="tx1"/>
                          </a:solidFill>
                          <a:effectLst/>
                        </a:rPr>
                        <a:t> CDRL</a:t>
                      </a:r>
                      <a:endParaRPr lang="en-US" sz="1000" dirty="0">
                        <a:solidFill>
                          <a:schemeClr val="tx1"/>
                        </a:solidFill>
                        <a:effectLst/>
                        <a:latin typeface="Times New Roman"/>
                        <a:ea typeface="Times New Roman"/>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solidFill>
                            <a:schemeClr val="tx1"/>
                          </a:solidFill>
                          <a:effectLst/>
                        </a:rPr>
                        <a:t>Proposal (Vol &amp; Para)</a:t>
                      </a:r>
                      <a:endParaRPr lang="en-US" sz="1000" dirty="0">
                        <a:solidFill>
                          <a:schemeClr val="tx1"/>
                        </a:solidFill>
                        <a:effectLst/>
                        <a:latin typeface="Times New Roman"/>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2250">
                <a:tc>
                  <a:txBody>
                    <a:bodyPr/>
                    <a:lstStyle/>
                    <a:p>
                      <a:pPr algn="ctr">
                        <a:lnSpc>
                          <a:spcPct val="115000"/>
                        </a:lnSpc>
                      </a:pPr>
                      <a:r>
                        <a:rPr lang="en-US" sz="1000" b="0" dirty="0">
                          <a:solidFill>
                            <a:srgbClr val="0000FF"/>
                          </a:solidFill>
                          <a:effectLst/>
                        </a:rPr>
                        <a:t>Transition Phase-in</a:t>
                      </a:r>
                      <a:endParaRPr lang="en-US" sz="1050" b="0" dirty="0">
                        <a:solidFill>
                          <a:srgbClr val="0000FF"/>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pPr>
                      <a:r>
                        <a:rPr lang="en-US" sz="1100" b="0" dirty="0">
                          <a:solidFill>
                            <a:srgbClr val="0000FF"/>
                          </a:solidFill>
                          <a:effectLst/>
                        </a:rPr>
                        <a:t>SF1</a:t>
                      </a:r>
                      <a:endParaRPr lang="en-US" sz="1200" b="0" dirty="0">
                        <a:solidFill>
                          <a:srgbClr val="0000FF"/>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pPr>
                      <a:r>
                        <a:rPr lang="en-US" sz="900" dirty="0">
                          <a:effectLst/>
                        </a:rPr>
                        <a:t>0001</a:t>
                      </a:r>
                      <a:endParaRPr lang="en-US"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pPr>
                      <a:r>
                        <a:rPr lang="en-US" sz="900" dirty="0">
                          <a:effectLst/>
                        </a:rPr>
                        <a:t>A00F</a:t>
                      </a:r>
                      <a:endParaRPr lang="en-US"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15468">
                <a:tc>
                  <a:txBody>
                    <a:bodyPr/>
                    <a:lstStyle/>
                    <a:p>
                      <a:pPr>
                        <a:lnSpc>
                          <a:spcPct val="115000"/>
                        </a:lnSpc>
                      </a:pPr>
                      <a:r>
                        <a:rPr lang="en-US" sz="900" b="1" dirty="0">
                          <a:effectLst/>
                        </a:rPr>
                        <a:t>Element 1a – GFE Usage Plan</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1.2.2</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4.1a</a:t>
                      </a:r>
                      <a:endParaRPr lang="en-US" sz="1000" dirty="0">
                        <a:effectLst/>
                      </a:endParaRPr>
                    </a:p>
                    <a:p>
                      <a:pPr indent="14605" algn="ctr">
                        <a:lnSpc>
                          <a:spcPct val="115000"/>
                        </a:lnSpc>
                      </a:pPr>
                      <a:r>
                        <a:rPr lang="en-US" sz="900" dirty="0">
                          <a:effectLst/>
                        </a:rPr>
                        <a:t>M: 2.2.1a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0001</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N/A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15468">
                <a:tc>
                  <a:txBody>
                    <a:bodyPr/>
                    <a:lstStyle/>
                    <a:p>
                      <a:pPr>
                        <a:lnSpc>
                          <a:spcPct val="115000"/>
                        </a:lnSpc>
                      </a:pPr>
                      <a:r>
                        <a:rPr lang="en-US" sz="900" b="1" dirty="0">
                          <a:effectLst/>
                        </a:rPr>
                        <a:t>Element 1b – Repair Process Demonstrations</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1.2.1</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4.1b</a:t>
                      </a:r>
                      <a:endParaRPr lang="en-US" sz="1000" dirty="0">
                        <a:effectLst/>
                      </a:endParaRPr>
                    </a:p>
                    <a:p>
                      <a:pPr algn="ctr">
                        <a:lnSpc>
                          <a:spcPct val="115000"/>
                        </a:lnSpc>
                      </a:pPr>
                      <a:r>
                        <a:rPr lang="en-US" sz="900" dirty="0">
                          <a:effectLst/>
                        </a:rPr>
                        <a:t>M: 2.2.1b</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0001</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N/A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15468">
                <a:tc>
                  <a:txBody>
                    <a:bodyPr/>
                    <a:lstStyle/>
                    <a:p>
                      <a:pPr>
                        <a:lnSpc>
                          <a:spcPct val="115000"/>
                        </a:lnSpc>
                      </a:pPr>
                      <a:r>
                        <a:rPr lang="en-US" sz="900" b="1" dirty="0">
                          <a:effectLst/>
                        </a:rPr>
                        <a:t>Element 1c – Hire/Retain Qualified Personnel</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1.2.3</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4.1c</a:t>
                      </a:r>
                      <a:endParaRPr lang="en-US" sz="1000" dirty="0">
                        <a:effectLst/>
                      </a:endParaRPr>
                    </a:p>
                    <a:p>
                      <a:pPr algn="ctr">
                        <a:lnSpc>
                          <a:spcPct val="115000"/>
                        </a:lnSpc>
                      </a:pPr>
                      <a:r>
                        <a:rPr lang="en-US" sz="900" dirty="0">
                          <a:effectLst/>
                        </a:rPr>
                        <a:t>M: 2.2.1c</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0001</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N/A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15468">
                <a:tc>
                  <a:txBody>
                    <a:bodyPr/>
                    <a:lstStyle/>
                    <a:p>
                      <a:pPr>
                        <a:lnSpc>
                          <a:spcPct val="115000"/>
                        </a:lnSpc>
                      </a:pPr>
                      <a:r>
                        <a:rPr lang="en-US" sz="900" b="1" dirty="0">
                          <a:effectLst/>
                        </a:rPr>
                        <a:t>Element 1d – Facilities Plan</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1.2.4</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4.1d</a:t>
                      </a:r>
                      <a:endParaRPr lang="en-US" sz="1000" dirty="0">
                        <a:effectLst/>
                      </a:endParaRPr>
                    </a:p>
                    <a:p>
                      <a:pPr algn="ctr">
                        <a:lnSpc>
                          <a:spcPct val="115000"/>
                        </a:lnSpc>
                      </a:pPr>
                      <a:r>
                        <a:rPr lang="en-US" sz="900" dirty="0">
                          <a:effectLst/>
                        </a:rPr>
                        <a:t>M: 2.2.1d</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0001</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N/A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15468">
                <a:tc>
                  <a:txBody>
                    <a:bodyPr/>
                    <a:lstStyle/>
                    <a:p>
                      <a:pPr>
                        <a:lnSpc>
                          <a:spcPct val="115000"/>
                        </a:lnSpc>
                      </a:pPr>
                      <a:r>
                        <a:rPr lang="en-US" sz="900" b="1" dirty="0">
                          <a:effectLst/>
                        </a:rPr>
                        <a:t>Element 1e – Data Reporting</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1.11</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4.1e</a:t>
                      </a:r>
                      <a:endParaRPr lang="en-US" sz="1000" dirty="0">
                        <a:effectLst/>
                      </a:endParaRPr>
                    </a:p>
                    <a:p>
                      <a:pPr algn="ctr">
                        <a:lnSpc>
                          <a:spcPct val="115000"/>
                        </a:lnSpc>
                      </a:pPr>
                      <a:r>
                        <a:rPr lang="en-US" sz="900" dirty="0">
                          <a:effectLst/>
                        </a:rPr>
                        <a:t>M: 2.2.1e</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0003</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A00A-A0AD</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15468">
                <a:tc>
                  <a:txBody>
                    <a:bodyPr/>
                    <a:lstStyle/>
                    <a:p>
                      <a:pPr marL="0" algn="ctr" defTabSz="914400" rtl="0" eaLnBrk="1" latinLnBrk="0" hangingPunct="1">
                        <a:lnSpc>
                          <a:spcPct val="115000"/>
                        </a:lnSpc>
                      </a:pPr>
                      <a:r>
                        <a:rPr lang="en-US" sz="1000" b="1" kern="1200" dirty="0">
                          <a:solidFill>
                            <a:srgbClr val="0000FF"/>
                          </a:solidFill>
                          <a:effectLst/>
                          <a:latin typeface="+mn-lt"/>
                          <a:ea typeface="+mn-ea"/>
                          <a:cs typeface="+mn-cs"/>
                        </a:rPr>
                        <a:t>Supply Chain / Material Management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lnSpc>
                          <a:spcPct val="115000"/>
                        </a:lnSpc>
                      </a:pPr>
                      <a:r>
                        <a:rPr lang="en-US" sz="1100" b="0" kern="1200" dirty="0">
                          <a:solidFill>
                            <a:srgbClr val="0000FF"/>
                          </a:solidFill>
                          <a:effectLst/>
                          <a:latin typeface="+mn-lt"/>
                          <a:ea typeface="+mn-ea"/>
                          <a:cs typeface="+mn-cs"/>
                        </a:rPr>
                        <a:t>SF2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Imbedded in overhaul / repair prices</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A00C-A00E, A00G-H, A00N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15468">
                <a:tc>
                  <a:txBody>
                    <a:bodyPr/>
                    <a:lstStyle/>
                    <a:p>
                      <a:pPr>
                        <a:lnSpc>
                          <a:spcPct val="115000"/>
                        </a:lnSpc>
                      </a:pPr>
                      <a:r>
                        <a:rPr lang="en-US" sz="900" b="1" dirty="0">
                          <a:effectLst/>
                        </a:rPr>
                        <a:t>Element 2a – Parts Forecasting and documentation of approved sources</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1.9, 1.5.4</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4.2a</a:t>
                      </a:r>
                      <a:endParaRPr lang="en-US" sz="1000" dirty="0">
                        <a:effectLst/>
                      </a:endParaRPr>
                    </a:p>
                    <a:p>
                      <a:pPr algn="ctr">
                        <a:lnSpc>
                          <a:spcPct val="115000"/>
                        </a:lnSpc>
                      </a:pPr>
                      <a:r>
                        <a:rPr lang="en-US" sz="900" dirty="0">
                          <a:effectLst/>
                        </a:rPr>
                        <a:t>M: 2.2.2a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Imbedded in overhaul / repair prices</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N/A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15468">
                <a:tc>
                  <a:txBody>
                    <a:bodyPr/>
                    <a:lstStyle/>
                    <a:p>
                      <a:pPr>
                        <a:lnSpc>
                          <a:spcPct val="115000"/>
                        </a:lnSpc>
                      </a:pPr>
                      <a:r>
                        <a:rPr lang="en-US" sz="900" b="1" dirty="0">
                          <a:effectLst/>
                        </a:rPr>
                        <a:t>Element 2b – Material Storage, Packaging / Transportation</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1.3, 1.8, and 1.9</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4.2b</a:t>
                      </a:r>
                      <a:endParaRPr lang="en-US" sz="1000" dirty="0">
                        <a:effectLst/>
                      </a:endParaRPr>
                    </a:p>
                    <a:p>
                      <a:pPr algn="ctr">
                        <a:lnSpc>
                          <a:spcPct val="115000"/>
                        </a:lnSpc>
                      </a:pPr>
                      <a:r>
                        <a:rPr lang="en-US" sz="900" dirty="0">
                          <a:effectLst/>
                        </a:rPr>
                        <a:t>M: 2.2.2b</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Imbedded in overhaul / repair prices</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A00D, A00E, A00G, A00H</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15468">
                <a:tc>
                  <a:txBody>
                    <a:bodyPr/>
                    <a:lstStyle/>
                    <a:p>
                      <a:pPr marL="0" algn="ctr" defTabSz="914400" rtl="0" eaLnBrk="1" latinLnBrk="0" hangingPunct="1">
                        <a:lnSpc>
                          <a:spcPct val="115000"/>
                        </a:lnSpc>
                      </a:pPr>
                      <a:r>
                        <a:rPr lang="en-US" sz="1000" b="1" kern="1200" dirty="0">
                          <a:solidFill>
                            <a:srgbClr val="0000FF"/>
                          </a:solidFill>
                          <a:effectLst/>
                          <a:latin typeface="+mn-lt"/>
                          <a:ea typeface="+mn-ea"/>
                          <a:cs typeface="+mn-cs"/>
                        </a:rPr>
                        <a:t>Program Management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lnSpc>
                          <a:spcPct val="115000"/>
                        </a:lnSpc>
                      </a:pPr>
                      <a:r>
                        <a:rPr lang="en-US" sz="1100" b="0" kern="1200" dirty="0">
                          <a:solidFill>
                            <a:srgbClr val="0000FF"/>
                          </a:solidFill>
                          <a:effectLst/>
                          <a:latin typeface="+mn-lt"/>
                          <a:ea typeface="+mn-ea"/>
                          <a:cs typeface="+mn-cs"/>
                        </a:rPr>
                        <a:t>SF3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Imbedded in overhaul / repair prices</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A00C, A00E, A00R</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473202">
                <a:tc>
                  <a:txBody>
                    <a:bodyPr/>
                    <a:lstStyle/>
                    <a:p>
                      <a:pPr>
                        <a:lnSpc>
                          <a:spcPct val="115000"/>
                        </a:lnSpc>
                      </a:pPr>
                      <a:r>
                        <a:rPr lang="en-US" sz="900" b="1" dirty="0">
                          <a:effectLst/>
                        </a:rPr>
                        <a:t>Element 3a – Schedule / Produce Requirements, Surge Responsiveness, and O&amp;A</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1.4.1.a, 1.15, and 1.16</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4.3a</a:t>
                      </a:r>
                      <a:endParaRPr lang="en-US" sz="1000" dirty="0">
                        <a:effectLst/>
                      </a:endParaRPr>
                    </a:p>
                    <a:p>
                      <a:pPr algn="ctr">
                        <a:lnSpc>
                          <a:spcPct val="115000"/>
                        </a:lnSpc>
                      </a:pPr>
                      <a:r>
                        <a:rPr lang="en-US" sz="900" dirty="0">
                          <a:effectLst/>
                        </a:rPr>
                        <a:t>M: 2.2.3a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Imbedded in overhaul / repair prices, 0005</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A00C, A00E</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15468">
                <a:tc>
                  <a:txBody>
                    <a:bodyPr/>
                    <a:lstStyle/>
                    <a:p>
                      <a:pPr>
                        <a:lnSpc>
                          <a:spcPct val="115000"/>
                        </a:lnSpc>
                      </a:pPr>
                      <a:r>
                        <a:rPr lang="en-US" sz="900" b="1" dirty="0">
                          <a:effectLst/>
                        </a:rPr>
                        <a:t>Element 3b – Transition Phase-Out</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1.17</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L: 4.3b</a:t>
                      </a:r>
                      <a:endParaRPr lang="en-US" sz="1000" dirty="0">
                        <a:effectLst/>
                      </a:endParaRPr>
                    </a:p>
                    <a:p>
                      <a:pPr algn="ctr">
                        <a:lnSpc>
                          <a:spcPct val="115000"/>
                        </a:lnSpc>
                      </a:pPr>
                      <a:r>
                        <a:rPr lang="en-US" sz="900" dirty="0">
                          <a:effectLst/>
                        </a:rPr>
                        <a:t>M: 2.2.3b</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0002</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N/A</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419037">
                <a:tc>
                  <a:txBody>
                    <a:bodyPr/>
                    <a:lstStyle/>
                    <a:p>
                      <a:pPr>
                        <a:lnSpc>
                          <a:spcPct val="115000"/>
                        </a:lnSpc>
                      </a:pPr>
                      <a:r>
                        <a:rPr lang="en-US" sz="900" b="1" dirty="0">
                          <a:effectLst/>
                        </a:rPr>
                        <a:t>Element 3c – Small Business Requirements</a:t>
                      </a:r>
                      <a:endParaRPr lang="en-US" sz="10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effectLst/>
                        </a:rPr>
                        <a:t>PWS: N/A</a:t>
                      </a:r>
                      <a:endParaRPr lang="en-US" sz="1000" dirty="0">
                        <a:effectLst/>
                      </a:endParaRPr>
                    </a:p>
                    <a:p>
                      <a:pPr algn="ctr">
                        <a:lnSpc>
                          <a:spcPct val="115000"/>
                        </a:lnSpc>
                      </a:pPr>
                      <a:r>
                        <a:rPr lang="en-US" sz="900" dirty="0">
                          <a:effectLst/>
                        </a:rPr>
                        <a:t>Clause H002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effectLst/>
                        </a:rPr>
                        <a:t>L: 4.3c</a:t>
                      </a:r>
                      <a:endParaRPr lang="en-US" sz="1000" dirty="0">
                        <a:effectLst/>
                      </a:endParaRPr>
                    </a:p>
                    <a:p>
                      <a:pPr algn="ctr">
                        <a:lnSpc>
                          <a:spcPct val="115000"/>
                        </a:lnSpc>
                      </a:pPr>
                      <a:r>
                        <a:rPr lang="en-US" sz="900" dirty="0">
                          <a:effectLst/>
                        </a:rPr>
                        <a:t>M: 2.2.3c</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effectLst/>
                        </a:rPr>
                        <a:t>Imbedded in overhaul / repair prices</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effectLst/>
                        </a:rPr>
                        <a:t>A00R</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900" dirty="0">
                          <a:effectLst/>
                        </a:rPr>
                        <a:t> </a:t>
                      </a:r>
                      <a:endParaRPr lang="en-US" sz="10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 name="Rectangle 1"/>
          <p:cNvSpPr/>
          <p:nvPr/>
        </p:nvSpPr>
        <p:spPr>
          <a:xfrm>
            <a:off x="2638265" y="6042493"/>
            <a:ext cx="3775393" cy="369332"/>
          </a:xfrm>
          <a:prstGeom prst="rect">
            <a:avLst/>
          </a:prstGeom>
        </p:spPr>
        <p:txBody>
          <a:bodyPr wrap="none">
            <a:spAutoFit/>
          </a:bodyPr>
          <a:lstStyle/>
          <a:p>
            <a:pPr algn="ctr"/>
            <a:r>
              <a:rPr lang="en-US" b="1" dirty="0">
                <a:hlinkClick r:id="rId3"/>
              </a:rPr>
              <a:t>Cross Reference Matrix (sample)</a:t>
            </a:r>
            <a:endParaRPr lang="en-US" b="1" dirty="0"/>
          </a:p>
        </p:txBody>
      </p:sp>
    </p:spTree>
    <p:extLst>
      <p:ext uri="{BB962C8B-B14F-4D97-AF65-F5344CB8AC3E}">
        <p14:creationId xmlns:p14="http://schemas.microsoft.com/office/powerpoint/2010/main" val="19019449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xfrm>
            <a:off x="7988300" y="6524625"/>
            <a:ext cx="1143000" cy="304800"/>
          </a:xfrm>
        </p:spPr>
        <p:txBody>
          <a:bodyPr/>
          <a:lstStyle/>
          <a:p>
            <a:pPr>
              <a:defRPr/>
            </a:pPr>
            <a:fld id="{42BFA060-D37F-48E0-BEAC-5AB53DFA6658}" type="slidenum">
              <a:rPr lang="en-US" smtClean="0"/>
              <a:pPr>
                <a:defRPr/>
              </a:pPr>
              <a:t>82</a:t>
            </a:fld>
            <a:endParaRPr lang="en-US" dirty="0">
              <a:solidFill>
                <a:schemeClr val="bg2"/>
              </a:solidFill>
            </a:endParaRPr>
          </a:p>
        </p:txBody>
      </p:sp>
      <p:sp>
        <p:nvSpPr>
          <p:cNvPr id="93188" name="Rectangle 4"/>
          <p:cNvSpPr>
            <a:spLocks noGrp="1" noChangeArrowheads="1"/>
          </p:cNvSpPr>
          <p:nvPr>
            <p:ph type="title"/>
          </p:nvPr>
        </p:nvSpPr>
        <p:spPr/>
        <p:txBody>
          <a:bodyPr/>
          <a:lstStyle/>
          <a:p>
            <a:r>
              <a:rPr lang="en-US" dirty="0"/>
              <a:t>Draft Request For Proposal (DRFP)</a:t>
            </a:r>
          </a:p>
        </p:txBody>
      </p:sp>
      <p:sp>
        <p:nvSpPr>
          <p:cNvPr id="93189" name="Rectangle 5"/>
          <p:cNvSpPr>
            <a:spLocks noGrp="1" noChangeArrowheads="1"/>
          </p:cNvSpPr>
          <p:nvPr>
            <p:ph type="body" idx="1"/>
          </p:nvPr>
        </p:nvSpPr>
        <p:spPr>
          <a:xfrm>
            <a:off x="416560" y="1219200"/>
            <a:ext cx="8305800" cy="5278368"/>
          </a:xfrm>
        </p:spPr>
        <p:txBody>
          <a:bodyPr wrap="square">
            <a:spAutoFit/>
          </a:bodyPr>
          <a:lstStyle/>
          <a:p>
            <a:pPr indent="-283464">
              <a:spcBef>
                <a:spcPts val="300"/>
              </a:spcBef>
              <a:spcAft>
                <a:spcPts val="300"/>
              </a:spcAft>
              <a:buSzPct val="100000"/>
            </a:pPr>
            <a:r>
              <a:rPr lang="en-US" sz="2400" dirty="0"/>
              <a:t>Highly recommended for all acquisitions</a:t>
            </a:r>
          </a:p>
          <a:p>
            <a:pPr lvl="1" indent="-283464">
              <a:spcBef>
                <a:spcPts val="300"/>
              </a:spcBef>
              <a:spcAft>
                <a:spcPts val="300"/>
              </a:spcAft>
              <a:buSzPct val="100000"/>
            </a:pPr>
            <a:r>
              <a:rPr lang="en-US" dirty="0">
                <a:ea typeface="+mn-ea"/>
                <a:cs typeface="+mn-cs"/>
              </a:rPr>
              <a:t>Specific content determined by PCO and PM and coordinated with Legal Counsel</a:t>
            </a:r>
          </a:p>
          <a:p>
            <a:pPr lvl="1" indent="-283464">
              <a:spcBef>
                <a:spcPts val="300"/>
              </a:spcBef>
              <a:spcAft>
                <a:spcPts val="300"/>
              </a:spcAft>
              <a:buSzPct val="100000"/>
            </a:pPr>
            <a:r>
              <a:rPr lang="en-US" dirty="0">
                <a:ea typeface="+mn-ea"/>
                <a:cs typeface="+mn-cs"/>
              </a:rPr>
              <a:t>Consider:</a:t>
            </a:r>
          </a:p>
          <a:p>
            <a:pPr lvl="2" indent="-283464">
              <a:spcBef>
                <a:spcPts val="300"/>
              </a:spcBef>
              <a:spcAft>
                <a:spcPts val="300"/>
              </a:spcAft>
              <a:buSzPct val="100000"/>
            </a:pPr>
            <a:r>
              <a:rPr lang="en-US" sz="1800" dirty="0">
                <a:ea typeface="+mn-ea"/>
                <a:cs typeface="+mn-cs"/>
              </a:rPr>
              <a:t>Detailed description of Government’s requirements (e.g.,  requirements document, PWS, SOO, etc.)</a:t>
            </a:r>
          </a:p>
          <a:p>
            <a:pPr lvl="2" indent="-283464">
              <a:spcBef>
                <a:spcPts val="300"/>
              </a:spcBef>
              <a:spcAft>
                <a:spcPts val="300"/>
              </a:spcAft>
              <a:buSzPct val="100000"/>
            </a:pPr>
            <a:r>
              <a:rPr lang="en-US" sz="1800" dirty="0">
                <a:ea typeface="+mn-ea"/>
                <a:cs typeface="+mn-cs"/>
              </a:rPr>
              <a:t>Cost/price schedule</a:t>
            </a:r>
          </a:p>
          <a:p>
            <a:pPr lvl="2" indent="-283464">
              <a:spcBef>
                <a:spcPts val="300"/>
              </a:spcBef>
              <a:spcAft>
                <a:spcPts val="300"/>
              </a:spcAft>
              <a:buSzPct val="100000"/>
            </a:pPr>
            <a:r>
              <a:rPr lang="en-US" sz="1800" dirty="0">
                <a:ea typeface="+mn-ea"/>
                <a:cs typeface="+mn-cs"/>
              </a:rPr>
              <a:t>Evaluation criteria, proposal contents, e.g., Sections L and M</a:t>
            </a:r>
          </a:p>
          <a:p>
            <a:pPr lvl="2" indent="-283464">
              <a:spcBef>
                <a:spcPts val="300"/>
              </a:spcBef>
              <a:spcAft>
                <a:spcPts val="300"/>
              </a:spcAft>
              <a:buSzPct val="100000"/>
            </a:pPr>
            <a:r>
              <a:rPr lang="en-US" sz="1800" dirty="0">
                <a:ea typeface="+mn-ea"/>
                <a:cs typeface="+mn-cs"/>
              </a:rPr>
              <a:t>Issuance of multiple DRFPs</a:t>
            </a:r>
            <a:endParaRPr lang="en-US" sz="2400" dirty="0">
              <a:ea typeface="+mn-ea"/>
              <a:cs typeface="+mn-cs"/>
            </a:endParaRPr>
          </a:p>
          <a:p>
            <a:pPr indent="-283464">
              <a:spcBef>
                <a:spcPts val="300"/>
              </a:spcBef>
              <a:spcAft>
                <a:spcPts val="300"/>
              </a:spcAft>
              <a:buSzPct val="100000"/>
            </a:pPr>
            <a:r>
              <a:rPr lang="en-US" sz="2400" dirty="0"/>
              <a:t>Benefits -- input from industry on: </a:t>
            </a:r>
          </a:p>
          <a:p>
            <a:pPr lvl="1" indent="-283464">
              <a:spcBef>
                <a:spcPts val="300"/>
              </a:spcBef>
              <a:spcAft>
                <a:spcPts val="300"/>
              </a:spcAft>
              <a:buSzPct val="100000"/>
            </a:pPr>
            <a:r>
              <a:rPr lang="en-US" dirty="0">
                <a:ea typeface="+mn-ea"/>
                <a:cs typeface="+mn-cs"/>
              </a:rPr>
              <a:t>Realism and clarity of government requirements</a:t>
            </a:r>
          </a:p>
          <a:p>
            <a:pPr lvl="1" indent="-283464">
              <a:spcBef>
                <a:spcPts val="300"/>
              </a:spcBef>
              <a:spcAft>
                <a:spcPts val="300"/>
              </a:spcAft>
              <a:buSzPct val="100000"/>
            </a:pPr>
            <a:r>
              <a:rPr lang="en-US" dirty="0">
                <a:ea typeface="+mn-ea"/>
                <a:cs typeface="+mn-cs"/>
              </a:rPr>
              <a:t>Contract type contemplated</a:t>
            </a:r>
          </a:p>
          <a:p>
            <a:pPr lvl="1" indent="-283464">
              <a:spcBef>
                <a:spcPts val="300"/>
              </a:spcBef>
              <a:spcAft>
                <a:spcPts val="300"/>
              </a:spcAft>
              <a:buSzPct val="100000"/>
            </a:pPr>
            <a:r>
              <a:rPr lang="en-US" dirty="0">
                <a:ea typeface="+mn-ea"/>
                <a:cs typeface="+mn-cs"/>
              </a:rPr>
              <a:t>Schedule realism</a:t>
            </a:r>
          </a:p>
          <a:p>
            <a:pPr indent="-283464">
              <a:spcBef>
                <a:spcPts val="300"/>
              </a:spcBef>
              <a:spcAft>
                <a:spcPts val="300"/>
              </a:spcAft>
              <a:buSzPct val="100000"/>
            </a:pPr>
            <a:r>
              <a:rPr lang="en-US" sz="2400" dirty="0">
                <a:ea typeface="+mn-ea"/>
                <a:cs typeface="+mn-cs"/>
              </a:rPr>
              <a:t>Maintain record of comments and adjudication</a:t>
            </a:r>
          </a:p>
        </p:txBody>
      </p:sp>
    </p:spTree>
    <p:extLst>
      <p:ext uri="{BB962C8B-B14F-4D97-AF65-F5344CB8AC3E}">
        <p14:creationId xmlns:p14="http://schemas.microsoft.com/office/powerpoint/2010/main" val="1050904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50250" cy="5029200"/>
          </a:xfrm>
        </p:spPr>
        <p:txBody>
          <a:bodyPr/>
          <a:lstStyle/>
          <a:p>
            <a:pPr indent="-283464">
              <a:spcBef>
                <a:spcPts val="600"/>
              </a:spcBef>
              <a:spcAft>
                <a:spcPts val="600"/>
              </a:spcAft>
              <a:buSzPct val="100000"/>
            </a:pPr>
            <a:r>
              <a:rPr lang="en-US" sz="2400" dirty="0"/>
              <a:t>Requirements documents must clearly describe work objectives or work to be performed</a:t>
            </a:r>
          </a:p>
          <a:p>
            <a:pPr indent="-283464">
              <a:spcBef>
                <a:spcPts val="600"/>
              </a:spcBef>
              <a:spcAft>
                <a:spcPts val="600"/>
              </a:spcAft>
              <a:buSzPct val="100000"/>
            </a:pPr>
            <a:r>
              <a:rPr lang="en-US" sz="2400" dirty="0"/>
              <a:t>Specification must clearly delineate key technical characteristics of product or service</a:t>
            </a:r>
          </a:p>
          <a:p>
            <a:pPr indent="-283464">
              <a:spcBef>
                <a:spcPts val="600"/>
              </a:spcBef>
              <a:spcAft>
                <a:spcPts val="600"/>
              </a:spcAft>
              <a:buSzPct val="100000"/>
            </a:pPr>
            <a:r>
              <a:rPr lang="en-US" sz="2400" dirty="0"/>
              <a:t>Schedule B CLIN structure must be complete &amp; clear</a:t>
            </a:r>
          </a:p>
          <a:p>
            <a:pPr indent="-283464">
              <a:spcBef>
                <a:spcPts val="600"/>
              </a:spcBef>
              <a:spcAft>
                <a:spcPts val="600"/>
              </a:spcAft>
              <a:buSzPct val="100000"/>
            </a:pPr>
            <a:r>
              <a:rPr lang="en-US" sz="2400" dirty="0"/>
              <a:t>Requirements must be achievable and not overly restrictive</a:t>
            </a:r>
          </a:p>
          <a:p>
            <a:pPr lvl="1" indent="-283464">
              <a:spcBef>
                <a:spcPts val="600"/>
              </a:spcBef>
              <a:spcAft>
                <a:spcPts val="600"/>
              </a:spcAft>
              <a:buSzPct val="100000"/>
            </a:pPr>
            <a:r>
              <a:rPr lang="en-US" dirty="0">
                <a:ea typeface="+mn-ea"/>
                <a:cs typeface="+mn-cs"/>
              </a:rPr>
              <a:t>Review Acquisition Strategy, unique special clauses and critical technical requirements</a:t>
            </a:r>
          </a:p>
          <a:p>
            <a:pPr indent="-283464">
              <a:spcBef>
                <a:spcPts val="600"/>
              </a:spcBef>
              <a:spcAft>
                <a:spcPts val="600"/>
              </a:spcAft>
              <a:buSzPct val="100000"/>
            </a:pPr>
            <a:r>
              <a:rPr lang="en-US" sz="2400" dirty="0"/>
              <a:t>Government estimate must be consistent with requirements and available funding</a:t>
            </a:r>
          </a:p>
          <a:p>
            <a:pPr>
              <a:spcBef>
                <a:spcPts val="300"/>
              </a:spcBef>
              <a:spcAft>
                <a:spcPts val="300"/>
              </a:spcAft>
            </a:pPr>
            <a:endParaRPr lang="en-US" sz="2400" dirty="0"/>
          </a:p>
          <a:p>
            <a:pPr>
              <a:spcBef>
                <a:spcPts val="300"/>
              </a:spcBef>
              <a:spcAft>
                <a:spcPts val="300"/>
              </a:spcAft>
            </a:pPr>
            <a:endParaRPr lang="en-US" sz="2400" dirty="0"/>
          </a:p>
          <a:p>
            <a:pPr>
              <a:spcBef>
                <a:spcPts val="300"/>
              </a:spcBef>
              <a:spcAft>
                <a:spcPts val="300"/>
              </a:spcAft>
            </a:pPr>
            <a:endParaRPr lang="en-US" sz="24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83</a:t>
            </a:fld>
            <a:endParaRPr lang="en-US">
              <a:solidFill>
                <a:schemeClr val="bg2"/>
              </a:solidFill>
            </a:endParaRPr>
          </a:p>
        </p:txBody>
      </p:sp>
      <p:sp>
        <p:nvSpPr>
          <p:cNvPr id="4" name="Title 3"/>
          <p:cNvSpPr>
            <a:spLocks noGrp="1"/>
          </p:cNvSpPr>
          <p:nvPr>
            <p:ph type="title"/>
          </p:nvPr>
        </p:nvSpPr>
        <p:spPr>
          <a:xfrm>
            <a:off x="552450" y="52388"/>
            <a:ext cx="7435850" cy="1143000"/>
          </a:xfrm>
        </p:spPr>
        <p:txBody>
          <a:bodyPr/>
          <a:lstStyle/>
          <a:p>
            <a:r>
              <a:rPr lang="en-US" dirty="0"/>
              <a:t>DRFP Considerations</a:t>
            </a:r>
          </a:p>
        </p:txBody>
      </p:sp>
    </p:spTree>
    <p:extLst>
      <p:ext uri="{BB962C8B-B14F-4D97-AF65-F5344CB8AC3E}">
        <p14:creationId xmlns:p14="http://schemas.microsoft.com/office/powerpoint/2010/main" val="32598197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26450" cy="4800600"/>
          </a:xfrm>
        </p:spPr>
        <p:txBody>
          <a:bodyPr/>
          <a:lstStyle/>
          <a:p>
            <a:pPr indent="-283464">
              <a:spcBef>
                <a:spcPts val="300"/>
              </a:spcBef>
              <a:spcAft>
                <a:spcPts val="300"/>
              </a:spcAft>
              <a:buSzPct val="100000"/>
            </a:pPr>
            <a:r>
              <a:rPr lang="en-US" sz="2400" dirty="0"/>
              <a:t>Government’s formal tool to:</a:t>
            </a:r>
          </a:p>
          <a:p>
            <a:pPr lvl="1" indent="-283464">
              <a:spcBef>
                <a:spcPts val="300"/>
              </a:spcBef>
              <a:spcAft>
                <a:spcPts val="300"/>
              </a:spcAft>
              <a:buSzPct val="100000"/>
            </a:pPr>
            <a:r>
              <a:rPr lang="en-US" dirty="0">
                <a:ea typeface="+mn-ea"/>
                <a:cs typeface="+mn-cs"/>
              </a:rPr>
              <a:t>Communicate technical/contractual requirements to industry</a:t>
            </a:r>
          </a:p>
          <a:p>
            <a:pPr lvl="1" indent="-283464">
              <a:spcBef>
                <a:spcPts val="300"/>
              </a:spcBef>
              <a:spcAft>
                <a:spcPts val="300"/>
              </a:spcAft>
              <a:buSzPct val="100000"/>
            </a:pPr>
            <a:r>
              <a:rPr lang="en-US" dirty="0">
                <a:ea typeface="+mn-ea"/>
                <a:cs typeface="+mn-cs"/>
              </a:rPr>
              <a:t>Solicit proposals from industry to satisfy requirements</a:t>
            </a:r>
          </a:p>
          <a:p>
            <a:pPr indent="-283464">
              <a:spcBef>
                <a:spcPts val="300"/>
              </a:spcBef>
              <a:spcAft>
                <a:spcPts val="300"/>
              </a:spcAft>
              <a:buSzPct val="100000"/>
            </a:pPr>
            <a:r>
              <a:rPr lang="en-US" sz="2400" dirty="0"/>
              <a:t>Must be consistent with requirements documents, Acquisition Plan, Market Research and Source Selection Plan</a:t>
            </a:r>
          </a:p>
          <a:p>
            <a:pPr indent="-283464">
              <a:spcBef>
                <a:spcPts val="300"/>
              </a:spcBef>
              <a:spcAft>
                <a:spcPts val="300"/>
              </a:spcAft>
              <a:buSzPct val="100000"/>
            </a:pPr>
            <a:r>
              <a:rPr lang="en-US" sz="2400" dirty="0"/>
              <a:t>Final solicitation cannot be released until:</a:t>
            </a:r>
          </a:p>
          <a:p>
            <a:pPr lvl="1" indent="-283464">
              <a:spcBef>
                <a:spcPts val="300"/>
              </a:spcBef>
              <a:spcAft>
                <a:spcPts val="300"/>
              </a:spcAft>
              <a:buSzPct val="100000"/>
            </a:pPr>
            <a:r>
              <a:rPr lang="en-US" dirty="0">
                <a:ea typeface="+mn-ea"/>
                <a:cs typeface="+mn-cs"/>
              </a:rPr>
              <a:t>Acquisition Plan, Life Cycle Management Plan, or Life Cycle Sustainment Plan is approved</a:t>
            </a:r>
          </a:p>
          <a:p>
            <a:pPr lvl="1" indent="-283464">
              <a:spcBef>
                <a:spcPts val="300"/>
              </a:spcBef>
              <a:spcAft>
                <a:spcPts val="300"/>
              </a:spcAft>
              <a:buSzPct val="100000"/>
            </a:pPr>
            <a:r>
              <a:rPr lang="en-US" dirty="0">
                <a:ea typeface="+mn-ea"/>
                <a:cs typeface="+mn-cs"/>
              </a:rPr>
              <a:t>SSP is approved</a:t>
            </a:r>
          </a:p>
          <a:p>
            <a:pPr lvl="1" indent="-283464">
              <a:spcBef>
                <a:spcPts val="300"/>
              </a:spcBef>
              <a:spcAft>
                <a:spcPts val="300"/>
              </a:spcAft>
              <a:buSzPct val="100000"/>
            </a:pPr>
            <a:r>
              <a:rPr lang="en-US" dirty="0">
                <a:ea typeface="+mn-ea"/>
                <a:cs typeface="+mn-cs"/>
              </a:rPr>
              <a:t>Business clearance obtained </a:t>
            </a:r>
          </a:p>
          <a:p>
            <a:pPr indent="-283464">
              <a:spcBef>
                <a:spcPts val="300"/>
              </a:spcBef>
              <a:spcAft>
                <a:spcPts val="300"/>
              </a:spcAft>
              <a:buSzPct val="100000"/>
            </a:pPr>
            <a:r>
              <a:rPr lang="en-US" sz="2400" dirty="0"/>
              <a:t>Notification required concurrent w/issuance of RFP</a:t>
            </a:r>
          </a:p>
          <a:p>
            <a:pPr indent="-283464">
              <a:spcBef>
                <a:spcPts val="600"/>
              </a:spcBef>
              <a:spcAft>
                <a:spcPts val="600"/>
              </a:spcAft>
              <a:buSzPct val="100000"/>
            </a:pPr>
            <a:r>
              <a:rPr lang="en-US" sz="2400" dirty="0"/>
              <a:t>RFP is the foundation of the binding contract </a:t>
            </a:r>
          </a:p>
          <a:p>
            <a:pPr>
              <a:spcBef>
                <a:spcPts val="300"/>
              </a:spcBef>
              <a:spcAft>
                <a:spcPts val="300"/>
              </a:spcAft>
              <a:buNone/>
            </a:pP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84</a:t>
            </a:fld>
            <a:endParaRPr lang="en-US" dirty="0">
              <a:solidFill>
                <a:schemeClr val="bg2"/>
              </a:solidFill>
            </a:endParaRPr>
          </a:p>
        </p:txBody>
      </p:sp>
      <p:sp>
        <p:nvSpPr>
          <p:cNvPr id="4" name="Title 3"/>
          <p:cNvSpPr>
            <a:spLocks noGrp="1"/>
          </p:cNvSpPr>
          <p:nvPr>
            <p:ph type="title"/>
          </p:nvPr>
        </p:nvSpPr>
        <p:spPr/>
        <p:txBody>
          <a:bodyPr/>
          <a:lstStyle/>
          <a:p>
            <a:r>
              <a:rPr lang="en-US" sz="4000" dirty="0"/>
              <a:t>Request for Proposal (RFP)</a:t>
            </a:r>
          </a:p>
        </p:txBody>
      </p:sp>
    </p:spTree>
    <p:extLst>
      <p:ext uri="{BB962C8B-B14F-4D97-AF65-F5344CB8AC3E}">
        <p14:creationId xmlns:p14="http://schemas.microsoft.com/office/powerpoint/2010/main" val="23518627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5181600"/>
          </a:xfrm>
          <a:ln>
            <a:noFill/>
          </a:ln>
        </p:spPr>
        <p:txBody>
          <a:bodyPr/>
          <a:lstStyle/>
          <a:p>
            <a:pPr indent="-283464">
              <a:spcBef>
                <a:spcPts val="300"/>
              </a:spcBef>
              <a:buSzPct val="100000"/>
            </a:pPr>
            <a:r>
              <a:rPr lang="en-US" sz="2400" dirty="0"/>
              <a:t>Decide if a pre-proposal conference is of value</a:t>
            </a:r>
          </a:p>
          <a:p>
            <a:pPr lvl="1" indent="-283464">
              <a:spcBef>
                <a:spcPts val="300"/>
              </a:spcBef>
              <a:buSzPct val="100000"/>
            </a:pPr>
            <a:r>
              <a:rPr lang="en-US" dirty="0">
                <a:ea typeface="+mn-ea"/>
                <a:cs typeface="+mn-cs"/>
              </a:rPr>
              <a:t>Greater number of exchanges with industry during acquisition planning may decrease need for a formal pre-proposal conference</a:t>
            </a:r>
          </a:p>
          <a:p>
            <a:pPr lvl="1" indent="-283464">
              <a:spcBef>
                <a:spcPts val="300"/>
              </a:spcBef>
              <a:buSzPct val="100000"/>
            </a:pPr>
            <a:r>
              <a:rPr lang="en-US" dirty="0">
                <a:ea typeface="+mn-ea"/>
                <a:cs typeface="+mn-cs"/>
              </a:rPr>
              <a:t>Normally used in more complex acquisitions to ensure prospective offerors understand complicated specifications and requirements</a:t>
            </a:r>
          </a:p>
          <a:p>
            <a:pPr lvl="1" indent="-283464">
              <a:spcBef>
                <a:spcPts val="300"/>
              </a:spcBef>
              <a:buSzPct val="100000"/>
            </a:pPr>
            <a:r>
              <a:rPr lang="en-US" dirty="0">
                <a:ea typeface="+mn-ea"/>
                <a:cs typeface="+mn-cs"/>
              </a:rPr>
              <a:t>Permits offerors to ask questions </a:t>
            </a:r>
          </a:p>
          <a:p>
            <a:pPr lvl="1" indent="-283464">
              <a:spcBef>
                <a:spcPts val="300"/>
              </a:spcBef>
              <a:buSzPct val="100000"/>
            </a:pPr>
            <a:r>
              <a:rPr lang="en-US" dirty="0">
                <a:ea typeface="+mn-ea"/>
                <a:cs typeface="+mn-cs"/>
              </a:rPr>
              <a:t>Conducted after formal RFP release but before proposal due date</a:t>
            </a:r>
          </a:p>
          <a:p>
            <a:pPr lvl="1" indent="-283464">
              <a:spcBef>
                <a:spcPts val="300"/>
              </a:spcBef>
              <a:buSzPct val="100000"/>
            </a:pPr>
            <a:r>
              <a:rPr lang="en-US" dirty="0">
                <a:ea typeface="+mn-ea"/>
                <a:cs typeface="+mn-cs"/>
              </a:rPr>
              <a:t>When used:</a:t>
            </a:r>
          </a:p>
          <a:p>
            <a:pPr lvl="2" indent="-283464">
              <a:spcBef>
                <a:spcPts val="300"/>
              </a:spcBef>
              <a:buSzPct val="100000"/>
            </a:pPr>
            <a:r>
              <a:rPr lang="en-US" sz="1800" dirty="0">
                <a:ea typeface="+mn-ea"/>
                <a:cs typeface="+mn-cs"/>
              </a:rPr>
              <a:t>Make minutes of conference available to all potential offerors</a:t>
            </a:r>
          </a:p>
          <a:p>
            <a:pPr lvl="2" indent="-283464">
              <a:spcBef>
                <a:spcPts val="300"/>
              </a:spcBef>
              <a:buSzPct val="100000"/>
            </a:pPr>
            <a:r>
              <a:rPr lang="en-US" sz="1800" dirty="0">
                <a:ea typeface="+mn-ea"/>
                <a:cs typeface="+mn-cs"/>
              </a:rPr>
              <a:t>Do NOT disclose proprietary data of one offeror to others</a:t>
            </a:r>
          </a:p>
        </p:txBody>
      </p:sp>
      <p:sp>
        <p:nvSpPr>
          <p:cNvPr id="4" name="Title 3"/>
          <p:cNvSpPr>
            <a:spLocks noGrp="1"/>
          </p:cNvSpPr>
          <p:nvPr>
            <p:ph type="title"/>
          </p:nvPr>
        </p:nvSpPr>
        <p:spPr>
          <a:xfrm>
            <a:off x="1676400" y="28576"/>
            <a:ext cx="6400800" cy="1190624"/>
          </a:xfrm>
        </p:spPr>
        <p:txBody>
          <a:bodyPr/>
          <a:lstStyle/>
          <a:p>
            <a:r>
              <a:rPr lang="en-US" dirty="0"/>
              <a:t>Pre-Proposal Conference</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85</a:t>
            </a:fld>
            <a:endParaRPr lang="en-US">
              <a:solidFill>
                <a:schemeClr val="bg2"/>
              </a:solidFill>
            </a:endParaRPr>
          </a:p>
        </p:txBody>
      </p:sp>
    </p:spTree>
    <p:extLst>
      <p:ext uri="{BB962C8B-B14F-4D97-AF65-F5344CB8AC3E}">
        <p14:creationId xmlns:p14="http://schemas.microsoft.com/office/powerpoint/2010/main" val="815994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4"/>
          <p:cNvSpPr>
            <a:spLocks noGrp="1"/>
          </p:cNvSpPr>
          <p:nvPr>
            <p:ph type="sldNum" sz="quarter" idx="11"/>
          </p:nvPr>
        </p:nvSpPr>
        <p:spPr>
          <a:xfrm>
            <a:off x="7988300" y="6524625"/>
            <a:ext cx="1143000" cy="304800"/>
          </a:xfrm>
        </p:spPr>
        <p:txBody>
          <a:bodyPr/>
          <a:lstStyle/>
          <a:p>
            <a:pPr>
              <a:defRPr/>
            </a:pPr>
            <a:fld id="{514478A0-9695-4DED-B5DE-2E77E97471E3}" type="slidenum">
              <a:rPr lang="en-US" smtClean="0"/>
              <a:pPr>
                <a:defRPr/>
              </a:pPr>
              <a:t>86</a:t>
            </a:fld>
            <a:endParaRPr lang="en-US" dirty="0">
              <a:solidFill>
                <a:schemeClr val="bg2"/>
              </a:solidFill>
            </a:endParaRPr>
          </a:p>
        </p:txBody>
      </p:sp>
      <p:sp>
        <p:nvSpPr>
          <p:cNvPr id="78852" name="Text Box 2"/>
          <p:cNvSpPr txBox="1">
            <a:spLocks noChangeArrowheads="1"/>
          </p:cNvSpPr>
          <p:nvPr/>
        </p:nvSpPr>
        <p:spPr bwMode="auto">
          <a:xfrm>
            <a:off x="2534912" y="3254514"/>
            <a:ext cx="4046685" cy="707886"/>
          </a:xfrm>
          <a:prstGeom prst="rect">
            <a:avLst/>
          </a:prstGeom>
          <a:noFill/>
          <a:ln w="12700">
            <a:noFill/>
            <a:miter lim="800000"/>
            <a:headEnd/>
            <a:tailEnd/>
          </a:ln>
        </p:spPr>
        <p:txBody>
          <a:bodyPr wrap="none">
            <a:spAutoFit/>
          </a:bodyPr>
          <a:lstStyle/>
          <a:p>
            <a:pPr algn="ctr" eaLnBrk="0" hangingPunct="0"/>
            <a:r>
              <a:rPr lang="en-US" sz="4000" b="1" dirty="0">
                <a:solidFill>
                  <a:srgbClr val="000066"/>
                </a:solidFill>
              </a:rPr>
              <a:t>EZ Source Tool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350" y="1371600"/>
            <a:ext cx="8731250" cy="4708981"/>
          </a:xfrm>
        </p:spPr>
        <p:txBody>
          <a:bodyPr wrap="square">
            <a:spAutoFit/>
          </a:bodyPr>
          <a:lstStyle/>
          <a:p>
            <a:pPr>
              <a:spcBef>
                <a:spcPts val="450"/>
              </a:spcBef>
              <a:spcAft>
                <a:spcPts val="0"/>
              </a:spcAft>
              <a:buSzPct val="100000"/>
            </a:pPr>
            <a:r>
              <a:rPr lang="en-US" dirty="0"/>
              <a:t>Mandatory use for competitive acquisitions</a:t>
            </a:r>
          </a:p>
          <a:p>
            <a:pPr lvl="1" indent="-212598">
              <a:spcBef>
                <a:spcPts val="450"/>
              </a:spcBef>
              <a:spcAft>
                <a:spcPts val="0"/>
              </a:spcAft>
              <a:buSzPct val="100000"/>
            </a:pPr>
            <a:r>
              <a:rPr lang="en-US" sz="1800" dirty="0">
                <a:ea typeface="+mn-ea"/>
                <a:cs typeface="+mn-cs"/>
              </a:rPr>
              <a:t>$100M or more (unless waived by the CAA)</a:t>
            </a:r>
          </a:p>
          <a:p>
            <a:pPr lvl="1" indent="-212598">
              <a:spcBef>
                <a:spcPts val="450"/>
              </a:spcBef>
              <a:spcAft>
                <a:spcPts val="0"/>
              </a:spcAft>
              <a:buSzPct val="100000"/>
            </a:pPr>
            <a:r>
              <a:rPr lang="en-US" sz="1800" dirty="0">
                <a:ea typeface="+mn-ea"/>
                <a:cs typeface="+mn-cs"/>
              </a:rPr>
              <a:t>High visibility programs</a:t>
            </a:r>
          </a:p>
          <a:p>
            <a:pPr lvl="2" indent="-212598">
              <a:spcBef>
                <a:spcPts val="450"/>
              </a:spcBef>
              <a:spcAft>
                <a:spcPts val="0"/>
              </a:spcAft>
              <a:buSzPct val="100000"/>
            </a:pPr>
            <a:r>
              <a:rPr lang="en-US" sz="1600" dirty="0">
                <a:ea typeface="+mn-ea"/>
                <a:cs typeface="+mn-cs"/>
              </a:rPr>
              <a:t>Consolidation of individual contracts</a:t>
            </a:r>
          </a:p>
          <a:p>
            <a:pPr lvl="2" indent="-212598">
              <a:spcBef>
                <a:spcPts val="450"/>
              </a:spcBef>
              <a:spcAft>
                <a:spcPts val="0"/>
              </a:spcAft>
              <a:buSzPct val="100000"/>
            </a:pPr>
            <a:r>
              <a:rPr lang="en-US" sz="1600" dirty="0">
                <a:ea typeface="+mn-ea"/>
                <a:cs typeface="+mn-cs"/>
              </a:rPr>
              <a:t>Re-competition due to sustained protest (corrective action)</a:t>
            </a:r>
          </a:p>
          <a:p>
            <a:pPr lvl="2" indent="-212598">
              <a:spcBef>
                <a:spcPts val="450"/>
              </a:spcBef>
              <a:spcAft>
                <a:spcPts val="0"/>
              </a:spcAft>
              <a:buSzPct val="100000"/>
            </a:pPr>
            <a:r>
              <a:rPr lang="en-US" sz="1600" dirty="0">
                <a:ea typeface="+mn-ea"/>
                <a:cs typeface="+mn-cs"/>
              </a:rPr>
              <a:t>Political sensitivity</a:t>
            </a:r>
          </a:p>
          <a:p>
            <a:pPr lvl="2" indent="-212598">
              <a:spcBef>
                <a:spcPts val="450"/>
              </a:spcBef>
              <a:spcAft>
                <a:spcPts val="0"/>
              </a:spcAft>
              <a:buSzPct val="100000"/>
            </a:pPr>
            <a:r>
              <a:rPr lang="en-US" sz="1600" dirty="0">
                <a:ea typeface="+mn-ea"/>
                <a:cs typeface="+mn-cs"/>
              </a:rPr>
              <a:t>PEO or CC deems high-risk program regardless of dollar value or ACAT level</a:t>
            </a:r>
          </a:p>
          <a:p>
            <a:pPr>
              <a:spcBef>
                <a:spcPts val="1200"/>
              </a:spcBef>
              <a:buSzPct val="100000"/>
            </a:pPr>
            <a:r>
              <a:rPr lang="en-US" dirty="0"/>
              <a:t>EZ Source tool POCs (AFMC/AFLCMC/HIBC)</a:t>
            </a:r>
          </a:p>
          <a:p>
            <a:pPr lvl="1">
              <a:buSzPct val="100000"/>
            </a:pPr>
            <a:r>
              <a:rPr lang="en-US" sz="1400" dirty="0">
                <a:solidFill>
                  <a:srgbClr val="000000"/>
                </a:solidFill>
                <a:ea typeface="Calibri" panose="020F0502020204030204" pitchFamily="34" charset="0"/>
              </a:rPr>
              <a:t>Cathy Kinder, </a:t>
            </a:r>
            <a:r>
              <a:rPr lang="en-US" sz="1400" dirty="0">
                <a:solidFill>
                  <a:srgbClr val="000000"/>
                </a:solidFill>
                <a:ea typeface="Calibri" panose="020F0502020204030204" pitchFamily="34" charset="0"/>
                <a:hlinkClick r:id="rId3"/>
              </a:rPr>
              <a:t>cathryn.kinder.1@us.af.mil</a:t>
            </a:r>
            <a:r>
              <a:rPr lang="en-US" sz="1400" dirty="0">
                <a:solidFill>
                  <a:srgbClr val="000000"/>
                </a:solidFill>
                <a:ea typeface="Calibri" panose="020F0502020204030204" pitchFamily="34" charset="0"/>
              </a:rPr>
              <a:t>, O: 937-305-0622, DSN 986-0622, C: 937- 469-5388</a:t>
            </a:r>
          </a:p>
          <a:p>
            <a:pPr lvl="1">
              <a:buSzPct val="100000"/>
            </a:pPr>
            <a:r>
              <a:rPr lang="en-US" sz="1400" dirty="0">
                <a:solidFill>
                  <a:srgbClr val="000000"/>
                </a:solidFill>
                <a:ea typeface="Calibri" panose="020F0502020204030204" pitchFamily="34" charset="0"/>
              </a:rPr>
              <a:t>Perry Wyatt, </a:t>
            </a:r>
            <a:r>
              <a:rPr lang="en-US" sz="1400" dirty="0">
                <a:solidFill>
                  <a:srgbClr val="000000"/>
                </a:solidFill>
                <a:ea typeface="Calibri" panose="020F0502020204030204" pitchFamily="34" charset="0"/>
                <a:hlinkClick r:id="rId4"/>
              </a:rPr>
              <a:t>perry.wyatt.1@us.af.mil</a:t>
            </a:r>
            <a:r>
              <a:rPr lang="en-US" sz="1400" dirty="0">
                <a:solidFill>
                  <a:srgbClr val="000000"/>
                </a:solidFill>
                <a:ea typeface="Calibri" panose="020F0502020204030204" pitchFamily="34" charset="0"/>
              </a:rPr>
              <a:t>, </a:t>
            </a:r>
            <a:r>
              <a:rPr lang="en-US" sz="1400" dirty="0">
                <a:ea typeface="Calibri" panose="020F0502020204030204" pitchFamily="34" charset="0"/>
              </a:rPr>
              <a:t>937-305-0622, DSN 986-0622</a:t>
            </a:r>
          </a:p>
          <a:p>
            <a:pPr>
              <a:spcBef>
                <a:spcPts val="1200"/>
              </a:spcBef>
              <a:buSzPct val="100000"/>
            </a:pPr>
            <a:r>
              <a:rPr lang="en-US" dirty="0"/>
              <a:t>EZ Source Templates are fully tailorable and may be accessed independently</a:t>
            </a:r>
            <a:endParaRPr lang="en-US" sz="1350" dirty="0">
              <a:hlinkClick r:id="rId5"/>
            </a:endParaRPr>
          </a:p>
          <a:p>
            <a:pPr marL="0" indent="0">
              <a:spcBef>
                <a:spcPts val="0"/>
              </a:spcBef>
              <a:buSzPct val="100000"/>
              <a:buNone/>
            </a:pPr>
            <a:endParaRPr lang="en-US" dirty="0">
              <a:hlinkClick r:id="rId5"/>
            </a:endParaRPr>
          </a:p>
          <a:p>
            <a:pPr marL="0" indent="0" algn="ctr">
              <a:spcBef>
                <a:spcPts val="0"/>
              </a:spcBef>
              <a:buSzPct val="100000"/>
              <a:buNone/>
            </a:pPr>
            <a:r>
              <a:rPr lang="en-US" dirty="0">
                <a:hlinkClick r:id="rId5"/>
              </a:rPr>
              <a:t>EZ Source Templates</a:t>
            </a:r>
            <a:endParaRPr lang="en-US" dirty="0"/>
          </a:p>
        </p:txBody>
      </p:sp>
      <p:sp>
        <p:nvSpPr>
          <p:cNvPr id="3" name="Slide Number Placeholder 2"/>
          <p:cNvSpPr>
            <a:spLocks noGrp="1"/>
          </p:cNvSpPr>
          <p:nvPr>
            <p:ph type="sldNum" sz="quarter" idx="11"/>
          </p:nvPr>
        </p:nvSpPr>
        <p:spPr/>
        <p:txBody>
          <a:bodyPr/>
          <a:lstStyle/>
          <a:p>
            <a:pPr>
              <a:defRPr/>
            </a:pPr>
            <a:fld id="{8447103C-B6EA-4F92-A769-409F020A387A}" type="slidenum">
              <a:rPr lang="en-US" smtClean="0">
                <a:solidFill>
                  <a:srgbClr val="808080"/>
                </a:solidFill>
              </a:rPr>
              <a:t>87</a:t>
            </a:fld>
            <a:endParaRPr lang="en-US" dirty="0">
              <a:solidFill>
                <a:srgbClr val="808080"/>
              </a:solidFill>
            </a:endParaRPr>
          </a:p>
        </p:txBody>
      </p:sp>
      <p:sp>
        <p:nvSpPr>
          <p:cNvPr id="5" name="Title 4"/>
          <p:cNvSpPr>
            <a:spLocks noGrp="1"/>
          </p:cNvSpPr>
          <p:nvPr>
            <p:ph type="title"/>
          </p:nvPr>
        </p:nvSpPr>
        <p:spPr/>
        <p:txBody>
          <a:bodyPr/>
          <a:lstStyle/>
          <a:p>
            <a:r>
              <a:rPr lang="en-US" dirty="0"/>
              <a:t>EZ Source Tool</a:t>
            </a:r>
          </a:p>
        </p:txBody>
      </p:sp>
    </p:spTree>
    <p:extLst>
      <p:ext uri="{BB962C8B-B14F-4D97-AF65-F5344CB8AC3E}">
        <p14:creationId xmlns:p14="http://schemas.microsoft.com/office/powerpoint/2010/main" val="2246940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1"/>
          </p:nvPr>
        </p:nvSpPr>
        <p:spPr>
          <a:xfrm>
            <a:off x="7988300" y="6524625"/>
            <a:ext cx="1143000" cy="304800"/>
          </a:xfrm>
        </p:spPr>
        <p:txBody>
          <a:bodyPr/>
          <a:lstStyle/>
          <a:p>
            <a:pPr>
              <a:defRPr/>
            </a:pPr>
            <a:fld id="{59739950-A23D-4C33-813E-AA878206E8A6}" type="slidenum">
              <a:rPr lang="en-US" smtClean="0"/>
              <a:pPr>
                <a:defRPr/>
              </a:pPr>
              <a:t>88</a:t>
            </a:fld>
            <a:endParaRPr lang="en-US" dirty="0">
              <a:solidFill>
                <a:schemeClr val="bg2"/>
              </a:solidFill>
            </a:endParaRPr>
          </a:p>
        </p:txBody>
      </p:sp>
      <p:sp>
        <p:nvSpPr>
          <p:cNvPr id="11268" name="Text Box 2"/>
          <p:cNvSpPr txBox="1">
            <a:spLocks noChangeArrowheads="1"/>
          </p:cNvSpPr>
          <p:nvPr/>
        </p:nvSpPr>
        <p:spPr bwMode="auto">
          <a:xfrm>
            <a:off x="849086" y="1752600"/>
            <a:ext cx="7467600" cy="1938992"/>
          </a:xfrm>
          <a:prstGeom prst="rect">
            <a:avLst/>
          </a:prstGeom>
          <a:noFill/>
          <a:ln w="12700">
            <a:noFill/>
            <a:miter lim="800000"/>
            <a:headEnd/>
            <a:tailEnd/>
          </a:ln>
        </p:spPr>
        <p:txBody>
          <a:bodyPr wrap="square">
            <a:spAutoFit/>
          </a:bodyPr>
          <a:lstStyle/>
          <a:p>
            <a:pPr algn="ctr" eaLnBrk="0" hangingPunct="0"/>
            <a:endParaRPr lang="en-US" sz="4000" dirty="0">
              <a:solidFill>
                <a:srgbClr val="000066"/>
              </a:solidFill>
            </a:endParaRPr>
          </a:p>
          <a:p>
            <a:pPr algn="ctr" eaLnBrk="0" hangingPunct="0"/>
            <a:endParaRPr lang="en-US" sz="4000" b="1" dirty="0">
              <a:solidFill>
                <a:srgbClr val="000066"/>
              </a:solidFill>
              <a:latin typeface="+mj-lt"/>
            </a:endParaRPr>
          </a:p>
          <a:p>
            <a:pPr algn="ctr" eaLnBrk="0" hangingPunct="0"/>
            <a:r>
              <a:rPr lang="en-US" sz="4000" b="1" dirty="0">
                <a:solidFill>
                  <a:srgbClr val="000066"/>
                </a:solidFill>
                <a:latin typeface="+mj-lt"/>
              </a:rPr>
              <a:t>Governance Oversight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300" y="63211"/>
            <a:ext cx="4953000" cy="1143000"/>
          </a:xfrm>
        </p:spPr>
        <p:txBody>
          <a:bodyPr/>
          <a:lstStyle/>
          <a:p>
            <a:r>
              <a:rPr lang="en-US" dirty="0"/>
              <a:t>Clearance Reviews</a:t>
            </a:r>
          </a:p>
        </p:txBody>
      </p:sp>
      <p:sp>
        <p:nvSpPr>
          <p:cNvPr id="3" name="Content Placeholder 2"/>
          <p:cNvSpPr>
            <a:spLocks noGrp="1"/>
          </p:cNvSpPr>
          <p:nvPr>
            <p:ph idx="1"/>
          </p:nvPr>
        </p:nvSpPr>
        <p:spPr>
          <a:xfrm>
            <a:off x="381000" y="1219200"/>
            <a:ext cx="8432800" cy="3352800"/>
          </a:xfrm>
        </p:spPr>
        <p:txBody>
          <a:bodyPr/>
          <a:lstStyle/>
          <a:p>
            <a:pPr marL="118872" indent="-283464" defTabSz="228600">
              <a:spcBef>
                <a:spcPts val="300"/>
              </a:spcBef>
              <a:spcAft>
                <a:spcPts val="300"/>
              </a:spcAft>
              <a:buSzPct val="100000"/>
              <a:defRPr/>
            </a:pPr>
            <a:r>
              <a:rPr lang="en-US" sz="2400" dirty="0"/>
              <a:t>Business Clearance</a:t>
            </a:r>
          </a:p>
          <a:p>
            <a:pPr marL="522097" lvl="1" indent="-283464" defTabSz="228600">
              <a:spcBef>
                <a:spcPts val="300"/>
              </a:spcBef>
              <a:spcAft>
                <a:spcPts val="300"/>
              </a:spcAft>
              <a:buSzPct val="100000"/>
              <a:defRPr/>
            </a:pPr>
            <a:r>
              <a:rPr lang="en-US" dirty="0">
                <a:ea typeface="+mn-ea"/>
                <a:cs typeface="+mn-cs"/>
              </a:rPr>
              <a:t>Approval to issue solicitation</a:t>
            </a:r>
          </a:p>
          <a:p>
            <a:pPr marL="522097" lvl="1" indent="-283464" defTabSz="228600">
              <a:spcBef>
                <a:spcPts val="300"/>
              </a:spcBef>
              <a:spcAft>
                <a:spcPts val="300"/>
              </a:spcAft>
              <a:buSzPct val="100000"/>
              <a:defRPr/>
            </a:pPr>
            <a:r>
              <a:rPr lang="en-US" dirty="0">
                <a:ea typeface="+mn-ea"/>
                <a:cs typeface="+mn-cs"/>
              </a:rPr>
              <a:t>Ensures solicitation effectively implements approved acquisition strategies</a:t>
            </a:r>
          </a:p>
          <a:p>
            <a:pPr marL="522097" lvl="1" indent="-283464" defTabSz="228600">
              <a:spcBef>
                <a:spcPts val="300"/>
              </a:spcBef>
              <a:spcAft>
                <a:spcPts val="300"/>
              </a:spcAft>
              <a:buSzPct val="100000"/>
              <a:defRPr/>
            </a:pPr>
            <a:r>
              <a:rPr lang="en-US" dirty="0">
                <a:ea typeface="+mn-ea"/>
                <a:cs typeface="+mn-cs"/>
              </a:rPr>
              <a:t>Ensures actions result in fair and reasonable business arrangements</a:t>
            </a:r>
          </a:p>
          <a:p>
            <a:pPr marL="522097" lvl="1" indent="-283464" defTabSz="228600">
              <a:spcBef>
                <a:spcPts val="300"/>
              </a:spcBef>
              <a:spcAft>
                <a:spcPts val="300"/>
              </a:spcAft>
              <a:buSzPct val="100000"/>
              <a:defRPr/>
            </a:pPr>
            <a:r>
              <a:rPr lang="en-US" dirty="0">
                <a:ea typeface="+mn-ea"/>
                <a:cs typeface="+mn-cs"/>
              </a:rPr>
              <a:t>Ensure the solicitation follows laws, regulations, and policies</a:t>
            </a:r>
          </a:p>
          <a:p>
            <a:pPr marL="522097" lvl="1" indent="-283464" defTabSz="228600">
              <a:spcBef>
                <a:spcPts val="300"/>
              </a:spcBef>
              <a:spcAft>
                <a:spcPts val="300"/>
              </a:spcAft>
              <a:buSzPct val="100000"/>
              <a:defRPr/>
            </a:pPr>
            <a:r>
              <a:rPr lang="en-US" dirty="0">
                <a:ea typeface="+mn-ea"/>
                <a:cs typeface="+mn-cs"/>
              </a:rPr>
              <a:t>Provide an independent review and assessment of the proposed action</a:t>
            </a:r>
          </a:p>
          <a:p>
            <a:pPr marL="118872" indent="-283464" defTabSz="228600">
              <a:spcBef>
                <a:spcPts val="300"/>
              </a:spcBef>
              <a:spcAft>
                <a:spcPts val="300"/>
              </a:spcAft>
              <a:buSzPct val="100000"/>
              <a:defRPr/>
            </a:pPr>
            <a:r>
              <a:rPr lang="en-US" sz="2400" dirty="0"/>
              <a:t>Contract Clearance</a:t>
            </a:r>
          </a:p>
          <a:p>
            <a:pPr marL="522097" lvl="1" indent="-283464" defTabSz="228600">
              <a:spcBef>
                <a:spcPts val="300"/>
              </a:spcBef>
              <a:spcAft>
                <a:spcPts val="300"/>
              </a:spcAft>
              <a:buSzPct val="100000"/>
              <a:defRPr/>
            </a:pPr>
            <a:r>
              <a:rPr lang="en-US" dirty="0"/>
              <a:t>Award without discussions – approval for SSA to make award decision</a:t>
            </a:r>
            <a:endParaRPr lang="en-US" sz="2400" dirty="0"/>
          </a:p>
          <a:p>
            <a:pPr marL="522097" lvl="1" indent="-283464" defTabSz="228600">
              <a:spcBef>
                <a:spcPts val="300"/>
              </a:spcBef>
              <a:spcAft>
                <a:spcPts val="300"/>
              </a:spcAft>
              <a:buSzPct val="100000"/>
              <a:defRPr/>
            </a:pPr>
            <a:r>
              <a:rPr lang="en-US" dirty="0"/>
              <a:t>With discussions – approval to request Final Proposal Revisions, then again for approval to award contract</a:t>
            </a:r>
            <a:endParaRPr lang="en-US" sz="1800" dirty="0"/>
          </a:p>
        </p:txBody>
      </p:sp>
      <p:sp>
        <p:nvSpPr>
          <p:cNvPr id="4" name="Slide Number Placeholder 3"/>
          <p:cNvSpPr>
            <a:spLocks noGrp="1"/>
          </p:cNvSpPr>
          <p:nvPr>
            <p:ph type="sldNum" sz="quarter" idx="11"/>
          </p:nvPr>
        </p:nvSpPr>
        <p:spPr/>
        <p:txBody>
          <a:bodyPr/>
          <a:lstStyle/>
          <a:p>
            <a:pPr>
              <a:defRPr/>
            </a:pPr>
            <a:fld id="{5015969C-A9F3-4748-BBDA-63449A9EC970}" type="slidenum">
              <a:rPr lang="en-US" smtClean="0"/>
              <a:pPr>
                <a:defRPr/>
              </a:pPr>
              <a:t>89</a:t>
            </a:fld>
            <a:endParaRPr lang="en-US" dirty="0">
              <a:solidFill>
                <a:schemeClr val="bg2"/>
              </a:solidFill>
            </a:endParaRPr>
          </a:p>
        </p:txBody>
      </p:sp>
    </p:spTree>
    <p:extLst>
      <p:ext uri="{BB962C8B-B14F-4D97-AF65-F5344CB8AC3E}">
        <p14:creationId xmlns:p14="http://schemas.microsoft.com/office/powerpoint/2010/main" val="59345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85763" y="1441450"/>
            <a:ext cx="8370887" cy="51879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a:t>Acquisition Planning – </a:t>
            </a:r>
            <a:br>
              <a:rPr lang="en-US" dirty="0"/>
            </a:br>
            <a:r>
              <a:rPr lang="en-US" dirty="0"/>
              <a:t>Key Activities</a:t>
            </a:r>
          </a:p>
        </p:txBody>
      </p:sp>
      <p:sp>
        <p:nvSpPr>
          <p:cNvPr id="3" name="Slide Number Placeholder 2"/>
          <p:cNvSpPr>
            <a:spLocks noGrp="1"/>
          </p:cNvSpPr>
          <p:nvPr>
            <p:ph type="sldNum" sz="quarter" idx="12"/>
          </p:nvPr>
        </p:nvSpPr>
        <p:spPr/>
        <p:txBody>
          <a:bodyPr/>
          <a:lstStyle/>
          <a:p>
            <a:pPr>
              <a:defRPr/>
            </a:pPr>
            <a:fld id="{BEED8B32-D5BB-414F-AAF8-0D2054DF8865}" type="slidenum">
              <a:rPr lang="en-US" smtClean="0"/>
              <a:pPr>
                <a:defRPr/>
              </a:pPr>
              <a:t>9</a:t>
            </a:fld>
            <a:endParaRPr lang="en-US" dirty="0">
              <a:solidFill>
                <a:schemeClr val="bg2"/>
              </a:solidFill>
            </a:endParaRPr>
          </a:p>
        </p:txBody>
      </p:sp>
      <p:sp>
        <p:nvSpPr>
          <p:cNvPr id="13" name="Rectangular Callout 12"/>
          <p:cNvSpPr/>
          <p:nvPr/>
        </p:nvSpPr>
        <p:spPr bwMode="auto">
          <a:xfrm>
            <a:off x="3429000" y="1371600"/>
            <a:ext cx="5562600" cy="914400"/>
          </a:xfrm>
          <a:prstGeom prst="wedgeRectCallout">
            <a:avLst>
              <a:gd name="adj1" fmla="val -78037"/>
              <a:gd name="adj2" fmla="val 32341"/>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a:solidFill>
                  <a:srgbClr val="C00000"/>
                </a:solidFill>
                <a:latin typeface="Biondi" pitchFamily="2" charset="0"/>
              </a:rPr>
              <a:t>Statement of Need - Requirements Documents</a:t>
            </a:r>
            <a:endParaRPr kumimoji="0" lang="en-US" sz="2400" b="1" i="0" u="none" strike="noStrike" cap="none" normalizeH="0" baseline="0" dirty="0">
              <a:ln>
                <a:noFill/>
              </a:ln>
              <a:solidFill>
                <a:srgbClr val="C00000"/>
              </a:solidFill>
              <a:effectLst/>
              <a:latin typeface="Biondi" pitchFamily="2" charset="0"/>
            </a:endParaRPr>
          </a:p>
        </p:txBody>
      </p:sp>
      <p:sp>
        <p:nvSpPr>
          <p:cNvPr id="14" name="Rectangular Callout 13"/>
          <p:cNvSpPr/>
          <p:nvPr/>
        </p:nvSpPr>
        <p:spPr bwMode="auto">
          <a:xfrm>
            <a:off x="4114800" y="2514600"/>
            <a:ext cx="2819400" cy="762000"/>
          </a:xfrm>
          <a:prstGeom prst="wedgeRectCallout">
            <a:avLst>
              <a:gd name="adj1" fmla="val -141475"/>
              <a:gd name="adj2" fmla="val 58013"/>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Biondi" pitchFamily="2" charset="0"/>
              </a:rPr>
              <a:t>Tradeoffs</a:t>
            </a:r>
          </a:p>
        </p:txBody>
      </p:sp>
      <p:sp>
        <p:nvSpPr>
          <p:cNvPr id="15" name="Rectangular Callout 14"/>
          <p:cNvSpPr/>
          <p:nvPr/>
        </p:nvSpPr>
        <p:spPr bwMode="auto">
          <a:xfrm>
            <a:off x="3276600" y="3886200"/>
            <a:ext cx="2667000" cy="685800"/>
          </a:xfrm>
          <a:prstGeom prst="wedgeRectCallout">
            <a:avLst>
              <a:gd name="adj1" fmla="val -120550"/>
              <a:gd name="adj2" fmla="val -98068"/>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Biondi" pitchFamily="2" charset="0"/>
              </a:rPr>
              <a:t>Risks</a:t>
            </a:r>
          </a:p>
        </p:txBody>
      </p:sp>
      <p:sp>
        <p:nvSpPr>
          <p:cNvPr id="17" name="Rectangular Callout 16"/>
          <p:cNvSpPr/>
          <p:nvPr/>
        </p:nvSpPr>
        <p:spPr bwMode="auto">
          <a:xfrm>
            <a:off x="1981200" y="5867400"/>
            <a:ext cx="3657600" cy="762000"/>
          </a:xfrm>
          <a:prstGeom prst="wedgeRectCallout">
            <a:avLst>
              <a:gd name="adj1" fmla="val -53143"/>
              <a:gd name="adj2" fmla="val -109663"/>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Biondi" pitchFamily="2" charset="0"/>
              </a:rPr>
              <a:t>Acquisition Considerations</a:t>
            </a:r>
          </a:p>
        </p:txBody>
      </p:sp>
      <p:sp>
        <p:nvSpPr>
          <p:cNvPr id="16" name="Rectangular Callout 15"/>
          <p:cNvSpPr/>
          <p:nvPr/>
        </p:nvSpPr>
        <p:spPr bwMode="auto">
          <a:xfrm>
            <a:off x="4114800" y="4876800"/>
            <a:ext cx="5029200" cy="838200"/>
          </a:xfrm>
          <a:prstGeom prst="wedgeRectCallout">
            <a:avLst>
              <a:gd name="adj1" fmla="val -76001"/>
              <a:gd name="adj2" fmla="val -1747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Biondi" pitchFamily="2" charset="0"/>
              </a:rPr>
              <a:t>Source Selection ‘</a:t>
            </a:r>
            <a:r>
              <a:rPr kumimoji="0" lang="en-US" sz="2400" b="1" i="1" u="none" strike="noStrike" cap="none" normalizeH="0" baseline="0" dirty="0">
                <a:ln>
                  <a:noFill/>
                </a:ln>
                <a:solidFill>
                  <a:srgbClr val="C00000"/>
                </a:solidFill>
                <a:effectLst/>
                <a:latin typeface="Biondi" pitchFamily="2" charset="0"/>
              </a:rPr>
              <a:t>Procedures’  </a:t>
            </a:r>
            <a:r>
              <a:rPr kumimoji="0" lang="en-US" sz="2400" b="1" u="none" strike="noStrike" cap="none" normalizeH="0" baseline="0" dirty="0">
                <a:ln>
                  <a:noFill/>
                </a:ln>
                <a:solidFill>
                  <a:srgbClr val="C00000"/>
                </a:solidFill>
                <a:effectLst/>
                <a:latin typeface="Biondi" pitchFamily="2" charset="0"/>
              </a:rPr>
              <a:t>Planning</a:t>
            </a:r>
          </a:p>
        </p:txBody>
      </p:sp>
      <p:sp>
        <p:nvSpPr>
          <p:cNvPr id="10" name="Rectangular Callout 9"/>
          <p:cNvSpPr/>
          <p:nvPr/>
        </p:nvSpPr>
        <p:spPr bwMode="auto">
          <a:xfrm>
            <a:off x="533400" y="2362200"/>
            <a:ext cx="2895600" cy="685800"/>
          </a:xfrm>
          <a:prstGeom prst="wedgeRectCallout">
            <a:avLst>
              <a:gd name="adj1" fmla="val 16950"/>
              <a:gd name="adj2" fmla="val 319988"/>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Biondi" pitchFamily="2" charset="0"/>
              </a:rPr>
              <a:t>Contract Type Selection</a:t>
            </a:r>
          </a:p>
        </p:txBody>
      </p:sp>
    </p:spTree>
    <p:extLst>
      <p:ext uri="{BB962C8B-B14F-4D97-AF65-F5344CB8AC3E}">
        <p14:creationId xmlns:p14="http://schemas.microsoft.com/office/powerpoint/2010/main" val="24602942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575"/>
            <a:ext cx="6934200" cy="1114425"/>
          </a:xfrm>
        </p:spPr>
        <p:txBody>
          <a:bodyPr/>
          <a:lstStyle/>
          <a:p>
            <a:r>
              <a:rPr lang="en-US" dirty="0"/>
              <a:t>Multi-Functional Independent Review Team (MIRT) Reviews</a:t>
            </a:r>
          </a:p>
        </p:txBody>
      </p:sp>
      <p:sp>
        <p:nvSpPr>
          <p:cNvPr id="3" name="Content Placeholder 2"/>
          <p:cNvSpPr>
            <a:spLocks noGrp="1"/>
          </p:cNvSpPr>
          <p:nvPr>
            <p:ph idx="1"/>
          </p:nvPr>
        </p:nvSpPr>
        <p:spPr>
          <a:xfrm>
            <a:off x="381000" y="1219200"/>
            <a:ext cx="8432800" cy="3352800"/>
          </a:xfrm>
        </p:spPr>
        <p:txBody>
          <a:bodyPr/>
          <a:lstStyle/>
          <a:p>
            <a:pPr marL="118872" indent="-283464" defTabSz="228600">
              <a:spcBef>
                <a:spcPts val="300"/>
              </a:spcBef>
              <a:spcAft>
                <a:spcPts val="300"/>
              </a:spcAft>
              <a:buSzPct val="100000"/>
              <a:defRPr/>
            </a:pPr>
            <a:r>
              <a:rPr lang="en-US" sz="2400" dirty="0">
                <a:ea typeface="+mn-ea"/>
                <a:cs typeface="+mn-cs"/>
              </a:rPr>
              <a:t>Optional for Clearance Approval Authority (CAA) to  use as part of the Clearance process</a:t>
            </a:r>
          </a:p>
          <a:p>
            <a:pPr marL="118872" indent="-283464" defTabSz="228600">
              <a:spcBef>
                <a:spcPts val="300"/>
              </a:spcBef>
              <a:spcAft>
                <a:spcPts val="300"/>
              </a:spcAft>
              <a:buSzPct val="100000"/>
              <a:defRPr/>
            </a:pPr>
            <a:r>
              <a:rPr lang="en-US" sz="2400" dirty="0"/>
              <a:t>CAA should t</a:t>
            </a:r>
            <a:r>
              <a:rPr lang="en-US" sz="2400" dirty="0">
                <a:ea typeface="+mn-ea"/>
                <a:cs typeface="+mn-cs"/>
              </a:rPr>
              <a:t>ailor consistent with requirement risks and complexity of source selection process</a:t>
            </a:r>
          </a:p>
          <a:p>
            <a:pPr marL="118872" indent="-283464" defTabSz="228600">
              <a:spcBef>
                <a:spcPts val="300"/>
              </a:spcBef>
              <a:spcAft>
                <a:spcPts val="300"/>
              </a:spcAft>
              <a:buSzPct val="100000"/>
              <a:defRPr/>
            </a:pPr>
            <a:r>
              <a:rPr lang="en-US" sz="2400" dirty="0">
                <a:ea typeface="+mn-ea"/>
                <a:cs typeface="+mn-cs"/>
              </a:rPr>
              <a:t>Potential Critical Decision Points (CDPs)</a:t>
            </a:r>
          </a:p>
          <a:p>
            <a:pPr marL="522097" lvl="1" indent="-283464" defTabSz="228600">
              <a:spcBef>
                <a:spcPts val="300"/>
              </a:spcBef>
              <a:spcAft>
                <a:spcPts val="300"/>
              </a:spcAft>
              <a:buSzPct val="100000"/>
              <a:defRPr/>
            </a:pPr>
            <a:r>
              <a:rPr lang="en-US" dirty="0">
                <a:ea typeface="+mn-ea"/>
                <a:cs typeface="+mn-cs"/>
              </a:rPr>
              <a:t>Pre-Business Clearance reviews</a:t>
            </a:r>
          </a:p>
          <a:p>
            <a:pPr marL="860235" lvl="2" indent="-283464" defTabSz="228600">
              <a:spcBef>
                <a:spcPts val="300"/>
              </a:spcBef>
              <a:spcAft>
                <a:spcPts val="300"/>
              </a:spcAft>
              <a:buSzPct val="100000"/>
              <a:defRPr/>
            </a:pPr>
            <a:r>
              <a:rPr lang="en-US" sz="1800" dirty="0">
                <a:ea typeface="+mn-ea"/>
                <a:cs typeface="+mn-cs"/>
              </a:rPr>
              <a:t>CDP 1 – Review draft ASP/draft AP</a:t>
            </a:r>
          </a:p>
          <a:p>
            <a:pPr marL="860235" lvl="2" indent="-283464" defTabSz="228600">
              <a:spcBef>
                <a:spcPts val="300"/>
              </a:spcBef>
              <a:spcAft>
                <a:spcPts val="300"/>
              </a:spcAft>
              <a:buSzPct val="100000"/>
              <a:defRPr/>
            </a:pPr>
            <a:r>
              <a:rPr lang="en-US" sz="1800" dirty="0">
                <a:ea typeface="+mn-ea"/>
                <a:cs typeface="+mn-cs"/>
              </a:rPr>
              <a:t>CDP 2 – Review of RFP Sections L and M</a:t>
            </a:r>
          </a:p>
          <a:p>
            <a:pPr marL="522097" lvl="1" indent="-283464" defTabSz="228600">
              <a:spcBef>
                <a:spcPts val="300"/>
              </a:spcBef>
              <a:spcAft>
                <a:spcPts val="300"/>
              </a:spcAft>
              <a:buSzPct val="100000"/>
              <a:defRPr/>
            </a:pPr>
            <a:r>
              <a:rPr lang="en-US" dirty="0">
                <a:ea typeface="+mn-ea"/>
                <a:cs typeface="+mn-cs"/>
              </a:rPr>
              <a:t>Contract Clearance reviews</a:t>
            </a:r>
          </a:p>
          <a:p>
            <a:pPr marL="860235" lvl="2" indent="-283464" defTabSz="228600">
              <a:spcBef>
                <a:spcPts val="300"/>
              </a:spcBef>
              <a:spcAft>
                <a:spcPts val="300"/>
              </a:spcAft>
              <a:buSzPct val="100000"/>
              <a:defRPr/>
            </a:pPr>
            <a:r>
              <a:rPr lang="en-US" sz="1800" dirty="0">
                <a:ea typeface="+mn-ea"/>
                <a:cs typeface="+mn-cs"/>
              </a:rPr>
              <a:t>CDP 3 – Review draft Initial Evaluation/Competitive Range brief or draft Award without Discussions brief</a:t>
            </a:r>
          </a:p>
          <a:p>
            <a:pPr marL="860235" lvl="2" indent="-283464" defTabSz="228600">
              <a:spcBef>
                <a:spcPts val="300"/>
              </a:spcBef>
              <a:spcAft>
                <a:spcPts val="300"/>
              </a:spcAft>
              <a:buSzPct val="100000"/>
              <a:defRPr/>
            </a:pPr>
            <a:r>
              <a:rPr lang="en-US" sz="1800" dirty="0">
                <a:ea typeface="+mn-ea"/>
                <a:cs typeface="+mn-cs"/>
              </a:rPr>
              <a:t>CDP 4 – Review draft FPR request</a:t>
            </a:r>
          </a:p>
          <a:p>
            <a:pPr marL="860235" lvl="2" indent="-283464" defTabSz="228600">
              <a:spcBef>
                <a:spcPts val="300"/>
              </a:spcBef>
              <a:spcAft>
                <a:spcPts val="300"/>
              </a:spcAft>
              <a:buSzPct val="100000"/>
              <a:defRPr/>
            </a:pPr>
            <a:r>
              <a:rPr lang="en-US" sz="1800" dirty="0">
                <a:ea typeface="+mn-ea"/>
                <a:cs typeface="+mn-cs"/>
              </a:rPr>
              <a:t>CDP 5 – Review draft Source Selection Decision briefing</a:t>
            </a:r>
          </a:p>
          <a:p>
            <a:pPr marL="522097" lvl="1" indent="-283464" defTabSz="228600">
              <a:spcBef>
                <a:spcPts val="300"/>
              </a:spcBef>
              <a:spcAft>
                <a:spcPts val="300"/>
              </a:spcAft>
              <a:buSzPct val="100000"/>
              <a:defRPr/>
            </a:pPr>
            <a:endParaRPr lang="en-US" sz="2800" dirty="0">
              <a:ea typeface="+mn-ea"/>
              <a:cs typeface="+mn-cs"/>
            </a:endParaRPr>
          </a:p>
          <a:p>
            <a:pPr marL="0" indent="0" defTabSz="228600">
              <a:buNone/>
            </a:pPr>
            <a:endParaRPr lang="en-US" sz="2800" dirty="0"/>
          </a:p>
        </p:txBody>
      </p:sp>
      <p:sp>
        <p:nvSpPr>
          <p:cNvPr id="4" name="Slide Number Placeholder 3"/>
          <p:cNvSpPr>
            <a:spLocks noGrp="1"/>
          </p:cNvSpPr>
          <p:nvPr>
            <p:ph type="sldNum" sz="quarter" idx="11"/>
          </p:nvPr>
        </p:nvSpPr>
        <p:spPr/>
        <p:txBody>
          <a:bodyPr/>
          <a:lstStyle/>
          <a:p>
            <a:pPr>
              <a:defRPr/>
            </a:pPr>
            <a:fld id="{5015969C-A9F3-4748-BBDA-63449A9EC970}" type="slidenum">
              <a:rPr lang="en-US" smtClean="0"/>
              <a:pPr>
                <a:defRPr/>
              </a:pPr>
              <a:t>90</a:t>
            </a:fld>
            <a:endParaRPr lang="en-US" dirty="0">
              <a:solidFill>
                <a:schemeClr val="bg2"/>
              </a:solidFill>
            </a:endParaRPr>
          </a:p>
        </p:txBody>
      </p:sp>
    </p:spTree>
    <p:extLst>
      <p:ext uri="{BB962C8B-B14F-4D97-AF65-F5344CB8AC3E}">
        <p14:creationId xmlns:p14="http://schemas.microsoft.com/office/powerpoint/2010/main" val="1358946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52600" y="76200"/>
            <a:ext cx="6369050" cy="1173051"/>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t>DPC Peer Reviews (Competitive Actions)</a:t>
            </a:r>
          </a:p>
        </p:txBody>
      </p:sp>
      <p:sp>
        <p:nvSpPr>
          <p:cNvPr id="136195" name="Rectangle 3"/>
          <p:cNvSpPr>
            <a:spLocks noGrp="1" noChangeArrowheads="1"/>
          </p:cNvSpPr>
          <p:nvPr>
            <p:ph idx="1"/>
          </p:nvPr>
        </p:nvSpPr>
        <p:spPr>
          <a:xfrm>
            <a:off x="381732" y="1249251"/>
            <a:ext cx="8397875" cy="5075349"/>
          </a:xfrm>
        </p:spPr>
        <p:txBody>
          <a:bodyPr/>
          <a:lstStyle/>
          <a:p>
            <a:pPr indent="-283464">
              <a:spcBef>
                <a:spcPts val="0"/>
              </a:spcBef>
              <a:buSzPct val="100000"/>
              <a:defRPr/>
            </a:pPr>
            <a:r>
              <a:rPr lang="en-US" sz="2400" dirty="0"/>
              <a:t>DFARS 201.170 </a:t>
            </a:r>
          </a:p>
          <a:p>
            <a:pPr lvl="1" indent="-283464">
              <a:spcBef>
                <a:spcPts val="0"/>
              </a:spcBef>
              <a:buSzPct val="100000"/>
              <a:defRPr/>
            </a:pPr>
            <a:r>
              <a:rPr lang="en-US" sz="2400" dirty="0"/>
              <a:t>Pre-award</a:t>
            </a:r>
          </a:p>
          <a:p>
            <a:pPr lvl="2" indent="-283464">
              <a:spcBef>
                <a:spcPts val="0"/>
              </a:spcBef>
              <a:buSzPct val="100000"/>
              <a:defRPr/>
            </a:pPr>
            <a:r>
              <a:rPr lang="en-US" sz="2400" dirty="0"/>
              <a:t>&gt; $1B (including options) where USD(A&amp;S) is MDA or </a:t>
            </a:r>
          </a:p>
          <a:p>
            <a:pPr lvl="2" indent="-283464">
              <a:spcBef>
                <a:spcPts val="0"/>
              </a:spcBef>
              <a:buSzPct val="100000"/>
              <a:defRPr/>
            </a:pPr>
            <a:r>
              <a:rPr lang="en-US" sz="2400" dirty="0"/>
              <a:t>Any $ value where USD(A&amp;S) deems PEER required</a:t>
            </a:r>
          </a:p>
          <a:p>
            <a:pPr lvl="2" indent="-283464">
              <a:spcBef>
                <a:spcPts val="0"/>
              </a:spcBef>
              <a:buSzPct val="100000"/>
              <a:defRPr/>
            </a:pPr>
            <a:r>
              <a:rPr lang="en-US" sz="2400" dirty="0"/>
              <a:t>&lt;$1B if requested by DoD components</a:t>
            </a:r>
          </a:p>
          <a:p>
            <a:pPr lvl="1" indent="-283464">
              <a:spcBef>
                <a:spcPts val="0"/>
              </a:spcBef>
              <a:buSzPct val="100000"/>
              <a:defRPr/>
            </a:pPr>
            <a:r>
              <a:rPr lang="en-US" sz="2400" dirty="0"/>
              <a:t>If used consists of three phases</a:t>
            </a:r>
          </a:p>
          <a:p>
            <a:pPr lvl="2" indent="-283464">
              <a:spcBef>
                <a:spcPts val="0"/>
              </a:spcBef>
              <a:buSzPct val="100000"/>
              <a:defRPr/>
            </a:pPr>
            <a:r>
              <a:rPr lang="en-US" dirty="0">
                <a:ea typeface="+mn-ea"/>
                <a:cs typeface="+mn-cs"/>
              </a:rPr>
              <a:t>Prior to issuance of solicitation</a:t>
            </a:r>
          </a:p>
          <a:p>
            <a:pPr lvl="2" indent="-283464">
              <a:spcBef>
                <a:spcPts val="0"/>
              </a:spcBef>
              <a:buSzPct val="100000"/>
              <a:defRPr/>
            </a:pPr>
            <a:r>
              <a:rPr lang="en-US" dirty="0">
                <a:ea typeface="+mn-ea"/>
                <a:cs typeface="+mn-cs"/>
              </a:rPr>
              <a:t>Prior to request for final proposal revisions (if applicable)</a:t>
            </a:r>
          </a:p>
          <a:p>
            <a:pPr lvl="2" indent="-283464">
              <a:spcBef>
                <a:spcPts val="0"/>
              </a:spcBef>
              <a:buSzPct val="100000"/>
              <a:defRPr/>
            </a:pPr>
            <a:r>
              <a:rPr lang="en-US" dirty="0">
                <a:ea typeface="+mn-ea"/>
                <a:cs typeface="+mn-cs"/>
              </a:rPr>
              <a:t>Prior to contract award</a:t>
            </a:r>
          </a:p>
          <a:p>
            <a:pPr lvl="1" indent="-283464">
              <a:spcBef>
                <a:spcPts val="0"/>
              </a:spcBef>
              <a:buSzPct val="100000"/>
              <a:defRPr/>
            </a:pPr>
            <a:r>
              <a:rPr lang="en-US" sz="2400" dirty="0">
                <a:ea typeface="+mn-ea"/>
                <a:cs typeface="+mn-cs"/>
              </a:rPr>
              <a:t>Incorporate into acquisition schedule</a:t>
            </a:r>
          </a:p>
          <a:p>
            <a:pPr marL="405511" lvl="1" indent="0">
              <a:spcBef>
                <a:spcPts val="0"/>
              </a:spcBef>
              <a:buSzPct val="100000"/>
              <a:buNone/>
              <a:defRPr/>
            </a:pPr>
            <a:endParaRPr lang="en-US" dirty="0">
              <a:ea typeface="+mn-ea"/>
              <a:cs typeface="+mn-cs"/>
            </a:endParaRPr>
          </a:p>
          <a:p>
            <a:pPr indent="-283464">
              <a:spcBef>
                <a:spcPts val="0"/>
              </a:spcBef>
              <a:buSzPct val="100000"/>
              <a:defRPr/>
            </a:pPr>
            <a:endParaRPr lang="en-US" sz="2400" dirty="0"/>
          </a:p>
          <a:p>
            <a:pPr indent="-283464">
              <a:spcBef>
                <a:spcPts val="0"/>
              </a:spcBef>
              <a:buSzPct val="100000"/>
              <a:defRPr/>
            </a:pPr>
            <a:endParaRPr lang="en-US" sz="2400" dirty="0"/>
          </a:p>
          <a:p>
            <a:pPr indent="-283464">
              <a:spcBef>
                <a:spcPts val="0"/>
              </a:spcBef>
              <a:buSzPct val="100000"/>
              <a:defRPr/>
            </a:pPr>
            <a:endParaRPr lang="en-US" sz="2400" dirty="0"/>
          </a:p>
          <a:p>
            <a:pPr>
              <a:spcBef>
                <a:spcPts val="1200"/>
              </a:spcBef>
              <a:buFont typeface="Wingdings" pitchFamily="2" charset="2"/>
              <a:buNone/>
            </a:pPr>
            <a:endParaRPr lang="en-US" dirty="0"/>
          </a:p>
          <a:p>
            <a:pPr lvl="1" eaLnBrk="1" hangingPunct="1">
              <a:spcBef>
                <a:spcPts val="1200"/>
              </a:spcBef>
            </a:pPr>
            <a:endParaRPr lang="en-US" dirty="0"/>
          </a:p>
          <a:p>
            <a:pPr eaLnBrk="1" hangingPunct="1">
              <a:spcBef>
                <a:spcPts val="1200"/>
              </a:spcBef>
              <a:buFont typeface="Wingdings" pitchFamily="2" charset="2"/>
              <a:buNone/>
            </a:pPr>
            <a:endParaRPr lang="en-US" sz="1800" dirty="0"/>
          </a:p>
          <a:p>
            <a:pPr lvl="2" eaLnBrk="1" hangingPunct="1">
              <a:spcBef>
                <a:spcPts val="1200"/>
              </a:spcBef>
              <a:buFont typeface="Wingdings" pitchFamily="2" charset="2"/>
              <a:buNone/>
            </a:pPr>
            <a:r>
              <a:rPr lang="en-US" sz="1600" dirty="0"/>
              <a:t> </a:t>
            </a:r>
          </a:p>
        </p:txBody>
      </p:sp>
      <p:sp>
        <p:nvSpPr>
          <p:cNvPr id="7" name="Slide Number Placeholder 6"/>
          <p:cNvSpPr>
            <a:spLocks noGrp="1"/>
          </p:cNvSpPr>
          <p:nvPr>
            <p:ph type="sldNum" sz="quarter" idx="11"/>
          </p:nvPr>
        </p:nvSpPr>
        <p:spPr/>
        <p:txBody>
          <a:bodyPr/>
          <a:lstStyle/>
          <a:p>
            <a:fld id="{B6F15528-21DE-4FAA-801E-634DDDAF4B2B}" type="slidenum">
              <a:rPr lang="en-US" smtClean="0"/>
              <a:pPr/>
              <a:t>91</a:t>
            </a:fld>
            <a:endParaRPr lang="en-US" dirty="0"/>
          </a:p>
        </p:txBody>
      </p:sp>
    </p:spTree>
    <p:extLst>
      <p:ext uri="{BB962C8B-B14F-4D97-AF65-F5344CB8AC3E}">
        <p14:creationId xmlns:p14="http://schemas.microsoft.com/office/powerpoint/2010/main" val="35559350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1"/>
          </p:nvPr>
        </p:nvSpPr>
        <p:spPr>
          <a:xfrm>
            <a:off x="7988300" y="6524625"/>
            <a:ext cx="1143000" cy="304800"/>
          </a:xfrm>
        </p:spPr>
        <p:txBody>
          <a:bodyPr/>
          <a:lstStyle/>
          <a:p>
            <a:pPr>
              <a:defRPr/>
            </a:pPr>
            <a:fld id="{59739950-A23D-4C33-813E-AA878206E8A6}" type="slidenum">
              <a:rPr lang="en-US" smtClean="0"/>
              <a:pPr>
                <a:defRPr/>
              </a:pPr>
              <a:t>92</a:t>
            </a:fld>
            <a:endParaRPr lang="en-US" dirty="0">
              <a:solidFill>
                <a:schemeClr val="bg2"/>
              </a:solidFill>
            </a:endParaRPr>
          </a:p>
        </p:txBody>
      </p:sp>
      <p:sp>
        <p:nvSpPr>
          <p:cNvPr id="11268" name="Text Box 2"/>
          <p:cNvSpPr txBox="1">
            <a:spLocks noChangeArrowheads="1"/>
          </p:cNvSpPr>
          <p:nvPr/>
        </p:nvSpPr>
        <p:spPr bwMode="auto">
          <a:xfrm>
            <a:off x="849086" y="2328208"/>
            <a:ext cx="7467600" cy="3477875"/>
          </a:xfrm>
          <a:prstGeom prst="rect">
            <a:avLst/>
          </a:prstGeom>
          <a:noFill/>
          <a:ln w="12700">
            <a:noFill/>
            <a:miter lim="800000"/>
            <a:headEnd/>
            <a:tailEnd/>
          </a:ln>
        </p:spPr>
        <p:txBody>
          <a:bodyPr wrap="square">
            <a:spAutoFit/>
          </a:bodyPr>
          <a:lstStyle/>
          <a:p>
            <a:pPr algn="ctr" eaLnBrk="0" hangingPunct="0"/>
            <a:endParaRPr lang="en-US" sz="4000" dirty="0">
              <a:solidFill>
                <a:srgbClr val="000066"/>
              </a:solidFill>
            </a:endParaRPr>
          </a:p>
          <a:p>
            <a:pPr algn="ctr" eaLnBrk="0" hangingPunct="0"/>
            <a:r>
              <a:rPr lang="en-US" sz="4000" b="1" dirty="0">
                <a:solidFill>
                  <a:srgbClr val="000066"/>
                </a:solidFill>
                <a:latin typeface="+mj-lt"/>
              </a:rPr>
              <a:t>Source Selection Documentation</a:t>
            </a:r>
          </a:p>
          <a:p>
            <a:pPr algn="ctr" eaLnBrk="0" hangingPunct="0"/>
            <a:endParaRPr lang="en-US" sz="4000" b="1" dirty="0">
              <a:solidFill>
                <a:srgbClr val="000066"/>
              </a:solidFill>
              <a:latin typeface="+mj-lt"/>
            </a:endParaRPr>
          </a:p>
          <a:p>
            <a:pPr algn="ctr" eaLnBrk="0" hangingPunct="0"/>
            <a:r>
              <a:rPr lang="en-US" sz="2000" b="1" dirty="0">
                <a:hlinkClick r:id="rId3"/>
              </a:rPr>
              <a:t>GAO &amp; </a:t>
            </a:r>
            <a:r>
              <a:rPr lang="en-US" sz="2000" b="1" dirty="0" err="1">
                <a:hlinkClick r:id="rId3"/>
              </a:rPr>
              <a:t>CoFC</a:t>
            </a:r>
            <a:r>
              <a:rPr lang="en-US" sz="2000" b="1" dirty="0">
                <a:hlinkClick r:id="rId3"/>
              </a:rPr>
              <a:t> Summaries -- Importance of Documentation</a:t>
            </a:r>
            <a:endParaRPr lang="en-US" sz="2000" b="1" dirty="0"/>
          </a:p>
          <a:p>
            <a:pPr algn="ctr" eaLnBrk="0" hangingPunct="0"/>
            <a:endParaRPr lang="en-US" sz="4000" b="1" dirty="0">
              <a:solidFill>
                <a:srgbClr val="000066"/>
              </a:solidFill>
              <a:latin typeface="+mj-lt"/>
            </a:endParaRPr>
          </a:p>
        </p:txBody>
      </p:sp>
    </p:spTree>
    <p:extLst>
      <p:ext uri="{BB962C8B-B14F-4D97-AF65-F5344CB8AC3E}">
        <p14:creationId xmlns:p14="http://schemas.microsoft.com/office/powerpoint/2010/main" val="14080697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295400"/>
            <a:ext cx="8397875" cy="5029200"/>
          </a:xfrm>
        </p:spPr>
        <p:txBody>
          <a:bodyPr/>
          <a:lstStyle/>
          <a:p>
            <a:pPr marL="342900" lvl="1" indent="-283464">
              <a:spcBef>
                <a:spcPts val="600"/>
              </a:spcBef>
              <a:buSzPct val="100000"/>
              <a:defRPr/>
            </a:pPr>
            <a:r>
              <a:rPr lang="en-US" sz="2400" dirty="0">
                <a:ea typeface="+mn-ea"/>
                <a:cs typeface="+mn-cs"/>
              </a:rPr>
              <a:t>Standardize for configuration control</a:t>
            </a:r>
          </a:p>
          <a:p>
            <a:pPr marL="342900" lvl="1" indent="-283464">
              <a:spcBef>
                <a:spcPts val="600"/>
              </a:spcBef>
              <a:buSzPct val="100000"/>
              <a:defRPr/>
            </a:pPr>
            <a:r>
              <a:rPr lang="en-US" sz="2400" dirty="0">
                <a:ea typeface="+mn-ea"/>
                <a:cs typeface="+mn-cs"/>
              </a:rPr>
              <a:t>Establish ROEs for data management and accountability</a:t>
            </a:r>
          </a:p>
          <a:p>
            <a:pPr marL="681038" lvl="1" indent="-283464">
              <a:spcBef>
                <a:spcPts val="600"/>
              </a:spcBef>
              <a:buSzPct val="100000"/>
              <a:defRPr/>
            </a:pPr>
            <a:r>
              <a:rPr lang="en-US" dirty="0">
                <a:ea typeface="+mn-ea"/>
                <a:cs typeface="+mn-cs"/>
              </a:rPr>
              <a:t> Facilitates audits </a:t>
            </a:r>
          </a:p>
          <a:p>
            <a:pPr marL="681038" lvl="1" indent="-283464">
              <a:spcBef>
                <a:spcPts val="600"/>
              </a:spcBef>
              <a:buSzPct val="100000"/>
              <a:defRPr/>
            </a:pPr>
            <a:r>
              <a:rPr lang="en-US" dirty="0">
                <a:ea typeface="+mn-ea"/>
                <a:cs typeface="+mn-cs"/>
              </a:rPr>
              <a:t> Supports agency position in event of protest</a:t>
            </a:r>
          </a:p>
          <a:p>
            <a:pPr marL="681038" lvl="1" indent="-283464">
              <a:spcBef>
                <a:spcPts val="600"/>
              </a:spcBef>
              <a:buSzPct val="100000"/>
              <a:defRPr/>
            </a:pPr>
            <a:r>
              <a:rPr lang="en-US" dirty="0">
                <a:ea typeface="+mn-ea"/>
                <a:cs typeface="+mn-cs"/>
              </a:rPr>
              <a:t> Establishes completeness of record</a:t>
            </a:r>
          </a:p>
          <a:p>
            <a:pPr marL="342900" lvl="1" indent="-283464">
              <a:spcBef>
                <a:spcPts val="600"/>
              </a:spcBef>
              <a:buSzPct val="100000"/>
              <a:defRPr/>
            </a:pPr>
            <a:r>
              <a:rPr lang="en-US" sz="2400" dirty="0">
                <a:ea typeface="+mn-ea"/>
                <a:cs typeface="+mn-cs"/>
              </a:rPr>
              <a:t>Understand documentation capabilities/limitations of EZ Source – tool does not contain entire record</a:t>
            </a:r>
          </a:p>
          <a:p>
            <a:pPr marL="342900" lvl="1" indent="-283464">
              <a:spcBef>
                <a:spcPts val="600"/>
              </a:spcBef>
              <a:buSzPct val="100000"/>
              <a:defRPr/>
            </a:pPr>
            <a:r>
              <a:rPr lang="en-US" sz="2400" dirty="0">
                <a:ea typeface="+mn-ea"/>
                <a:cs typeface="+mn-cs"/>
              </a:rPr>
              <a:t> Appoint SS Records Custodian (best practice)</a:t>
            </a:r>
          </a:p>
          <a:p>
            <a:pPr marL="342900" lvl="1" indent="-283464">
              <a:spcBef>
                <a:spcPts val="600"/>
              </a:spcBef>
              <a:buSzPct val="100000"/>
              <a:defRPr/>
            </a:pPr>
            <a:r>
              <a:rPr lang="en-US" sz="2400" dirty="0">
                <a:ea typeface="+mn-ea"/>
                <a:cs typeface="+mn-cs"/>
              </a:rPr>
              <a:t>Document management, file structure, and disposition </a:t>
            </a:r>
          </a:p>
          <a:p>
            <a:pPr marL="0" lvl="1" indent="0" algn="ctr">
              <a:spcBef>
                <a:spcPts val="1200"/>
              </a:spcBef>
              <a:spcAft>
                <a:spcPts val="0"/>
              </a:spcAft>
              <a:buSzPct val="100000"/>
              <a:buNone/>
              <a:defRPr/>
            </a:pPr>
            <a:r>
              <a:rPr lang="en-US" sz="1600" dirty="0">
                <a:hlinkClick r:id="rId3"/>
              </a:rPr>
              <a:t>Source Selection Documentation Guidance</a:t>
            </a:r>
            <a:endParaRPr lang="en-US" sz="160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93</a:t>
            </a:fld>
            <a:endParaRPr lang="en-US">
              <a:solidFill>
                <a:schemeClr val="bg2"/>
              </a:solidFill>
            </a:endParaRPr>
          </a:p>
        </p:txBody>
      </p:sp>
      <p:sp>
        <p:nvSpPr>
          <p:cNvPr id="4" name="Title 3"/>
          <p:cNvSpPr>
            <a:spLocks noGrp="1"/>
          </p:cNvSpPr>
          <p:nvPr>
            <p:ph type="title"/>
          </p:nvPr>
        </p:nvSpPr>
        <p:spPr/>
        <p:txBody>
          <a:bodyPr/>
          <a:lstStyle/>
          <a:p>
            <a:r>
              <a:rPr lang="en-US" dirty="0"/>
              <a:t>Source Selection Documentation</a:t>
            </a:r>
          </a:p>
        </p:txBody>
      </p:sp>
    </p:spTree>
    <p:extLst>
      <p:ext uri="{BB962C8B-B14F-4D97-AF65-F5344CB8AC3E}">
        <p14:creationId xmlns:p14="http://schemas.microsoft.com/office/powerpoint/2010/main" val="14284826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94</a:t>
            </a:fld>
            <a:endParaRPr lang="en-US" dirty="0">
              <a:solidFill>
                <a:schemeClr val="bg2"/>
              </a:solidFill>
            </a:endParaRPr>
          </a:p>
        </p:txBody>
      </p:sp>
      <p:sp>
        <p:nvSpPr>
          <p:cNvPr id="5" name="Title 4"/>
          <p:cNvSpPr>
            <a:spLocks noGrp="1"/>
          </p:cNvSpPr>
          <p:nvPr>
            <p:ph type="title"/>
          </p:nvPr>
        </p:nvSpPr>
        <p:spPr/>
        <p:txBody>
          <a:bodyPr/>
          <a:lstStyle/>
          <a:p>
            <a:r>
              <a:rPr lang="en-US" dirty="0"/>
              <a:t> GAO Findings on Source Selection Documentation</a:t>
            </a:r>
          </a:p>
        </p:txBody>
      </p:sp>
      <p:sp>
        <p:nvSpPr>
          <p:cNvPr id="6" name="Rectangle 3"/>
          <p:cNvSpPr>
            <a:spLocks noGrp="1" noChangeArrowheads="1"/>
          </p:cNvSpPr>
          <p:nvPr>
            <p:ph idx="1"/>
          </p:nvPr>
        </p:nvSpPr>
        <p:spPr>
          <a:xfrm>
            <a:off x="228600" y="1308100"/>
            <a:ext cx="8559801" cy="5029200"/>
          </a:xfrm>
        </p:spPr>
        <p:txBody>
          <a:bodyPr anchor="t" anchorCtr="0"/>
          <a:lstStyle/>
          <a:p>
            <a:pPr>
              <a:spcBef>
                <a:spcPts val="600"/>
              </a:spcBef>
              <a:spcAft>
                <a:spcPts val="600"/>
              </a:spcAft>
            </a:pPr>
            <a:r>
              <a:rPr lang="en-US" dirty="0"/>
              <a:t>SST’s evaluation must be sufficiently documented to allow review of the merits during a protest</a:t>
            </a:r>
          </a:p>
          <a:p>
            <a:pPr>
              <a:spcBef>
                <a:spcPts val="600"/>
              </a:spcBef>
              <a:spcAft>
                <a:spcPts val="600"/>
              </a:spcAft>
            </a:pPr>
            <a:r>
              <a:rPr lang="en-US" dirty="0"/>
              <a:t>Without sufficient documentation, SST bears the risk that there may not be adequately supporting rationale in the record for GAO to conclude the agency had a reasonable basis for the selection decision</a:t>
            </a:r>
          </a:p>
          <a:p>
            <a:pPr>
              <a:spcBef>
                <a:spcPts val="600"/>
              </a:spcBef>
              <a:spcAft>
                <a:spcPts val="600"/>
              </a:spcAft>
            </a:pPr>
            <a:r>
              <a:rPr lang="en-US" dirty="0">
                <a:latin typeface="Arial" pitchFamily="34" charset="0"/>
                <a:cs typeface="Arial" pitchFamily="34" charset="0"/>
              </a:rPr>
              <a:t>GAO does not re-evaluate proposals in order to make their own determination as to the acceptability or relative merits of each proposal</a:t>
            </a:r>
          </a:p>
          <a:p>
            <a:pPr>
              <a:spcBef>
                <a:spcPts val="600"/>
              </a:spcBef>
              <a:spcAft>
                <a:spcPts val="600"/>
              </a:spcAft>
            </a:pPr>
            <a:r>
              <a:rPr lang="en-US" dirty="0">
                <a:latin typeface="Arial" pitchFamily="34" charset="0"/>
                <a:cs typeface="Arial" pitchFamily="34" charset="0"/>
              </a:rPr>
              <a:t>GAO reviews SST’s record to determine whether documented evaluation was fair, reasonable, and consistent with evaluation criteria</a:t>
            </a:r>
            <a:endParaRPr lang="en-US" dirty="0"/>
          </a:p>
          <a:p>
            <a:pPr lvl="1">
              <a:spcBef>
                <a:spcPts val="600"/>
              </a:spcBef>
              <a:spcAft>
                <a:spcPts val="600"/>
              </a:spcAft>
              <a:buSzPct val="100000"/>
              <a:buFont typeface="Wingdings" pitchFamily="2" charset="2"/>
              <a:buChar char="Ø"/>
            </a:pPr>
            <a:endParaRPr lang="en-US" sz="2000" dirty="0"/>
          </a:p>
          <a:p>
            <a:pPr lvl="2">
              <a:spcBef>
                <a:spcPts val="600"/>
              </a:spcBef>
              <a:spcAft>
                <a:spcPts val="600"/>
              </a:spcAft>
            </a:pPr>
            <a:endParaRPr lang="en-US" dirty="0"/>
          </a:p>
          <a:p>
            <a:pPr lvl="1">
              <a:spcBef>
                <a:spcPts val="600"/>
              </a:spcBef>
              <a:spcAft>
                <a:spcPts val="600"/>
              </a:spcAft>
            </a:pPr>
            <a:endParaRPr lang="en-US" dirty="0"/>
          </a:p>
        </p:txBody>
      </p:sp>
    </p:spTree>
    <p:extLst>
      <p:ext uri="{BB962C8B-B14F-4D97-AF65-F5344CB8AC3E}">
        <p14:creationId xmlns:p14="http://schemas.microsoft.com/office/powerpoint/2010/main" val="25477585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a:xfrm>
            <a:off x="5257800" y="78798"/>
            <a:ext cx="2863850" cy="1143000"/>
          </a:xfrm>
        </p:spPr>
        <p:txBody>
          <a:bodyPr/>
          <a:lstStyle/>
          <a:p>
            <a:r>
              <a:rPr lang="en-US" dirty="0"/>
              <a:t>Summary</a:t>
            </a:r>
          </a:p>
        </p:txBody>
      </p:sp>
      <p:sp>
        <p:nvSpPr>
          <p:cNvPr id="265219" name="Slide Number Placeholder 4"/>
          <p:cNvSpPr>
            <a:spLocks noGrp="1"/>
          </p:cNvSpPr>
          <p:nvPr>
            <p:ph type="sldNum" sz="quarter" idx="12"/>
          </p:nvPr>
        </p:nvSpPr>
        <p:spPr/>
        <p:txBody>
          <a:bodyPr/>
          <a:lstStyle/>
          <a:p>
            <a:pPr>
              <a:defRPr/>
            </a:pPr>
            <a:fld id="{B709BAD4-98D1-46E6-B1ED-0E58F360CDB9}" type="slidenum">
              <a:rPr lang="en-US" smtClean="0"/>
              <a:pPr>
                <a:defRPr/>
              </a:pPr>
              <a:t>95</a:t>
            </a:fld>
            <a:endParaRPr lang="en-US">
              <a:solidFill>
                <a:schemeClr val="bg2"/>
              </a:solidFill>
            </a:endParaRPr>
          </a:p>
        </p:txBody>
      </p:sp>
      <p:sp>
        <p:nvSpPr>
          <p:cNvPr id="266245" name="Rectangle 5"/>
          <p:cNvSpPr>
            <a:spLocks noGrp="1" noChangeArrowheads="1"/>
          </p:cNvSpPr>
          <p:nvPr>
            <p:ph idx="4294967295"/>
          </p:nvPr>
        </p:nvSpPr>
        <p:spPr>
          <a:xfrm>
            <a:off x="365125" y="1428750"/>
            <a:ext cx="8397875" cy="2533650"/>
          </a:xfrm>
        </p:spPr>
        <p:txBody>
          <a:bodyPr/>
          <a:lstStyle/>
          <a:p>
            <a:pPr>
              <a:spcBef>
                <a:spcPts val="600"/>
              </a:spcBef>
              <a:spcAft>
                <a:spcPts val="600"/>
              </a:spcAft>
              <a:buSzPct val="100000"/>
            </a:pPr>
            <a:r>
              <a:rPr lang="en-US" sz="2400" dirty="0"/>
              <a:t>Each acquisition or source selection is unique</a:t>
            </a:r>
          </a:p>
          <a:p>
            <a:pPr>
              <a:spcBef>
                <a:spcPts val="600"/>
              </a:spcBef>
              <a:spcAft>
                <a:spcPts val="600"/>
              </a:spcAft>
              <a:buSzPct val="100000"/>
            </a:pPr>
            <a:r>
              <a:rPr lang="en-US" sz="2400" dirty="0"/>
              <a:t>Source selection process is both objective and subjective</a:t>
            </a:r>
          </a:p>
          <a:p>
            <a:pPr>
              <a:spcBef>
                <a:spcPts val="600"/>
              </a:spcBef>
              <a:spcAft>
                <a:spcPts val="600"/>
              </a:spcAft>
              <a:buSzPct val="100000"/>
            </a:pPr>
            <a:r>
              <a:rPr lang="en-US" sz="2400" dirty="0"/>
              <a:t>Professional judgment and critical thinking required at every step</a:t>
            </a:r>
          </a:p>
        </p:txBody>
      </p:sp>
      <p:sp>
        <p:nvSpPr>
          <p:cNvPr id="6" name="Flowchart: Punched Tape 5"/>
          <p:cNvSpPr/>
          <p:nvPr/>
        </p:nvSpPr>
        <p:spPr bwMode="auto">
          <a:xfrm>
            <a:off x="533400" y="4114800"/>
            <a:ext cx="8153400" cy="1905000"/>
          </a:xfrm>
          <a:prstGeom prst="flowChartPunchedTape">
            <a:avLst/>
          </a:prstGeom>
          <a:solidFill>
            <a:srgbClr val="99CCFF"/>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US" sz="2800" b="1" i="1" dirty="0">
                <a:solidFill>
                  <a:schemeClr val="tx2"/>
                </a:solidFill>
                <a:latin typeface="Calibri" panose="020F0502020204030204" pitchFamily="34" charset="0"/>
                <a:cs typeface="Calibri" panose="020F0502020204030204" pitchFamily="34" charset="0"/>
              </a:rPr>
              <a:t>Goal:</a:t>
            </a:r>
            <a:r>
              <a:rPr lang="en-US" sz="2400" b="1" i="1" dirty="0">
                <a:solidFill>
                  <a:schemeClr val="tx2"/>
                </a:solidFill>
                <a:latin typeface="Calibri" panose="020F0502020204030204" pitchFamily="34" charset="0"/>
                <a:cs typeface="Calibri" panose="020F0502020204030204" pitchFamily="34" charset="0"/>
              </a:rPr>
              <a:t>  Ensure quality, timely products/services are delivered to the war-fighter and the nation.  Obtain best value for the taxpayer.</a:t>
            </a:r>
          </a:p>
        </p:txBody>
      </p:sp>
    </p:spTree>
    <p:extLst>
      <p:ext uri="{BB962C8B-B14F-4D97-AF65-F5344CB8AC3E}">
        <p14:creationId xmlns:p14="http://schemas.microsoft.com/office/powerpoint/2010/main" val="25003379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295401"/>
            <a:ext cx="8293100" cy="3123932"/>
          </a:xfrm>
        </p:spPr>
        <p:txBody>
          <a:bodyPr wrap="square">
            <a:spAutoFit/>
          </a:bodyPr>
          <a:lstStyle/>
          <a:p>
            <a:pPr indent="-283464">
              <a:spcBef>
                <a:spcPts val="300"/>
              </a:spcBef>
              <a:spcAft>
                <a:spcPts val="300"/>
              </a:spcAft>
              <a:buSzPct val="100000"/>
              <a:defRPr/>
            </a:pPr>
            <a:r>
              <a:rPr lang="en-US" sz="2400" dirty="0"/>
              <a:t>Training </a:t>
            </a:r>
            <a:r>
              <a:rPr lang="en-US" sz="2400" dirty="0">
                <a:hlinkClick r:id="rId3"/>
              </a:rPr>
              <a:t>certificates</a:t>
            </a:r>
            <a:r>
              <a:rPr lang="en-US" sz="2400" dirty="0"/>
              <a:t> provided to attendees by SS Trainers</a:t>
            </a:r>
          </a:p>
          <a:p>
            <a:pPr lvl="1" indent="-283464">
              <a:spcBef>
                <a:spcPts val="300"/>
              </a:spcBef>
              <a:spcAft>
                <a:spcPts val="300"/>
              </a:spcAft>
              <a:buSzPct val="100000"/>
              <a:defRPr/>
            </a:pPr>
            <a:r>
              <a:rPr lang="en-US" dirty="0">
                <a:ea typeface="+mn-ea"/>
                <a:cs typeface="+mn-cs"/>
              </a:rPr>
              <a:t>Attendee names will be provided to Source Selection Training Manager</a:t>
            </a:r>
          </a:p>
          <a:p>
            <a:pPr indent="-283464">
              <a:spcBef>
                <a:spcPts val="300"/>
              </a:spcBef>
              <a:spcAft>
                <a:spcPts val="300"/>
              </a:spcAft>
              <a:buSzPct val="100000"/>
              <a:defRPr/>
            </a:pPr>
            <a:r>
              <a:rPr lang="en-US" sz="2400" dirty="0"/>
              <a:t>Continuous Learning (CL) points</a:t>
            </a:r>
          </a:p>
          <a:p>
            <a:pPr lvl="1" indent="-283464">
              <a:spcBef>
                <a:spcPts val="300"/>
              </a:spcBef>
              <a:spcAft>
                <a:spcPts val="300"/>
              </a:spcAft>
              <a:buSzPct val="100000"/>
              <a:defRPr/>
            </a:pPr>
            <a:r>
              <a:rPr lang="en-US" dirty="0">
                <a:ea typeface="+mn-ea"/>
                <a:cs typeface="+mn-cs"/>
              </a:rPr>
              <a:t>6  CL points for each full day of instruction</a:t>
            </a:r>
          </a:p>
          <a:p>
            <a:pPr lvl="1" indent="-283464">
              <a:spcBef>
                <a:spcPts val="300"/>
              </a:spcBef>
              <a:spcAft>
                <a:spcPts val="300"/>
              </a:spcAft>
              <a:buSzPct val="100000"/>
              <a:defRPr/>
            </a:pPr>
            <a:r>
              <a:rPr lang="en-US" dirty="0">
                <a:ea typeface="+mn-ea"/>
                <a:cs typeface="+mn-cs"/>
              </a:rPr>
              <a:t>3 CL points for any half day of instruction</a:t>
            </a:r>
          </a:p>
          <a:p>
            <a:pPr lvl="1" indent="-283464">
              <a:spcBef>
                <a:spcPts val="300"/>
              </a:spcBef>
              <a:spcAft>
                <a:spcPts val="300"/>
              </a:spcAft>
              <a:buSzPct val="100000"/>
              <a:defRPr/>
            </a:pPr>
            <a:r>
              <a:rPr lang="en-US" dirty="0">
                <a:ea typeface="+mn-ea"/>
                <a:cs typeface="+mn-cs"/>
              </a:rPr>
              <a:t>1 CL point for 2 hours or less of instruction </a:t>
            </a:r>
          </a:p>
        </p:txBody>
      </p:sp>
      <p:sp>
        <p:nvSpPr>
          <p:cNvPr id="3" name="Slide Number Placeholder 2"/>
          <p:cNvSpPr>
            <a:spLocks noGrp="1"/>
          </p:cNvSpPr>
          <p:nvPr>
            <p:ph type="sldNum" sz="quarter" idx="11"/>
          </p:nvPr>
        </p:nvSpPr>
        <p:spPr/>
        <p:txBody>
          <a:bodyPr/>
          <a:lstStyle/>
          <a:p>
            <a:fld id="{B6F15528-21DE-4FAA-801E-634DDDAF4B2B}" type="slidenum">
              <a:rPr lang="en-US" smtClean="0"/>
              <a:pPr/>
              <a:t>96</a:t>
            </a:fld>
            <a:endParaRPr lang="en-US"/>
          </a:p>
        </p:txBody>
      </p:sp>
      <p:sp>
        <p:nvSpPr>
          <p:cNvPr id="2" name="Title 1"/>
          <p:cNvSpPr>
            <a:spLocks noGrp="1"/>
          </p:cNvSpPr>
          <p:nvPr>
            <p:ph type="title"/>
          </p:nvPr>
        </p:nvSpPr>
        <p:spPr/>
        <p:txBody>
          <a:bodyPr/>
          <a:lstStyle/>
          <a:p>
            <a:r>
              <a:rPr lang="en-US" dirty="0"/>
              <a:t>Feedback and Certificate</a:t>
            </a:r>
          </a:p>
        </p:txBody>
      </p:sp>
    </p:spTree>
    <p:extLst>
      <p:ext uri="{BB962C8B-B14F-4D97-AF65-F5344CB8AC3E}">
        <p14:creationId xmlns:p14="http://schemas.microsoft.com/office/powerpoint/2010/main" val="5520184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304800" y="1295400"/>
            <a:ext cx="8610600" cy="5257800"/>
          </a:xfrm>
        </p:spPr>
        <p:txBody>
          <a:bodyPr/>
          <a:lstStyle/>
          <a:p>
            <a:pPr indent="-283464">
              <a:spcBef>
                <a:spcPts val="0"/>
              </a:spcBef>
              <a:buSzPct val="100000"/>
            </a:pPr>
            <a:r>
              <a:rPr lang="en-US" sz="2400" dirty="0">
                <a:hlinkClick r:id="rId3"/>
              </a:rPr>
              <a:t>DoD Source Selection Procedures</a:t>
            </a:r>
            <a:r>
              <a:rPr lang="en-US" dirty="0"/>
              <a:t> (Dated 20 Aug 2022)</a:t>
            </a:r>
          </a:p>
          <a:p>
            <a:pPr indent="-283464">
              <a:spcBef>
                <a:spcPts val="1200"/>
              </a:spcBef>
              <a:buSzPct val="100000"/>
              <a:defRPr/>
            </a:pPr>
            <a:r>
              <a:rPr lang="en-US" sz="2400" dirty="0">
                <a:hlinkClick r:id="rId4"/>
              </a:rPr>
              <a:t>DAFFARS MP5315.3</a:t>
            </a:r>
            <a:r>
              <a:rPr lang="en-US" dirty="0"/>
              <a:t>  (2023 Edition)</a:t>
            </a:r>
          </a:p>
          <a:p>
            <a:pPr indent="-283464">
              <a:spcBef>
                <a:spcPts val="1200"/>
              </a:spcBef>
              <a:buSzPct val="100000"/>
            </a:pPr>
            <a:r>
              <a:rPr lang="en-US" sz="2400" dirty="0"/>
              <a:t>Types of Contracts - </a:t>
            </a:r>
            <a:r>
              <a:rPr lang="en-US" dirty="0">
                <a:hlinkClick r:id="rId5"/>
              </a:rPr>
              <a:t>FAR 16.103 &amp; 104</a:t>
            </a:r>
            <a:r>
              <a:rPr lang="en-US" dirty="0"/>
              <a:t>, </a:t>
            </a:r>
            <a:r>
              <a:rPr lang="en-US" dirty="0">
                <a:hlinkClick r:id="rId6"/>
              </a:rPr>
              <a:t>DFARS 216.1</a:t>
            </a:r>
            <a:endParaRPr lang="en-US" dirty="0"/>
          </a:p>
          <a:p>
            <a:pPr indent="-283464">
              <a:spcBef>
                <a:spcPts val="1200"/>
              </a:spcBef>
              <a:buSzPct val="100000"/>
            </a:pPr>
            <a:r>
              <a:rPr lang="en-US" sz="2400" dirty="0"/>
              <a:t>Contracting by Negotiation - </a:t>
            </a:r>
            <a:r>
              <a:rPr lang="en-US" dirty="0">
                <a:hlinkClick r:id="rId7"/>
              </a:rPr>
              <a:t>FAR 15</a:t>
            </a:r>
            <a:r>
              <a:rPr lang="en-US" dirty="0"/>
              <a:t>, </a:t>
            </a:r>
            <a:r>
              <a:rPr lang="en-US" dirty="0">
                <a:hlinkClick r:id="rId8"/>
              </a:rPr>
              <a:t>DFARS 215</a:t>
            </a:r>
            <a:endParaRPr lang="en-US" sz="2400" dirty="0"/>
          </a:p>
          <a:p>
            <a:pPr indent="-283464">
              <a:spcBef>
                <a:spcPts val="1200"/>
              </a:spcBef>
              <a:buSzPct val="100000"/>
            </a:pPr>
            <a:r>
              <a:rPr lang="en-US" sz="2400" dirty="0"/>
              <a:t>Acquisition of Commercial Items - </a:t>
            </a:r>
            <a:r>
              <a:rPr lang="en-US" dirty="0">
                <a:hlinkClick r:id="rId9"/>
              </a:rPr>
              <a:t>FAR 12.303</a:t>
            </a:r>
            <a:endParaRPr lang="en-US" sz="2400" dirty="0"/>
          </a:p>
          <a:p>
            <a:pPr indent="-283464">
              <a:spcBef>
                <a:spcPts val="1200"/>
              </a:spcBef>
              <a:buSzPct val="100000"/>
            </a:pPr>
            <a:r>
              <a:rPr lang="en-US" sz="2400" dirty="0"/>
              <a:t>Describing Agency Needs </a:t>
            </a:r>
            <a:r>
              <a:rPr lang="en-US" dirty="0"/>
              <a:t>(Rqmts) - </a:t>
            </a:r>
            <a:r>
              <a:rPr lang="en-US" dirty="0">
                <a:hlinkClick r:id="rId10"/>
              </a:rPr>
              <a:t>FAR 11.101</a:t>
            </a:r>
            <a:r>
              <a:rPr lang="en-US" dirty="0"/>
              <a:t>, </a:t>
            </a:r>
            <a:r>
              <a:rPr lang="en-US" dirty="0">
                <a:hlinkClick r:id="rId11"/>
              </a:rPr>
              <a:t>DFARS 211.1</a:t>
            </a:r>
            <a:endParaRPr lang="en-US" dirty="0"/>
          </a:p>
          <a:p>
            <a:pPr indent="-283464">
              <a:spcBef>
                <a:spcPts val="1200"/>
              </a:spcBef>
              <a:buSzPct val="100000"/>
            </a:pPr>
            <a:r>
              <a:rPr lang="en-US" sz="2400" dirty="0"/>
              <a:t>Market Research - </a:t>
            </a:r>
            <a:r>
              <a:rPr lang="en-US" dirty="0">
                <a:hlinkClick r:id="rId12"/>
              </a:rPr>
              <a:t>FAR 10</a:t>
            </a:r>
            <a:r>
              <a:rPr lang="en-US" dirty="0"/>
              <a:t>, </a:t>
            </a:r>
            <a:r>
              <a:rPr lang="en-US" dirty="0">
                <a:hlinkClick r:id="rId13"/>
              </a:rPr>
              <a:t>DFARS 210</a:t>
            </a:r>
            <a:endParaRPr lang="en-US" dirty="0"/>
          </a:p>
          <a:p>
            <a:pPr indent="-283464">
              <a:spcBef>
                <a:spcPts val="1200"/>
              </a:spcBef>
              <a:buSzPct val="100000"/>
            </a:pPr>
            <a:r>
              <a:rPr lang="en-US" sz="2400" dirty="0"/>
              <a:t>Acquisition Planning - </a:t>
            </a:r>
            <a:r>
              <a:rPr lang="en-US" dirty="0">
                <a:hlinkClick r:id="rId14"/>
              </a:rPr>
              <a:t>FAR 7.1</a:t>
            </a:r>
            <a:r>
              <a:rPr lang="en-US" dirty="0"/>
              <a:t>, </a:t>
            </a:r>
            <a:r>
              <a:rPr lang="en-US" dirty="0">
                <a:hlinkClick r:id="rId15"/>
              </a:rPr>
              <a:t>DFARS 207.1</a:t>
            </a:r>
            <a:endParaRPr lang="en-US" dirty="0"/>
          </a:p>
          <a:p>
            <a:pPr indent="-283464">
              <a:spcBef>
                <a:spcPts val="1200"/>
              </a:spcBef>
              <a:buSzPct val="100000"/>
            </a:pPr>
            <a:r>
              <a:rPr lang="en-US" sz="2400" dirty="0"/>
              <a:t>Conflicts of Interest - </a:t>
            </a:r>
            <a:r>
              <a:rPr lang="en-US" dirty="0">
                <a:hlinkClick r:id="rId16"/>
              </a:rPr>
              <a:t>FAR 3.104</a:t>
            </a:r>
            <a:r>
              <a:rPr lang="en-US" dirty="0"/>
              <a:t>, </a:t>
            </a:r>
            <a:r>
              <a:rPr lang="en-US" dirty="0">
                <a:hlinkClick r:id="rId17"/>
              </a:rPr>
              <a:t>DFARS 203.104</a:t>
            </a:r>
            <a:endParaRPr lang="en-US" dirty="0"/>
          </a:p>
        </p:txBody>
      </p:sp>
      <p:sp>
        <p:nvSpPr>
          <p:cNvPr id="39939" name="Slide Number Placeholder 4"/>
          <p:cNvSpPr>
            <a:spLocks noGrp="1"/>
          </p:cNvSpPr>
          <p:nvPr>
            <p:ph type="sldNum" sz="quarter" idx="11"/>
          </p:nvPr>
        </p:nvSpPr>
        <p:spPr/>
        <p:txBody>
          <a:bodyPr/>
          <a:lstStyle/>
          <a:p>
            <a:pPr>
              <a:defRPr/>
            </a:pPr>
            <a:fld id="{92DB3EF9-D645-4BEE-BB73-10683A6A2489}" type="slidenum">
              <a:rPr lang="en-US" smtClean="0"/>
              <a:pPr>
                <a:defRPr/>
              </a:pPr>
              <a:t>97</a:t>
            </a:fld>
            <a:endParaRPr lang="en-US">
              <a:solidFill>
                <a:schemeClr val="bg2"/>
              </a:solidFill>
            </a:endParaRPr>
          </a:p>
        </p:txBody>
      </p:sp>
      <p:sp>
        <p:nvSpPr>
          <p:cNvPr id="39941" name="Rectangle 4"/>
          <p:cNvSpPr>
            <a:spLocks noGrp="1" noChangeArrowheads="1"/>
          </p:cNvSpPr>
          <p:nvPr>
            <p:ph type="title"/>
          </p:nvPr>
        </p:nvSpPr>
        <p:spPr>
          <a:xfrm>
            <a:off x="4410941" y="56284"/>
            <a:ext cx="3549650" cy="1143000"/>
          </a:xfrm>
        </p:spPr>
        <p:txBody>
          <a:bodyPr/>
          <a:lstStyle/>
          <a:p>
            <a:r>
              <a:rPr lang="en-US" dirty="0"/>
              <a:t>References</a:t>
            </a:r>
          </a:p>
        </p:txBody>
      </p:sp>
    </p:spTree>
    <p:extLst>
      <p:ext uri="{BB962C8B-B14F-4D97-AF65-F5344CB8AC3E}">
        <p14:creationId xmlns:p14="http://schemas.microsoft.com/office/powerpoint/2010/main" val="25347724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Slide Number Placeholder 4"/>
          <p:cNvSpPr>
            <a:spLocks noGrp="1"/>
          </p:cNvSpPr>
          <p:nvPr>
            <p:ph type="sldNum" sz="quarter" idx="11"/>
          </p:nvPr>
        </p:nvSpPr>
        <p:spPr>
          <a:xfrm>
            <a:off x="7988300" y="6524625"/>
            <a:ext cx="1143000" cy="304800"/>
          </a:xfrm>
        </p:spPr>
        <p:txBody>
          <a:bodyPr/>
          <a:lstStyle/>
          <a:p>
            <a:pPr>
              <a:defRPr/>
            </a:pPr>
            <a:fld id="{AED4C3D4-399E-4776-A863-C2291DD0A071}" type="slidenum">
              <a:rPr lang="en-US" smtClean="0"/>
              <a:pPr>
                <a:defRPr/>
              </a:pPr>
              <a:t>98</a:t>
            </a:fld>
            <a:endParaRPr lang="en-US">
              <a:solidFill>
                <a:schemeClr val="bg2"/>
              </a:solidFill>
            </a:endParaRPr>
          </a:p>
        </p:txBody>
      </p:sp>
      <p:sp>
        <p:nvSpPr>
          <p:cNvPr id="265220" name="Text Box 2"/>
          <p:cNvSpPr txBox="1">
            <a:spLocks noChangeArrowheads="1"/>
          </p:cNvSpPr>
          <p:nvPr/>
        </p:nvSpPr>
        <p:spPr bwMode="auto">
          <a:xfrm>
            <a:off x="635000" y="2786063"/>
            <a:ext cx="7832725" cy="1066800"/>
          </a:xfrm>
          <a:prstGeom prst="rect">
            <a:avLst/>
          </a:prstGeom>
          <a:noFill/>
          <a:ln w="12700">
            <a:noFill/>
            <a:miter lim="800000"/>
            <a:headEnd/>
            <a:tailEnd/>
          </a:ln>
        </p:spPr>
        <p:txBody>
          <a:bodyPr>
            <a:spAutoFit/>
          </a:bodyPr>
          <a:lstStyle/>
          <a:p>
            <a:pPr algn="ctr" eaLnBrk="0" hangingPunct="0"/>
            <a:r>
              <a:rPr lang="en-US" sz="4000" b="1" dirty="0">
                <a:solidFill>
                  <a:srgbClr val="000066"/>
                </a:solidFill>
              </a:rPr>
              <a:t>LINKED CHARTS</a:t>
            </a:r>
            <a:endParaRPr lang="en-US" sz="2000" b="1" dirty="0">
              <a:solidFill>
                <a:srgbClr val="000066"/>
              </a:solidFill>
            </a:endParaRPr>
          </a:p>
          <a:p>
            <a:pPr algn="ctr" eaLnBrk="0" hangingPunct="0"/>
            <a:endParaRPr lang="en-US" sz="2400" dirty="0">
              <a:solidFill>
                <a:srgbClr val="000066"/>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76400"/>
            <a:ext cx="898071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60"/>
          <p:cNvSpPr txBox="1">
            <a:spLocks/>
          </p:cNvSpPr>
          <p:nvPr/>
        </p:nvSpPr>
        <p:spPr>
          <a:xfrm>
            <a:off x="2209800" y="0"/>
            <a:ext cx="5913120" cy="1143000"/>
          </a:xfrm>
          <a:prstGeom prst="rect">
            <a:avLst/>
          </a:prstGeom>
        </p:spPr>
        <p:txBody>
          <a:bodyPr/>
          <a:lstStyle/>
          <a:p>
            <a:pPr algn="r">
              <a:spcBef>
                <a:spcPct val="0"/>
              </a:spcBef>
              <a:defRPr/>
            </a:pPr>
            <a:r>
              <a:rPr lang="en-US" sz="3600" b="1" i="1" dirty="0">
                <a:solidFill>
                  <a:srgbClr val="2D2DB9">
                    <a:lumMod val="75000"/>
                  </a:srgbClr>
                </a:solidFill>
                <a:cs typeface="Arial" pitchFamily="34" charset="0"/>
              </a:rPr>
              <a:t>Source Selection Process</a:t>
            </a:r>
          </a:p>
          <a:p>
            <a:pPr algn="r">
              <a:spcBef>
                <a:spcPct val="0"/>
              </a:spcBef>
              <a:defRPr/>
            </a:pPr>
            <a:r>
              <a:rPr lang="en-US" sz="3600" b="1" i="1" dirty="0">
                <a:solidFill>
                  <a:srgbClr val="2D2DB9">
                    <a:lumMod val="75000"/>
                  </a:srgbClr>
                </a:solidFill>
                <a:cs typeface="Arial" pitchFamily="34" charset="0"/>
              </a:rPr>
              <a:t>Pre-RFP Release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99</a:t>
            </a:fld>
            <a:endParaRPr lang="en-US"/>
          </a:p>
        </p:txBody>
      </p:sp>
      <p:sp>
        <p:nvSpPr>
          <p:cNvPr id="6" name="Right Arrow 5">
            <a:hlinkClick r:id="rId4" action="ppaction://hlinksldjump"/>
          </p:cNvPr>
          <p:cNvSpPr/>
          <p:nvPr/>
        </p:nvSpPr>
        <p:spPr bwMode="auto">
          <a:xfrm rot="10800000">
            <a:off x="8274050" y="5943600"/>
            <a:ext cx="571500" cy="428625"/>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161B64ED-5297-B056-C9A9-C5275B572EB6}"/>
              </a:ext>
            </a:extLst>
          </p:cNvPr>
          <p:cNvSpPr txBox="1"/>
          <p:nvPr/>
        </p:nvSpPr>
        <p:spPr>
          <a:xfrm>
            <a:off x="1981200" y="6457964"/>
            <a:ext cx="5529078" cy="369332"/>
          </a:xfrm>
          <a:prstGeom prst="rect">
            <a:avLst/>
          </a:prstGeom>
          <a:noFill/>
        </p:spPr>
        <p:txBody>
          <a:bodyPr wrap="none" rtlCol="0">
            <a:spAutoFit/>
          </a:bodyPr>
          <a:lstStyle/>
          <a:p>
            <a:pPr>
              <a:spcBef>
                <a:spcPct val="50000"/>
              </a:spcBef>
              <a:defRPr/>
            </a:pPr>
            <a:r>
              <a:rPr lang="en-US" altLang="en-US" sz="1800" b="1" i="1">
                <a:latin typeface="Century Schoolbook" panose="02040604050505020304" pitchFamily="18" charset="0"/>
              </a:rPr>
              <a:t>I n t e g r i t y  -  S e r v i c e  -  E x c e l l e n c e</a:t>
            </a:r>
            <a:endParaRPr lang="en-US" altLang="en-US" sz="1800" b="1" i="1" dirty="0">
              <a:latin typeface="Century Schoolbook" panose="02040604050505020304" pitchFamily="18" charset="0"/>
            </a:endParaRPr>
          </a:p>
        </p:txBody>
      </p:sp>
    </p:spTree>
    <p:extLst>
      <p:ext uri="{BB962C8B-B14F-4D97-AF65-F5344CB8AC3E}">
        <p14:creationId xmlns:p14="http://schemas.microsoft.com/office/powerpoint/2010/main" val="2334014495"/>
      </p:ext>
    </p:extLst>
  </p:cSld>
  <p:clrMapOvr>
    <a:masterClrMapping/>
  </p:clrMapOvr>
</p:sld>
</file>

<file path=ppt/theme/theme1.xml><?xml version="1.0" encoding="utf-8"?>
<a:theme xmlns:a="http://schemas.openxmlformats.org/drawingml/2006/main" name="USAF(Unclas)">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007F07DBE0B84B955EC04D88F45CB3" ma:contentTypeVersion="7" ma:contentTypeDescription="Create a new document." ma:contentTypeScope="" ma:versionID="62e32bd4bdb7416fb198336819063d76">
  <xsd:schema xmlns:xsd="http://www.w3.org/2001/XMLSchema" xmlns:xs="http://www.w3.org/2001/XMLSchema" xmlns:p="http://schemas.microsoft.com/office/2006/metadata/properties" xmlns:ns2="74d314a9-dc31-42ba-b823-22bb8013fc3c" xmlns:ns3="2374cff6-5256-4012-b5e5-111249e081cd" targetNamespace="http://schemas.microsoft.com/office/2006/metadata/properties" ma:root="true" ma:fieldsID="545e4dad1546f5ffe168881a5b9fb617" ns2:_="" ns3:_="">
    <xsd:import namespace="74d314a9-dc31-42ba-b823-22bb8013fc3c"/>
    <xsd:import namespace="2374cff6-5256-4012-b5e5-111249e081cd"/>
    <xsd:element name="properties">
      <xsd:complexType>
        <xsd:sequence>
          <xsd:element name="documentManagement">
            <xsd:complexType>
              <xsd:all>
                <xsd:element ref="ns2:Document_x0020_Date" minOccurs="0"/>
                <xsd:element ref="ns2:MediaServiceMetadata" minOccurs="0"/>
                <xsd:element ref="ns2: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314a9-dc31-42ba-b823-22bb8013fc3c" elementFormDefault="qualified">
    <xsd:import namespace="http://schemas.microsoft.com/office/2006/documentManagement/types"/>
    <xsd:import namespace="http://schemas.microsoft.com/office/infopath/2007/PartnerControls"/>
    <xsd:element name="Document_x0020_Date" ma:index="8" nillable="true" ma:displayName="Document Date" ma:format="DateOnly" ma:internalName="Document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4cff6-5256-4012-b5e5-111249e081cd" elementFormDefault="qualified">
    <xsd:import namespace="http://schemas.microsoft.com/office/2006/documentManagement/types"/>
    <xsd:import namespace="http://schemas.microsoft.com/office/infopath/2007/PartnerControls"/>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ocument_x0020_Date xmlns="74d314a9-dc31-42ba-b823-22bb8013fc3c">2019-01-22T05:00:00+00:00</Document_x0020_Date>
  </documentManagement>
</p:properties>
</file>

<file path=customXml/itemProps1.xml><?xml version="1.0" encoding="utf-8"?>
<ds:datastoreItem xmlns:ds="http://schemas.openxmlformats.org/officeDocument/2006/customXml" ds:itemID="{4B2DFC2C-6EBB-473E-B87C-35AC82A008D9}">
  <ds:schemaRefs>
    <ds:schemaRef ds:uri="http://schemas.microsoft.com/sharepoint/v3/contenttype/forms"/>
  </ds:schemaRefs>
</ds:datastoreItem>
</file>

<file path=customXml/itemProps2.xml><?xml version="1.0" encoding="utf-8"?>
<ds:datastoreItem xmlns:ds="http://schemas.openxmlformats.org/officeDocument/2006/customXml" ds:itemID="{EC080C68-B5E8-4075-A196-635B2325B9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314a9-dc31-42ba-b823-22bb8013fc3c"/>
    <ds:schemaRef ds:uri="2374cff6-5256-4012-b5e5-111249e08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36A057-2DCC-4264-8865-0D7CBAE9E95D}">
  <ds:schemaRefs>
    <ds:schemaRef ds:uri="2374cff6-5256-4012-b5e5-111249e081cd"/>
    <ds:schemaRef ds:uri="http://schemas.microsoft.com/office/2006/documentManagement/types"/>
    <ds:schemaRef ds:uri="http://purl.org/dc/terms/"/>
    <ds:schemaRef ds:uri="http://purl.org/dc/dcmitype/"/>
    <ds:schemaRef ds:uri="74d314a9-dc31-42ba-b823-22bb8013fc3c"/>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44670</TotalTime>
  <Words>34277</Words>
  <Application>Microsoft Office PowerPoint</Application>
  <PresentationFormat>On-screen Show (4:3)</PresentationFormat>
  <Paragraphs>2663</Paragraphs>
  <Slides>119</Slides>
  <Notes>117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119</vt:i4>
      </vt:variant>
    </vt:vector>
  </HeadingPairs>
  <TitlesOfParts>
    <vt:vector size="132" baseType="lpstr">
      <vt:lpstr>Arial</vt:lpstr>
      <vt:lpstr>Arial Black</vt:lpstr>
      <vt:lpstr>Arial-BoldMT</vt:lpstr>
      <vt:lpstr>Biondi</vt:lpstr>
      <vt:lpstr>Calibri</vt:lpstr>
      <vt:lpstr>Calisto MT</vt:lpstr>
      <vt:lpstr>Century Schoolbook</vt:lpstr>
      <vt:lpstr>Segoe UI</vt:lpstr>
      <vt:lpstr>Times New Roman</vt:lpstr>
      <vt:lpstr>Wingdings</vt:lpstr>
      <vt:lpstr>USAF(Unclas)</vt:lpstr>
      <vt:lpstr>Custom Design</vt:lpstr>
      <vt:lpstr>Presentation</vt:lpstr>
      <vt:lpstr>PowerPoint Presentation</vt:lpstr>
      <vt:lpstr>Overview</vt:lpstr>
      <vt:lpstr>Objectives</vt:lpstr>
      <vt:lpstr>PowerPoint Presentation</vt:lpstr>
      <vt:lpstr>PowerPoint Presentation</vt:lpstr>
      <vt:lpstr> Acquisition Planning – 4 Ws </vt:lpstr>
      <vt:lpstr>Acquisition Planning –Decisions</vt:lpstr>
      <vt:lpstr>Contents of Acquisition Plans</vt:lpstr>
      <vt:lpstr>Acquisition Planning –  Key Activities</vt:lpstr>
      <vt:lpstr>PowerPoint Presentation</vt:lpstr>
      <vt:lpstr>Purpose of Market Research</vt:lpstr>
      <vt:lpstr>Purpose of Market Research (cont.)</vt:lpstr>
      <vt:lpstr>Engage Industry</vt:lpstr>
      <vt:lpstr>PowerPoint Presentation</vt:lpstr>
      <vt:lpstr>PowerPoint Presentation</vt:lpstr>
      <vt:lpstr>Requirements Documents</vt:lpstr>
      <vt:lpstr>Requirements Documents (cont.) </vt:lpstr>
      <vt:lpstr>Requirements Documents (cont.)</vt:lpstr>
      <vt:lpstr>PowerPoint Presentation</vt:lpstr>
      <vt:lpstr>Purpose of Risk Assessment</vt:lpstr>
      <vt:lpstr>Conducting Risk Assessment</vt:lpstr>
      <vt:lpstr>Risk-Driven Acquisition Strategy</vt:lpstr>
      <vt:lpstr>PowerPoint Presentation</vt:lpstr>
      <vt:lpstr>Spectrum –     Contract Type and Risk</vt:lpstr>
      <vt:lpstr>Selecting the “Right”  Contract Type</vt:lpstr>
      <vt:lpstr>Selecting the “Right”  Contract Type (cont.)</vt:lpstr>
      <vt:lpstr>PowerPoint Presentation</vt:lpstr>
      <vt:lpstr>Source Selection Plan</vt:lpstr>
      <vt:lpstr>Source Selection Plan (cont.)</vt:lpstr>
      <vt:lpstr>PowerPoint Presentation</vt:lpstr>
      <vt:lpstr>Source Selection Team –  Example</vt:lpstr>
      <vt:lpstr> Source Selection Authority (SSA) </vt:lpstr>
      <vt:lpstr>PCO</vt:lpstr>
      <vt:lpstr>Program Manager</vt:lpstr>
      <vt:lpstr>Requirements Owner</vt:lpstr>
      <vt:lpstr>Legal Counsel</vt:lpstr>
      <vt:lpstr>SSEB Chairperson</vt:lpstr>
      <vt:lpstr>PowerPoint Presentation</vt:lpstr>
      <vt:lpstr>Source Selection Processes</vt:lpstr>
      <vt:lpstr>Source Selection Techniques  </vt:lpstr>
      <vt:lpstr>Lowest Price Technically Acceptable (LPTA)</vt:lpstr>
      <vt:lpstr>Lowest Price Technically Acceptable (LPTA) (cont.)</vt:lpstr>
      <vt:lpstr>Lowest Price Technically Acceptable (LPTA) (cont.)</vt:lpstr>
      <vt:lpstr>LPTA (cont.)</vt:lpstr>
      <vt:lpstr>LPTA (cont.) </vt:lpstr>
      <vt:lpstr>LPTA (cont.) </vt:lpstr>
      <vt:lpstr>LPTA (cont.) </vt:lpstr>
      <vt:lpstr>Tradeoff</vt:lpstr>
      <vt:lpstr>Tradeoff (cont.)</vt:lpstr>
      <vt:lpstr>Tradeoff (cont.)</vt:lpstr>
      <vt:lpstr>Tradeoff (cont.)</vt:lpstr>
      <vt:lpstr>Value Adjusted Total Evaluated Price (VATEP)</vt:lpstr>
      <vt:lpstr>VATEP (cont.)</vt:lpstr>
      <vt:lpstr>VATEP (cont.)</vt:lpstr>
      <vt:lpstr>VATEP (cont.)</vt:lpstr>
      <vt:lpstr>Highest Technically Rated Offeror (HTRO)  </vt:lpstr>
      <vt:lpstr>Highest Technically Rated Offeror (HTRO) (cont.) </vt:lpstr>
      <vt:lpstr>Highest Technically Rated (HTRO) (cont.)</vt:lpstr>
      <vt:lpstr>Highest Technically Rated (HTRO) (cont.)  </vt:lpstr>
      <vt:lpstr>Source Selection Streamlining Recommendations</vt:lpstr>
      <vt:lpstr>Source Selection Streamlining Recommendations (cont)</vt:lpstr>
      <vt:lpstr>Source Selection Streamlining Recommendations (cont)</vt:lpstr>
      <vt:lpstr>PowerPoint Presentation</vt:lpstr>
      <vt:lpstr>Evaluation Criteria Factors and Subfactors</vt:lpstr>
      <vt:lpstr>Developing Evaluation Criteria Factors and Subfactors</vt:lpstr>
      <vt:lpstr>Small Business Evaluation</vt:lpstr>
      <vt:lpstr>Professional Employee Compensation Evaluation</vt:lpstr>
      <vt:lpstr>Professional Employee Compensation Evaluation (cont.)</vt:lpstr>
      <vt:lpstr>Intellectual Property</vt:lpstr>
      <vt:lpstr>Intellectual Property (cont.) </vt:lpstr>
      <vt:lpstr>Rating Methodology</vt:lpstr>
      <vt:lpstr>Rating Methodology (cont.)</vt:lpstr>
      <vt:lpstr>Rating Methodology (cont.)</vt:lpstr>
      <vt:lpstr>Rating Methodology (cont.)</vt:lpstr>
      <vt:lpstr>PowerPoint Presentation</vt:lpstr>
      <vt:lpstr>Total Evaluated Price (TEP)</vt:lpstr>
      <vt:lpstr> Cost/Price Analysis Requirements </vt:lpstr>
      <vt:lpstr>PowerPoint Presentation</vt:lpstr>
      <vt:lpstr>Developing Sections L and M</vt:lpstr>
      <vt:lpstr>Developing Sections L and M (cont)</vt:lpstr>
      <vt:lpstr>Sample Cross Reference Matrix</vt:lpstr>
      <vt:lpstr>Draft Request For Proposal (DRFP)</vt:lpstr>
      <vt:lpstr>DRFP Considerations</vt:lpstr>
      <vt:lpstr>Request for Proposal (RFP)</vt:lpstr>
      <vt:lpstr>Pre-Proposal Conference</vt:lpstr>
      <vt:lpstr>PowerPoint Presentation</vt:lpstr>
      <vt:lpstr>EZ Source Tool</vt:lpstr>
      <vt:lpstr>PowerPoint Presentation</vt:lpstr>
      <vt:lpstr>Clearance Reviews</vt:lpstr>
      <vt:lpstr>Multi-Functional Independent Review Team (MIRT) Reviews</vt:lpstr>
      <vt:lpstr>DPC Peer Reviews (Competitive Actions)</vt:lpstr>
      <vt:lpstr>PowerPoint Presentation</vt:lpstr>
      <vt:lpstr>Source Selection Documentation</vt:lpstr>
      <vt:lpstr> GAO Findings on Source Selection Documentation</vt:lpstr>
      <vt:lpstr>Summary</vt:lpstr>
      <vt:lpstr>Feedback and Certificate</vt:lpstr>
      <vt:lpstr>References</vt:lpstr>
      <vt:lpstr>PowerPoint Presentation</vt:lpstr>
      <vt:lpstr>PowerPoint Presentation</vt:lpstr>
      <vt:lpstr>Lowest Price Acceptable Past Performance (LPAPP) </vt:lpstr>
      <vt:lpstr>Technical Rating Method </vt:lpstr>
      <vt:lpstr>Technical Risk Rating Method</vt:lpstr>
      <vt:lpstr> Combined Technical/Risk Rating Method</vt:lpstr>
      <vt:lpstr>Technical Acceptable/Unacceptable Rating Method</vt:lpstr>
      <vt:lpstr>Past Performance Evaluation</vt:lpstr>
      <vt:lpstr>Past Performance Evaluation</vt:lpstr>
      <vt:lpstr>Past Performance Evaluation</vt:lpstr>
      <vt:lpstr>Small Business Rating Method</vt:lpstr>
      <vt:lpstr>PowerPoint Presentation</vt:lpstr>
      <vt:lpstr>Market Research Activities  </vt:lpstr>
      <vt:lpstr>Risk Management Process</vt:lpstr>
      <vt:lpstr>Uniform Contract Format</vt:lpstr>
      <vt:lpstr>Commercial Contract Format</vt:lpstr>
      <vt:lpstr>Advisor Roles and Responsibilities</vt:lpstr>
      <vt:lpstr>SSAC Roles and Responsibilities</vt:lpstr>
      <vt:lpstr>SSEB Member Roles and Responsibilities</vt:lpstr>
      <vt:lpstr>Small Businesses and Facility Clearances—Policy Update</vt:lpstr>
      <vt:lpstr>PowerPoint Presentation</vt:lpstr>
      <vt:lpstr>MIRT Critical Decision Points (CDPs)  and OSD Peer Review Phases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2013</dc:title>
  <dc:creator>Sandy, Mark CIV USAF SAF/AQCA</dc:creator>
  <cp:lastModifiedBy>COLLIER, JEQUETTA P CTR USAF HAF SAF/SAF/AQXP</cp:lastModifiedBy>
  <cp:revision>3285</cp:revision>
  <cp:lastPrinted>2023-02-08T15:24:43Z</cp:lastPrinted>
  <dcterms:created xsi:type="dcterms:W3CDTF">2006-08-16T00:00:00Z</dcterms:created>
  <dcterms:modified xsi:type="dcterms:W3CDTF">2023-12-06T21:50:50Z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0x010100DD007F07DBE0B84B955EC04D88F45CB3</vt:lpwstr>
  </property>
  <property fmtid="{D5CDD505-2E9C-101B-9397-08002B2CF9AE}" pid="3" name="Order">
    <vt:r8>4500</vt:r8>
  </property>
</Properties>
</file>