
<file path=[Content_Types].xml><?xml version="1.0" encoding="utf-8"?>
<Types xmlns="http://schemas.openxmlformats.org/package/2006/content-types">
  <Default Extension="emf" ContentType="image/x-emf"/>
  <Default Extension="gif" ContentType="image/gif"/>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89" r:id="rId6"/>
    <p:sldMasterId id="2147483701" r:id="rId7"/>
  </p:sldMasterIdLst>
  <p:notesMasterIdLst>
    <p:notesMasterId r:id="rId133"/>
  </p:notesMasterIdLst>
  <p:handoutMasterIdLst>
    <p:handoutMasterId r:id="rId134"/>
  </p:handoutMasterIdLst>
  <p:sldIdLst>
    <p:sldId id="256" r:id="rId8"/>
    <p:sldId id="892" r:id="rId9"/>
    <p:sldId id="693" r:id="rId10"/>
    <p:sldId id="1187" r:id="rId11"/>
    <p:sldId id="895" r:id="rId12"/>
    <p:sldId id="1146" r:id="rId13"/>
    <p:sldId id="1238" r:id="rId14"/>
    <p:sldId id="897" r:id="rId15"/>
    <p:sldId id="899" r:id="rId16"/>
    <p:sldId id="930" r:id="rId17"/>
    <p:sldId id="926" r:id="rId18"/>
    <p:sldId id="1038" r:id="rId19"/>
    <p:sldId id="1287" r:id="rId20"/>
    <p:sldId id="1040" r:id="rId21"/>
    <p:sldId id="1222" r:id="rId22"/>
    <p:sldId id="1223" r:id="rId23"/>
    <p:sldId id="1224" r:id="rId24"/>
    <p:sldId id="996" r:id="rId25"/>
    <p:sldId id="1226" r:id="rId26"/>
    <p:sldId id="1227" r:id="rId27"/>
    <p:sldId id="1229" r:id="rId28"/>
    <p:sldId id="1228" r:id="rId29"/>
    <p:sldId id="1239" r:id="rId30"/>
    <p:sldId id="1162" r:id="rId31"/>
    <p:sldId id="1256" r:id="rId32"/>
    <p:sldId id="942" r:id="rId33"/>
    <p:sldId id="1215" r:id="rId34"/>
    <p:sldId id="1013" r:id="rId35"/>
    <p:sldId id="1137" r:id="rId36"/>
    <p:sldId id="1171" r:id="rId37"/>
    <p:sldId id="1241" r:id="rId38"/>
    <p:sldId id="1185" r:id="rId39"/>
    <p:sldId id="1214" r:id="rId40"/>
    <p:sldId id="1240" r:id="rId41"/>
    <p:sldId id="945" r:id="rId42"/>
    <p:sldId id="943" r:id="rId43"/>
    <p:sldId id="1220" r:id="rId44"/>
    <p:sldId id="1219" r:id="rId45"/>
    <p:sldId id="1060" r:id="rId46"/>
    <p:sldId id="1212" r:id="rId47"/>
    <p:sldId id="951" r:id="rId48"/>
    <p:sldId id="1254" r:id="rId49"/>
    <p:sldId id="734" r:id="rId50"/>
    <p:sldId id="735" r:id="rId51"/>
    <p:sldId id="1243" r:id="rId52"/>
    <p:sldId id="1242" r:id="rId53"/>
    <p:sldId id="1061" r:id="rId54"/>
    <p:sldId id="988" r:id="rId55"/>
    <p:sldId id="1160" r:id="rId56"/>
    <p:sldId id="989" r:id="rId57"/>
    <p:sldId id="1252" r:id="rId58"/>
    <p:sldId id="1043" r:id="rId59"/>
    <p:sldId id="1159" r:id="rId60"/>
    <p:sldId id="1199" r:id="rId61"/>
    <p:sldId id="1200" r:id="rId62"/>
    <p:sldId id="1201" r:id="rId63"/>
    <p:sldId id="1230" r:id="rId64"/>
    <p:sldId id="1204" r:id="rId65"/>
    <p:sldId id="1203" r:id="rId66"/>
    <p:sldId id="1205" r:id="rId67"/>
    <p:sldId id="1231" r:id="rId68"/>
    <p:sldId id="1207" r:id="rId69"/>
    <p:sldId id="1208" r:id="rId70"/>
    <p:sldId id="1209" r:id="rId71"/>
    <p:sldId id="1232" r:id="rId72"/>
    <p:sldId id="1064" r:id="rId73"/>
    <p:sldId id="1002" r:id="rId74"/>
    <p:sldId id="1255" r:id="rId75"/>
    <p:sldId id="1213" r:id="rId76"/>
    <p:sldId id="1032" r:id="rId77"/>
    <p:sldId id="1031" r:id="rId78"/>
    <p:sldId id="1151" r:id="rId79"/>
    <p:sldId id="1152" r:id="rId80"/>
    <p:sldId id="1153" r:id="rId81"/>
    <p:sldId id="1154" r:id="rId82"/>
    <p:sldId id="1081" r:id="rId83"/>
    <p:sldId id="1164" r:id="rId84"/>
    <p:sldId id="1196" r:id="rId85"/>
    <p:sldId id="794" r:id="rId86"/>
    <p:sldId id="1233" r:id="rId87"/>
    <p:sldId id="1234" r:id="rId88"/>
    <p:sldId id="789" r:id="rId89"/>
    <p:sldId id="1006" r:id="rId90"/>
    <p:sldId id="1165" r:id="rId91"/>
    <p:sldId id="1257" r:id="rId92"/>
    <p:sldId id="796" r:id="rId93"/>
    <p:sldId id="1221" r:id="rId94"/>
    <p:sldId id="1216" r:id="rId95"/>
    <p:sldId id="1189" r:id="rId96"/>
    <p:sldId id="1217" r:id="rId97"/>
    <p:sldId id="1172" r:id="rId98"/>
    <p:sldId id="1166" r:id="rId99"/>
    <p:sldId id="1289" r:id="rId100"/>
    <p:sldId id="804" r:id="rId101"/>
    <p:sldId id="1155" r:id="rId102"/>
    <p:sldId id="1194" r:id="rId103"/>
    <p:sldId id="1235" r:id="rId104"/>
    <p:sldId id="806" r:id="rId105"/>
    <p:sldId id="807" r:id="rId106"/>
    <p:sldId id="1285" r:id="rId107"/>
    <p:sldId id="1168" r:id="rId108"/>
    <p:sldId id="1259" r:id="rId109"/>
    <p:sldId id="1260" r:id="rId110"/>
    <p:sldId id="1261" r:id="rId111"/>
    <p:sldId id="1268" r:id="rId112"/>
    <p:sldId id="1262" r:id="rId113"/>
    <p:sldId id="1263" r:id="rId114"/>
    <p:sldId id="1264" r:id="rId115"/>
    <p:sldId id="1265" r:id="rId116"/>
    <p:sldId id="1088" r:id="rId117"/>
    <p:sldId id="1178" r:id="rId118"/>
    <p:sldId id="1258" r:id="rId119"/>
    <p:sldId id="1266" r:id="rId120"/>
    <p:sldId id="1197" r:id="rId121"/>
    <p:sldId id="1276" r:id="rId122"/>
    <p:sldId id="1278" r:id="rId123"/>
    <p:sldId id="1280" r:id="rId124"/>
    <p:sldId id="1282" r:id="rId125"/>
    <p:sldId id="1249" r:id="rId126"/>
    <p:sldId id="1250" r:id="rId127"/>
    <p:sldId id="1251" r:id="rId128"/>
    <p:sldId id="463" r:id="rId129"/>
    <p:sldId id="1190" r:id="rId130"/>
    <p:sldId id="1191" r:id="rId131"/>
    <p:sldId id="1198" r:id="rId1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6" userDrawn="1">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alani.kamakau" initials="o" lastIdx="32" clrIdx="0"/>
  <p:cmAuthor id="1" name=" " initials="MSOffice" lastIdx="7" clrIdx="1"/>
  <p:cmAuthor id="2" name="Nicole.Plourde" initials="N"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66"/>
    <a:srgbClr val="0033CC"/>
    <a:srgbClr val="CCECFF"/>
    <a:srgbClr val="FFFF99"/>
    <a:srgbClr val="FFFF66"/>
    <a:srgbClr val="E9DF59"/>
    <a:srgbClr val="CC3300"/>
    <a:srgbClr val="33CCFF"/>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B50483-38C9-40AC-8F70-2687F7D88571}" v="15" dt="2023-11-06T20:57:31.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7408" autoAdjust="0"/>
  </p:normalViewPr>
  <p:slideViewPr>
    <p:cSldViewPr>
      <p:cViewPr varScale="1">
        <p:scale>
          <a:sx n="50" d="100"/>
          <a:sy n="50" d="100"/>
        </p:scale>
        <p:origin x="1660" y="48"/>
      </p:cViewPr>
      <p:guideLst>
        <p:guide orient="horz" pos="2160"/>
        <p:guide pos="2880"/>
      </p:guideLst>
    </p:cSldViewPr>
  </p:slideViewPr>
  <p:outlineViewPr>
    <p:cViewPr>
      <p:scale>
        <a:sx n="33" d="100"/>
        <a:sy n="33" d="100"/>
      </p:scale>
      <p:origin x="0" y="70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3420" y="72"/>
      </p:cViewPr>
      <p:guideLst>
        <p:guide orient="horz" pos="2976"/>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theme" Target="theme/theme1.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28" Type="http://schemas.openxmlformats.org/officeDocument/2006/relationships/slide" Target="slides/slide121.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commentAuthors" Target="commentAuthor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presProps" Target="pres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FAF594-6D22-45EC-8100-C7CAF135F6B9}" type="doc">
      <dgm:prSet loTypeId="urn:microsoft.com/office/officeart/2005/8/layout/process4" loCatId="process" qsTypeId="urn:microsoft.com/office/officeart/2005/8/quickstyle/simple1" qsCatId="simple" csTypeId="urn:microsoft.com/office/officeart/2005/8/colors/accent6_1" csCatId="accent6" phldr="1"/>
      <dgm:spPr/>
    </dgm:pt>
    <dgm:pt modelId="{D1978188-1C44-4C57-8795-FA4222E75EB2}">
      <dgm:prSet phldrT="[Text]"/>
      <dgm:spPr/>
      <dgm:t>
        <a:bodyPr/>
        <a:lstStyle/>
        <a:p>
          <a:pPr algn="ctr"/>
          <a:r>
            <a:rPr lang="en-US" b="1" dirty="0"/>
            <a:t>Proposal validity</a:t>
          </a:r>
        </a:p>
      </dgm:t>
    </dgm:pt>
    <dgm:pt modelId="{CDAF74B8-49D9-4B8E-8055-B847B71C042E}" type="parTrans" cxnId="{253277BB-4487-4716-8169-B68FA07F91F9}">
      <dgm:prSet/>
      <dgm:spPr/>
      <dgm:t>
        <a:bodyPr/>
        <a:lstStyle/>
        <a:p>
          <a:endParaRPr lang="en-US"/>
        </a:p>
      </dgm:t>
    </dgm:pt>
    <dgm:pt modelId="{4E6BBCDD-53B4-4945-94DC-354A45446A3C}" type="sibTrans" cxnId="{253277BB-4487-4716-8169-B68FA07F91F9}">
      <dgm:prSet/>
      <dgm:spPr/>
      <dgm:t>
        <a:bodyPr/>
        <a:lstStyle/>
        <a:p>
          <a:endParaRPr lang="en-US"/>
        </a:p>
      </dgm:t>
    </dgm:pt>
    <dgm:pt modelId="{8503591F-7242-425A-BC2E-45BE94F30BA4}">
      <dgm:prSet phldrT="[Text]"/>
      <dgm:spPr/>
      <dgm:t>
        <a:bodyPr/>
        <a:lstStyle/>
        <a:p>
          <a:r>
            <a:rPr lang="en-US" b="1" dirty="0"/>
            <a:t>Page limit compliance</a:t>
          </a:r>
        </a:p>
      </dgm:t>
    </dgm:pt>
    <dgm:pt modelId="{C7268F79-3351-4B68-A543-FAB3BD89DB4F}" type="parTrans" cxnId="{ED388F7E-6D6F-44B4-A50F-477FA1660A4F}">
      <dgm:prSet/>
      <dgm:spPr/>
      <dgm:t>
        <a:bodyPr/>
        <a:lstStyle/>
        <a:p>
          <a:endParaRPr lang="en-US"/>
        </a:p>
      </dgm:t>
    </dgm:pt>
    <dgm:pt modelId="{FEEBD5CA-CC2C-4055-9507-139C184C12C7}" type="sibTrans" cxnId="{ED388F7E-6D6F-44B4-A50F-477FA1660A4F}">
      <dgm:prSet/>
      <dgm:spPr/>
      <dgm:t>
        <a:bodyPr/>
        <a:lstStyle/>
        <a:p>
          <a:endParaRPr lang="en-US"/>
        </a:p>
      </dgm:t>
    </dgm:pt>
    <dgm:pt modelId="{8A1A99DA-B052-4D38-AA32-2836FB01BE01}">
      <dgm:prSet phldrT="[Text]"/>
      <dgm:spPr/>
      <dgm:t>
        <a:bodyPr/>
        <a:lstStyle/>
        <a:p>
          <a:r>
            <a:rPr lang="en-US" b="1" dirty="0"/>
            <a:t>Correct number of copies (paper and electronic)</a:t>
          </a:r>
        </a:p>
      </dgm:t>
    </dgm:pt>
    <dgm:pt modelId="{ECB7AEE9-FB98-4A54-9016-A28255116057}" type="parTrans" cxnId="{597927FA-AA21-4F7C-B3B1-9ADE7FF88701}">
      <dgm:prSet/>
      <dgm:spPr/>
      <dgm:t>
        <a:bodyPr/>
        <a:lstStyle/>
        <a:p>
          <a:endParaRPr lang="en-US"/>
        </a:p>
      </dgm:t>
    </dgm:pt>
    <dgm:pt modelId="{A13B7B97-2FAE-4755-B5BD-C5031F1F9D01}" type="sibTrans" cxnId="{597927FA-AA21-4F7C-B3B1-9ADE7FF88701}">
      <dgm:prSet/>
      <dgm:spPr/>
      <dgm:t>
        <a:bodyPr/>
        <a:lstStyle/>
        <a:p>
          <a:endParaRPr lang="en-US"/>
        </a:p>
      </dgm:t>
    </dgm:pt>
    <dgm:pt modelId="{6E0105F6-034A-48FA-86CB-387B632B34C4}">
      <dgm:prSet/>
      <dgm:spPr/>
      <dgm:t>
        <a:bodyPr/>
        <a:lstStyle/>
        <a:p>
          <a:r>
            <a:rPr lang="en-US" b="1" dirty="0"/>
            <a:t>Master Table of Contents is correct</a:t>
          </a:r>
        </a:p>
      </dgm:t>
    </dgm:pt>
    <dgm:pt modelId="{9ACEF781-CC6A-4501-88BA-085B4AE4A4D1}" type="parTrans" cxnId="{C551922C-79AF-4E57-AD43-A7A8440BEDA7}">
      <dgm:prSet/>
      <dgm:spPr/>
      <dgm:t>
        <a:bodyPr/>
        <a:lstStyle/>
        <a:p>
          <a:endParaRPr lang="en-US"/>
        </a:p>
      </dgm:t>
    </dgm:pt>
    <dgm:pt modelId="{59A9193C-C1E4-4652-9224-21D119ED0572}" type="sibTrans" cxnId="{C551922C-79AF-4E57-AD43-A7A8440BEDA7}">
      <dgm:prSet/>
      <dgm:spPr/>
      <dgm:t>
        <a:bodyPr/>
        <a:lstStyle/>
        <a:p>
          <a:endParaRPr lang="en-US"/>
        </a:p>
      </dgm:t>
    </dgm:pt>
    <dgm:pt modelId="{78EC20C9-35F1-4C0B-B38B-1ADC3D7A98F5}">
      <dgm:prSet/>
      <dgm:spPr/>
      <dgm:t>
        <a:bodyPr/>
        <a:lstStyle/>
        <a:p>
          <a:r>
            <a:rPr lang="en-US" b="1" dirty="0"/>
            <a:t>All erroneous and extraneous material is identified</a:t>
          </a:r>
        </a:p>
      </dgm:t>
    </dgm:pt>
    <dgm:pt modelId="{1468446B-BD85-4D61-A1DF-B03FBAAA00A7}" type="parTrans" cxnId="{CD32E9F6-445D-4801-98BB-A6245F609A19}">
      <dgm:prSet/>
      <dgm:spPr/>
      <dgm:t>
        <a:bodyPr/>
        <a:lstStyle/>
        <a:p>
          <a:endParaRPr lang="en-US"/>
        </a:p>
      </dgm:t>
    </dgm:pt>
    <dgm:pt modelId="{60ED1262-AE14-47BE-B7F1-BA993C3DEE53}" type="sibTrans" cxnId="{CD32E9F6-445D-4801-98BB-A6245F609A19}">
      <dgm:prSet/>
      <dgm:spPr/>
      <dgm:t>
        <a:bodyPr/>
        <a:lstStyle/>
        <a:p>
          <a:endParaRPr lang="en-US"/>
        </a:p>
      </dgm:t>
    </dgm:pt>
    <dgm:pt modelId="{3154E896-3A18-4573-BCAE-058728B378C5}" type="pres">
      <dgm:prSet presAssocID="{60FAF594-6D22-45EC-8100-C7CAF135F6B9}" presName="Name0" presStyleCnt="0">
        <dgm:presLayoutVars>
          <dgm:dir/>
          <dgm:animLvl val="lvl"/>
          <dgm:resizeHandles val="exact"/>
        </dgm:presLayoutVars>
      </dgm:prSet>
      <dgm:spPr/>
    </dgm:pt>
    <dgm:pt modelId="{B354F080-BD20-4636-B11A-D53D727918B6}" type="pres">
      <dgm:prSet presAssocID="{78EC20C9-35F1-4C0B-B38B-1ADC3D7A98F5}" presName="boxAndChildren" presStyleCnt="0"/>
      <dgm:spPr/>
    </dgm:pt>
    <dgm:pt modelId="{9DE2BDDE-4EB1-4780-A8E7-7972ECF94D0A}" type="pres">
      <dgm:prSet presAssocID="{78EC20C9-35F1-4C0B-B38B-1ADC3D7A98F5}" presName="parentTextBox" presStyleLbl="node1" presStyleIdx="0" presStyleCnt="5"/>
      <dgm:spPr/>
    </dgm:pt>
    <dgm:pt modelId="{D823FF0D-8B41-439B-9163-079A97B7A374}" type="pres">
      <dgm:prSet presAssocID="{59A9193C-C1E4-4652-9224-21D119ED0572}" presName="sp" presStyleCnt="0"/>
      <dgm:spPr/>
    </dgm:pt>
    <dgm:pt modelId="{948ED2FC-1D20-44B8-B4CB-5276A290E7A7}" type="pres">
      <dgm:prSet presAssocID="{6E0105F6-034A-48FA-86CB-387B632B34C4}" presName="arrowAndChildren" presStyleCnt="0"/>
      <dgm:spPr/>
    </dgm:pt>
    <dgm:pt modelId="{65E72B71-C689-4550-AB73-CDDCE4A9796E}" type="pres">
      <dgm:prSet presAssocID="{6E0105F6-034A-48FA-86CB-387B632B34C4}" presName="parentTextArrow" presStyleLbl="node1" presStyleIdx="1" presStyleCnt="5"/>
      <dgm:spPr/>
    </dgm:pt>
    <dgm:pt modelId="{E19AD960-7D44-4E4A-B698-3E9DB5A274FD}" type="pres">
      <dgm:prSet presAssocID="{A13B7B97-2FAE-4755-B5BD-C5031F1F9D01}" presName="sp" presStyleCnt="0"/>
      <dgm:spPr/>
    </dgm:pt>
    <dgm:pt modelId="{C899E6FD-E2F6-44C7-BFE5-D02033C161B2}" type="pres">
      <dgm:prSet presAssocID="{8A1A99DA-B052-4D38-AA32-2836FB01BE01}" presName="arrowAndChildren" presStyleCnt="0"/>
      <dgm:spPr/>
    </dgm:pt>
    <dgm:pt modelId="{409C1F2E-E0B9-421B-9B08-4BE83C8096D6}" type="pres">
      <dgm:prSet presAssocID="{8A1A99DA-B052-4D38-AA32-2836FB01BE01}" presName="parentTextArrow" presStyleLbl="node1" presStyleIdx="2" presStyleCnt="5"/>
      <dgm:spPr/>
    </dgm:pt>
    <dgm:pt modelId="{C3064588-ADD0-4DA8-8861-1C699F1C39A5}" type="pres">
      <dgm:prSet presAssocID="{FEEBD5CA-CC2C-4055-9507-139C184C12C7}" presName="sp" presStyleCnt="0"/>
      <dgm:spPr/>
    </dgm:pt>
    <dgm:pt modelId="{571256C1-EA1D-48AD-B082-D147F8260302}" type="pres">
      <dgm:prSet presAssocID="{8503591F-7242-425A-BC2E-45BE94F30BA4}" presName="arrowAndChildren" presStyleCnt="0"/>
      <dgm:spPr/>
    </dgm:pt>
    <dgm:pt modelId="{D0EE5DC1-553C-4397-8A7B-F61F98F2C1DB}" type="pres">
      <dgm:prSet presAssocID="{8503591F-7242-425A-BC2E-45BE94F30BA4}" presName="parentTextArrow" presStyleLbl="node1" presStyleIdx="3" presStyleCnt="5"/>
      <dgm:spPr/>
    </dgm:pt>
    <dgm:pt modelId="{7019C4A3-3C24-4259-A07D-21FDD2B34A44}" type="pres">
      <dgm:prSet presAssocID="{4E6BBCDD-53B4-4945-94DC-354A45446A3C}" presName="sp" presStyleCnt="0"/>
      <dgm:spPr/>
    </dgm:pt>
    <dgm:pt modelId="{74096DBE-D009-4FB6-8503-04FE79707D9C}" type="pres">
      <dgm:prSet presAssocID="{D1978188-1C44-4C57-8795-FA4222E75EB2}" presName="arrowAndChildren" presStyleCnt="0"/>
      <dgm:spPr/>
    </dgm:pt>
    <dgm:pt modelId="{98521CBC-072E-4360-833C-80BCF911C829}" type="pres">
      <dgm:prSet presAssocID="{D1978188-1C44-4C57-8795-FA4222E75EB2}" presName="parentTextArrow" presStyleLbl="node1" presStyleIdx="4" presStyleCnt="5"/>
      <dgm:spPr/>
    </dgm:pt>
  </dgm:ptLst>
  <dgm:cxnLst>
    <dgm:cxn modelId="{05AA8302-4399-4CF0-879C-AFA92F31EEF3}" type="presOf" srcId="{8A1A99DA-B052-4D38-AA32-2836FB01BE01}" destId="{409C1F2E-E0B9-421B-9B08-4BE83C8096D6}" srcOrd="0" destOrd="0" presId="urn:microsoft.com/office/officeart/2005/8/layout/process4"/>
    <dgm:cxn modelId="{98045717-35F5-48FC-A7B2-7EBB0A10FEB7}" type="presOf" srcId="{78EC20C9-35F1-4C0B-B38B-1ADC3D7A98F5}" destId="{9DE2BDDE-4EB1-4780-A8E7-7972ECF94D0A}" srcOrd="0" destOrd="0" presId="urn:microsoft.com/office/officeart/2005/8/layout/process4"/>
    <dgm:cxn modelId="{A8FB0A1D-6263-4D0E-BAB8-96116351E06D}" type="presOf" srcId="{8503591F-7242-425A-BC2E-45BE94F30BA4}" destId="{D0EE5DC1-553C-4397-8A7B-F61F98F2C1DB}" srcOrd="0" destOrd="0" presId="urn:microsoft.com/office/officeart/2005/8/layout/process4"/>
    <dgm:cxn modelId="{C551922C-79AF-4E57-AD43-A7A8440BEDA7}" srcId="{60FAF594-6D22-45EC-8100-C7CAF135F6B9}" destId="{6E0105F6-034A-48FA-86CB-387B632B34C4}" srcOrd="3" destOrd="0" parTransId="{9ACEF781-CC6A-4501-88BA-085B4AE4A4D1}" sibTransId="{59A9193C-C1E4-4652-9224-21D119ED0572}"/>
    <dgm:cxn modelId="{9AD65A54-97E5-4C4A-8F43-C14649E538B2}" type="presOf" srcId="{D1978188-1C44-4C57-8795-FA4222E75EB2}" destId="{98521CBC-072E-4360-833C-80BCF911C829}" srcOrd="0" destOrd="0" presId="urn:microsoft.com/office/officeart/2005/8/layout/process4"/>
    <dgm:cxn modelId="{ED388F7E-6D6F-44B4-A50F-477FA1660A4F}" srcId="{60FAF594-6D22-45EC-8100-C7CAF135F6B9}" destId="{8503591F-7242-425A-BC2E-45BE94F30BA4}" srcOrd="1" destOrd="0" parTransId="{C7268F79-3351-4B68-A543-FAB3BD89DB4F}" sibTransId="{FEEBD5CA-CC2C-4055-9507-139C184C12C7}"/>
    <dgm:cxn modelId="{253277BB-4487-4716-8169-B68FA07F91F9}" srcId="{60FAF594-6D22-45EC-8100-C7CAF135F6B9}" destId="{D1978188-1C44-4C57-8795-FA4222E75EB2}" srcOrd="0" destOrd="0" parTransId="{CDAF74B8-49D9-4B8E-8055-B847B71C042E}" sibTransId="{4E6BBCDD-53B4-4945-94DC-354A45446A3C}"/>
    <dgm:cxn modelId="{429301D4-06F4-4093-BFD3-CA32475160D7}" type="presOf" srcId="{60FAF594-6D22-45EC-8100-C7CAF135F6B9}" destId="{3154E896-3A18-4573-BCAE-058728B378C5}" srcOrd="0" destOrd="0" presId="urn:microsoft.com/office/officeart/2005/8/layout/process4"/>
    <dgm:cxn modelId="{57250AE6-41A0-4ACF-AAA2-604C249E6842}" type="presOf" srcId="{6E0105F6-034A-48FA-86CB-387B632B34C4}" destId="{65E72B71-C689-4550-AB73-CDDCE4A9796E}" srcOrd="0" destOrd="0" presId="urn:microsoft.com/office/officeart/2005/8/layout/process4"/>
    <dgm:cxn modelId="{CD32E9F6-445D-4801-98BB-A6245F609A19}" srcId="{60FAF594-6D22-45EC-8100-C7CAF135F6B9}" destId="{78EC20C9-35F1-4C0B-B38B-1ADC3D7A98F5}" srcOrd="4" destOrd="0" parTransId="{1468446B-BD85-4D61-A1DF-B03FBAAA00A7}" sibTransId="{60ED1262-AE14-47BE-B7F1-BA993C3DEE53}"/>
    <dgm:cxn modelId="{597927FA-AA21-4F7C-B3B1-9ADE7FF88701}" srcId="{60FAF594-6D22-45EC-8100-C7CAF135F6B9}" destId="{8A1A99DA-B052-4D38-AA32-2836FB01BE01}" srcOrd="2" destOrd="0" parTransId="{ECB7AEE9-FB98-4A54-9016-A28255116057}" sibTransId="{A13B7B97-2FAE-4755-B5BD-C5031F1F9D01}"/>
    <dgm:cxn modelId="{9C092A7D-CCA9-4756-9053-ACD4EE130569}" type="presParOf" srcId="{3154E896-3A18-4573-BCAE-058728B378C5}" destId="{B354F080-BD20-4636-B11A-D53D727918B6}" srcOrd="0" destOrd="0" presId="urn:microsoft.com/office/officeart/2005/8/layout/process4"/>
    <dgm:cxn modelId="{2FEB3B19-3E22-4049-ABAC-926BA3269AE6}" type="presParOf" srcId="{B354F080-BD20-4636-B11A-D53D727918B6}" destId="{9DE2BDDE-4EB1-4780-A8E7-7972ECF94D0A}" srcOrd="0" destOrd="0" presId="urn:microsoft.com/office/officeart/2005/8/layout/process4"/>
    <dgm:cxn modelId="{7BF5A0DD-9422-420C-BF62-977E2E825457}" type="presParOf" srcId="{3154E896-3A18-4573-BCAE-058728B378C5}" destId="{D823FF0D-8B41-439B-9163-079A97B7A374}" srcOrd="1" destOrd="0" presId="urn:microsoft.com/office/officeart/2005/8/layout/process4"/>
    <dgm:cxn modelId="{6F4502DB-89B0-46DD-B9EF-6D5CFF7D6E52}" type="presParOf" srcId="{3154E896-3A18-4573-BCAE-058728B378C5}" destId="{948ED2FC-1D20-44B8-B4CB-5276A290E7A7}" srcOrd="2" destOrd="0" presId="urn:microsoft.com/office/officeart/2005/8/layout/process4"/>
    <dgm:cxn modelId="{C25A5F9B-DD83-42EF-AEC5-7B35D022EE83}" type="presParOf" srcId="{948ED2FC-1D20-44B8-B4CB-5276A290E7A7}" destId="{65E72B71-C689-4550-AB73-CDDCE4A9796E}" srcOrd="0" destOrd="0" presId="urn:microsoft.com/office/officeart/2005/8/layout/process4"/>
    <dgm:cxn modelId="{CAE0B46C-C060-4CB3-B8DF-4C4F61145D48}" type="presParOf" srcId="{3154E896-3A18-4573-BCAE-058728B378C5}" destId="{E19AD960-7D44-4E4A-B698-3E9DB5A274FD}" srcOrd="3" destOrd="0" presId="urn:microsoft.com/office/officeart/2005/8/layout/process4"/>
    <dgm:cxn modelId="{C712A4D3-2025-4BC7-BB61-B72DCB067193}" type="presParOf" srcId="{3154E896-3A18-4573-BCAE-058728B378C5}" destId="{C899E6FD-E2F6-44C7-BFE5-D02033C161B2}" srcOrd="4" destOrd="0" presId="urn:microsoft.com/office/officeart/2005/8/layout/process4"/>
    <dgm:cxn modelId="{E9D54897-3662-4AC0-8767-F27E85DBB187}" type="presParOf" srcId="{C899E6FD-E2F6-44C7-BFE5-D02033C161B2}" destId="{409C1F2E-E0B9-421B-9B08-4BE83C8096D6}" srcOrd="0" destOrd="0" presId="urn:microsoft.com/office/officeart/2005/8/layout/process4"/>
    <dgm:cxn modelId="{EC88EC5C-FAA4-43EA-8AEB-AC68D4AA1CCD}" type="presParOf" srcId="{3154E896-3A18-4573-BCAE-058728B378C5}" destId="{C3064588-ADD0-4DA8-8861-1C699F1C39A5}" srcOrd="5" destOrd="0" presId="urn:microsoft.com/office/officeart/2005/8/layout/process4"/>
    <dgm:cxn modelId="{E6B05C13-365D-4E47-B0DE-E675ABB7FAEC}" type="presParOf" srcId="{3154E896-3A18-4573-BCAE-058728B378C5}" destId="{571256C1-EA1D-48AD-B082-D147F8260302}" srcOrd="6" destOrd="0" presId="urn:microsoft.com/office/officeart/2005/8/layout/process4"/>
    <dgm:cxn modelId="{50435EA0-CA53-4E60-BBEF-ECE8F8BFBF8A}" type="presParOf" srcId="{571256C1-EA1D-48AD-B082-D147F8260302}" destId="{D0EE5DC1-553C-4397-8A7B-F61F98F2C1DB}" srcOrd="0" destOrd="0" presId="urn:microsoft.com/office/officeart/2005/8/layout/process4"/>
    <dgm:cxn modelId="{7192BDB4-315C-41D8-8EB1-A46826927BE7}" type="presParOf" srcId="{3154E896-3A18-4573-BCAE-058728B378C5}" destId="{7019C4A3-3C24-4259-A07D-21FDD2B34A44}" srcOrd="7" destOrd="0" presId="urn:microsoft.com/office/officeart/2005/8/layout/process4"/>
    <dgm:cxn modelId="{B777484A-C8E9-4EB9-8695-DFAEC6FD4C73}" type="presParOf" srcId="{3154E896-3A18-4573-BCAE-058728B378C5}" destId="{74096DBE-D009-4FB6-8503-04FE79707D9C}" srcOrd="8" destOrd="0" presId="urn:microsoft.com/office/officeart/2005/8/layout/process4"/>
    <dgm:cxn modelId="{7DDD1B5A-48D3-4E71-A490-BADF18CD5393}" type="presParOf" srcId="{74096DBE-D009-4FB6-8503-04FE79707D9C}" destId="{98521CBC-072E-4360-833C-80BCF911C82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BDDE-4EB1-4780-A8E7-7972ECF94D0A}">
      <dsp:nvSpPr>
        <dsp:cNvPr id="0" name=""/>
        <dsp:cNvSpPr/>
      </dsp:nvSpPr>
      <dsp:spPr>
        <a:xfrm>
          <a:off x="0" y="3533184"/>
          <a:ext cx="7239000" cy="579648"/>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All erroneous and extraneous material is identified</a:t>
          </a:r>
        </a:p>
      </dsp:txBody>
      <dsp:txXfrm>
        <a:off x="0" y="3533184"/>
        <a:ext cx="7239000" cy="579648"/>
      </dsp:txXfrm>
    </dsp:sp>
    <dsp:sp modelId="{65E72B71-C689-4550-AB73-CDDCE4A9796E}">
      <dsp:nvSpPr>
        <dsp:cNvPr id="0" name=""/>
        <dsp:cNvSpPr/>
      </dsp:nvSpPr>
      <dsp:spPr>
        <a:xfrm rot="10800000">
          <a:off x="0" y="2650380"/>
          <a:ext cx="7239000" cy="891499"/>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Master Table of Contents is correct</a:t>
          </a:r>
        </a:p>
      </dsp:txBody>
      <dsp:txXfrm rot="10800000">
        <a:off x="0" y="2650380"/>
        <a:ext cx="7239000" cy="579269"/>
      </dsp:txXfrm>
    </dsp:sp>
    <dsp:sp modelId="{409C1F2E-E0B9-421B-9B08-4BE83C8096D6}">
      <dsp:nvSpPr>
        <dsp:cNvPr id="0" name=""/>
        <dsp:cNvSpPr/>
      </dsp:nvSpPr>
      <dsp:spPr>
        <a:xfrm rot="10800000">
          <a:off x="0" y="1767575"/>
          <a:ext cx="7239000" cy="891499"/>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Correct number of copies (paper and electronic)</a:t>
          </a:r>
        </a:p>
      </dsp:txBody>
      <dsp:txXfrm rot="10800000">
        <a:off x="0" y="1767575"/>
        <a:ext cx="7239000" cy="579269"/>
      </dsp:txXfrm>
    </dsp:sp>
    <dsp:sp modelId="{D0EE5DC1-553C-4397-8A7B-F61F98F2C1DB}">
      <dsp:nvSpPr>
        <dsp:cNvPr id="0" name=""/>
        <dsp:cNvSpPr/>
      </dsp:nvSpPr>
      <dsp:spPr>
        <a:xfrm rot="10800000">
          <a:off x="0" y="884771"/>
          <a:ext cx="7239000" cy="891499"/>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Page limit compliance</a:t>
          </a:r>
        </a:p>
      </dsp:txBody>
      <dsp:txXfrm rot="10800000">
        <a:off x="0" y="884771"/>
        <a:ext cx="7239000" cy="579269"/>
      </dsp:txXfrm>
    </dsp:sp>
    <dsp:sp modelId="{98521CBC-072E-4360-833C-80BCF911C829}">
      <dsp:nvSpPr>
        <dsp:cNvPr id="0" name=""/>
        <dsp:cNvSpPr/>
      </dsp:nvSpPr>
      <dsp:spPr>
        <a:xfrm rot="10800000">
          <a:off x="0" y="1966"/>
          <a:ext cx="7239000" cy="891499"/>
        </a:xfrm>
        <a:prstGeom prst="upArrowCallou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1" kern="1200" dirty="0"/>
            <a:t>Proposal validity</a:t>
          </a:r>
        </a:p>
      </dsp:txBody>
      <dsp:txXfrm rot="10800000">
        <a:off x="0" y="1966"/>
        <a:ext cx="7239000" cy="5792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1934" tIns="45967" rIns="91934" bIns="4596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lIns="91934" tIns="45967" rIns="91934" bIns="45967" rtlCol="0"/>
          <a:lstStyle>
            <a:lvl1pPr algn="r">
              <a:defRPr sz="1200"/>
            </a:lvl1pPr>
          </a:lstStyle>
          <a:p>
            <a:fld id="{F0E025E6-C270-4FF9-8B7E-3D6F5E02C881}" type="datetimeFigureOut">
              <a:rPr lang="en-US" smtClean="0"/>
              <a:pPr/>
              <a:t>12/6/2023</a:t>
            </a:fld>
            <a:endParaRPr lang="en-US"/>
          </a:p>
        </p:txBody>
      </p:sp>
      <p:sp>
        <p:nvSpPr>
          <p:cNvPr id="4" name="Footer Placeholder 3"/>
          <p:cNvSpPr>
            <a:spLocks noGrp="1"/>
          </p:cNvSpPr>
          <p:nvPr>
            <p:ph type="ftr" sz="quarter" idx="2"/>
          </p:nvPr>
        </p:nvSpPr>
        <p:spPr>
          <a:xfrm>
            <a:off x="1" y="8829675"/>
            <a:ext cx="3037840" cy="465138"/>
          </a:xfrm>
          <a:prstGeom prst="rect">
            <a:avLst/>
          </a:prstGeom>
        </p:spPr>
        <p:txBody>
          <a:bodyPr vert="horz" lIns="91934" tIns="45967" rIns="91934" bIns="4596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934" tIns="45967" rIns="91934" bIns="45967" rtlCol="0" anchor="b"/>
          <a:lstStyle>
            <a:lvl1pPr algn="r">
              <a:defRPr sz="1200"/>
            </a:lvl1pPr>
          </a:lstStyle>
          <a:p>
            <a:fld id="{66A3BDF9-FCA2-478D-9850-6F1DFA98D58B}" type="slidenum">
              <a:rPr lang="en-US" smtClean="0"/>
              <a:pPr/>
              <a:t>‹#›</a:t>
            </a:fld>
            <a:endParaRPr lang="en-US"/>
          </a:p>
        </p:txBody>
      </p:sp>
    </p:spTree>
    <p:extLst>
      <p:ext uri="{BB962C8B-B14F-4D97-AF65-F5344CB8AC3E}">
        <p14:creationId xmlns:p14="http://schemas.microsoft.com/office/powerpoint/2010/main" val="114946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680" tIns="46841" rIns="93680" bIns="46841"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680" tIns="46841" rIns="93680" bIns="46841" rtlCol="0"/>
          <a:lstStyle>
            <a:lvl1pPr algn="r">
              <a:defRPr sz="1200"/>
            </a:lvl1pPr>
          </a:lstStyle>
          <a:p>
            <a:fld id="{59241EC6-DB85-47A5-AA1A-11C7D7AE4E0A}" type="datetimeFigureOut">
              <a:rPr lang="en-US" smtClean="0"/>
              <a:pPr/>
              <a:t>12/6/2023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680" tIns="46841" rIns="93680" bIns="46841"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680" tIns="46841" rIns="93680" bIns="468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680" tIns="46841" rIns="93680" bIns="4684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680" tIns="46841" rIns="93680" bIns="46841" rtlCol="0" anchor="b"/>
          <a:lstStyle>
            <a:lvl1pPr algn="r">
              <a:defRPr sz="1200"/>
            </a:lvl1pPr>
          </a:lstStyle>
          <a:p>
            <a:fld id="{5B84B94F-63AD-426E-88CB-044A92825218}" type="slidenum">
              <a:rPr lang="en-US" smtClean="0"/>
              <a:pPr/>
              <a:t>‹#›</a:t>
            </a:fld>
            <a:endParaRPr lang="en-US"/>
          </a:p>
        </p:txBody>
      </p:sp>
    </p:spTree>
    <p:extLst>
      <p:ext uri="{BB962C8B-B14F-4D97-AF65-F5344CB8AC3E}">
        <p14:creationId xmlns:p14="http://schemas.microsoft.com/office/powerpoint/2010/main" val="133229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acquisition.gov/far/part-16#FAR_Subpart_16_5"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103"/>
          <p:cNvSpPr>
            <a:spLocks noGrp="1" noChangeArrowheads="1"/>
          </p:cNvSpPr>
          <p:nvPr>
            <p:ph type="sldNum" sz="quarter" idx="5"/>
          </p:nvPr>
        </p:nvSpPr>
        <p:spPr/>
        <p:txBody>
          <a:bodyPr/>
          <a:lstStyle/>
          <a:p>
            <a:pPr>
              <a:defRPr/>
            </a:pPr>
            <a:fld id="{45CE9FC2-212C-408D-9796-D3594F879861}" type="slidenum">
              <a:rPr lang="en-US" smtClean="0"/>
              <a:pPr>
                <a:defRPr/>
              </a:pPr>
              <a:t>1</a:t>
            </a:fld>
            <a:endParaRPr lang="en-US" dirty="0"/>
          </a:p>
        </p:txBody>
      </p:sp>
      <p:sp>
        <p:nvSpPr>
          <p:cNvPr id="268291" name="Rectangle 2"/>
          <p:cNvSpPr>
            <a:spLocks noGrp="1" noRot="1" noChangeAspect="1" noChangeArrowheads="1" noTextEdit="1"/>
          </p:cNvSpPr>
          <p:nvPr>
            <p:ph type="sldImg"/>
          </p:nvPr>
        </p:nvSpPr>
        <p:spPr>
          <a:xfrm>
            <a:off x="1117600" y="723900"/>
            <a:ext cx="4645025" cy="3484563"/>
          </a:xfrm>
          <a:ln/>
        </p:spPr>
      </p:sp>
      <p:sp>
        <p:nvSpPr>
          <p:cNvPr id="268292" name="Rectangle 3"/>
          <p:cNvSpPr>
            <a:spLocks noGrp="1" noChangeArrowheads="1"/>
          </p:cNvSpPr>
          <p:nvPr>
            <p:ph type="body" idx="1"/>
          </p:nvPr>
        </p:nvSpPr>
        <p:spPr>
          <a:noFill/>
          <a:ln/>
        </p:spPr>
        <p:txBody>
          <a:bodyPr>
            <a:normAutofit fontScale="92500" lnSpcReduction="20000"/>
          </a:bodyPr>
          <a:lstStyle/>
          <a:p>
            <a:r>
              <a:rPr lang="en-US" sz="1200" b="1" dirty="0"/>
              <a:t>Note:  This version of the Phase II training incorporates changes included in the revised DoD Source Selection Procedures dated 20 Aug 2022 and is effective for all solicitations with an approved Source Selection Plan dated on/after 1 Sep 2022.</a:t>
            </a:r>
          </a:p>
          <a:p>
            <a:endParaRPr lang="en-US" sz="1200" b="1"/>
          </a:p>
          <a:p>
            <a:r>
              <a:rPr lang="en-US" sz="1200" b="1"/>
              <a:t>Source </a:t>
            </a:r>
            <a:r>
              <a:rPr lang="en-US" sz="1200" b="1" dirty="0"/>
              <a:t>Selection Execution Training</a:t>
            </a:r>
          </a:p>
          <a:p>
            <a:endParaRPr lang="en-US" sz="1200" b="1" dirty="0"/>
          </a:p>
          <a:p>
            <a:r>
              <a:rPr lang="en-US" sz="1200" b="1" dirty="0"/>
              <a:t>Lesson</a:t>
            </a:r>
            <a:r>
              <a:rPr lang="en-US" sz="1200" b="1" baseline="0" dirty="0"/>
              <a:t> Plan:   </a:t>
            </a:r>
            <a:r>
              <a:rPr lang="en-US" sz="1200" b="0" baseline="0" dirty="0"/>
              <a:t>The </a:t>
            </a:r>
            <a:r>
              <a:rPr lang="en-US" sz="1200" b="1" baseline="0" dirty="0"/>
              <a:t>Phase II just-in-time training is best offered prior to receiving the offerors’ responses to solicitation</a:t>
            </a:r>
            <a:r>
              <a:rPr lang="en-US" sz="1200" b="0" baseline="0" dirty="0"/>
              <a:t>.  </a:t>
            </a:r>
          </a:p>
          <a:p>
            <a:pPr marL="171450" indent="-171450">
              <a:buFont typeface="Wingdings" pitchFamily="2" charset="2"/>
              <a:buChar char="v"/>
            </a:pPr>
            <a:endParaRPr lang="en-US" sz="1200" b="0" dirty="0"/>
          </a:p>
          <a:p>
            <a:pPr marL="171450" indent="-171450">
              <a:buFont typeface="Wingdings" pitchFamily="2" charset="2"/>
              <a:buChar char="v"/>
            </a:pPr>
            <a:r>
              <a:rPr lang="en-US" sz="1200" b="1" dirty="0"/>
              <a:t>Phase</a:t>
            </a:r>
            <a:r>
              <a:rPr lang="en-US" sz="1200" b="1" baseline="0" dirty="0"/>
              <a:t> II training is intended for the Source Selection Team (SST) members on a “real-time/hands-on” basis.  The training material should be tailored to focus on the current acquisition and to the experience level of the team members.  The less experience the team, the more basics you’ll have to cover.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baseline="0" dirty="0"/>
              <a:t>In some cases, the team members executing the source selection (SS) may not have been involved with the planning phase of the acquisition. </a:t>
            </a:r>
            <a:r>
              <a:rPr lang="en-US" sz="1200" b="1" u="none" baseline="0" dirty="0"/>
              <a:t>Prior to attending the Phase II training, all SST members should be familiar with the Source Selection Plan, Request for Proposal (especially Sections L &amp; M) and any other pertinent documents.</a:t>
            </a:r>
            <a:endParaRPr lang="en-US" sz="1200" b="1" dirty="0"/>
          </a:p>
          <a:p>
            <a:pPr>
              <a:buFont typeface="Arial" pitchFamily="34" charset="0"/>
              <a:buNone/>
            </a:pPr>
            <a:endParaRPr lang="en-US" sz="1200" b="1"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dirty="0"/>
              <a:t>The SST’s legal advisor/counsel should be involved throughout the SS process and ensure that all SS members have been trained on Ethics and Procurement Integrity.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We strongly recommend that newly</a:t>
            </a:r>
            <a:r>
              <a:rPr lang="en-US" sz="1200" b="1" kern="1200" baseline="0" dirty="0">
                <a:solidFill>
                  <a:schemeClr val="tx1"/>
                </a:solidFill>
                <a:latin typeface="+mn-lt"/>
                <a:ea typeface="+mn-ea"/>
                <a:cs typeface="+mn-cs"/>
              </a:rPr>
              <a:t> designated trainers and inexperienced trainers reach out to experienced trainers for mentoring and assistance in conducting training.  It would be beneficial for newly designated trainers and inexperienced trainers to sit in on and then co-lead a couple of training sessions before conducting training on their own.</a:t>
            </a:r>
            <a:endParaRPr lang="en-US" sz="1200" kern="1200" dirty="0">
              <a:solidFill>
                <a:schemeClr val="tx1"/>
              </a:solidFill>
              <a:latin typeface="+mn-lt"/>
              <a:ea typeface="+mn-ea"/>
              <a:cs typeface="+mn-cs"/>
            </a:endParaRPr>
          </a:p>
          <a:p>
            <a:endParaRPr lang="en-US" sz="1200" dirty="0"/>
          </a:p>
          <a:p>
            <a:r>
              <a:rPr lang="en-US" sz="1200" baseline="0" dirty="0"/>
              <a:t>Some charts contain hyperlinks.  Click on these to obtain further information.</a:t>
            </a:r>
          </a:p>
          <a:p>
            <a:endParaRPr lang="en-US" sz="1200" baseline="0" dirty="0"/>
          </a:p>
          <a:p>
            <a:br>
              <a:rPr lang="en-US" sz="1200" b="1" dirty="0"/>
            </a:br>
            <a:endParaRPr lang="en-US" sz="1200" dirty="0">
              <a:solidFill>
                <a:srgbClr val="FF0000"/>
              </a:solidFill>
            </a:endParaRPr>
          </a:p>
          <a:p>
            <a:endParaRPr lang="en-US" sz="1200" dirty="0"/>
          </a:p>
          <a:p>
            <a:endParaRPr lang="en-US" sz="1200" dirty="0"/>
          </a:p>
          <a:p>
            <a:endParaRPr lang="en-US" sz="1200" dirty="0"/>
          </a:p>
          <a:p>
            <a:endParaRPr lang="en-US" sz="1200" dirty="0">
              <a:solidFill>
                <a:srgbClr val="FF0000"/>
              </a:solidFill>
            </a:endParaRPr>
          </a:p>
          <a:p>
            <a:endParaRPr lang="en-US" sz="1200" dirty="0"/>
          </a:p>
          <a:p>
            <a:endParaRPr lang="en-US" sz="1200" dirty="0"/>
          </a:p>
          <a:p>
            <a:endParaRPr lang="en-US" sz="1200" dirty="0"/>
          </a:p>
        </p:txBody>
      </p:sp>
    </p:spTree>
    <p:extLst>
      <p:ext uri="{BB962C8B-B14F-4D97-AF65-F5344CB8AC3E}">
        <p14:creationId xmlns:p14="http://schemas.microsoft.com/office/powerpoint/2010/main" val="81166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  SSA </a:t>
            </a:r>
            <a:r>
              <a:rPr lang="en-US" b="1" baseline="0" dirty="0"/>
              <a:t>Roles and Responsibilities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a:t>
            </a:r>
            <a:r>
              <a:rPr lang="en-US" b="1" baseline="0" dirty="0"/>
              <a:t>Walk the team through each of these areas of responsibility and “check-off” those already accomplished.  The learning concept is to show completed actions and provide the attendees the key participants’ roles and responsibilities.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Note – best practice is to update Non-Disclosure Agreements</a:t>
            </a:r>
            <a:r>
              <a:rPr lang="en-US" sz="1200" b="1" kern="1200" baseline="0" dirty="0">
                <a:solidFill>
                  <a:srgbClr val="FF0000"/>
                </a:solidFill>
                <a:latin typeface="+mn-lt"/>
                <a:ea typeface="+mn-ea"/>
                <a:cs typeface="+mn-cs"/>
              </a:rPr>
              <a:t> and Conflict of Interest statements when a new or potential prime or subcontractor is identified through the Source Selection Process</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Remind team that it is the SSA’s responsibility to</a:t>
            </a:r>
            <a:r>
              <a:rPr lang="en-US" sz="1200" b="1" kern="1200" dirty="0">
                <a:solidFill>
                  <a:schemeClr val="tx1"/>
                </a:solidFill>
                <a:latin typeface="+mn-lt"/>
                <a:ea typeface="+mn-ea"/>
                <a:cs typeface="+mn-cs"/>
              </a:rPr>
              <a:t> promote active communication within the SST and to be accessible and encourage team to raise concerns/issues.  The SSA must be attentive to possible issues SSEB may be facing;  team frustrations related to manpower and expertise challenges; conflicting guidance; schedule pressures and associated risk; and lack of resources (equipment, space, etc.).</a:t>
            </a: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To foster discussion – ask team members:</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baseline="0" dirty="0"/>
              <a:t> If they have working knowledge of the SSA or if they are aware of any “preferences” when they provided documents the SSP for his/her approval?</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baseline="0" dirty="0"/>
              <a:t> What areas have been of special interest to this SSA in previous source selections, e.g., how did they prefer the briefings?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a:t>References:  DoD Source Selection Procedures, Section 1, paragraph 1.4.1, and AFFARS MP5315.3, Section 1, paragraph 1.4.1</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i="0" u="none" strike="noStrike" kern="1200" baseline="0" dirty="0">
                <a:solidFill>
                  <a:schemeClr val="tx1"/>
                </a:solidFill>
                <a:latin typeface="+mn-lt"/>
                <a:ea typeface="+mn-ea"/>
                <a:cs typeface="+mn-cs"/>
              </a:rPr>
              <a:t> </a:t>
            </a:r>
            <a:endParaRPr lang="en-US" b="1"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a:t>
            </a:fld>
            <a:endParaRPr lang="en-US" dirty="0"/>
          </a:p>
        </p:txBody>
      </p:sp>
    </p:spTree>
    <p:extLst>
      <p:ext uri="{BB962C8B-B14F-4D97-AF65-F5344CB8AC3E}">
        <p14:creationId xmlns:p14="http://schemas.microsoft.com/office/powerpoint/2010/main" val="5045445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a:t>
            </a:r>
            <a:r>
              <a:rPr lang="en-US" b="1" baseline="0" dirty="0"/>
              <a:t>The following charts will focus on Award activities, the debriefing, its purpose, the participants, and what to debrief. </a:t>
            </a:r>
            <a:r>
              <a:rPr lang="en-US" b="1" dirty="0"/>
              <a:t>Emphasize the point that debriefings are a crucial step to ensure a successful source selection.</a:t>
            </a:r>
            <a:r>
              <a:rPr lang="en-US" b="1" baseline="0" dirty="0"/>
              <a:t> </a:t>
            </a:r>
            <a:endParaRPr lang="en-US" b="1" dirty="0"/>
          </a:p>
          <a:p>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101</a:t>
            </a:fld>
            <a:endParaRPr lang="en-US" dirty="0"/>
          </a:p>
        </p:txBody>
      </p:sp>
    </p:spTree>
    <p:extLst>
      <p:ext uri="{BB962C8B-B14F-4D97-AF65-F5344CB8AC3E}">
        <p14:creationId xmlns:p14="http://schemas.microsoft.com/office/powerpoint/2010/main" val="28524362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Award</a:t>
            </a:r>
            <a:r>
              <a:rPr lang="en-US" b="1" baseline="0" dirty="0"/>
              <a:t> and Debriefings</a:t>
            </a:r>
            <a:endParaRPr lang="en-US" b="1" dirty="0"/>
          </a:p>
          <a:p>
            <a:r>
              <a:rPr lang="en-US" b="1" dirty="0"/>
              <a:t>	</a:t>
            </a:r>
          </a:p>
          <a:p>
            <a:r>
              <a:rPr lang="en-US" b="1" baseline="0" dirty="0"/>
              <a:t>Lesson Plan</a:t>
            </a:r>
            <a:r>
              <a:rPr lang="en-US" baseline="0" dirty="0"/>
              <a:t>:  </a:t>
            </a:r>
            <a:r>
              <a:rPr lang="en-US" b="1" baseline="0" dirty="0"/>
              <a:t>Transition Chart.</a:t>
            </a:r>
          </a:p>
          <a:p>
            <a:endParaRPr lang="en-US" b="1" dirty="0"/>
          </a:p>
          <a:p>
            <a:pPr defTabSz="948507">
              <a:defRPr/>
            </a:pPr>
            <a:r>
              <a:rPr lang="en-US" b="1" dirty="0"/>
              <a:t>Note hyperlinked training materials, particularly OFPP:  Improving Communications with Debriefings</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102</a:t>
            </a:fld>
            <a:endParaRPr lang="en-US" dirty="0"/>
          </a:p>
        </p:txBody>
      </p:sp>
    </p:spTree>
    <p:extLst>
      <p:ext uri="{BB962C8B-B14F-4D97-AF65-F5344CB8AC3E}">
        <p14:creationId xmlns:p14="http://schemas.microsoft.com/office/powerpoint/2010/main" val="15375874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Award </a:t>
            </a:r>
            <a:r>
              <a:rPr lang="en-US" b="1" baseline="0" dirty="0"/>
              <a:t>Activities</a:t>
            </a:r>
            <a:endParaRPr lang="en-US" b="1" dirty="0"/>
          </a:p>
          <a:p>
            <a:endParaRPr lang="en-US" dirty="0"/>
          </a:p>
          <a:p>
            <a:r>
              <a:rPr lang="en-US" b="1" dirty="0"/>
              <a:t>Lesson Plan:  </a:t>
            </a:r>
            <a:r>
              <a:rPr lang="en-US" b="1" baseline="0" dirty="0"/>
              <a:t>Current source selection might be a high dollar value (over </a:t>
            </a:r>
            <a:r>
              <a:rPr lang="en-US" b="1" baseline="0"/>
              <a:t>$7.5M</a:t>
            </a:r>
            <a:r>
              <a:rPr lang="en-US" b="1" baseline="0" dirty="0"/>
              <a:t>) requiring additional award notification.  If applicable, insert contract award requirements for your specific acquisition.</a:t>
            </a:r>
          </a:p>
          <a:p>
            <a:endParaRPr lang="en-US" b="1" baseline="0" dirty="0"/>
          </a:p>
          <a:p>
            <a:r>
              <a:rPr lang="en-US" b="1" baseline="0" dirty="0"/>
              <a:t>References:  DFARS Part 205.303(a)(i), FAR Part 15.503 and 15.504, </a:t>
            </a:r>
          </a:p>
          <a:p>
            <a:endParaRPr lang="en-US" b="1" dirty="0">
              <a:solidFill>
                <a:srgbClr val="339933"/>
              </a:solidFill>
            </a:endParaRPr>
          </a:p>
          <a:p>
            <a:r>
              <a:rPr lang="en-US" sz="1200" b="1" kern="1200" dirty="0">
                <a:solidFill>
                  <a:schemeClr val="tx1"/>
                </a:solidFill>
                <a:effectLst/>
                <a:latin typeface="+mn-lt"/>
                <a:ea typeface="+mn-ea"/>
                <a:cs typeface="+mn-cs"/>
              </a:rPr>
              <a:t>In addition to noting the timeframes</a:t>
            </a:r>
            <a:r>
              <a:rPr lang="en-US" sz="1200" b="1" kern="1200" baseline="0" dirty="0">
                <a:solidFill>
                  <a:schemeClr val="tx1"/>
                </a:solidFill>
                <a:effectLst/>
                <a:latin typeface="+mn-lt"/>
                <a:ea typeface="+mn-ea"/>
                <a:cs typeface="+mn-cs"/>
              </a:rPr>
              <a:t> to file a protest it is also important to know the timeliness rules to obtain the stay of performance under the Competition in Contracting Act (CICA).  </a:t>
            </a:r>
            <a:r>
              <a:rPr lang="en-US" sz="1200" b="1" kern="1200" dirty="0">
                <a:solidFill>
                  <a:schemeClr val="tx1"/>
                </a:solidFill>
                <a:effectLst/>
                <a:latin typeface="+mn-lt"/>
                <a:ea typeface="+mn-ea"/>
                <a:cs typeface="+mn-cs"/>
              </a:rPr>
              <a:t>Contract performance must be stayed during the pendency of a </a:t>
            </a:r>
            <a:r>
              <a:rPr lang="en-US" sz="1200" b="1" kern="1200" dirty="0" err="1">
                <a:solidFill>
                  <a:schemeClr val="tx1"/>
                </a:solidFill>
                <a:effectLst/>
                <a:latin typeface="+mn-lt"/>
                <a:ea typeface="+mn-ea"/>
                <a:cs typeface="+mn-cs"/>
              </a:rPr>
              <a:t>postaward</a:t>
            </a:r>
            <a:r>
              <a:rPr lang="en-US" sz="1200" b="1" kern="1200" dirty="0">
                <a:solidFill>
                  <a:schemeClr val="tx1"/>
                </a:solidFill>
                <a:effectLst/>
                <a:latin typeface="+mn-lt"/>
                <a:ea typeface="+mn-ea"/>
                <a:cs typeface="+mn-cs"/>
              </a:rPr>
              <a:t> protest at the GAO if an unsuccessful offeror files a protest within the following timelines, whichever is latest:</a:t>
            </a:r>
          </a:p>
          <a:p>
            <a:r>
              <a:rPr lang="en-US" sz="1200" b="1" kern="1200" dirty="0">
                <a:solidFill>
                  <a:schemeClr val="tx1"/>
                </a:solidFill>
                <a:effectLst/>
                <a:latin typeface="+mn-lt"/>
                <a:ea typeface="+mn-ea"/>
                <a:cs typeface="+mn-cs"/>
              </a:rPr>
              <a:t>	- Ten days after the date of contract award;</a:t>
            </a:r>
          </a:p>
          <a:p>
            <a:r>
              <a:rPr lang="en-US" sz="1200" b="1" kern="1200" dirty="0">
                <a:solidFill>
                  <a:schemeClr val="tx1"/>
                </a:solidFill>
                <a:effectLst/>
                <a:latin typeface="+mn-lt"/>
                <a:ea typeface="+mn-ea"/>
                <a:cs typeface="+mn-cs"/>
              </a:rPr>
              <a:t>	- Five days after a debriefing date offered to the protester under a timely debriefing request where no additional questions are submitted after the debriefing; or **</a:t>
            </a:r>
          </a:p>
          <a:p>
            <a:r>
              <a:rPr lang="en-US" sz="1200" b="1" kern="1200" dirty="0">
                <a:solidFill>
                  <a:schemeClr val="tx1"/>
                </a:solidFill>
                <a:effectLst/>
                <a:latin typeface="+mn-lt"/>
                <a:ea typeface="+mn-ea"/>
                <a:cs typeface="+mn-cs"/>
              </a:rPr>
              <a:t>	- Five days after the Government delivers its written response to additional questions submitted by the unsuccessful offeror after the offered debriefing.**</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second and third bullets above relate to situations when a requested and required </a:t>
            </a:r>
            <a:r>
              <a:rPr lang="en-US" sz="1200" b="1" kern="1200" dirty="0" err="1">
                <a:solidFill>
                  <a:schemeClr val="tx1"/>
                </a:solidFill>
                <a:effectLst/>
                <a:latin typeface="+mn-lt"/>
                <a:ea typeface="+mn-ea"/>
                <a:cs typeface="+mn-cs"/>
              </a:rPr>
              <a:t>postaward</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debriefing is held for an unsuccessful offeror on the date offered.</a:t>
            </a:r>
          </a:p>
          <a:p>
            <a:endParaRPr lang="en-US" sz="1200" b="1" kern="1200" dirty="0">
              <a:solidFill>
                <a:srgbClr val="339933"/>
              </a:solidFill>
              <a:effectLst/>
              <a:latin typeface="+mn-lt"/>
              <a:ea typeface="+mn-ea"/>
              <a:cs typeface="+mn-cs"/>
            </a:endParaRPr>
          </a:p>
          <a:p>
            <a:endParaRPr lang="en-US" b="1" dirty="0">
              <a:solidFill>
                <a:srgbClr val="339933"/>
              </a:solidFill>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103</a:t>
            </a:fld>
            <a:endParaRPr lang="en-US" dirty="0"/>
          </a:p>
        </p:txBody>
      </p:sp>
    </p:spTree>
    <p:extLst>
      <p:ext uri="{BB962C8B-B14F-4D97-AF65-F5344CB8AC3E}">
        <p14:creationId xmlns:p14="http://schemas.microsoft.com/office/powerpoint/2010/main" val="26210156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4103"/>
          <p:cNvSpPr txBox="1">
            <a:spLocks noGrp="1" noChangeArrowheads="1"/>
          </p:cNvSpPr>
          <p:nvPr/>
        </p:nvSpPr>
        <p:spPr bwMode="auto">
          <a:xfrm>
            <a:off x="4179407" y="9110975"/>
            <a:ext cx="3134137" cy="477108"/>
          </a:xfrm>
          <a:prstGeom prst="rect">
            <a:avLst/>
          </a:prstGeom>
          <a:noFill/>
          <a:ln w="9525">
            <a:noFill/>
            <a:miter lim="800000"/>
            <a:headEnd/>
            <a:tailEnd/>
          </a:ln>
        </p:spPr>
        <p:txBody>
          <a:bodyPr lIns="95471" tIns="47741" rIns="95471" bIns="47741" anchor="b"/>
          <a:lstStyle/>
          <a:p>
            <a:pPr algn="r">
              <a:lnSpc>
                <a:spcPct val="90000"/>
              </a:lnSpc>
              <a:spcBef>
                <a:spcPct val="20000"/>
              </a:spcBef>
              <a:buClr>
                <a:srgbClr val="151C77"/>
              </a:buClr>
              <a:buSzPct val="80000"/>
            </a:pPr>
            <a:fld id="{B9825473-B271-4784-A2E2-16A25E6D47EB}" type="slidenum">
              <a:rPr lang="en-US" sz="1200">
                <a:latin typeface="Times New Roman" pitchFamily="18" charset="0"/>
              </a:rPr>
              <a:pPr algn="r">
                <a:lnSpc>
                  <a:spcPct val="90000"/>
                </a:lnSpc>
                <a:spcBef>
                  <a:spcPct val="20000"/>
                </a:spcBef>
                <a:buClr>
                  <a:srgbClr val="151C77"/>
                </a:buClr>
                <a:buSzPct val="80000"/>
              </a:pPr>
              <a:t>104</a:t>
            </a:fld>
            <a:endParaRPr lang="en-US" sz="1200" dirty="0">
              <a:latin typeface="Times New Roman" pitchFamily="18" charset="0"/>
            </a:endParaRPr>
          </a:p>
        </p:txBody>
      </p:sp>
      <p:sp>
        <p:nvSpPr>
          <p:cNvPr id="282627" name="Rectangle 2"/>
          <p:cNvSpPr>
            <a:spLocks noGrp="1" noRot="1" noChangeAspect="1" noChangeArrowheads="1" noTextEdit="1"/>
          </p:cNvSpPr>
          <p:nvPr>
            <p:ph type="sldImg"/>
          </p:nvPr>
        </p:nvSpPr>
        <p:spPr>
          <a:xfrm>
            <a:off x="1254125" y="717550"/>
            <a:ext cx="4808538" cy="3605213"/>
          </a:xfrm>
          <a:ln/>
        </p:spPr>
      </p:sp>
      <p:sp>
        <p:nvSpPr>
          <p:cNvPr id="282628" name="Rectangle 3"/>
          <p:cNvSpPr>
            <a:spLocks noGrp="1" noChangeArrowheads="1"/>
          </p:cNvSpPr>
          <p:nvPr>
            <p:ph type="body" idx="1"/>
          </p:nvPr>
        </p:nvSpPr>
        <p:spPr>
          <a:xfrm>
            <a:off x="881273" y="4372678"/>
            <a:ext cx="5363817" cy="4523516"/>
          </a:xfrm>
          <a:noFill/>
          <a:ln/>
        </p:spPr>
        <p:txBody>
          <a:bodyPr lIns="95471" tIns="47741" rIns="95471" bIns="47741">
            <a:normAutofit fontScale="85000" lnSpcReduction="20000"/>
          </a:bodyPr>
          <a:lstStyle/>
          <a:p>
            <a:r>
              <a:rPr lang="en-US" b="1" dirty="0"/>
              <a:t>The Debriefing</a:t>
            </a:r>
          </a:p>
          <a:p>
            <a:endParaRPr lang="en-US" dirty="0"/>
          </a:p>
          <a:p>
            <a:r>
              <a:rPr lang="en-US" b="1" dirty="0"/>
              <a:t>Lesson Plan:  T</a:t>
            </a:r>
            <a:r>
              <a:rPr lang="en-US" b="1" baseline="0" dirty="0"/>
              <a:t>he Government may consider untimely requests for debriefing because doing so could preclude a protest. However, you could inadvertently extend the protest period.</a:t>
            </a:r>
          </a:p>
          <a:p>
            <a:r>
              <a:rPr lang="en-US" b="1" dirty="0"/>
              <a:t> </a:t>
            </a:r>
          </a:p>
          <a:p>
            <a:pPr defTabSz="948507">
              <a:defRPr/>
            </a:pPr>
            <a:r>
              <a:rPr lang="en-US" b="1" dirty="0"/>
              <a:t>FAR 15.505(a), Pre-award Debriefing of Offerors: </a:t>
            </a:r>
          </a:p>
          <a:p>
            <a:pPr defTabSz="948507">
              <a:defRPr/>
            </a:pPr>
            <a:r>
              <a:rPr lang="en-US" b="1" dirty="0"/>
              <a:t>(1) Offeror may request a preaward debriefing by submitting a written request for debriefing to the CO within 3 days after receipt of the notice of exclusion from the competition.  </a:t>
            </a:r>
          </a:p>
          <a:p>
            <a:r>
              <a:rPr lang="en-US" b="1" dirty="0"/>
              <a:t>(2) At the offeror’s request, this debriefing may be delayed until after award.  If the debriefing is delayed until after award, it shall include all information normally provided in a postaward debriefing (see 15.506(d)).  Debriefings delayed pursuant to this paragraph could affect the timeliness of any protest filed subsequent to the debriefing.</a:t>
            </a:r>
          </a:p>
          <a:p>
            <a:r>
              <a:rPr lang="en-US" b="1" dirty="0"/>
              <a:t>(3) If the offeror does not submit a timely request, the offeror need not be given either a preaward or a postaward debriefing.  </a:t>
            </a:r>
          </a:p>
          <a:p>
            <a:r>
              <a:rPr lang="en-US" b="1" dirty="0"/>
              <a:t>(4) Offerors are entitled to no more than one debriefing for each proposal</a:t>
            </a:r>
            <a:r>
              <a:rPr lang="en-US" b="1" baseline="0" dirty="0"/>
              <a:t> – either preaward or postaward.</a:t>
            </a:r>
            <a:endParaRPr lang="en-US" b="1" dirty="0"/>
          </a:p>
          <a:p>
            <a:pPr>
              <a:lnSpc>
                <a:spcPct val="80000"/>
              </a:lnSpc>
            </a:pPr>
            <a:endParaRPr lang="en-US" b="1" dirty="0"/>
          </a:p>
          <a:p>
            <a:pPr>
              <a:lnSpc>
                <a:spcPct val="80000"/>
              </a:lnSpc>
            </a:pPr>
            <a:r>
              <a:rPr lang="en-US" b="1" dirty="0"/>
              <a:t>FAR 15.506(a), Post-award Debriefing of Offerors: An offeror who makes written request within 3 days after the date on which that offeror received notification of contract award shall be debriefed and furnished the basis for the selection decision and contract award.</a:t>
            </a:r>
          </a:p>
          <a:p>
            <a:pPr marL="237127" indent="-237127">
              <a:lnSpc>
                <a:spcPct val="80000"/>
              </a:lnSpc>
              <a:buAutoNum type="arabicParenBoth"/>
            </a:pPr>
            <a:r>
              <a:rPr lang="en-US" b="1" dirty="0"/>
              <a:t>To the maximum extent practicable, the debriefing should occur within 5 days after receipt of the written request.  Offerors that requested a postaward debriefing in lieu of a preaward debriefing, or whose debriefing was delayed for compelling reasons beyond contract award, also should be debriefed within this time period. </a:t>
            </a:r>
          </a:p>
          <a:p>
            <a:pPr marL="237127" indent="-237127">
              <a:lnSpc>
                <a:spcPct val="80000"/>
              </a:lnSpc>
              <a:buAutoNum type="arabicParenBoth"/>
            </a:pPr>
            <a:r>
              <a:rPr lang="en-US" b="1" dirty="0"/>
              <a:t>Untimely debriefing requests may be accommodated.</a:t>
            </a:r>
          </a:p>
          <a:p>
            <a:pPr marL="237127" indent="-237127">
              <a:lnSpc>
                <a:spcPct val="80000"/>
              </a:lnSpc>
              <a:buAutoNum type="arabicParenBoth"/>
            </a:pPr>
            <a:endParaRPr lang="en-US" b="1" dirty="0"/>
          </a:p>
          <a:p>
            <a:pPr defTabSz="948507">
              <a:lnSpc>
                <a:spcPct val="80000"/>
              </a:lnSpc>
              <a:defRPr/>
            </a:pPr>
            <a:r>
              <a:rPr lang="en-US" b="1" dirty="0">
                <a:solidFill>
                  <a:schemeClr val="tx1"/>
                </a:solidFill>
              </a:rPr>
              <a:t>DFARS 215.506 sets forth requirements for DoD’s mandatory compliance with Enhanced</a:t>
            </a:r>
            <a:r>
              <a:rPr lang="en-US" b="1" baseline="0" dirty="0">
                <a:solidFill>
                  <a:schemeClr val="tx1"/>
                </a:solidFill>
              </a:rPr>
              <a:t> Post-award debriefings. </a:t>
            </a:r>
          </a:p>
          <a:p>
            <a:pPr>
              <a:lnSpc>
                <a:spcPct val="80000"/>
              </a:lnSpc>
            </a:pPr>
            <a:endParaRPr lang="en-US" b="1" dirty="0">
              <a:solidFill>
                <a:schemeClr val="tx1"/>
              </a:solidFill>
            </a:endParaRPr>
          </a:p>
          <a:p>
            <a:endParaRPr lang="en-US" b="1" dirty="0">
              <a:solidFill>
                <a:schemeClr val="tx1"/>
              </a:solidFill>
            </a:endParaRPr>
          </a:p>
          <a:p>
            <a:r>
              <a:rPr lang="en-US" b="1" dirty="0">
                <a:solidFill>
                  <a:schemeClr val="tx1"/>
                </a:solidFill>
              </a:rPr>
              <a:t>The </a:t>
            </a:r>
            <a:r>
              <a:rPr lang="en-US" b="1" baseline="0" dirty="0">
                <a:solidFill>
                  <a:schemeClr val="tx1"/>
                </a:solidFill>
              </a:rPr>
              <a:t>training material linked here provide additional information regarding </a:t>
            </a:r>
            <a:r>
              <a:rPr lang="en-US" b="1" dirty="0">
                <a:solidFill>
                  <a:schemeClr val="tx1"/>
                </a:solidFill>
              </a:rPr>
              <a:t>specific do’s, don’ts and tips</a:t>
            </a:r>
            <a:r>
              <a:rPr lang="en-US" b="1" baseline="0" dirty="0">
                <a:solidFill>
                  <a:schemeClr val="tx1"/>
                </a:solidFill>
              </a:rPr>
              <a:t> for both pre- and post-award debriefings.</a:t>
            </a:r>
            <a:r>
              <a:rPr lang="en-US" b="1" dirty="0">
                <a:solidFill>
                  <a:schemeClr val="tx1"/>
                </a:solidFill>
              </a:rPr>
              <a:t>  Also, refer to </a:t>
            </a:r>
            <a:r>
              <a:rPr lang="en-US" b="1" baseline="0" dirty="0">
                <a:solidFill>
                  <a:schemeClr val="tx1"/>
                </a:solidFill>
              </a:rPr>
              <a:t>DoD Source Selection Procedures, Appendix A.</a:t>
            </a:r>
          </a:p>
          <a:p>
            <a:endParaRPr lang="en-US" b="1" baseline="0" dirty="0">
              <a:solidFill>
                <a:schemeClr val="tx1"/>
              </a:solidFill>
            </a:endParaRPr>
          </a:p>
          <a:p>
            <a:r>
              <a:rPr lang="en-US" dirty="0"/>
              <a:t> </a:t>
            </a:r>
            <a:endParaRPr lang="en-US" b="1" dirty="0">
              <a:solidFill>
                <a:schemeClr val="tx1"/>
              </a:solidFill>
            </a:endParaRPr>
          </a:p>
          <a:p>
            <a:pPr>
              <a:lnSpc>
                <a:spcPct val="80000"/>
              </a:lnSpc>
            </a:pPr>
            <a:endParaRPr lang="en-US" b="1" dirty="0"/>
          </a:p>
          <a:p>
            <a:pPr>
              <a:lnSpc>
                <a:spcPct val="80000"/>
              </a:lnSpc>
            </a:pPr>
            <a:r>
              <a:rPr lang="en-US" b="1" baseline="0" dirty="0"/>
              <a:t>     </a:t>
            </a:r>
            <a:endParaRPr lang="en-US" b="1" dirty="0"/>
          </a:p>
          <a:p>
            <a:pPr>
              <a:lnSpc>
                <a:spcPct val="80000"/>
              </a:lnSpc>
            </a:pPr>
            <a:endParaRPr lang="en-US" b="1" dirty="0"/>
          </a:p>
        </p:txBody>
      </p:sp>
    </p:spTree>
    <p:extLst>
      <p:ext uri="{BB962C8B-B14F-4D97-AF65-F5344CB8AC3E}">
        <p14:creationId xmlns:p14="http://schemas.microsoft.com/office/powerpoint/2010/main" val="60307198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2018 National Defense</a:t>
            </a:r>
            <a:r>
              <a:rPr lang="en-US" baseline="0" dirty="0"/>
              <a:t> Authorization Act (NDAA) levied additional requirements on DoD, mandating incorporation of “enhanced” post-award debriefing procedures which were incorporated into DFARS 215.506 on 18 Mar 2022.  DFARS requires that awards &gt;$10M receive either a written or oral debriefing.  Also, as noted in the slide there are mandatory requirements for release of a redacted source selection decision document (SSDD).  NOTE:  Prior to release of the redacted SSDD, AF legal counsel should review.</a:t>
            </a:r>
          </a:p>
          <a:p>
            <a:endParaRPr lang="en-US" baseline="0" dirty="0"/>
          </a:p>
          <a:p>
            <a:r>
              <a:rPr lang="en-US" baseline="0" dirty="0"/>
              <a:t>One final note.  The court of appeals for the Federal Circuit has ruled that if no additional written questions are received, the debriefing is considered closed on the date it was held.</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105</a:t>
            </a:fld>
            <a:endParaRPr lang="en-US"/>
          </a:p>
        </p:txBody>
      </p:sp>
    </p:spTree>
    <p:extLst>
      <p:ext uri="{BB962C8B-B14F-4D97-AF65-F5344CB8AC3E}">
        <p14:creationId xmlns:p14="http://schemas.microsoft.com/office/powerpoint/2010/main" val="35091856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4103"/>
          <p:cNvSpPr txBox="1">
            <a:spLocks noGrp="1" noChangeArrowheads="1"/>
          </p:cNvSpPr>
          <p:nvPr/>
        </p:nvSpPr>
        <p:spPr bwMode="auto">
          <a:xfrm>
            <a:off x="4179407" y="9110975"/>
            <a:ext cx="3134137" cy="477108"/>
          </a:xfrm>
          <a:prstGeom prst="rect">
            <a:avLst/>
          </a:prstGeom>
          <a:noFill/>
          <a:ln w="9525">
            <a:noFill/>
            <a:miter lim="800000"/>
            <a:headEnd/>
            <a:tailEnd/>
          </a:ln>
        </p:spPr>
        <p:txBody>
          <a:bodyPr lIns="95471" tIns="47741" rIns="95471" bIns="47741" anchor="b"/>
          <a:lstStyle/>
          <a:p>
            <a:pPr algn="r">
              <a:lnSpc>
                <a:spcPct val="90000"/>
              </a:lnSpc>
              <a:spcBef>
                <a:spcPct val="20000"/>
              </a:spcBef>
              <a:buClr>
                <a:srgbClr val="151C77"/>
              </a:buClr>
              <a:buSzPct val="80000"/>
            </a:pPr>
            <a:fld id="{558A9E91-AF49-44CE-9E03-660207BD60E3}" type="slidenum">
              <a:rPr lang="en-US" sz="1200">
                <a:latin typeface="Times New Roman" pitchFamily="18" charset="0"/>
              </a:rPr>
              <a:pPr algn="r">
                <a:lnSpc>
                  <a:spcPct val="90000"/>
                </a:lnSpc>
                <a:spcBef>
                  <a:spcPct val="20000"/>
                </a:spcBef>
                <a:buClr>
                  <a:srgbClr val="151C77"/>
                </a:buClr>
                <a:buSzPct val="80000"/>
              </a:pPr>
              <a:t>106</a:t>
            </a:fld>
            <a:endParaRPr lang="en-US" sz="1200" dirty="0">
              <a:latin typeface="Times New Roman" pitchFamily="18" charset="0"/>
            </a:endParaRPr>
          </a:p>
        </p:txBody>
      </p:sp>
      <p:sp>
        <p:nvSpPr>
          <p:cNvPr id="281603" name="Rectangle 2"/>
          <p:cNvSpPr>
            <a:spLocks noGrp="1" noRot="1" noChangeAspect="1" noChangeArrowheads="1" noTextEdit="1"/>
          </p:cNvSpPr>
          <p:nvPr>
            <p:ph type="sldImg"/>
          </p:nvPr>
        </p:nvSpPr>
        <p:spPr>
          <a:xfrm>
            <a:off x="1254125" y="717550"/>
            <a:ext cx="4808538" cy="3605213"/>
          </a:xfrm>
          <a:ln/>
        </p:spPr>
      </p:sp>
      <p:sp>
        <p:nvSpPr>
          <p:cNvPr id="281604" name="Rectangle 3"/>
          <p:cNvSpPr>
            <a:spLocks noGrp="1" noChangeArrowheads="1"/>
          </p:cNvSpPr>
          <p:nvPr>
            <p:ph type="body" idx="1"/>
          </p:nvPr>
        </p:nvSpPr>
        <p:spPr>
          <a:noFill/>
          <a:ln/>
        </p:spPr>
        <p:txBody>
          <a:bodyPr lIns="95471" tIns="47741" rIns="95471" bIns="47741"/>
          <a:lstStyle/>
          <a:p>
            <a:r>
              <a:rPr lang="en-US" b="1" baseline="0" dirty="0"/>
              <a:t>Purpose of Debriefing</a:t>
            </a:r>
            <a:endParaRPr lang="en-US" b="1" dirty="0"/>
          </a:p>
          <a:p>
            <a:endParaRPr lang="en-US" dirty="0"/>
          </a:p>
          <a:p>
            <a:r>
              <a:rPr lang="en-US" b="1" dirty="0"/>
              <a:t>Lesson Plan:  Emphasize the point that debriefings are a crucial step to ensuring a successful source selection.</a:t>
            </a:r>
            <a:r>
              <a:rPr lang="en-US" b="1" baseline="0" dirty="0"/>
              <a:t>  Clear, complete, convincing presentation of information presented by the debriefing team is vital.  Unsuccessful offerors will probably be uncomfortable and unhappy – we want to change that by the end of the debriefing.</a:t>
            </a:r>
          </a:p>
          <a:p>
            <a:endParaRPr lang="en-US" b="1" baseline="0" dirty="0"/>
          </a:p>
          <a:p>
            <a:r>
              <a:rPr lang="en-US" b="1" baseline="0" dirty="0"/>
              <a:t>Explain that each debriefing is different and must be tailored to/focused on the offeror being debriefed.  </a:t>
            </a:r>
            <a:r>
              <a:rPr lang="en-US" b="1" dirty="0"/>
              <a:t>Successful offerors</a:t>
            </a:r>
            <a:r>
              <a:rPr lang="en-US" b="1" baseline="0" dirty="0"/>
              <a:t> </a:t>
            </a:r>
            <a:r>
              <a:rPr lang="en-US" b="1" dirty="0"/>
              <a:t>are also entitled to receive a debriefing, if they request</a:t>
            </a:r>
            <a:r>
              <a:rPr lang="en-US" b="1" baseline="0" dirty="0"/>
              <a:t> it</a:t>
            </a:r>
            <a:r>
              <a:rPr lang="en-US" b="1" dirty="0"/>
              <a:t>.</a:t>
            </a:r>
          </a:p>
          <a:p>
            <a:pPr>
              <a:buFont typeface="Arial" pitchFamily="34" charset="0"/>
              <a:buNone/>
            </a:pPr>
            <a:endParaRPr lang="en-US" dirty="0"/>
          </a:p>
          <a:p>
            <a:endParaRPr lang="en-US" dirty="0"/>
          </a:p>
          <a:p>
            <a:endParaRPr lang="en-US" dirty="0"/>
          </a:p>
        </p:txBody>
      </p:sp>
    </p:spTree>
    <p:extLst>
      <p:ext uri="{BB962C8B-B14F-4D97-AF65-F5344CB8AC3E}">
        <p14:creationId xmlns:p14="http://schemas.microsoft.com/office/powerpoint/2010/main" val="11849051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Participation in Debriefings</a:t>
            </a:r>
          </a:p>
          <a:p>
            <a:endParaRPr lang="en-US" b="1" dirty="0"/>
          </a:p>
          <a:p>
            <a:r>
              <a:rPr lang="en-US" b="1" dirty="0"/>
              <a:t>Lesson</a:t>
            </a:r>
            <a:r>
              <a:rPr lang="en-US" b="1" baseline="0" dirty="0"/>
              <a:t> Plan:  Discuss that thorough preparation prior to the debriefing and providing as much information as we reasonably can during the debriefing will demonstrate to the offeror that their proposal was given fair and thorough consideration IAW the stated evaluation factors.  This will help offerors come away feeling that the team did a good job evaluating their proposals and minimize likelihood of a protest </a:t>
            </a:r>
            <a:r>
              <a:rPr lang="en-US" b="1" baseline="0" dirty="0">
                <a:solidFill>
                  <a:schemeClr val="tx1"/>
                </a:solidFill>
              </a:rPr>
              <a:t>and the potential for additional questions after the debriefing.</a:t>
            </a:r>
          </a:p>
          <a:p>
            <a:endParaRPr lang="en-US" b="1" baseline="0" dirty="0">
              <a:solidFill>
                <a:schemeClr val="tx1"/>
              </a:solidFill>
            </a:endParaRPr>
          </a:p>
          <a:p>
            <a:r>
              <a:rPr lang="en-US" b="1" baseline="0" dirty="0">
                <a:solidFill>
                  <a:schemeClr val="tx1"/>
                </a:solidFill>
              </a:rPr>
              <a:t>Last bullet:  Asking an offeror to submit written questions in advance of a debriefing does not satisfy the obligation to also allow unsuccessful offerors the opportunity to ask questions after the debriefing so long as those questions are submitted within 2 business days after receiving the debriefing.</a:t>
            </a:r>
          </a:p>
          <a:p>
            <a:endParaRPr lang="en-US" b="1"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107</a:t>
            </a:fld>
            <a:endParaRPr lang="en-US" dirty="0"/>
          </a:p>
        </p:txBody>
      </p:sp>
    </p:spTree>
    <p:extLst>
      <p:ext uri="{BB962C8B-B14F-4D97-AF65-F5344CB8AC3E}">
        <p14:creationId xmlns:p14="http://schemas.microsoft.com/office/powerpoint/2010/main" val="826980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Participation in Debriefings</a:t>
            </a:r>
          </a:p>
          <a:p>
            <a:endParaRPr lang="en-US" b="1" dirty="0"/>
          </a:p>
          <a:p>
            <a:r>
              <a:rPr lang="en-US" b="1" dirty="0"/>
              <a:t>Lesson</a:t>
            </a:r>
            <a:r>
              <a:rPr lang="en-US" b="1" baseline="0" dirty="0"/>
              <a:t> Plan:  There are various ways the debriefing can be provided to the offeror, and this is a decision for the PCO to make.  However, face-to-face debriefings are typically the most preferred method by both government and industry and also the most effective – especially in high dollar/high complexity source selections.</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108</a:t>
            </a:fld>
            <a:endParaRPr lang="en-US" dirty="0"/>
          </a:p>
        </p:txBody>
      </p:sp>
    </p:spTree>
    <p:extLst>
      <p:ext uri="{BB962C8B-B14F-4D97-AF65-F5344CB8AC3E}">
        <p14:creationId xmlns:p14="http://schemas.microsoft.com/office/powerpoint/2010/main" val="15152616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txBox="1">
            <a:spLocks noGrp="1" noChangeArrowheads="1"/>
          </p:cNvSpPr>
          <p:nvPr/>
        </p:nvSpPr>
        <p:spPr bwMode="auto">
          <a:xfrm>
            <a:off x="4179407" y="9110975"/>
            <a:ext cx="3134137" cy="477108"/>
          </a:xfrm>
          <a:prstGeom prst="rect">
            <a:avLst/>
          </a:prstGeom>
          <a:noFill/>
          <a:ln w="9525">
            <a:noFill/>
            <a:miter lim="800000"/>
            <a:headEnd/>
            <a:tailEnd/>
          </a:ln>
        </p:spPr>
        <p:txBody>
          <a:bodyPr lIns="95471" tIns="47741" rIns="95471" bIns="47741" anchor="b"/>
          <a:lstStyle/>
          <a:p>
            <a:pPr algn="r">
              <a:lnSpc>
                <a:spcPct val="90000"/>
              </a:lnSpc>
              <a:spcBef>
                <a:spcPct val="20000"/>
              </a:spcBef>
              <a:buClr>
                <a:srgbClr val="151C77"/>
              </a:buClr>
              <a:buSzPct val="80000"/>
            </a:pPr>
            <a:fld id="{211526FF-161D-4EB1-8E9A-33D79516F2EA}" type="slidenum">
              <a:rPr lang="en-US" sz="1200">
                <a:latin typeface="Times New Roman" pitchFamily="18" charset="0"/>
              </a:rPr>
              <a:pPr algn="r">
                <a:lnSpc>
                  <a:spcPct val="90000"/>
                </a:lnSpc>
                <a:spcBef>
                  <a:spcPct val="20000"/>
                </a:spcBef>
                <a:buClr>
                  <a:srgbClr val="151C77"/>
                </a:buClr>
                <a:buSzPct val="80000"/>
              </a:pPr>
              <a:t>109</a:t>
            </a:fld>
            <a:endParaRPr lang="en-US" sz="1200" dirty="0">
              <a:latin typeface="Times New Roman" pitchFamily="18" charset="0"/>
            </a:endParaRPr>
          </a:p>
        </p:txBody>
      </p:sp>
      <p:sp>
        <p:nvSpPr>
          <p:cNvPr id="283651" name="Rectangle 2"/>
          <p:cNvSpPr>
            <a:spLocks noGrp="1" noRot="1" noChangeAspect="1" noChangeArrowheads="1" noTextEdit="1"/>
          </p:cNvSpPr>
          <p:nvPr>
            <p:ph type="sldImg"/>
          </p:nvPr>
        </p:nvSpPr>
        <p:spPr>
          <a:xfrm>
            <a:off x="1257300" y="719138"/>
            <a:ext cx="4802188" cy="3600450"/>
          </a:xfrm>
          <a:ln/>
        </p:spPr>
      </p:sp>
      <p:sp>
        <p:nvSpPr>
          <p:cNvPr id="247812" name="Rectangle 3"/>
          <p:cNvSpPr>
            <a:spLocks noGrp="1" noChangeArrowheads="1"/>
          </p:cNvSpPr>
          <p:nvPr>
            <p:ph type="body" idx="1"/>
          </p:nvPr>
        </p:nvSpPr>
        <p:spPr>
          <a:xfrm>
            <a:off x="894522" y="4398912"/>
            <a:ext cx="5769667" cy="4320212"/>
          </a:xfrm>
          <a:ln/>
        </p:spPr>
        <p:txBody>
          <a:bodyPr lIns="95471" tIns="47741" rIns="95471" bIns="47741">
            <a:normAutofit lnSpcReduction="10000"/>
          </a:bodyPr>
          <a:lstStyle/>
          <a:p>
            <a:r>
              <a:rPr lang="en-US" b="1" dirty="0"/>
              <a:t>What to Debrief</a:t>
            </a:r>
          </a:p>
          <a:p>
            <a:endParaRPr lang="en-US" b="1" dirty="0"/>
          </a:p>
          <a:p>
            <a:r>
              <a:rPr lang="en-US" b="1" dirty="0"/>
              <a:t>Lesson Plan</a:t>
            </a:r>
            <a:r>
              <a:rPr lang="en-US" dirty="0"/>
              <a:t>:  </a:t>
            </a:r>
            <a:r>
              <a:rPr lang="en-US" b="1" dirty="0"/>
              <a:t>Discuss</a:t>
            </a:r>
            <a:r>
              <a:rPr lang="en-US" b="1" baseline="0" dirty="0"/>
              <a:t> the following general outline topics for a typical debriefing.</a:t>
            </a:r>
          </a:p>
          <a:p>
            <a:endParaRPr lang="en-US" b="1" baseline="0" dirty="0"/>
          </a:p>
          <a:p>
            <a:r>
              <a:rPr lang="en-US" b="1" baseline="0" dirty="0"/>
              <a:t>References: See FAR 15.505 (pre-award) and FAR 15.506 (post-award) and DoD Source Selection Procedures, Appendix A</a:t>
            </a:r>
          </a:p>
          <a:p>
            <a:endParaRPr lang="en-US" b="1" baseline="0" dirty="0"/>
          </a:p>
          <a:p>
            <a:pPr defTabSz="948507">
              <a:defRPr/>
            </a:pPr>
            <a:r>
              <a:rPr lang="en-US" b="1" baseline="0" dirty="0">
                <a:solidFill>
                  <a:schemeClr val="tx1"/>
                </a:solidFill>
              </a:rPr>
              <a:t>Re-emphasize the additional post-award debriefing requirement that requires the AF to notify all unsuccessful offerors, in the debriefing information, that the offeror has the opportunity to submit additional questions within 2 business days after receipt of the debriefing and that the Government must respond in writing within 5 business days after receipt.</a:t>
            </a:r>
          </a:p>
          <a:p>
            <a:endParaRPr lang="en-US" b="1" dirty="0">
              <a:solidFill>
                <a:schemeClr val="tx1"/>
              </a:solidFill>
            </a:endParaRPr>
          </a:p>
          <a:p>
            <a:pPr defTabSz="948507">
              <a:defRPr/>
            </a:pPr>
            <a:r>
              <a:rPr lang="en-US" b="1" baseline="0" dirty="0">
                <a:solidFill>
                  <a:schemeClr val="tx1"/>
                </a:solidFill>
              </a:rPr>
              <a:t>If follow up questions are received within two business days after completion of the debriefing, be sure to follow the same ground rules when developing the response(s) to include obtaining coordination with Legal Counsel prior to delivery to the offeror and clearly map responses back to the contract file.</a:t>
            </a:r>
          </a:p>
          <a:p>
            <a:pPr defTabSz="948507">
              <a:defRPr/>
            </a:pPr>
            <a:endParaRPr lang="en-US" b="1" baseline="0" dirty="0">
              <a:solidFill>
                <a:schemeClr val="tx1"/>
              </a:solidFill>
            </a:endParaRPr>
          </a:p>
          <a:p>
            <a:pPr defTabSz="948507">
              <a:defRPr/>
            </a:pPr>
            <a:r>
              <a:rPr lang="en-US" b="1" baseline="0" dirty="0">
                <a:solidFill>
                  <a:schemeClr val="tx1"/>
                </a:solidFill>
              </a:rPr>
              <a:t>Once the Government written response(s) are delivered the debriefing is concluded.</a:t>
            </a:r>
          </a:p>
          <a:p>
            <a:pPr defTabSz="948507">
              <a:defRPr/>
            </a:pPr>
            <a:endParaRPr lang="en-US" b="1" baseline="0" dirty="0">
              <a:solidFill>
                <a:schemeClr val="tx1"/>
              </a:solidFill>
            </a:endParaRPr>
          </a:p>
          <a:p>
            <a:pPr defTabSz="948507">
              <a:defRPr/>
            </a:pPr>
            <a:endParaRPr lang="en-US" b="1" baseline="0" dirty="0"/>
          </a:p>
          <a:p>
            <a:pPr defTabSz="948507">
              <a:defRPr/>
            </a:pPr>
            <a:endParaRPr lang="en-US" b="1" dirty="0"/>
          </a:p>
          <a:p>
            <a:endParaRPr lang="en-US" b="1" dirty="0"/>
          </a:p>
          <a:p>
            <a:endParaRPr lang="en-US" b="1" dirty="0"/>
          </a:p>
          <a:p>
            <a:pPr>
              <a:defRPr/>
            </a:pPr>
            <a:r>
              <a:rPr lang="en-US" sz="1100" b="1" dirty="0"/>
              <a:t> </a:t>
            </a:r>
          </a:p>
          <a:p>
            <a:pPr marL="237457" indent="-237457">
              <a:defRPr/>
            </a:pPr>
            <a:endParaRPr lang="en-US" b="1" dirty="0"/>
          </a:p>
          <a:p>
            <a:pPr marL="237457" indent="-237457">
              <a:defRPr/>
            </a:pPr>
            <a:endParaRPr lang="en-US" b="1" dirty="0"/>
          </a:p>
          <a:p>
            <a:pPr marL="237457" indent="-237457">
              <a:defRPr/>
            </a:pPr>
            <a:endParaRPr lang="en-US" dirty="0"/>
          </a:p>
        </p:txBody>
      </p:sp>
    </p:spTree>
    <p:extLst>
      <p:ext uri="{BB962C8B-B14F-4D97-AF65-F5344CB8AC3E}">
        <p14:creationId xmlns:p14="http://schemas.microsoft.com/office/powerpoint/2010/main" val="12555746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4103"/>
          <p:cNvSpPr>
            <a:spLocks noGrp="1" noChangeArrowheads="1"/>
          </p:cNvSpPr>
          <p:nvPr>
            <p:ph type="sldNum" sz="quarter" idx="5"/>
          </p:nvPr>
        </p:nvSpPr>
        <p:spPr/>
        <p:txBody>
          <a:bodyPr/>
          <a:lstStyle/>
          <a:p>
            <a:pPr>
              <a:defRPr/>
            </a:pPr>
            <a:fld id="{83417384-ACB8-4F54-82BB-15A0E58236CB}" type="slidenum">
              <a:rPr lang="en-US" smtClean="0"/>
              <a:pPr>
                <a:defRPr/>
              </a:pPr>
              <a:t>110</a:t>
            </a:fld>
            <a:endParaRPr lang="en-US" dirty="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Ethics and Procurement Integrity</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a:t>
            </a:r>
            <a:r>
              <a:rPr lang="en-US" b="1" baseline="0" dirty="0"/>
              <a:t>It would be wise for the SST’s L</a:t>
            </a:r>
            <a:r>
              <a:rPr lang="en-US" sz="1200" b="1" kern="1200" baseline="0" dirty="0">
                <a:solidFill>
                  <a:schemeClr val="tx1"/>
                </a:solidFill>
                <a:latin typeface="+mn-lt"/>
                <a:ea typeface="+mn-ea"/>
                <a:cs typeface="+mn-cs"/>
              </a:rPr>
              <a:t>egal Counsel to present the Ethics, </a:t>
            </a:r>
            <a:r>
              <a:rPr lang="en-US" b="1" baseline="0" dirty="0"/>
              <a:t>Procurement Integrity and Conflicts of Interest section at the end of the Phase II training session.  The team will gain a better appreciation of its critical significance and possible consequences if not adhered to.  </a:t>
            </a:r>
            <a:r>
              <a:rPr lang="en-US" sz="1200" b="1" kern="1200" dirty="0">
                <a:solidFill>
                  <a:schemeClr val="tx1"/>
                </a:solidFill>
                <a:latin typeface="+mn-lt"/>
                <a:ea typeface="+mn-ea"/>
                <a:cs typeface="+mn-cs"/>
              </a:rPr>
              <a:t>Offer a separate session for those members who have not had any training.  If you elect to conduct the presentation yourself, do a thorough review of the briefing (regulations/laws) that you can o</a:t>
            </a:r>
            <a:r>
              <a:rPr lang="en-US" sz="1200" b="1" kern="1200" baseline="0" dirty="0">
                <a:solidFill>
                  <a:schemeClr val="tx1"/>
                </a:solidFill>
                <a:latin typeface="+mn-lt"/>
                <a:ea typeface="+mn-ea"/>
                <a:cs typeface="+mn-cs"/>
              </a:rPr>
              <a:t>btain in </a:t>
            </a:r>
            <a:r>
              <a:rPr lang="en-US" sz="1200" b="1" kern="1200" dirty="0">
                <a:solidFill>
                  <a:schemeClr val="tx1"/>
                </a:solidFill>
                <a:latin typeface="+mn-lt"/>
                <a:ea typeface="+mn-ea"/>
                <a:cs typeface="+mn-cs"/>
              </a:rPr>
              <a:t>the </a:t>
            </a:r>
            <a:r>
              <a:rPr lang="en-US" sz="1200" b="1" i="1" kern="1200" baseline="0" dirty="0">
                <a:solidFill>
                  <a:schemeClr val="tx1"/>
                </a:solidFill>
                <a:latin typeface="+mn-lt"/>
                <a:ea typeface="+mn-ea"/>
                <a:cs typeface="+mn-cs"/>
              </a:rPr>
              <a:t>SS Trainer’s Resource/Reference Material </a:t>
            </a:r>
            <a:r>
              <a:rPr lang="en-US" sz="1200" b="1" i="0" kern="1200" baseline="0" dirty="0">
                <a:solidFill>
                  <a:schemeClr val="tx1"/>
                </a:solidFill>
                <a:latin typeface="+mn-lt"/>
                <a:ea typeface="+mn-ea"/>
                <a:cs typeface="+mn-cs"/>
              </a:rPr>
              <a:t>under the title</a:t>
            </a:r>
            <a:r>
              <a:rPr lang="en-US" sz="1200" b="1" i="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“Ethics</a:t>
            </a:r>
            <a:r>
              <a:rPr lang="en-US" sz="1200" b="1" kern="1200" baseline="0" dirty="0">
                <a:solidFill>
                  <a:schemeClr val="tx1"/>
                </a:solidFill>
                <a:latin typeface="+mn-lt"/>
                <a:ea typeface="+mn-ea"/>
                <a:cs typeface="+mn-cs"/>
              </a:rPr>
              <a:t> and Procurement Integrity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b="1" kern="1200" dirty="0">
                <a:solidFill>
                  <a:schemeClr val="tx1"/>
                </a:solidFill>
                <a:latin typeface="+mn-lt"/>
                <a:ea typeface="+mn-ea"/>
                <a:cs typeface="+mn-cs"/>
              </a:rPr>
              <a:t> Tailor the</a:t>
            </a:r>
            <a:r>
              <a:rPr lang="en-US" sz="1200" b="1" kern="1200" baseline="0" dirty="0">
                <a:solidFill>
                  <a:schemeClr val="tx1"/>
                </a:solidFill>
                <a:latin typeface="+mn-lt"/>
                <a:ea typeface="+mn-ea"/>
                <a:cs typeface="+mn-cs"/>
              </a:rPr>
              <a:t> briefing as needed</a:t>
            </a:r>
            <a:r>
              <a:rPr lang="en-US" sz="1200" b="1" kern="1200" dirty="0">
                <a:solidFill>
                  <a:schemeClr val="tx1"/>
                </a:solidFill>
                <a:latin typeface="+mn-lt"/>
                <a:ea typeface="+mn-ea"/>
                <a:cs typeface="+mn-cs"/>
              </a:rPr>
              <a:t> and present the salient points to emphasize the ethics principles.  </a:t>
            </a:r>
            <a:r>
              <a:rPr lang="en-US" sz="1200" b="1" i="0" kern="1200" dirty="0">
                <a:solidFill>
                  <a:schemeClr val="tx1"/>
                </a:solidFill>
                <a:latin typeface="+mn-lt"/>
                <a:ea typeface="+mn-ea"/>
                <a:cs typeface="+mn-cs"/>
              </a:rPr>
              <a:t>If your Legal Counsel/SME</a:t>
            </a:r>
            <a:r>
              <a:rPr lang="en-US" sz="1200" b="1" i="0" kern="1200" baseline="0" dirty="0">
                <a:solidFill>
                  <a:schemeClr val="tx1"/>
                </a:solidFill>
                <a:latin typeface="+mn-lt"/>
                <a:ea typeface="+mn-ea"/>
                <a:cs typeface="+mn-cs"/>
              </a:rPr>
              <a:t> will present this section, they should also tailor the presentation as appropriate or they may use their own briefing.  </a:t>
            </a:r>
            <a:endParaRPr lang="en-US" sz="1200" b="1" i="0" kern="1200" dirty="0">
              <a:solidFill>
                <a:schemeClr val="tx1"/>
              </a:solidFill>
              <a:latin typeface="+mn-lt"/>
              <a:ea typeface="+mn-ea"/>
              <a:cs typeface="+mn-cs"/>
            </a:endParaRPr>
          </a:p>
          <a:p>
            <a:endParaRPr lang="en-US" b="1" dirty="0"/>
          </a:p>
          <a:p>
            <a:r>
              <a:rPr lang="en-US" sz="1200" b="1" i="0" kern="1200" dirty="0">
                <a:solidFill>
                  <a:schemeClr val="tx1"/>
                </a:solidFill>
                <a:latin typeface="+mn-lt"/>
                <a:ea typeface="+mn-ea"/>
                <a:cs typeface="+mn-cs"/>
              </a:rPr>
              <a:t>References:  SS Trainer’s Reference/Resource Materials </a:t>
            </a:r>
            <a:r>
              <a:rPr lang="en-US" sz="1200" b="1" i="1" kern="1200" dirty="0">
                <a:solidFill>
                  <a:schemeClr val="tx1"/>
                </a:solidFill>
                <a:latin typeface="+mn-lt"/>
                <a:ea typeface="+mn-ea"/>
                <a:cs typeface="+mn-cs"/>
              </a:rPr>
              <a:t>(Ethics).</a:t>
            </a:r>
          </a:p>
        </p:txBody>
      </p:sp>
    </p:spTree>
    <p:extLst>
      <p:ext uri="{BB962C8B-B14F-4D97-AF65-F5344CB8AC3E}">
        <p14:creationId xmlns:p14="http://schemas.microsoft.com/office/powerpoint/2010/main" val="4052513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PCO Roles and Responsibilities</a:t>
            </a:r>
          </a:p>
          <a:p>
            <a:endParaRPr lang="en-US" dirty="0"/>
          </a:p>
          <a:p>
            <a:r>
              <a:rPr lang="en-US" b="1" dirty="0"/>
              <a:t>Lesson Plan:</a:t>
            </a:r>
            <a:r>
              <a:rPr lang="en-US" b="1" baseline="0" dirty="0"/>
              <a:t>  Same approach as previous chart.  You may need to tailor the responsibilities based on the acquisition type and dollar threshold.  </a:t>
            </a:r>
          </a:p>
          <a:p>
            <a:endParaRPr lang="en-US" b="1" baseline="0" dirty="0">
              <a:solidFill>
                <a:schemeClr val="tx1"/>
              </a:solidFill>
            </a:endParaRPr>
          </a:p>
          <a:p>
            <a:pPr>
              <a:buFont typeface="Wingdings" pitchFamily="2" charset="2"/>
              <a:buNone/>
            </a:pPr>
            <a:r>
              <a:rPr lang="en-US" b="1" dirty="0"/>
              <a:t>References:  DoD</a:t>
            </a:r>
            <a:r>
              <a:rPr lang="en-US" b="1" baseline="0" dirty="0"/>
              <a:t> Source Selection Procedures, Section 1, paragraph 1.4.2, and AFFARS MP5315.3, Section 1, paragraph 1.4.2</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a:t>
            </a:fld>
            <a:endParaRPr lang="en-US" dirty="0"/>
          </a:p>
        </p:txBody>
      </p:sp>
    </p:spTree>
    <p:extLst>
      <p:ext uri="{BB962C8B-B14F-4D97-AF65-F5344CB8AC3E}">
        <p14:creationId xmlns:p14="http://schemas.microsoft.com/office/powerpoint/2010/main" val="11139231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Summary – You Can Have a Major Impact</a:t>
            </a:r>
          </a:p>
          <a:p>
            <a:r>
              <a:rPr lang="en-US" b="1" dirty="0"/>
              <a:t>	</a:t>
            </a:r>
          </a:p>
          <a:p>
            <a:r>
              <a:rPr lang="en-US" b="1" dirty="0"/>
              <a:t>Lesson Plan:</a:t>
            </a:r>
            <a:r>
              <a:rPr lang="en-US" b="1" baseline="0" dirty="0"/>
              <a:t> </a:t>
            </a:r>
            <a:r>
              <a:rPr lang="en-US" b="1" dirty="0"/>
              <a:t> Summary chart reemphasizes</a:t>
            </a:r>
            <a:r>
              <a:rPr lang="en-US" b="1" baseline="0" dirty="0"/>
              <a:t> </a:t>
            </a:r>
            <a:r>
              <a:rPr lang="en-US" b="1" dirty="0"/>
              <a:t>the importance of every source selection and its impact on our warfighters.  Every member of an</a:t>
            </a:r>
            <a:r>
              <a:rPr lang="en-US" b="1" baseline="0" dirty="0"/>
              <a:t> SST</a:t>
            </a:r>
            <a:r>
              <a:rPr lang="en-US" b="1" dirty="0"/>
              <a:t> must take their role and responsibility seriously because the consequence of failure is not acceptable at any level.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fld id="{EEAC4266-B216-4C3C-8725-A119FC853095}" type="slidenum">
              <a:rPr lang="en-US" sz="1200" smtClean="0"/>
              <a:pPr/>
              <a:t>111</a:t>
            </a:fld>
            <a:endParaRPr lang="en-US" sz="1200"/>
          </a:p>
        </p:txBody>
      </p:sp>
    </p:spTree>
    <p:extLst>
      <p:ext uri="{BB962C8B-B14F-4D97-AF65-F5344CB8AC3E}">
        <p14:creationId xmlns:p14="http://schemas.microsoft.com/office/powerpoint/2010/main" val="229994586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Feedback and Certificate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  Training</a:t>
            </a:r>
            <a:r>
              <a:rPr lang="en-US" sz="1200" b="1" kern="1200" baseline="0" dirty="0">
                <a:solidFill>
                  <a:schemeClr val="tx1"/>
                </a:solidFill>
                <a:latin typeface="+mn-lt"/>
                <a:ea typeface="+mn-ea"/>
                <a:cs typeface="+mn-cs"/>
              </a:rPr>
              <a:t> certificates are provided to attendees by the source selection trainer who conducts the training.  A list of attendees is to be provided to the organization’s source selection training manager for tracking purposes.</a:t>
            </a:r>
            <a:endParaRPr lang="en-US" sz="1200" b="1" kern="1200" dirty="0">
              <a:solidFill>
                <a:schemeClr val="tx1"/>
              </a:solidFill>
              <a:latin typeface="+mn-lt"/>
              <a:ea typeface="+mn-ea"/>
              <a:cs typeface="+mn-cs"/>
            </a:endParaRPr>
          </a:p>
          <a:p>
            <a:pPr>
              <a:buFont typeface="Wingdings" pitchFamily="2" charset="2"/>
              <a:buNone/>
            </a:pPr>
            <a:endParaRPr lang="en-US" sz="1200" b="1" kern="1200" baseline="0" dirty="0">
              <a:solidFill>
                <a:schemeClr val="tx1"/>
              </a:solidFill>
              <a:latin typeface="+mn-lt"/>
              <a:ea typeface="+mn-ea"/>
              <a:cs typeface="+mn-cs"/>
            </a:endParaRPr>
          </a:p>
          <a:p>
            <a:pPr>
              <a:buFont typeface="Wingdings" pitchFamily="2" charset="2"/>
              <a:buChar char="Ø"/>
            </a:pP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Attendees are eligible to receive 6 CL points for each full day of instruction, 3 CL points for any half day of instruction and 1 CL point for 2 hours or less of instruction. CL point eligibility are determined by the training manager/POC.  Trainers need to indicate the number of CL points that the team members can obtain.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Thank everyone for attending.</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112</a:t>
            </a:fld>
            <a:endParaRPr lang="en-US"/>
          </a:p>
        </p:txBody>
      </p:sp>
    </p:spTree>
    <p:extLst>
      <p:ext uri="{BB962C8B-B14F-4D97-AF65-F5344CB8AC3E}">
        <p14:creationId xmlns:p14="http://schemas.microsoft.com/office/powerpoint/2010/main" val="4514116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4103"/>
          <p:cNvSpPr>
            <a:spLocks noGrp="1" noChangeArrowheads="1"/>
          </p:cNvSpPr>
          <p:nvPr>
            <p:ph type="sldNum" sz="quarter" idx="5"/>
          </p:nvPr>
        </p:nvSpPr>
        <p:spPr/>
        <p:txBody>
          <a:bodyPr/>
          <a:lstStyle/>
          <a:p>
            <a:pPr>
              <a:defRPr/>
            </a:pPr>
            <a:fld id="{6398D028-2B02-4D66-B2A8-9EED0D3F515E}" type="slidenum">
              <a:rPr lang="en-US" smtClean="0"/>
              <a:pPr>
                <a:defRPr/>
              </a:pPr>
              <a:t>113</a:t>
            </a:fld>
            <a:endParaRPr lang="en-US"/>
          </a:p>
        </p:txBody>
      </p:sp>
      <p:sp>
        <p:nvSpPr>
          <p:cNvPr id="304131"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xfrm>
            <a:off x="827620" y="4273462"/>
            <a:ext cx="5510953" cy="4325262"/>
          </a:xfrm>
          <a:ln/>
        </p:spPr>
        <p:txBody>
          <a:bodyPr>
            <a:normAutofit/>
          </a:bodyPr>
          <a:lstStyle/>
          <a:p>
            <a:r>
              <a:rPr lang="en-US" sz="1200" b="1" kern="1200" dirty="0">
                <a:solidFill>
                  <a:schemeClr val="tx1"/>
                </a:solidFill>
                <a:latin typeface="+mn-lt"/>
                <a:ea typeface="+mn-ea"/>
                <a:cs typeface="+mn-cs"/>
              </a:rPr>
              <a:t>References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Lesson Plan: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References are available to assist you, the trainer, in presenting both the Phase I (Acquisition Planning) and Phase II (Source Selection Execution) training modules.  You should use these references</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to your advantage to illustrate or emphasize a particular point of view.  </a:t>
            </a:r>
          </a:p>
          <a:p>
            <a:endParaRPr lang="en-US" sz="1200" b="1" i="0" u="none" kern="1200" dirty="0">
              <a:solidFill>
                <a:schemeClr val="tx1"/>
              </a:solidFill>
              <a:latin typeface="+mn-lt"/>
              <a:ea typeface="+mn-ea"/>
              <a:cs typeface="+mn-cs"/>
            </a:endParaRPr>
          </a:p>
          <a:p>
            <a:r>
              <a:rPr lang="en-US" sz="1200" b="1" i="0" u="none" kern="1200" dirty="0">
                <a:solidFill>
                  <a:schemeClr val="tx1"/>
                </a:solidFill>
                <a:latin typeface="+mn-lt"/>
                <a:ea typeface="+mn-ea"/>
                <a:cs typeface="+mn-cs"/>
              </a:rPr>
              <a:t>Reminder:  Must be in slide show mode for links to work.</a:t>
            </a:r>
            <a:endParaRPr lang="en-US" b="1" i="0" u="none" dirty="0"/>
          </a:p>
        </p:txBody>
      </p:sp>
    </p:spTree>
    <p:extLst>
      <p:ext uri="{BB962C8B-B14F-4D97-AF65-F5344CB8AC3E}">
        <p14:creationId xmlns:p14="http://schemas.microsoft.com/office/powerpoint/2010/main" val="5378302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114</a:t>
            </a:fld>
            <a:endParaRPr lang="en-US" dirty="0"/>
          </a:p>
        </p:txBody>
      </p:sp>
    </p:spTree>
    <p:extLst>
      <p:ext uri="{BB962C8B-B14F-4D97-AF65-F5344CB8AC3E}">
        <p14:creationId xmlns:p14="http://schemas.microsoft.com/office/powerpoint/2010/main" val="1897018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p:txBody>
          <a:bodyPr/>
          <a:lstStyle/>
          <a:p>
            <a:pPr>
              <a:defRPr/>
            </a:pPr>
            <a:fld id="{6BC97C96-63A8-4FEE-AAB7-9976E976B914}" type="slidenum">
              <a:rPr lang="en-US" smtClean="0"/>
              <a:pPr>
                <a:defRPr/>
              </a:pPr>
              <a:t>115</a:t>
            </a:fld>
            <a:endParaRPr lang="en-US" dirty="0"/>
          </a:p>
        </p:txBody>
      </p:sp>
      <p:sp>
        <p:nvSpPr>
          <p:cNvPr id="68612" name="Notes Placeholder 4"/>
          <p:cNvSpPr>
            <a:spLocks noGrp="1"/>
          </p:cNvSpPr>
          <p:nvPr>
            <p:ph type="body" sz="quarter" idx="11"/>
          </p:nvPr>
        </p:nvSpPr>
        <p:spPr>
          <a:xfrm>
            <a:off x="114301" y="4416427"/>
            <a:ext cx="6696075" cy="4183063"/>
          </a:xfrm>
          <a:noFill/>
          <a:ln/>
        </p:spPr>
        <p:txBody>
          <a:bodyPr>
            <a:normAutofit/>
          </a:bodyPr>
          <a:lstStyle/>
          <a:p>
            <a:r>
              <a:rPr lang="en-US" sz="1200" b="1" dirty="0"/>
              <a:t>Proposals must meet all requirements in order to be</a:t>
            </a:r>
            <a:r>
              <a:rPr lang="en-US" sz="1200" b="1" baseline="0" dirty="0"/>
              <a:t> awardable.  This is inherent in the descriptions for Blue, Purple, and Green. </a:t>
            </a:r>
          </a:p>
          <a:p>
            <a:endParaRPr lang="en-US" sz="1200" b="1" baseline="0" dirty="0"/>
          </a:p>
          <a:p>
            <a:r>
              <a:rPr lang="en-US" sz="1200" b="1" baseline="0" dirty="0"/>
              <a:t>Emphasize that strengths and deficiencies are only ever related to the evaluation of the technical approach.</a:t>
            </a:r>
          </a:p>
          <a:p>
            <a:endParaRPr lang="en-US" sz="1200" b="1" baseline="0" dirty="0"/>
          </a:p>
          <a:p>
            <a:r>
              <a:rPr lang="en-US" sz="1200" b="1" baseline="0" dirty="0"/>
              <a:t>Note:  DoD SS procedures dated    August 2022 changed the descriptions as follows:</a:t>
            </a:r>
          </a:p>
          <a:p>
            <a:pPr marL="171450" indent="-171450">
              <a:buFontTx/>
              <a:buChar char="-"/>
            </a:pPr>
            <a:r>
              <a:rPr lang="en-US" sz="1200" b="1" baseline="0" dirty="0"/>
              <a:t>Blue/Outstanding:  Proposal “indicates” to “demonstrates”.  Also changed from “contains multiple strengths” to “</a:t>
            </a:r>
            <a:r>
              <a:rPr lang="en-US" sz="1200" b="1" kern="1200" baseline="0" dirty="0">
                <a:solidFill>
                  <a:schemeClr val="tx1"/>
                </a:solidFill>
                <a:effectLst/>
                <a:latin typeface="+mn-lt"/>
                <a:ea typeface="+mn-ea"/>
                <a:cs typeface="+mn-cs"/>
              </a:rPr>
              <a:t>..and/or at least one </a:t>
            </a:r>
            <a:r>
              <a:rPr lang="en-US" sz="1200" b="1" i="1" kern="1200" baseline="0" dirty="0">
                <a:solidFill>
                  <a:schemeClr val="tx1"/>
                </a:solidFill>
                <a:effectLst/>
                <a:latin typeface="+mn-lt"/>
                <a:ea typeface="+mn-ea"/>
                <a:cs typeface="+mn-cs"/>
              </a:rPr>
              <a:t>exceptional strength” </a:t>
            </a:r>
          </a:p>
          <a:p>
            <a:pPr marL="171450" indent="-171450">
              <a:buFontTx/>
              <a:buChar char="-"/>
            </a:pPr>
            <a:r>
              <a:rPr lang="en-US" sz="1200" b="1" i="0" kern="1200" baseline="0" dirty="0">
                <a:solidFill>
                  <a:schemeClr val="tx1"/>
                </a:solidFill>
                <a:effectLst/>
                <a:latin typeface="+mn-lt"/>
                <a:ea typeface="+mn-ea"/>
                <a:cs typeface="+mn-cs"/>
              </a:rPr>
              <a:t>Purple/Good:  From “Proposal indicates..” to “Proposal demonstrates…” and added “</a:t>
            </a:r>
            <a:r>
              <a:rPr lang="en-US" sz="1200" b="1" i="1" kern="1200" baseline="0" dirty="0">
                <a:solidFill>
                  <a:schemeClr val="tx1"/>
                </a:solidFill>
                <a:effectLst/>
                <a:latin typeface="+mn-lt"/>
                <a:ea typeface="+mn-ea"/>
                <a:cs typeface="+mn-cs"/>
              </a:rPr>
              <a:t>or significant strength” .  </a:t>
            </a:r>
          </a:p>
          <a:p>
            <a:pPr marL="171450" indent="-171450">
              <a:buFontTx/>
              <a:buChar char="-"/>
            </a:pPr>
            <a:r>
              <a:rPr lang="en-US" sz="1200" b="1" i="0" kern="1200" baseline="0" dirty="0">
                <a:solidFill>
                  <a:schemeClr val="tx1"/>
                </a:solidFill>
                <a:effectLst/>
                <a:latin typeface="+mn-lt"/>
                <a:ea typeface="+mn-ea"/>
                <a:cs typeface="+mn-cs"/>
              </a:rPr>
              <a:t>Green/Acceptable:  :  From “Proposal indicates..” to “Proposal demonstrates…”  </a:t>
            </a:r>
            <a:endParaRPr lang="en-US" sz="1200" b="1" i="1" dirty="0"/>
          </a:p>
          <a:p>
            <a:endParaRPr lang="en-US" sz="1400" dirty="0"/>
          </a:p>
        </p:txBody>
      </p:sp>
    </p:spTree>
    <p:extLst>
      <p:ext uri="{BB962C8B-B14F-4D97-AF65-F5344CB8AC3E}">
        <p14:creationId xmlns:p14="http://schemas.microsoft.com/office/powerpoint/2010/main" val="15838334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Slide Number Placeholder 3"/>
          <p:cNvSpPr>
            <a:spLocks noGrp="1"/>
          </p:cNvSpPr>
          <p:nvPr>
            <p:ph type="sldNum" sz="quarter" idx="5"/>
          </p:nvPr>
        </p:nvSpPr>
        <p:spPr/>
        <p:txBody>
          <a:bodyPr/>
          <a:lstStyle/>
          <a:p>
            <a:pPr>
              <a:defRPr/>
            </a:pPr>
            <a:fld id="{643D1331-F46E-485A-9887-4AB5ABF84D27}" type="slidenum">
              <a:rPr lang="en-US" smtClean="0"/>
              <a:pPr>
                <a:defRPr/>
              </a:pPr>
              <a:t>116</a:t>
            </a:fld>
            <a:endParaRPr lang="en-US" dirty="0"/>
          </a:p>
        </p:txBody>
      </p:sp>
      <p:sp>
        <p:nvSpPr>
          <p:cNvPr id="69636" name="Notes Placeholder 4"/>
          <p:cNvSpPr>
            <a:spLocks noGrp="1"/>
          </p:cNvSpPr>
          <p:nvPr>
            <p:ph type="body" sz="quarter" idx="11"/>
          </p:nvPr>
        </p:nvSpPr>
        <p:spPr>
          <a:xfrm>
            <a:off x="152401" y="4416427"/>
            <a:ext cx="6705600" cy="4183063"/>
          </a:xfrm>
          <a:noFill/>
          <a:ln/>
        </p:spPr>
        <p:txBody>
          <a:bodyPr/>
          <a:lstStyle/>
          <a:p>
            <a:r>
              <a:rPr lang="en-US" sz="1200" b="1" dirty="0"/>
              <a:t>Emphasize that</a:t>
            </a:r>
            <a:r>
              <a:rPr lang="en-US" sz="1200" b="1" baseline="0" dirty="0"/>
              <a:t> weaknesses are only ever related to the evaluation of risk.</a:t>
            </a:r>
          </a:p>
          <a:p>
            <a:endParaRPr lang="en-US" sz="1200" b="1" baseline="0" dirty="0"/>
          </a:p>
          <a:p>
            <a:r>
              <a:rPr lang="en-US" sz="1200" b="1" baseline="0" dirty="0"/>
              <a:t>Note DoD SS Procedures dated ___ August 2022 revised the descriptions for “low”, “high” and “unacceptable”. </a:t>
            </a:r>
          </a:p>
          <a:p>
            <a:pPr marL="171450" indent="-171450">
              <a:buFontTx/>
              <a:buChar char="-"/>
            </a:pPr>
            <a:r>
              <a:rPr lang="en-US" sz="1200" b="1" baseline="0" dirty="0"/>
              <a:t>LOW – changed wording from “</a:t>
            </a:r>
            <a:r>
              <a:rPr lang="en-US" sz="1200" b="1" i="1" baseline="0" dirty="0"/>
              <a:t>little </a:t>
            </a:r>
            <a:r>
              <a:rPr lang="en-US" sz="1200" b="1" i="0" baseline="0" dirty="0"/>
              <a:t>potential” to “</a:t>
            </a:r>
            <a:r>
              <a:rPr lang="en-US" sz="1200" b="1" i="1" baseline="0" dirty="0"/>
              <a:t>low </a:t>
            </a:r>
            <a:r>
              <a:rPr lang="en-US" sz="1200" b="1" i="0" baseline="0" dirty="0"/>
              <a:t>potential”</a:t>
            </a:r>
          </a:p>
          <a:p>
            <a:pPr marL="171450" indent="-171450">
              <a:buFontTx/>
              <a:buChar char="-"/>
            </a:pPr>
            <a:r>
              <a:rPr lang="en-US" sz="1200" b="1" i="0" baseline="0" dirty="0"/>
              <a:t>HIGH – changed wording to add “</a:t>
            </a:r>
            <a:r>
              <a:rPr lang="en-US" sz="1200" b="1" i="1" baseline="0" dirty="0"/>
              <a:t>have high potential” </a:t>
            </a:r>
            <a:r>
              <a:rPr lang="en-US" sz="1200" b="1" i="0" baseline="0" dirty="0"/>
              <a:t>before “to cause significant disruption…”</a:t>
            </a:r>
          </a:p>
          <a:p>
            <a:pPr marL="171450" indent="-171450">
              <a:buFontTx/>
              <a:buChar char="-"/>
            </a:pPr>
            <a:r>
              <a:rPr lang="en-US" sz="1200" b="1" i="0" baseline="0" dirty="0"/>
              <a:t>UNACCEPTABLE – new wording.</a:t>
            </a:r>
            <a:endParaRPr lang="en-US" sz="1200" b="1" dirty="0"/>
          </a:p>
          <a:p>
            <a:endParaRPr lang="en-US" sz="1600" dirty="0"/>
          </a:p>
          <a:p>
            <a:endParaRPr lang="en-US" sz="1600" dirty="0"/>
          </a:p>
          <a:p>
            <a:endParaRPr lang="en-US" dirty="0"/>
          </a:p>
        </p:txBody>
      </p:sp>
    </p:spTree>
    <p:extLst>
      <p:ext uri="{BB962C8B-B14F-4D97-AF65-F5344CB8AC3E}">
        <p14:creationId xmlns:p14="http://schemas.microsoft.com/office/powerpoint/2010/main" val="55340947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Slide Number Placeholder 3"/>
          <p:cNvSpPr>
            <a:spLocks noGrp="1"/>
          </p:cNvSpPr>
          <p:nvPr>
            <p:ph type="sldNum" sz="quarter" idx="5"/>
          </p:nvPr>
        </p:nvSpPr>
        <p:spPr/>
        <p:txBody>
          <a:bodyPr/>
          <a:lstStyle/>
          <a:p>
            <a:pPr>
              <a:defRPr/>
            </a:pPr>
            <a:fld id="{4D920179-FB1C-4197-BD73-3492F622DF7C}" type="slidenum">
              <a:rPr lang="en-US" smtClean="0"/>
              <a:pPr>
                <a:defRPr/>
              </a:pPr>
              <a:t>117</a:t>
            </a:fld>
            <a:endParaRPr lang="en-US" dirty="0"/>
          </a:p>
        </p:txBody>
      </p:sp>
      <p:sp>
        <p:nvSpPr>
          <p:cNvPr id="5" name="Notes Placeholder 4"/>
          <p:cNvSpPr>
            <a:spLocks noGrp="1"/>
          </p:cNvSpPr>
          <p:nvPr>
            <p:ph type="body" sz="quarter" idx="11"/>
          </p:nvPr>
        </p:nvSpPr>
        <p:spPr>
          <a:xfrm>
            <a:off x="219075" y="4416427"/>
            <a:ext cx="6648450" cy="4183063"/>
          </a:xfrm>
        </p:spPr>
        <p:txBody>
          <a:bodyPr>
            <a:normAutofit/>
          </a:bodyPr>
          <a:lstStyle/>
          <a:p>
            <a:r>
              <a:rPr lang="en-US" sz="1200" b="1" baseline="0" dirty="0"/>
              <a:t>Proposals must meet all requirements in order to be awardable.  This is inherent in the descriptions for Blue, Purple, and Green</a:t>
            </a:r>
            <a:r>
              <a:rPr lang="en-US" sz="1800" baseline="0" dirty="0"/>
              <a:t>.</a:t>
            </a:r>
          </a:p>
          <a:p>
            <a:endParaRPr lang="en-US" sz="1200" b="1" dirty="0"/>
          </a:p>
          <a:p>
            <a:r>
              <a:rPr lang="en-US" sz="1200" b="1" dirty="0"/>
              <a:t>Note:</a:t>
            </a:r>
            <a:r>
              <a:rPr lang="en-US" sz="1200" b="1" baseline="0" dirty="0"/>
              <a:t>  DoD SS Procedures dated __ August 2022 revised/updated “Description” as follows:</a:t>
            </a:r>
          </a:p>
          <a:p>
            <a:pPr marL="171450" indent="-171450">
              <a:buFontTx/>
              <a:buChar char="-"/>
            </a:pPr>
            <a:r>
              <a:rPr lang="en-US" sz="1200" b="1" baseline="0" dirty="0"/>
              <a:t>Blue/Outstanding:  Changed “</a:t>
            </a:r>
            <a:r>
              <a:rPr lang="en-US" sz="1200" b="1" i="1" baseline="0" dirty="0"/>
              <a:t>indicate</a:t>
            </a:r>
            <a:r>
              <a:rPr lang="en-US" sz="1200" b="1" baseline="0" dirty="0"/>
              <a:t>s” to “</a:t>
            </a:r>
            <a:r>
              <a:rPr lang="en-US" sz="1200" b="1" i="1" baseline="0" dirty="0"/>
              <a:t>demonstrates</a:t>
            </a:r>
            <a:r>
              <a:rPr lang="en-US" sz="1200" b="1" baseline="0" dirty="0"/>
              <a:t>” before “exceptional approach” and added “</a:t>
            </a:r>
            <a:r>
              <a:rPr lang="en-US" sz="1200" b="1" i="1" baseline="0" dirty="0"/>
              <a:t>and/or at least one significant strength” </a:t>
            </a:r>
            <a:r>
              <a:rPr lang="en-US" sz="1200" b="1" i="0" baseline="0" dirty="0"/>
              <a:t>after “…multiple strengths…”</a:t>
            </a:r>
          </a:p>
          <a:p>
            <a:pPr marL="171450" indent="-171450">
              <a:buFontTx/>
              <a:buChar char="-"/>
            </a:pPr>
            <a:r>
              <a:rPr lang="en-US" sz="1200" b="1" i="0" baseline="0" dirty="0"/>
              <a:t>Purple/Good:  Unlike Methodology 1, did not change wording from “</a:t>
            </a:r>
            <a:r>
              <a:rPr lang="en-US" sz="1200" b="1" i="1" baseline="0" dirty="0"/>
              <a:t>indicates</a:t>
            </a:r>
            <a:r>
              <a:rPr lang="en-US" sz="1200" b="1" i="0" baseline="0" dirty="0"/>
              <a:t>” to “</a:t>
            </a:r>
            <a:r>
              <a:rPr lang="en-US" sz="1200" b="1" i="1" baseline="0" dirty="0"/>
              <a:t>demonstrates</a:t>
            </a:r>
            <a:r>
              <a:rPr lang="en-US" sz="1200" b="1" i="0" baseline="0" dirty="0"/>
              <a:t>”, but did add </a:t>
            </a:r>
            <a:r>
              <a:rPr lang="en-US" sz="1200" b="1" i="1" baseline="0" dirty="0"/>
              <a:t>“…at least one significant strength…</a:t>
            </a:r>
            <a:r>
              <a:rPr lang="en-US" sz="1200" b="1" i="0" baseline="0" dirty="0"/>
              <a:t>”</a:t>
            </a:r>
          </a:p>
          <a:p>
            <a:pPr marL="171450" indent="-171450">
              <a:buFontTx/>
              <a:buChar char="-"/>
            </a:pPr>
            <a:r>
              <a:rPr lang="en-US" sz="1200" b="1" i="0" baseline="0" dirty="0"/>
              <a:t>Green/Acceptable:  Unchanged</a:t>
            </a:r>
          </a:p>
          <a:p>
            <a:pPr marL="171450" indent="-171450">
              <a:buFontTx/>
              <a:buChar char="-"/>
            </a:pPr>
            <a:r>
              <a:rPr lang="en-US" sz="1200" b="1" i="0" baseline="0" dirty="0"/>
              <a:t>Yellow/Marginal:  Unchanged</a:t>
            </a:r>
          </a:p>
          <a:p>
            <a:pPr marL="171450" indent="-171450">
              <a:buFontTx/>
              <a:buChar char="-"/>
            </a:pPr>
            <a:r>
              <a:rPr lang="en-US" sz="1200" b="1" i="0" baseline="0" dirty="0"/>
              <a:t>Red/Unacceptable:  Restructured sentence, but only change was to add the wording “</a:t>
            </a:r>
            <a:r>
              <a:rPr lang="en-US" sz="1200" b="1" i="1" baseline="0" dirty="0"/>
              <a:t>unacceptably high</a:t>
            </a:r>
            <a:r>
              <a:rPr lang="en-US" sz="1200" b="1" i="0" baseline="0" dirty="0"/>
              <a:t>” in lieu of “</a:t>
            </a:r>
            <a:r>
              <a:rPr lang="en-US" sz="1200" b="1" i="1" baseline="0" dirty="0"/>
              <a:t>unacceptable”</a:t>
            </a:r>
            <a:r>
              <a:rPr lang="en-US" sz="1200" b="1" i="0" baseline="0" dirty="0"/>
              <a:t>.  </a:t>
            </a:r>
            <a:endParaRPr lang="en-US" sz="1200" b="1" dirty="0"/>
          </a:p>
        </p:txBody>
      </p:sp>
    </p:spTree>
    <p:extLst>
      <p:ext uri="{BB962C8B-B14F-4D97-AF65-F5344CB8AC3E}">
        <p14:creationId xmlns:p14="http://schemas.microsoft.com/office/powerpoint/2010/main" val="33435784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Slide Number Placeholder 3"/>
          <p:cNvSpPr>
            <a:spLocks noGrp="1"/>
          </p:cNvSpPr>
          <p:nvPr>
            <p:ph type="sldNum" sz="quarter" idx="5"/>
          </p:nvPr>
        </p:nvSpPr>
        <p:spPr/>
        <p:txBody>
          <a:bodyPr/>
          <a:lstStyle/>
          <a:p>
            <a:pPr>
              <a:defRPr/>
            </a:pPr>
            <a:fld id="{F15DB325-636E-4489-BB80-D72F6A209E39}" type="slidenum">
              <a:rPr lang="en-US" smtClean="0"/>
              <a:pPr>
                <a:defRPr/>
              </a:pPr>
              <a:t>118</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Reference</a:t>
            </a:r>
            <a:r>
              <a:rPr lang="en-US" sz="1800" dirty="0"/>
              <a:t>:  DoD Source Selection Procedures Guide, </a:t>
            </a:r>
            <a:r>
              <a:rPr lang="en-US" sz="1800" b="0" dirty="0"/>
              <a:t>Appendix C.</a:t>
            </a:r>
          </a:p>
          <a:p>
            <a:pPr>
              <a:defRPr/>
            </a:pPr>
            <a:endParaRPr lang="en-US" sz="1800" dirty="0"/>
          </a:p>
        </p:txBody>
      </p:sp>
    </p:spTree>
    <p:extLst>
      <p:ext uri="{BB962C8B-B14F-4D97-AF65-F5344CB8AC3E}">
        <p14:creationId xmlns:p14="http://schemas.microsoft.com/office/powerpoint/2010/main" val="42134260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Slide Number Placeholder 3"/>
          <p:cNvSpPr>
            <a:spLocks noGrp="1"/>
          </p:cNvSpPr>
          <p:nvPr>
            <p:ph type="sldNum" sz="quarter" idx="5"/>
          </p:nvPr>
        </p:nvSpPr>
        <p:spPr/>
        <p:txBody>
          <a:bodyPr/>
          <a:lstStyle/>
          <a:p>
            <a:pPr>
              <a:defRPr/>
            </a:pPr>
            <a:fld id="{BE98EE3C-EB32-41E5-A019-FFC4A42AB07A}" type="slidenum">
              <a:rPr lang="en-US" smtClean="0"/>
              <a:pPr>
                <a:defRPr/>
              </a:pPr>
              <a:t>119</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a:defRPr/>
            </a:pPr>
            <a:r>
              <a:rPr lang="en-US" sz="1200" b="1" dirty="0"/>
              <a:t>Reference:  DoD Source Selection Procedures Guide, Appendix C.</a:t>
            </a:r>
          </a:p>
        </p:txBody>
      </p:sp>
    </p:spTree>
    <p:extLst>
      <p:ext uri="{BB962C8B-B14F-4D97-AF65-F5344CB8AC3E}">
        <p14:creationId xmlns:p14="http://schemas.microsoft.com/office/powerpoint/2010/main" val="267640772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Slide Number Placeholder 3"/>
          <p:cNvSpPr>
            <a:spLocks noGrp="1"/>
          </p:cNvSpPr>
          <p:nvPr>
            <p:ph type="sldNum" sz="quarter" idx="5"/>
          </p:nvPr>
        </p:nvSpPr>
        <p:spPr/>
        <p:txBody>
          <a:bodyPr/>
          <a:lstStyle/>
          <a:p>
            <a:pPr>
              <a:defRPr/>
            </a:pPr>
            <a:fld id="{3BFBE48A-D3A3-4465-9FC4-C6BDDC68B9D4}" type="slidenum">
              <a:rPr lang="en-US" smtClean="0"/>
              <a:pPr>
                <a:defRPr/>
              </a:pPr>
              <a:t>120</a:t>
            </a:fld>
            <a:endParaRPr lang="en-US" dirty="0"/>
          </a:p>
        </p:txBody>
      </p:sp>
      <p:sp>
        <p:nvSpPr>
          <p:cNvPr id="5" name="Notes Placeholder 4"/>
          <p:cNvSpPr>
            <a:spLocks noGrp="1"/>
          </p:cNvSpPr>
          <p:nvPr>
            <p:ph type="body" sz="quarter" idx="11"/>
          </p:nvPr>
        </p:nvSpPr>
        <p:spPr>
          <a:xfrm>
            <a:off x="152401" y="4295777"/>
            <a:ext cx="6696075" cy="4303713"/>
          </a:xfrm>
        </p:spPr>
        <p:txBody>
          <a:bodyPr>
            <a:normAutofit/>
          </a:bodyPr>
          <a:lstStyle/>
          <a:p>
            <a:pPr>
              <a:defRPr/>
            </a:pPr>
            <a:endParaRPr lang="en-US" sz="1200" dirty="0"/>
          </a:p>
        </p:txBody>
      </p:sp>
    </p:spTree>
    <p:extLst>
      <p:ext uri="{BB962C8B-B14F-4D97-AF65-F5344CB8AC3E}">
        <p14:creationId xmlns:p14="http://schemas.microsoft.com/office/powerpoint/2010/main" val="331615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SSAC Roles and Responsibilities</a:t>
            </a:r>
          </a:p>
          <a:p>
            <a:endParaRPr lang="en-US" dirty="0"/>
          </a:p>
          <a:p>
            <a:r>
              <a:rPr lang="en-US" b="1" dirty="0"/>
              <a:t>Lesson Plan:</a:t>
            </a:r>
            <a:r>
              <a:rPr lang="en-US" b="1" baseline="0" dirty="0"/>
              <a:t>  The SSAC plays a critical role in the SS process.  The SSAC Chair is responsible for identifying members of the SSAC. The SSAC is the link between the SSEB and SSA and provides oversight to SSEB.  The SSAC also provides input at key process decision points:  Initial Evaluation Briefing (Competitive Range), Request for Pre-Final Proposal Revision (FPR), FPR, and award decision.  </a:t>
            </a:r>
          </a:p>
          <a:p>
            <a:endParaRPr lang="en-US" sz="1200" b="1" i="0" u="none" strike="noStrike" kern="1200" baseline="0" dirty="0">
              <a:solidFill>
                <a:schemeClr val="tx1"/>
              </a:solidFill>
              <a:latin typeface="+mn-lt"/>
              <a:ea typeface="+mn-ea"/>
              <a:cs typeface="+mn-cs"/>
            </a:endParaRPr>
          </a:p>
          <a:p>
            <a:r>
              <a:rPr lang="en-US" sz="1200" b="1" i="0" u="none" strike="noStrike" kern="1200" dirty="0">
                <a:solidFill>
                  <a:schemeClr val="tx1"/>
                </a:solidFill>
                <a:latin typeface="+mn-lt"/>
                <a:ea typeface="+mn-ea"/>
                <a:cs typeface="+mn-cs"/>
              </a:rPr>
              <a:t>Emphasize expectation of increased SSAC engagement to provide in-depth oversight of SSEB members, conduct and write a Comparative Analysis Report of offerors’ proposals, and provide an award recommendation to SSA.  The SSAC must ensure that minority opinions</a:t>
            </a:r>
            <a:r>
              <a:rPr lang="en-US" sz="1200" b="1" i="0" u="none" strike="noStrike" kern="1200" baseline="0" dirty="0">
                <a:solidFill>
                  <a:schemeClr val="tx1"/>
                </a:solidFill>
                <a:latin typeface="+mn-lt"/>
                <a:ea typeface="+mn-ea"/>
                <a:cs typeface="+mn-cs"/>
              </a:rPr>
              <a:t> within the SSAC are documented and included in the SSAC’s Comparative Analysis Report.</a:t>
            </a:r>
            <a:endParaRPr lang="en-US" sz="1200" b="1" i="0" u="none" strike="noStrike" kern="1200" dirty="0">
              <a:solidFill>
                <a:schemeClr val="tx1"/>
              </a:solidFill>
              <a:latin typeface="+mn-lt"/>
              <a:ea typeface="+mn-ea"/>
              <a:cs typeface="+mn-cs"/>
            </a:endParaRPr>
          </a:p>
          <a:p>
            <a:endParaRPr lang="en-US" b="1" baseline="0" dirty="0"/>
          </a:p>
          <a:p>
            <a:r>
              <a:rPr lang="en-US" b="1" baseline="0" dirty="0"/>
              <a:t>SSAC is mandatory for acquisitions estimated value of </a:t>
            </a:r>
            <a:r>
              <a:rPr lang="en-US" b="1" i="0" baseline="0" dirty="0"/>
              <a:t>$100M or more.  SSAC is strongly encouraged for acquisitions less than $100M.</a:t>
            </a:r>
            <a:r>
              <a:rPr lang="en-US" b="1" baseline="0" dirty="0"/>
              <a:t>  </a:t>
            </a:r>
          </a:p>
          <a:p>
            <a:endParaRPr lang="en-US" b="1" baseline="0" dirty="0"/>
          </a:p>
          <a:p>
            <a:r>
              <a:rPr lang="en-US" b="1" dirty="0"/>
              <a:t>References:</a:t>
            </a:r>
            <a:r>
              <a:rPr lang="en-US" b="1" baseline="0" dirty="0"/>
              <a:t>  DoD Source Selection Procedures, Section 1, paragraph 1.4.3, and AFFARS MP5315.3, paragraph 1.4.3</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12</a:t>
            </a:fld>
            <a:endParaRPr lang="en-US" dirty="0"/>
          </a:p>
        </p:txBody>
      </p:sp>
    </p:spTree>
    <p:extLst>
      <p:ext uri="{BB962C8B-B14F-4D97-AF65-F5344CB8AC3E}">
        <p14:creationId xmlns:p14="http://schemas.microsoft.com/office/powerpoint/2010/main" val="41635009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Slide Number Placeholder 3"/>
          <p:cNvSpPr>
            <a:spLocks noGrp="1"/>
          </p:cNvSpPr>
          <p:nvPr>
            <p:ph type="sldNum" sz="quarter" idx="5"/>
          </p:nvPr>
        </p:nvSpPr>
        <p:spPr/>
        <p:txBody>
          <a:bodyPr/>
          <a:lstStyle/>
          <a:p>
            <a:pPr>
              <a:defRPr/>
            </a:pPr>
            <a:fld id="{B9B9A232-9F64-45D0-80BC-B0FFC5FD42E2}" type="slidenum">
              <a:rPr lang="en-US" smtClean="0"/>
              <a:pPr>
                <a:defRPr/>
              </a:pPr>
              <a:t>121</a:t>
            </a:fld>
            <a:endParaRPr lang="en-US" dirty="0"/>
          </a:p>
        </p:txBody>
      </p:sp>
      <p:sp>
        <p:nvSpPr>
          <p:cNvPr id="73732" name="Notes Placeholder 4"/>
          <p:cNvSpPr>
            <a:spLocks noGrp="1"/>
          </p:cNvSpPr>
          <p:nvPr>
            <p:ph type="body" sz="quarter" idx="11"/>
          </p:nvPr>
        </p:nvSpPr>
        <p:spPr>
          <a:xfrm>
            <a:off x="190501" y="4416427"/>
            <a:ext cx="6677025" cy="4183063"/>
          </a:xfrm>
          <a:noFill/>
          <a:ln/>
        </p:spPr>
        <p:txBody>
          <a:bodyPr/>
          <a:lstStyle/>
          <a:p>
            <a:endParaRPr lang="en-US" sz="1200" dirty="0"/>
          </a:p>
        </p:txBody>
      </p:sp>
    </p:spTree>
    <p:extLst>
      <p:ext uri="{BB962C8B-B14F-4D97-AF65-F5344CB8AC3E}">
        <p14:creationId xmlns:p14="http://schemas.microsoft.com/office/powerpoint/2010/main" val="17312535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b="1">
                <a:solidFill>
                  <a:schemeClr val="tx1"/>
                </a:solidFill>
                <a:latin typeface="Arial" panose="020B0604020202020204" pitchFamily="34" charset="0"/>
              </a:defRPr>
            </a:lvl1pPr>
            <a:lvl2pPr marL="742950" indent="-285750" defTabSz="933450">
              <a:defRPr b="1">
                <a:solidFill>
                  <a:schemeClr val="tx1"/>
                </a:solidFill>
                <a:latin typeface="Arial" panose="020B0604020202020204" pitchFamily="34" charset="0"/>
              </a:defRPr>
            </a:lvl2pPr>
            <a:lvl3pPr marL="1143000" indent="-228600" defTabSz="933450">
              <a:defRPr b="1">
                <a:solidFill>
                  <a:schemeClr val="tx1"/>
                </a:solidFill>
                <a:latin typeface="Arial" panose="020B0604020202020204" pitchFamily="34" charset="0"/>
              </a:defRPr>
            </a:lvl3pPr>
            <a:lvl4pPr marL="1600200" indent="-228600" defTabSz="933450">
              <a:defRPr b="1">
                <a:solidFill>
                  <a:schemeClr val="tx1"/>
                </a:solidFill>
                <a:latin typeface="Arial" panose="020B0604020202020204" pitchFamily="34" charset="0"/>
              </a:defRPr>
            </a:lvl4pPr>
            <a:lvl5pPr marL="2057400" indent="-228600" defTabSz="933450">
              <a:defRPr b="1">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b="1">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b="1">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b="1">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b="1">
                <a:solidFill>
                  <a:schemeClr val="tx1"/>
                </a:solidFill>
                <a:latin typeface="Arial" panose="020B0604020202020204" pitchFamily="34" charset="0"/>
              </a:defRPr>
            </a:lvl9pPr>
          </a:lstStyle>
          <a:p>
            <a:fld id="{73B76828-CFEC-406A-B4AA-9E993BE7BF4C}" type="slidenum">
              <a:rPr lang="en-US" altLang="en-US" b="0" smtClean="0"/>
              <a:pPr/>
              <a:t>122</a:t>
            </a:fld>
            <a:endParaRPr lang="en-US" alt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sz="1600" dirty="0">
                <a:latin typeface="+mn-lt"/>
              </a:rPr>
              <a:t>- These are the definitions from Table 6 of the DoD Source Selection Procedures dated 31 Mar 2016.</a:t>
            </a:r>
          </a:p>
          <a:p>
            <a:pPr marL="0" indent="0">
              <a:buFontTx/>
              <a:buNone/>
            </a:pPr>
            <a:r>
              <a:rPr lang="en-US" altLang="en-US" sz="1600" kern="1200" dirty="0">
                <a:solidFill>
                  <a:schemeClr val="tx1"/>
                </a:solidFill>
                <a:latin typeface="Times New Roman" pitchFamily="18" charset="0"/>
                <a:ea typeface="+mn-ea"/>
                <a:cs typeface="+mn-cs"/>
              </a:rPr>
              <a:t>- Use definitions from RFP and/or Source Selection Plan</a:t>
            </a:r>
            <a:endParaRPr lang="en-US" altLang="en-US" sz="1600" dirty="0">
              <a:latin typeface="+mn-lt"/>
            </a:endParaRPr>
          </a:p>
          <a:p>
            <a:endParaRPr lang="en-US" altLang="en-US" dirty="0"/>
          </a:p>
        </p:txBody>
      </p:sp>
    </p:spTree>
    <p:extLst>
      <p:ext uri="{BB962C8B-B14F-4D97-AF65-F5344CB8AC3E}">
        <p14:creationId xmlns:p14="http://schemas.microsoft.com/office/powerpoint/2010/main" val="28964348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EZ Source Tool</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Discuss with trainees that </a:t>
            </a:r>
            <a:r>
              <a:rPr lang="en-US" sz="1200" b="1" kern="1200" baseline="0" dirty="0">
                <a:solidFill>
                  <a:schemeClr val="tx1"/>
                </a:solidFill>
                <a:latin typeface="+mn-lt"/>
                <a:ea typeface="+mn-ea"/>
                <a:cs typeface="+mn-cs"/>
              </a:rPr>
              <a:t>there is a g</a:t>
            </a:r>
            <a:r>
              <a:rPr lang="en-US" sz="1200" b="1" kern="1200" dirty="0">
                <a:solidFill>
                  <a:schemeClr val="tx1"/>
                </a:solidFill>
                <a:latin typeface="+mn-lt"/>
                <a:ea typeface="+mn-ea"/>
                <a:cs typeface="+mn-cs"/>
              </a:rPr>
              <a:t>eneral lack of awareness of SS tool capabilities and limitations (team members assume electronic tool contains entire record).  Remind trainees that, in addition to the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tool, there are hosts of share drives, individual drives, pricing and past performance drives, and program office drives, all of which are components of the official record (especially when assembling COFC Administrative Record).  Other points to consider:</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200" b="1"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SSTs need to be adequately trained on the SS tool – its capabilities and limitations. Emphasize that these tools do not “think” for the evaluator or the team(i.e., it produces what the team puts in –</a:t>
            </a:r>
            <a:r>
              <a:rPr lang="en-US" sz="1200" b="1" kern="1200" baseline="0" dirty="0">
                <a:solidFill>
                  <a:schemeClr val="tx1"/>
                </a:solidFill>
                <a:latin typeface="+mn-lt"/>
                <a:ea typeface="+mn-ea"/>
                <a:cs typeface="+mn-cs"/>
              </a:rPr>
              <a:t> garbage in, garbage out</a:t>
            </a:r>
            <a:r>
              <a:rPr lang="en-US" sz="1200" b="1" kern="1200" dirty="0">
                <a:solidFill>
                  <a:schemeClr val="tx1"/>
                </a:solidFill>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If the tool has remote accessibility capability, ensure appropriate levels of security are maintained.</a:t>
            </a:r>
          </a:p>
          <a:p>
            <a:pPr eaLnBrk="1" hangingPunct="1"/>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Contracting officers must input information relative to their acquisition NLT 60 days prior to projected RFP release date.  This will ensure proper</a:t>
            </a:r>
            <a:r>
              <a:rPr lang="en-US" sz="1200" b="1" baseline="0" dirty="0"/>
              <a:t> support is available to the team.</a:t>
            </a:r>
            <a:endParaRPr lang="en-US" sz="1200" b="1" dirty="0"/>
          </a:p>
          <a:p>
            <a:pPr eaLnBrk="1" hangingPunct="1"/>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Note:  All</a:t>
            </a:r>
            <a:r>
              <a:rPr lang="en-US" sz="1200" b="1" baseline="0" dirty="0"/>
              <a:t> EZ Source templates are fully editable Word documents and are available for all source selection teams to use.  They are available at the Templates section of the Knowledge Center at Air Force Contracting Central</a:t>
            </a:r>
            <a:r>
              <a:rPr lang="en-US" sz="1200" b="1" dirty="0"/>
              <a:t>.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123</a:t>
            </a:fld>
            <a:endParaRPr lang="en-US" dirty="0"/>
          </a:p>
        </p:txBody>
      </p:sp>
    </p:spTree>
    <p:extLst>
      <p:ext uri="{BB962C8B-B14F-4D97-AF65-F5344CB8AC3E}">
        <p14:creationId xmlns:p14="http://schemas.microsoft.com/office/powerpoint/2010/main" val="32358294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4103"/>
          <p:cNvSpPr>
            <a:spLocks noGrp="1" noChangeArrowheads="1"/>
          </p:cNvSpPr>
          <p:nvPr>
            <p:ph type="sldNum" sz="quarter" idx="5"/>
          </p:nvPr>
        </p:nvSpPr>
        <p:spPr/>
        <p:txBody>
          <a:bodyPr/>
          <a:lstStyle/>
          <a:p>
            <a:pPr>
              <a:defRPr/>
            </a:pPr>
            <a:fld id="{73D4FAF5-D3B6-43C5-A257-7540D2AB6C7B}" type="slidenum">
              <a:rPr lang="en-US" smtClean="0"/>
              <a:pPr>
                <a:defRPr/>
              </a:pPr>
              <a:t>124</a:t>
            </a:fld>
            <a:endParaRPr lang="en-US" dirty="0"/>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r>
              <a:rPr lang="en-US" sz="1200" b="1" kern="1200" dirty="0">
                <a:solidFill>
                  <a:schemeClr val="tx1"/>
                </a:solidFill>
                <a:latin typeface="+mn-lt"/>
                <a:ea typeface="+mn-ea"/>
                <a:cs typeface="+mn-cs"/>
              </a:rPr>
              <a:t>Source Selection Tools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Lesson Plan:  Discuss points of contact for all SS tools currently in use.  </a:t>
            </a:r>
          </a:p>
          <a:p>
            <a:endParaRPr lang="en-US" b="1" dirty="0"/>
          </a:p>
        </p:txBody>
      </p:sp>
    </p:spTree>
    <p:extLst>
      <p:ext uri="{BB962C8B-B14F-4D97-AF65-F5344CB8AC3E}">
        <p14:creationId xmlns:p14="http://schemas.microsoft.com/office/powerpoint/2010/main" val="285184808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Conduct Discussions </a:t>
            </a:r>
            <a:r>
              <a:rPr kumimoji="0" lang="en-US" sz="1200" b="0" i="0" u="none" strike="noStrike" kern="1200" cap="none" spc="0" normalizeH="0" baseline="0" noProof="0" dirty="0">
                <a:ln>
                  <a:noFill/>
                </a:ln>
                <a:solidFill>
                  <a:prstClr val="black"/>
                </a:solidFill>
                <a:effectLst/>
                <a:uLnTx/>
                <a:uFillTx/>
                <a:latin typeface="+mn-lt"/>
                <a:ea typeface="+mn-ea"/>
                <a:cs typeface="+mn-cs"/>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Lesson Plan:  Discuss with SST members that </a:t>
            </a:r>
            <a:r>
              <a:rPr lang="en-US" b="1" dirty="0"/>
              <a:t>FAR 15.306(d), “</a:t>
            </a:r>
            <a:r>
              <a:rPr lang="en-US" b="1" i="1" dirty="0"/>
              <a:t>Exchanges with offerors</a:t>
            </a:r>
            <a:r>
              <a:rPr lang="en-US" b="1" i="1" baseline="0" dirty="0"/>
              <a:t> after establishment of the competitive range,” </a:t>
            </a:r>
            <a:r>
              <a:rPr lang="en-US" b="1" i="0" baseline="0" dirty="0"/>
              <a:t>states that negotiations are exchanges, in either a competitive or sole source environment, between the Government and offerors, undertaken with the intent of allowing the offeror to revise its proposal. When negotiations are conducted in a competitive acquisition, they take place after establishment of the competitive range and are called discussions.</a:t>
            </a:r>
          </a:p>
          <a:p>
            <a:pPr marL="0" indent="0">
              <a:buFont typeface="Wingdings" pitchFamily="2" charset="2"/>
              <a:buNone/>
            </a:pPr>
            <a:endParaRPr lang="en-US" b="1" i="0" baseline="0" dirty="0"/>
          </a:p>
          <a:p>
            <a:pPr marL="0" indent="0">
              <a:buFont typeface="Wingdings" pitchFamily="2" charset="2"/>
              <a:buNone/>
            </a:pPr>
            <a:r>
              <a:rPr lang="en-US" b="1" i="0" baseline="0" dirty="0"/>
              <a:t>Other than FAR 15.306(d)(3) listed minimum items that must be discussed (deficiencies, significant weaknesses, and adverse past performance information) discussed in the notes of the previous chart, discuss what other topics that the SSEB and PCO should consider discussing with individual offerors.  Examples include:</a:t>
            </a:r>
          </a:p>
          <a:p>
            <a:pPr marL="0" indent="0">
              <a:buFont typeface="Wingdings" pitchFamily="2" charset="2"/>
              <a:buNone/>
            </a:pPr>
            <a:endParaRPr lang="en-US" b="1" i="0" baseline="0" dirty="0"/>
          </a:p>
          <a:p>
            <a:pPr marL="171450" indent="-171450">
              <a:buFont typeface="Wingdings" pitchFamily="2" charset="2"/>
              <a:buChar char="Ø"/>
            </a:pPr>
            <a:r>
              <a:rPr lang="en-US" b="1" i="0" baseline="0" dirty="0"/>
              <a:t>In situations where the solicitation states that evaluation credit may be given for technical solutions exceeding any mandatory minimum requirements (strength), the SSEB and PCO may wish to negotiate for increased performance beyond mandatory minimums if not proposed by the offeror.</a:t>
            </a:r>
          </a:p>
          <a:p>
            <a:pPr marL="171450" indent="-171450">
              <a:buFont typeface="Wingdings" pitchFamily="2" charset="2"/>
              <a:buChar char="Ø"/>
            </a:pPr>
            <a:r>
              <a:rPr lang="en-US" b="1" i="0" baseline="0" dirty="0"/>
              <a:t>In like manner, when an offeror has proposed to exceed a mandatory minimum (in ways that are not integral to the design), the Government may wish to suggest that an offeror’s proposal would be more competitive if the proposed excess (strength) was removed and the offered price reduced.</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1" i="0" baseline="0" dirty="0"/>
              <a:t>Additionally, w</a:t>
            </a:r>
            <a:r>
              <a:rPr lang="en-US" sz="1200" b="1" kern="1200" dirty="0">
                <a:solidFill>
                  <a:schemeClr val="tx1"/>
                </a:solidFill>
                <a:effectLst/>
                <a:latin typeface="+mn-lt"/>
                <a:ea typeface="+mn-ea"/>
                <a:cs typeface="+mn-cs"/>
              </a:rPr>
              <a:t>henever a strength is identified as part of the technical rating, the evaluation should assess whether the offeror’s proposed approach might create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 associated weakness which significantly impacts cost/price, schedule, or performance.  When such</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weakness or significant weakness is discovered, </a:t>
            </a:r>
            <a:r>
              <a:rPr lang="en-US" b="1" i="0" baseline="0" dirty="0"/>
              <a:t>the SSEB and PCO should, during exchanges, discuss that aspect and permit the offeror to modify the proposal accordingly to reduce the risk impact or suggest that an offeror’s proposal would be more competitive if the proposed excess (strength) and discovered associated weakness was removed and the offered price reduced.</a:t>
            </a:r>
          </a:p>
          <a:p>
            <a:endParaRPr lang="en-US" b="1" i="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125</a:t>
            </a:fld>
            <a:endParaRPr lang="en-US" dirty="0"/>
          </a:p>
        </p:txBody>
      </p:sp>
    </p:spTree>
    <p:extLst>
      <p:ext uri="{BB962C8B-B14F-4D97-AF65-F5344CB8AC3E}">
        <p14:creationId xmlns:p14="http://schemas.microsoft.com/office/powerpoint/2010/main" val="152983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SSEB Chairperson Roles</a:t>
            </a:r>
            <a:r>
              <a:rPr lang="en-US" b="1" baseline="0" dirty="0"/>
              <a:t> and Responsibilities</a:t>
            </a:r>
            <a:endParaRPr lang="en-US" b="1" dirty="0"/>
          </a:p>
          <a:p>
            <a:endParaRPr lang="en-US" dirty="0"/>
          </a:p>
          <a:p>
            <a:r>
              <a:rPr lang="en-US" b="1" dirty="0"/>
              <a:t>Lesson Plan:  </a:t>
            </a:r>
            <a:r>
              <a:rPr lang="en-US" b="1" baseline="0" dirty="0"/>
              <a:t>Walk the team through the chart and allow ample discussion regarding the key elements such as adequate training on the evaluation process, skill mix, schedule, etc.  In addition, the SSEB Chair should be aware of SSA expectations as they relate to:</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200" b="1" i="0" u="none" strike="noStrike"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i="0" u="none" strike="noStrike" kern="1200" dirty="0">
                <a:solidFill>
                  <a:schemeClr val="tx1"/>
                </a:solidFill>
                <a:latin typeface="+mn-lt"/>
                <a:ea typeface="+mn-ea"/>
                <a:cs typeface="+mn-cs"/>
              </a:rPr>
              <a:t>Reporting items of interest or providing situational awareness:  The SSA must be attentive to possible issues SSEB may be facing: team frustrations related to manpower and expertise challenges, conflicting guidance, schedule pressures and associated risk, and lack of resources (equipment, space, etc.).</a:t>
            </a:r>
            <a:r>
              <a:rPr lang="en-US" sz="1200" b="1" i="0" u="none" strike="noStrike" kern="1200" baseline="0" dirty="0">
                <a:solidFill>
                  <a:schemeClr val="tx1"/>
                </a:solidFill>
                <a:latin typeface="+mn-lt"/>
                <a:ea typeface="+mn-ea"/>
                <a:cs typeface="+mn-cs"/>
              </a:rPr>
              <a:t>  SSEB Chair must p</a:t>
            </a:r>
            <a:r>
              <a:rPr lang="en-US" sz="1200" b="1" kern="1200" dirty="0">
                <a:solidFill>
                  <a:schemeClr val="tx1"/>
                </a:solidFill>
                <a:latin typeface="+mn-lt"/>
                <a:ea typeface="+mn-ea"/>
                <a:cs typeface="+mn-cs"/>
              </a:rPr>
              <a:t>romote active communication within team, be accessible, and encourage team to raise concerns/issues to be elevated to the SSA.</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1"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 Dissenting opinions – The SSEB must document (in the SSEB Initial Report and Update,</a:t>
            </a:r>
            <a:r>
              <a:rPr lang="en-US" sz="1200" b="1" kern="1200" baseline="0" dirty="0">
                <a:solidFill>
                  <a:schemeClr val="tx1"/>
                </a:solidFill>
                <a:latin typeface="+mn-lt"/>
                <a:ea typeface="+mn-ea"/>
                <a:cs typeface="+mn-cs"/>
              </a:rPr>
              <a:t> SSEB Final Report, and </a:t>
            </a:r>
            <a:r>
              <a:rPr lang="en-US" sz="1200" b="1" kern="1200" dirty="0">
                <a:solidFill>
                  <a:schemeClr val="tx1"/>
                </a:solidFill>
                <a:latin typeface="+mn-lt"/>
                <a:ea typeface="+mn-ea"/>
                <a:cs typeface="+mn-cs"/>
              </a:rPr>
              <a:t>SSDD) and reconcile, if possible.  The SSA must be made aware</a:t>
            </a:r>
            <a:r>
              <a:rPr lang="en-US" sz="1200" b="1" kern="1200" baseline="0" dirty="0">
                <a:solidFill>
                  <a:schemeClr val="tx1"/>
                </a:solidFill>
                <a:latin typeface="+mn-lt"/>
                <a:ea typeface="+mn-ea"/>
                <a:cs typeface="+mn-cs"/>
              </a:rPr>
              <a:t> of any minority opinions and consider them in his SS decision.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200" b="1" kern="1200" baseline="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baseline="0" dirty="0">
                <a:solidFill>
                  <a:schemeClr val="tx1"/>
                </a:solidFill>
                <a:latin typeface="+mn-lt"/>
                <a:ea typeface="+mn-ea"/>
                <a:cs typeface="+mn-cs"/>
              </a:rPr>
              <a:t>Finally note that DoD SS Procedures dated 20 Aug 2022 now stipulate that the SSEB will prepare the CAR if there is no SSAC.  Previously it stated that the SSEB would do so, if requested by the SSA.</a:t>
            </a:r>
            <a:endParaRPr lang="en-US" sz="1200" b="1" kern="1200" dirty="0">
              <a:solidFill>
                <a:schemeClr val="tx1"/>
              </a:solidFill>
              <a:latin typeface="+mn-lt"/>
              <a:ea typeface="+mn-ea"/>
              <a:cs typeface="+mn-cs"/>
            </a:endParaRPr>
          </a:p>
          <a:p>
            <a:pPr>
              <a:buFont typeface="Wingdings" pitchFamily="2" charset="2"/>
              <a:buNone/>
            </a:pPr>
            <a:r>
              <a:rPr lang="en-US" b="1" baseline="0" dirty="0"/>
              <a:t> </a:t>
            </a:r>
          </a:p>
          <a:p>
            <a:r>
              <a:rPr lang="en-US" b="1" baseline="0" dirty="0"/>
              <a:t>References:  DoD Source Selection Procedures, Section 1, paragraph 1.4.4.4.1, and AFFARS MP5315.3, Section 1, paragraph 1.4.4.4.1.7</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13</a:t>
            </a:fld>
            <a:endParaRPr lang="en-US" dirty="0"/>
          </a:p>
        </p:txBody>
      </p:sp>
    </p:spTree>
    <p:extLst>
      <p:ext uri="{BB962C8B-B14F-4D97-AF65-F5344CB8AC3E}">
        <p14:creationId xmlns:p14="http://schemas.microsoft.com/office/powerpoint/2010/main" val="128932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SSEB Evaluators Roles and Responsibilities</a:t>
            </a:r>
          </a:p>
          <a:p>
            <a:endParaRPr lang="en-US" dirty="0"/>
          </a:p>
          <a:p>
            <a:r>
              <a:rPr lang="en-US" b="1" dirty="0"/>
              <a:t>Lesson Plan:  </a:t>
            </a:r>
            <a:r>
              <a:rPr lang="en-US" b="1" baseline="0" dirty="0"/>
              <a:t>Walk the team through the chart and emphasize the following: </a:t>
            </a:r>
          </a:p>
          <a:p>
            <a:pPr>
              <a:buFont typeface="Wingdings" pitchFamily="2" charset="2"/>
              <a:buNone/>
            </a:pPr>
            <a:endParaRPr lang="en-US" b="1"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a:t>SS responsibilities take priority over other work and should be the primary duty responsibility.  </a:t>
            </a:r>
            <a:endParaRPr lang="en-US" b="1" dirty="0"/>
          </a:p>
          <a:p>
            <a:pPr>
              <a:buFont typeface="Wingdings" pitchFamily="2" charset="2"/>
              <a:buNone/>
            </a:pPr>
            <a:endParaRPr lang="en-US" b="1" baseline="0" dirty="0"/>
          </a:p>
          <a:p>
            <a:pPr marL="171450" indent="-171450">
              <a:buFont typeface="Wingdings" pitchFamily="2" charset="2"/>
              <a:buChar char="v"/>
            </a:pPr>
            <a:r>
              <a:rPr lang="en-US" b="1" baseline="0" dirty="0"/>
              <a:t>SSEB members shall evaluate the offerors’ proposals solely against the evaluation criteria set forth in the RFP.  </a:t>
            </a:r>
          </a:p>
          <a:p>
            <a:pPr marL="171450" indent="-171450">
              <a:buFont typeface="Wingdings" pitchFamily="2" charset="2"/>
              <a:buChar char="v"/>
            </a:pPr>
            <a:r>
              <a:rPr lang="en-US" b="1" baseline="0" dirty="0"/>
              <a:t>Evaluators must thoroughly document, in complete sentences, why/how each evaluated aspect of the proposal does or does not meet the applicable requirement. </a:t>
            </a:r>
          </a:p>
          <a:p>
            <a:pPr marL="171450" indent="-171450">
              <a:buFont typeface="Wingdings" pitchFamily="2" charset="2"/>
              <a:buChar char="v"/>
            </a:pPr>
            <a:r>
              <a:rPr lang="en-US" b="1" baseline="0" dirty="0"/>
              <a:t>Note that DoD SS Procedures dated 20 Aug 2022 now state that if there is no SSAC the SSEB will prepare the CAR.  </a:t>
            </a:r>
          </a:p>
          <a:p>
            <a:pPr marL="171450" indent="-171450">
              <a:buFont typeface="Wingdings" pitchFamily="2" charset="2"/>
              <a:buChar char="v"/>
            </a:pPr>
            <a:r>
              <a:rPr lang="en-US" b="1" baseline="0" dirty="0"/>
              <a:t>Discuss the types of activities SSEB members may be required to support after award such as debriefing the offerors and, in the event of a protest, providing testimony to the GAO.  </a:t>
            </a:r>
          </a:p>
          <a:p>
            <a:pPr marL="171450" indent="-171450">
              <a:buFont typeface="Wingdings" pitchFamily="2" charset="2"/>
              <a:buChar char="v"/>
            </a:pPr>
            <a:endParaRPr lang="en-US" b="1" baseline="0" dirty="0"/>
          </a:p>
          <a:p>
            <a:r>
              <a:rPr lang="en-US" b="1" dirty="0"/>
              <a:t>References:  DoD</a:t>
            </a:r>
            <a:r>
              <a:rPr lang="en-US" b="1" baseline="0" dirty="0"/>
              <a:t> Source Selection Procedures, Section 1, paragraph 1.4.4, and AFFARS MP5315.3, Section 1, paragraph 1.4.4</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14</a:t>
            </a:fld>
            <a:endParaRPr lang="en-US" dirty="0"/>
          </a:p>
        </p:txBody>
      </p:sp>
    </p:spTree>
    <p:extLst>
      <p:ext uri="{BB962C8B-B14F-4D97-AF65-F5344CB8AC3E}">
        <p14:creationId xmlns:p14="http://schemas.microsoft.com/office/powerpoint/2010/main" val="422701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Legal</a:t>
            </a:r>
            <a:r>
              <a:rPr lang="en-US" b="1" baseline="0" dirty="0"/>
              <a:t> Counsel</a:t>
            </a:r>
            <a:r>
              <a:rPr lang="en-US" b="1" dirty="0"/>
              <a:t> Roles and Responsibilities</a:t>
            </a:r>
          </a:p>
          <a:p>
            <a:endParaRPr lang="en-US" dirty="0"/>
          </a:p>
          <a:p>
            <a:r>
              <a:rPr lang="en-US" b="1" dirty="0"/>
              <a:t>Lesson Plan:  </a:t>
            </a:r>
            <a:r>
              <a:rPr lang="en-US" b="1" baseline="0" dirty="0"/>
              <a:t>Walk the team through the chart and emphasize the following: </a:t>
            </a:r>
          </a:p>
          <a:p>
            <a:pPr>
              <a:buFont typeface="Wingdings" pitchFamily="2" charset="2"/>
              <a:buNone/>
            </a:pPr>
            <a:endParaRPr lang="en-US" b="1" baseline="0" dirty="0"/>
          </a:p>
          <a:p>
            <a:pPr>
              <a:buFont typeface="Wingdings" pitchFamily="2" charset="2"/>
              <a:buNone/>
            </a:pPr>
            <a:r>
              <a:rPr lang="en-US" b="1" baseline="0" dirty="0"/>
              <a:t>-Legal Counsel is an integral part of the source selection and is crucial in reviewing documentation for legal sufficiency as well as providing legal advice throughout the source selection process.</a:t>
            </a:r>
          </a:p>
          <a:p>
            <a:pPr marL="0" indent="0">
              <a:buFont typeface="Wingdings" pitchFamily="2" charset="2"/>
              <a:buNone/>
            </a:pPr>
            <a:endParaRPr lang="en-US" b="1" baseline="0" dirty="0"/>
          </a:p>
          <a:p>
            <a:r>
              <a:rPr lang="en-US" b="1" dirty="0"/>
              <a:t>References:  DoD</a:t>
            </a:r>
            <a:r>
              <a:rPr lang="en-US" b="1" baseline="0" dirty="0"/>
              <a:t> Source Selection Procedures, Section 1, paragraph 1.4.5</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15</a:t>
            </a:fld>
            <a:endParaRPr lang="en-US" dirty="0"/>
          </a:p>
        </p:txBody>
      </p:sp>
    </p:spTree>
    <p:extLst>
      <p:ext uri="{BB962C8B-B14F-4D97-AF65-F5344CB8AC3E}">
        <p14:creationId xmlns:p14="http://schemas.microsoft.com/office/powerpoint/2010/main" val="297501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Program</a:t>
            </a:r>
            <a:r>
              <a:rPr lang="en-US" b="1" baseline="0" dirty="0"/>
              <a:t> Manager </a:t>
            </a:r>
            <a:r>
              <a:rPr lang="en-US" b="1" dirty="0"/>
              <a:t>Roles and Responsibilities</a:t>
            </a:r>
          </a:p>
          <a:p>
            <a:endParaRPr lang="en-US" dirty="0"/>
          </a:p>
          <a:p>
            <a:r>
              <a:rPr lang="en-US" b="1" dirty="0"/>
              <a:t>Lesson Plan:  </a:t>
            </a:r>
            <a:r>
              <a:rPr lang="en-US" b="1" baseline="0" dirty="0"/>
              <a:t>Walk the team through the chart and emphasize the following: </a:t>
            </a:r>
          </a:p>
          <a:p>
            <a:pPr>
              <a:buFont typeface="Wingdings" pitchFamily="2" charset="2"/>
              <a:buNone/>
            </a:pPr>
            <a:endParaRPr lang="en-US" b="1" baseline="0" dirty="0"/>
          </a:p>
          <a:p>
            <a:pPr>
              <a:buFont typeface="Wingdings" pitchFamily="2" charset="2"/>
              <a:buNone/>
            </a:pPr>
            <a:r>
              <a:rPr lang="en-US" b="1" baseline="0" dirty="0"/>
              <a:t>-For acquisitions where a PM is assigned, the PM provides a key leadership role in the source selection process.</a:t>
            </a:r>
          </a:p>
          <a:p>
            <a:pPr>
              <a:buFont typeface="Wingdings" pitchFamily="2" charset="2"/>
              <a:buNone/>
            </a:pPr>
            <a:endParaRPr lang="en-US" b="1" baseline="0" dirty="0"/>
          </a:p>
          <a:p>
            <a:pPr>
              <a:buFont typeface="Wingdings" pitchFamily="2" charset="2"/>
              <a:buNone/>
            </a:pPr>
            <a:r>
              <a:rPr lang="en-US" b="1" baseline="0" dirty="0"/>
              <a:t>-It is a best practice for the PM to serve as the SSEB Chairperson.</a:t>
            </a:r>
          </a:p>
          <a:p>
            <a:pPr>
              <a:buFont typeface="Wingdings" pitchFamily="2" charset="2"/>
              <a:buNone/>
            </a:pPr>
            <a:endParaRPr lang="en-US" b="1" baseline="0" dirty="0"/>
          </a:p>
          <a:p>
            <a:pPr>
              <a:buFont typeface="Wingdings" pitchFamily="2" charset="2"/>
              <a:buNone/>
            </a:pPr>
            <a:r>
              <a:rPr lang="en-US" b="1" baseline="0" dirty="0"/>
              <a:t>-During acquisition planning and development of the source selection methodology, the PM is to identify areas where tailoring the source selection process would be beneficial to fully support program objective.  The PM will coordinate these tailoring recommendations and requests for waivers with the SSA and PCO.</a:t>
            </a:r>
          </a:p>
          <a:p>
            <a:pPr marL="0" indent="0">
              <a:buFont typeface="Wingdings" pitchFamily="2" charset="2"/>
              <a:buNone/>
            </a:pPr>
            <a:endParaRPr lang="en-US" b="1" baseline="0" dirty="0"/>
          </a:p>
          <a:p>
            <a:r>
              <a:rPr lang="en-US" b="1" dirty="0"/>
              <a:t>References:  DoD</a:t>
            </a:r>
            <a:r>
              <a:rPr lang="en-US" b="1" baseline="0" dirty="0"/>
              <a:t> Source Selection Procedures, Section 1, paragraph 1.4.7</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16</a:t>
            </a:fld>
            <a:endParaRPr lang="en-US" dirty="0"/>
          </a:p>
        </p:txBody>
      </p:sp>
    </p:spTree>
    <p:extLst>
      <p:ext uri="{BB962C8B-B14F-4D97-AF65-F5344CB8AC3E}">
        <p14:creationId xmlns:p14="http://schemas.microsoft.com/office/powerpoint/2010/main" val="193737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Requirements Owner (RO)</a:t>
            </a:r>
            <a:r>
              <a:rPr lang="en-US" b="1" baseline="0" dirty="0"/>
              <a:t> </a:t>
            </a:r>
            <a:r>
              <a:rPr lang="en-US" b="1" dirty="0"/>
              <a:t>Roles and Responsibilities</a:t>
            </a:r>
          </a:p>
          <a:p>
            <a:endParaRPr lang="en-US" dirty="0"/>
          </a:p>
          <a:p>
            <a:r>
              <a:rPr lang="en-US" b="1" dirty="0"/>
              <a:t>Lesson Plan:  </a:t>
            </a:r>
            <a:r>
              <a:rPr lang="en-US" b="1" baseline="0" dirty="0"/>
              <a:t>Walk the team through the chart and emphasize the following: </a:t>
            </a:r>
          </a:p>
          <a:p>
            <a:pPr>
              <a:buFont typeface="Wingdings" pitchFamily="2" charset="2"/>
              <a:buNone/>
            </a:pPr>
            <a:endParaRPr lang="en-US" b="1" baseline="0" dirty="0"/>
          </a:p>
          <a:p>
            <a:pPr>
              <a:buFont typeface="Wingdings" pitchFamily="2" charset="2"/>
              <a:buNone/>
            </a:pPr>
            <a:r>
              <a:rPr lang="en-US" b="1" baseline="0" dirty="0"/>
              <a:t>-The requirements Owner is generally the generator of the acquisition requirement based on the need to satisfy a capability or performance gap.  The outcome and subsequent cost, schedule, and performance of the resulting product or service is completely dependent on the accuracy and specificity of the requirement.</a:t>
            </a:r>
          </a:p>
          <a:p>
            <a:pPr>
              <a:buFont typeface="Wingdings" pitchFamily="2" charset="2"/>
              <a:buNone/>
            </a:pPr>
            <a:endParaRPr lang="en-US" b="1" baseline="0" dirty="0"/>
          </a:p>
          <a:p>
            <a:pPr>
              <a:buFont typeface="Wingdings" pitchFamily="2" charset="2"/>
              <a:buNone/>
            </a:pPr>
            <a:r>
              <a:rPr lang="en-US" b="1" baseline="0" dirty="0"/>
              <a:t>-The RO will assist with the selection of the source selection process to be used.  If using the VATEP process, it is the RO’s responsibility to identify valued requirements, their associated threshold (minimum) and objective (maximum) values, and determine their monetary value (in dollars or percentage).</a:t>
            </a:r>
          </a:p>
          <a:p>
            <a:pPr>
              <a:buFont typeface="Wingdings" pitchFamily="2" charset="2"/>
              <a:buNone/>
            </a:pPr>
            <a:endParaRPr lang="en-US" b="1" baseline="0" dirty="0"/>
          </a:p>
          <a:p>
            <a:r>
              <a:rPr lang="en-US" b="1" dirty="0"/>
              <a:t>References:  DoD</a:t>
            </a:r>
            <a:r>
              <a:rPr lang="en-US" b="1" baseline="0" dirty="0"/>
              <a:t> Source Selection Procedures, Section 1, paragraph 1.4.8</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17</a:t>
            </a:fld>
            <a:endParaRPr lang="en-US" dirty="0"/>
          </a:p>
        </p:txBody>
      </p:sp>
    </p:spTree>
    <p:extLst>
      <p:ext uri="{BB962C8B-B14F-4D97-AF65-F5344CB8AC3E}">
        <p14:creationId xmlns:p14="http://schemas.microsoft.com/office/powerpoint/2010/main" val="253560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Advisors</a:t>
            </a:r>
            <a:r>
              <a:rPr lang="en-US" b="1" baseline="0" dirty="0"/>
              <a:t> – Roles and Responsibilities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a:t>
            </a:r>
            <a:r>
              <a:rPr lang="en-US" baseline="0" dirty="0"/>
              <a:t>If the SS team is using </a:t>
            </a:r>
            <a:r>
              <a:rPr lang="en-US" b="1" baseline="0" dirty="0"/>
              <a:t>non-government advisors </a:t>
            </a:r>
            <a:r>
              <a:rPr lang="en-US" baseline="0" dirty="0"/>
              <a:t>emphasize their </a:t>
            </a:r>
            <a:r>
              <a:rPr lang="en-US" b="1" baseline="0" dirty="0"/>
              <a:t>limitations </a:t>
            </a:r>
            <a:r>
              <a:rPr lang="en-US" baseline="0" dirty="0"/>
              <a:t>and ensure the team has obtained the required approvals; including requirement for SSA approval of any N/G advisors.  Ensure team understands the rationale for these limitations.  In addition, e</a:t>
            </a:r>
            <a:r>
              <a:rPr lang="en-US" sz="1200" kern="1200" dirty="0">
                <a:solidFill>
                  <a:schemeClr val="tx1"/>
                </a:solidFill>
                <a:latin typeface="+mn-lt"/>
                <a:ea typeface="+mn-ea"/>
                <a:cs typeface="+mn-cs"/>
              </a:rPr>
              <a:t>nsure </a:t>
            </a:r>
            <a:r>
              <a:rPr lang="en-US" sz="1200" b="1" kern="1200" dirty="0">
                <a:solidFill>
                  <a:schemeClr val="tx1"/>
                </a:solidFill>
                <a:latin typeface="+mn-lt"/>
                <a:ea typeface="+mn-ea"/>
                <a:cs typeface="+mn-cs"/>
              </a:rPr>
              <a:t>Conflict of Interest Statements </a:t>
            </a:r>
            <a:r>
              <a:rPr lang="en-US" sz="1200" kern="1200" dirty="0">
                <a:solidFill>
                  <a:schemeClr val="tx1"/>
                </a:solidFill>
                <a:latin typeface="+mn-lt"/>
                <a:ea typeface="+mn-ea"/>
                <a:cs typeface="+mn-cs"/>
              </a:rPr>
              <a:t>(from both Government members/advisors and non-Government team advisors) are appropriately reviewed and actual or potential conflict of interest issues are resolved prior to granting access to any source selection information. </a:t>
            </a:r>
          </a:p>
          <a:p>
            <a:endParaRPr lang="en-US" baseline="0" dirty="0"/>
          </a:p>
          <a:p>
            <a:pPr>
              <a:buFont typeface="Arial" pitchFamily="34" charset="0"/>
              <a:buNone/>
            </a:pPr>
            <a:r>
              <a:rPr lang="en-US" baseline="0" dirty="0"/>
              <a:t>Ask the team to review the Government advisors and, if necessary, discuss areas where they may want to consider using additional advisors.  Also, does the team have adequate legal support at this level?  Is Small Business appropriately represented?  </a:t>
            </a:r>
          </a:p>
          <a:p>
            <a:pPr>
              <a:buFont typeface="Arial" pitchFamily="34" charset="0"/>
              <a:buNone/>
            </a:pPr>
            <a:endParaRPr lang="en-US" baseline="0" dirty="0"/>
          </a:p>
          <a:p>
            <a:pPr>
              <a:buFont typeface="Arial" pitchFamily="34" charset="0"/>
              <a:buNone/>
            </a:pPr>
            <a:r>
              <a:rPr lang="en-US" sz="1200" b="0" i="0" kern="1200" dirty="0">
                <a:solidFill>
                  <a:schemeClr val="tx1"/>
                </a:solidFill>
                <a:effectLst/>
                <a:latin typeface="+mn-lt"/>
                <a:ea typeface="+mn-ea"/>
                <a:cs typeface="+mn-cs"/>
              </a:rPr>
              <a:t>Foreign Military Sales (FMS) customers and international cooperative project partners may only participate in the source selection process as advisors. The PCO must not disclose to the FMS customer any form of cost or price data that is proprietary unless the offeror authorizes its release.</a:t>
            </a:r>
          </a:p>
          <a:p>
            <a:pPr>
              <a:buFont typeface="Arial" pitchFamily="34" charset="0"/>
              <a:buNone/>
            </a:pPr>
            <a:endParaRPr lang="en-US" sz="1200" b="0" i="0" kern="1200" dirty="0">
              <a:solidFill>
                <a:schemeClr val="tx1"/>
              </a:solidFill>
              <a:effectLst/>
              <a:latin typeface="+mn-lt"/>
              <a:ea typeface="+mn-ea"/>
              <a:cs typeface="+mn-cs"/>
            </a:endParaRPr>
          </a:p>
          <a:p>
            <a:pPr>
              <a:buFont typeface="Arial" pitchFamily="34" charset="0"/>
              <a:buNone/>
            </a:pPr>
            <a:r>
              <a:rPr lang="en-US" dirty="0"/>
              <a:t>Previously, detailed the limitations on use of nongovernment advisors.  Not only IAW with FAR 37.204, but also as reflected in FAR 9.505-4(b), FAR 7.503(c)(12)(ii), FAR 42.1503(d), FAR 37.203(d)(1) and FAR 37.204(b) which are all still applicable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a:t>
            </a:r>
            <a:r>
              <a:rPr lang="en-US" b="0" dirty="0"/>
              <a:t>DoD Source Selection Procedures, Section 1, paragraph</a:t>
            </a:r>
            <a:r>
              <a:rPr lang="en-US" b="0" baseline="0" dirty="0"/>
              <a:t> 1.4.6.1 and 1.4.6.2</a:t>
            </a:r>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18</a:t>
            </a:fld>
            <a:endParaRPr lang="en-US" dirty="0"/>
          </a:p>
        </p:txBody>
      </p:sp>
    </p:spTree>
    <p:extLst>
      <p:ext uri="{BB962C8B-B14F-4D97-AF65-F5344CB8AC3E}">
        <p14:creationId xmlns:p14="http://schemas.microsoft.com/office/powerpoint/2010/main" val="94293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Records Retention and Source Selection</a:t>
            </a:r>
            <a:r>
              <a:rPr lang="en-US" b="1" baseline="0" dirty="0"/>
              <a:t> Documentation</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I</a:t>
            </a:r>
            <a:r>
              <a:rPr lang="en-US" b="1" baseline="0" dirty="0"/>
              <a:t>t is crucial to discuss that all SS activities must be documented contemporaneously and the SS official record must be retained accurately. Coordination with the PCO, SSEB chair and legal counsel is a must for SS documentation and records retention.  Proper oversight and focus on SS documentation and retention will be invaluable in the event of a protest – many protests are lost because of lack of contemporaneous and appropriate documentation and retention.  </a:t>
            </a:r>
          </a:p>
          <a:p>
            <a:endParaRPr lang="en-US" b="1" dirty="0"/>
          </a:p>
          <a:p>
            <a:r>
              <a:rPr lang="en-US" b="1" dirty="0"/>
              <a:t>The hyperlinks</a:t>
            </a:r>
            <a:r>
              <a:rPr lang="en-US" b="1" baseline="0" dirty="0"/>
              <a:t> on this chart provide additional information and guidance regarding source selection documentation.  Trainers should review this information in preparation for providing training.</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19</a:t>
            </a:fld>
            <a:endParaRPr lang="en-US" dirty="0"/>
          </a:p>
        </p:txBody>
      </p:sp>
    </p:spTree>
    <p:extLst>
      <p:ext uri="{BB962C8B-B14F-4D97-AF65-F5344CB8AC3E}">
        <p14:creationId xmlns:p14="http://schemas.microsoft.com/office/powerpoint/2010/main" val="375480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Overview</a:t>
            </a:r>
            <a:endParaRPr lang="en-US" b="1" baseline="0" dirty="0"/>
          </a:p>
          <a:p>
            <a:endParaRPr lang="en-US" baseline="0" dirty="0"/>
          </a:p>
          <a:p>
            <a:r>
              <a:rPr lang="en-US" b="1" baseline="0" dirty="0"/>
              <a:t>Lesson Plan:  Briefly explain what will be covered. </a:t>
            </a:r>
          </a:p>
          <a:p>
            <a:endParaRPr lang="en-US" b="1" baseline="0" dirty="0"/>
          </a:p>
          <a:p>
            <a:r>
              <a:rPr lang="en-US" b="1" baseline="0" dirty="0"/>
              <a:t>It may be a good idea to review the Ethics, Procurement Integrity and Conflicts of Interest activities at the end of the Phase II training session; the team will gain a better appreciation of its critical significance and possible consequences if not adhered to.  </a:t>
            </a:r>
            <a:r>
              <a:rPr lang="en-US" sz="1200" b="1" kern="1200" dirty="0">
                <a:solidFill>
                  <a:schemeClr val="tx1"/>
                </a:solidFill>
                <a:latin typeface="+mn-lt"/>
                <a:ea typeface="+mn-ea"/>
                <a:cs typeface="+mn-cs"/>
              </a:rPr>
              <a:t>Offer a separate session for those members who have not had any training. </a:t>
            </a:r>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a:t>
            </a:fld>
            <a:endParaRPr lang="en-US" dirty="0"/>
          </a:p>
        </p:txBody>
      </p:sp>
    </p:spTree>
    <p:extLst>
      <p:ext uri="{BB962C8B-B14F-4D97-AF65-F5344CB8AC3E}">
        <p14:creationId xmlns:p14="http://schemas.microsoft.com/office/powerpoint/2010/main" val="47380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4103"/>
          <p:cNvSpPr>
            <a:spLocks noGrp="1" noChangeArrowheads="1"/>
          </p:cNvSpPr>
          <p:nvPr>
            <p:ph type="sldNum" sz="quarter" idx="5"/>
          </p:nvPr>
        </p:nvSpPr>
        <p:spPr>
          <a:noFill/>
        </p:spPr>
        <p:txBody>
          <a:bodyPr/>
          <a:lstStyle/>
          <a:p>
            <a:fld id="{4E9EF2C6-F4A9-453E-91AB-EBFC8195E6DB}" type="slidenum">
              <a:rPr lang="en-US" smtClean="0">
                <a:latin typeface="Arial" pitchFamily="34" charset="0"/>
              </a:rPr>
              <a:pPr/>
              <a:t>20</a:t>
            </a:fld>
            <a:endParaRPr lang="en-US" dirty="0">
              <a:latin typeface="Arial" pitchFamily="34" charset="0"/>
            </a:endParaRPr>
          </a:p>
        </p:txBody>
      </p:sp>
      <p:sp>
        <p:nvSpPr>
          <p:cNvPr id="275459" name="Rectangle 2"/>
          <p:cNvSpPr>
            <a:spLocks noGrp="1" noRot="1" noChangeAspect="1" noChangeArrowheads="1" noTextEdit="1"/>
          </p:cNvSpPr>
          <p:nvPr>
            <p:ph type="sldImg"/>
          </p:nvPr>
        </p:nvSpPr>
        <p:spPr>
          <a:xfrm>
            <a:off x="1154113" y="690563"/>
            <a:ext cx="4703762" cy="3527425"/>
          </a:xfrm>
          <a:ln/>
        </p:spPr>
      </p:sp>
      <p:sp>
        <p:nvSpPr>
          <p:cNvPr id="275460" name="Rectangle 3"/>
          <p:cNvSpPr>
            <a:spLocks noGrp="1" noChangeArrowheads="1"/>
          </p:cNvSpPr>
          <p:nvPr>
            <p:ph type="body" idx="1"/>
          </p:nvPr>
        </p:nvSpPr>
        <p:spPr>
          <a:xfrm>
            <a:off x="925518" y="4449770"/>
            <a:ext cx="5157787" cy="4143375"/>
          </a:xfrm>
          <a:noFill/>
          <a:ln/>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Records Retention and Source Selection</a:t>
            </a:r>
            <a:r>
              <a:rPr lang="en-US" b="1" baseline="0" dirty="0"/>
              <a:t> Documentation, cont’d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Lesson Plan:  Emphasize that:</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Record must provide a searchable, discoverable archive of all relevant source selection data.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Must be able to be demonstrate the record was developed contemporaneously.  In other words, a forensic analysis of the record must show that sufficient rationale exists in the record to support decisions at the time they were made.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b="1" kern="1200" dirty="0">
                <a:solidFill>
                  <a:schemeClr val="tx1"/>
                </a:solidFill>
                <a:latin typeface="+mn-lt"/>
                <a:ea typeface="+mn-ea"/>
                <a:cs typeface="+mn-cs"/>
              </a:rPr>
              <a:t>To facilitate this and to ensure the integrity of the data the SSEB should, at a minimum, “freeze” the entire electronic record at each Critical Decision Point, e.g., Initial Evaluation Briefing, etc. This electronic record should include scanned handwritten notes, emails, drawings, etc. – anything that is relevant to, supports, or influences the decision or underlying evaluations.</a:t>
            </a:r>
          </a:p>
          <a:p>
            <a:endParaRPr lang="en-US" sz="1200" b="1" dirty="0"/>
          </a:p>
          <a:p>
            <a:pPr marL="171450" indent="-171450">
              <a:buFont typeface="Wingdings" pitchFamily="2" charset="2"/>
              <a:buChar char="v"/>
            </a:pPr>
            <a:r>
              <a:rPr lang="en-US" sz="1200" b="1" dirty="0"/>
              <a:t>In general, highlight that any evaluative material and related supporting evaluative material, once presented to SSA in any form, becomes an official record and must be maintained and must not be altered.  Can update, revise, or change that evaluation information in subsequent documentation, </a:t>
            </a:r>
            <a:r>
              <a:rPr lang="en-US" sz="1200" b="1" i="1" dirty="0"/>
              <a:t>but original record must remain distinct.   </a:t>
            </a:r>
            <a:r>
              <a:rPr lang="en-US" sz="1200" b="1" i="0" dirty="0"/>
              <a:t>P</a:t>
            </a:r>
            <a:r>
              <a:rPr lang="en-US" sz="1200" b="1" dirty="0"/>
              <a:t>rior to disclosure to SSA, evaluative materials are normally “working papers” and may be changed or modified by their author as necessary. Consult with the SST’s Legal</a:t>
            </a:r>
            <a:r>
              <a:rPr lang="en-US" sz="1200" b="1" baseline="0" dirty="0"/>
              <a:t> Counsel prior to deleting/destroying any documents.</a:t>
            </a:r>
          </a:p>
          <a:p>
            <a:pPr marL="171450" indent="-171450">
              <a:buFont typeface="Wingdings" pitchFamily="2" charset="2"/>
              <a:buChar char="v"/>
            </a:pPr>
            <a:r>
              <a:rPr lang="en-US" b="1" dirty="0"/>
              <a:t>All final documents must be retained in the contract file in case of contract litigation</a:t>
            </a:r>
            <a:endParaRPr lang="en-US" sz="1200" b="1" dirty="0"/>
          </a:p>
          <a:p>
            <a:endParaRPr lang="en-US" b="1" dirty="0"/>
          </a:p>
        </p:txBody>
      </p:sp>
    </p:spTree>
    <p:extLst>
      <p:ext uri="{BB962C8B-B14F-4D97-AF65-F5344CB8AC3E}">
        <p14:creationId xmlns:p14="http://schemas.microsoft.com/office/powerpoint/2010/main" val="3639269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Records Retention and Source Selection</a:t>
            </a:r>
            <a:r>
              <a:rPr lang="en-US" b="1" baseline="0" dirty="0"/>
              <a:t> Documentation, cont’d</a:t>
            </a:r>
          </a:p>
          <a:p>
            <a:pPr>
              <a:defRPr/>
            </a:pPr>
            <a:endParaRPr lang="en-US" b="1" dirty="0"/>
          </a:p>
          <a:p>
            <a:pPr>
              <a:defRPr/>
            </a:pPr>
            <a:r>
              <a:rPr lang="en-US" b="1" dirty="0"/>
              <a:t>Lesson Plan:</a:t>
            </a:r>
            <a:r>
              <a:rPr lang="en-US" b="1" baseline="0" dirty="0"/>
              <a:t>  Emphasize the vital importance of having SS documentation and file management ROEs at the start of the source selection.  In addition, highlight that the SS leads (i.e., SSEB and PCO) are responsible to ensure standardization, file management and safeguarding of the SS record by all SS members throughout the process. SSEB chair and PCO must be aware of the location(s) of SS record throughout the process and have knowledge of the team leads’ (pricing, past performance and technical) passwords or permission control access to all team leads SS files.  </a:t>
            </a:r>
          </a:p>
          <a:p>
            <a:pPr>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the team</a:t>
            </a:r>
            <a:r>
              <a:rPr lang="en-US" b="1" baseline="0" dirty="0"/>
              <a:t> has already established rules of engagement/written operating procedures for records and retention, include those ROEs/procedures in this section of the training and review them with the SST.  If they have not established rules of engagement/procedures, help them do so during the training.</a:t>
            </a:r>
            <a:endParaRPr lang="en-US" b="1" dirty="0"/>
          </a:p>
          <a:p>
            <a:pPr>
              <a:defRPr/>
            </a:pPr>
            <a:endParaRPr lang="en-US" b="1" baseline="0" dirty="0"/>
          </a:p>
          <a:p>
            <a:pPr>
              <a:defRPr/>
            </a:pPr>
            <a:r>
              <a:rPr lang="en-US" b="1" baseline="0" dirty="0"/>
              <a:t>Other points to highlight:</a:t>
            </a:r>
          </a:p>
          <a:p>
            <a:pPr marL="171450" indent="-171450">
              <a:buFont typeface="Wingdings" pitchFamily="2" charset="2"/>
              <a:buChar char="v"/>
              <a:defRPr/>
            </a:pPr>
            <a:r>
              <a:rPr lang="en-US" b="1" baseline="0" dirty="0"/>
              <a:t>Configuration control must be maintained throughout SS.  For a complex/high visibility SS, recommend having a SS Records Custodian who prepares the SS files at the start of the SS and maintains control throughout. This is a best practice that has been used very successfully.</a:t>
            </a:r>
          </a:p>
          <a:p>
            <a:pPr marL="171450" indent="-171450">
              <a:buFont typeface="Wingdings" pitchFamily="2" charset="2"/>
              <a:buChar char="v"/>
              <a:defRPr/>
            </a:pPr>
            <a:r>
              <a:rPr lang="en-US" sz="1200" b="1" i="0" u="none" strike="noStrike" kern="1200" dirty="0">
                <a:solidFill>
                  <a:schemeClr val="tx1"/>
                </a:solidFill>
                <a:latin typeface="+mn-lt"/>
                <a:ea typeface="+mn-ea"/>
                <a:cs typeface="+mn-cs"/>
              </a:rPr>
              <a:t>Enhance training and utilization of SS tools –</a:t>
            </a:r>
            <a:r>
              <a:rPr lang="en-US" sz="1200" b="1" i="0" u="none" strike="noStrike" kern="1200" baseline="0" dirty="0">
                <a:solidFill>
                  <a:schemeClr val="tx1"/>
                </a:solidFill>
                <a:latin typeface="+mn-lt"/>
                <a:ea typeface="+mn-ea"/>
                <a:cs typeface="+mn-cs"/>
              </a:rPr>
              <a:t> General </a:t>
            </a:r>
            <a:r>
              <a:rPr lang="en-US" sz="1200" b="1" i="0" u="none" strike="noStrike" kern="1200" dirty="0">
                <a:solidFill>
                  <a:schemeClr val="tx1"/>
                </a:solidFill>
                <a:latin typeface="+mn-lt"/>
                <a:ea typeface="+mn-ea"/>
                <a:cs typeface="+mn-cs"/>
              </a:rPr>
              <a:t>lack of awareness of SS tool capabilities and limitations (members assume electronic tool contains entire record). In addition to tool there are hosts of share drives, individual drives, pricing and past performance drives, and program office drives, all of which are components of the official record (especially when assembling COFC Administrative Record). </a:t>
            </a:r>
            <a:r>
              <a:rPr lang="en-US" b="1" baseline="0" dirty="0"/>
              <a:t>Ensure discipline is instilled among SS members who use tools (such as EZ Source) that allow members with control access to the tool outside the facility.  SS records kept in office share drives can be forgotten and not included in the SS tool. </a:t>
            </a:r>
            <a:r>
              <a:rPr lang="en-US" sz="1200" b="1" i="0" u="none" strike="noStrike" kern="1200" dirty="0">
                <a:solidFill>
                  <a:schemeClr val="tx1"/>
                </a:solidFill>
                <a:latin typeface="+mn-lt"/>
                <a:ea typeface="+mn-ea"/>
                <a:cs typeface="+mn-cs"/>
              </a:rPr>
              <a:t>                                                                                     </a:t>
            </a:r>
            <a:endParaRPr lang="en-US" b="1" baseline="0" dirty="0"/>
          </a:p>
          <a:p>
            <a:pPr marL="171450" indent="-171450">
              <a:buFont typeface="Wingdings" pitchFamily="2" charset="2"/>
              <a:buChar char="v"/>
              <a:defRPr/>
            </a:pPr>
            <a:r>
              <a:rPr lang="en-US" b="1" baseline="0" dirty="0"/>
              <a:t>Consult your SST legal counsel prior to deleting or destroying any SS documents. </a:t>
            </a:r>
          </a:p>
          <a:p>
            <a:pPr marL="171450" indent="-171450">
              <a:buFont typeface="Wingdings" pitchFamily="2" charset="2"/>
              <a:buChar char="v"/>
              <a:defRPr/>
            </a:pPr>
            <a:r>
              <a:rPr lang="en-US" sz="1200" b="1" i="0" u="none" strike="noStrike" kern="1200" dirty="0">
                <a:solidFill>
                  <a:schemeClr val="tx1"/>
                </a:solidFill>
                <a:latin typeface="+mn-lt"/>
                <a:ea typeface="+mn-ea"/>
                <a:cs typeface="+mn-cs"/>
              </a:rPr>
              <a:t>Ensure remote accessibility that maintains appropriate levels of security.</a:t>
            </a:r>
            <a:r>
              <a:rPr lang="en-US" b="1" dirty="0"/>
              <a:t> </a:t>
            </a:r>
          </a:p>
          <a:p>
            <a:pPr marL="0" indent="0">
              <a:buFont typeface="Wingdings" pitchFamily="2" charset="2"/>
              <a:buNone/>
              <a:defRPr/>
            </a:pPr>
            <a:endParaRPr lang="en-US" b="1" baseline="0" dirty="0"/>
          </a:p>
          <a:p>
            <a:pPr marL="0" indent="0">
              <a:buFont typeface="Wingdings" pitchFamily="2" charset="2"/>
              <a:buNone/>
              <a:defRPr/>
            </a:pPr>
            <a:endParaRPr lang="en-US" b="1" dirty="0"/>
          </a:p>
        </p:txBody>
      </p:sp>
      <p:sp>
        <p:nvSpPr>
          <p:cNvPr id="4" name="Slide Number Placeholder 3"/>
          <p:cNvSpPr>
            <a:spLocks noGrp="1"/>
          </p:cNvSpPr>
          <p:nvPr>
            <p:ph type="sldNum" sz="quarter" idx="5"/>
          </p:nvPr>
        </p:nvSpPr>
        <p:spPr/>
        <p:txBody>
          <a:bodyPr/>
          <a:lstStyle/>
          <a:p>
            <a:pPr>
              <a:defRPr/>
            </a:pPr>
            <a:fld id="{C5ADD724-38F9-482B-8661-F579BBC4E26F}" type="slidenum">
              <a:rPr lang="en-US" smtClean="0"/>
              <a:pPr>
                <a:defRPr/>
              </a:pPr>
              <a:t>21</a:t>
            </a:fld>
            <a:endParaRPr lang="en-US" dirty="0"/>
          </a:p>
        </p:txBody>
      </p:sp>
    </p:spTree>
    <p:extLst>
      <p:ext uri="{BB962C8B-B14F-4D97-AF65-F5344CB8AC3E}">
        <p14:creationId xmlns:p14="http://schemas.microsoft.com/office/powerpoint/2010/main" val="2979937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Records Retention and Source Selection</a:t>
            </a:r>
            <a:r>
              <a:rPr lang="en-US" b="1" baseline="0" dirty="0"/>
              <a:t> Documentation – What is Source Selection Information?</a:t>
            </a:r>
          </a:p>
          <a:p>
            <a:endParaRPr lang="en-US" b="1" dirty="0"/>
          </a:p>
          <a:p>
            <a:r>
              <a:rPr lang="en-US" b="1" dirty="0"/>
              <a:t>Lesson Plan: Emphasize that sensitive information can</a:t>
            </a:r>
            <a:r>
              <a:rPr lang="en-US" b="1" baseline="0" dirty="0"/>
              <a:t> be identified with information that would give a competitive advantage if it were divulged.</a:t>
            </a:r>
          </a:p>
          <a:p>
            <a:pPr>
              <a:buFont typeface="Wingdings" pitchFamily="2" charset="2"/>
              <a:buChar char="Ø"/>
            </a:pPr>
            <a:r>
              <a:rPr lang="en-US" b="1" baseline="0" dirty="0"/>
              <a:t> Includes contractor bid or proposal information</a:t>
            </a:r>
          </a:p>
          <a:p>
            <a:pPr>
              <a:buFont typeface="Wingdings" pitchFamily="2" charset="2"/>
              <a:buChar char="Ø"/>
            </a:pPr>
            <a:r>
              <a:rPr lang="en-US" b="1" baseline="0" dirty="0"/>
              <a:t> Source Selection Information (SSI) – information prepared by an agency for use in evaluating bids or proposals that has not been made available to the public</a:t>
            </a:r>
            <a:r>
              <a:rPr lang="en-US" baseline="0" dirty="0"/>
              <a:t>.</a:t>
            </a:r>
          </a:p>
          <a:p>
            <a:pPr>
              <a:buFont typeface="Wingdings" pitchFamily="2" charset="2"/>
              <a:buChar char="Ø"/>
            </a:pPr>
            <a:endParaRPr lang="en-US" baseline="0" dirty="0"/>
          </a:p>
          <a:p>
            <a:pPr>
              <a:buFont typeface="Wingdings" pitchFamily="2" charset="2"/>
              <a:buNone/>
            </a:pPr>
            <a:r>
              <a:rPr lang="en-US" b="1" baseline="0" dirty="0"/>
              <a:t>CUI cover sheet can be downloaded at:  </a:t>
            </a:r>
            <a:r>
              <a:rPr lang="en-US" sz="1200" b="1" kern="1200" dirty="0">
                <a:solidFill>
                  <a:schemeClr val="tx1"/>
                </a:solidFill>
                <a:effectLst/>
                <a:latin typeface="+mn-lt"/>
                <a:ea typeface="+mn-ea"/>
                <a:cs typeface="+mn-cs"/>
              </a:rPr>
              <a:t>https://usaf.dps.mil/sites/AFCC/afcc/knowledge_center/templates/ss_info_cover_sheet_USAF_CUI_SF901.docx</a:t>
            </a:r>
            <a:r>
              <a:rPr lang="en-US" b="1" baseline="0" dirty="0"/>
              <a:t> </a:t>
            </a:r>
          </a:p>
          <a:p>
            <a:pPr>
              <a:buFont typeface="Wingdings" pitchFamily="2" charset="2"/>
              <a:buChar char="Ø"/>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b="1" baseline="0" dirty="0"/>
              <a:t> the importance of guarding against i</a:t>
            </a:r>
            <a:r>
              <a:rPr lang="en-US" b="1" dirty="0"/>
              <a:t>nadvertent leaks or unintentional release - establish checklist for monitoring outgoing information.  Also in accordance with AFMC MP5315, establish 2-person review process for all outgoing documents.</a:t>
            </a:r>
          </a:p>
          <a:p>
            <a:r>
              <a:rPr lang="en-US" b="1" dirty="0"/>
              <a:t> </a:t>
            </a:r>
          </a:p>
          <a:p>
            <a:r>
              <a:rPr lang="en-US" b="1" dirty="0"/>
              <a:t>	-</a:t>
            </a:r>
            <a:r>
              <a:rPr lang="en-US" b="1" baseline="0" dirty="0"/>
              <a:t> </a:t>
            </a:r>
            <a:r>
              <a:rPr lang="en-US" b="1" dirty="0"/>
              <a:t>Don’t let your guard down when it comes to protection of Source Selection Information</a:t>
            </a:r>
          </a:p>
          <a:p>
            <a:r>
              <a:rPr lang="en-US" b="1" dirty="0"/>
              <a:t>	- Maintain alertness</a:t>
            </a:r>
            <a:r>
              <a:rPr lang="en-US" b="1" baseline="0" dirty="0"/>
              <a:t> for:</a:t>
            </a:r>
          </a:p>
          <a:p>
            <a:r>
              <a:rPr lang="en-US" b="1" baseline="0" dirty="0"/>
              <a:t>		 </a:t>
            </a:r>
            <a:r>
              <a:rPr lang="en-US" b="1" dirty="0"/>
              <a:t>“Embedded files” or other information in briefing chart(s)</a:t>
            </a:r>
          </a:p>
          <a:p>
            <a:pPr lvl="2"/>
            <a:r>
              <a:rPr lang="en-US" b="1" dirty="0"/>
              <a:t>	 Excel spreadsheet file within a PowerPoint presentations</a:t>
            </a:r>
          </a:p>
          <a:p>
            <a:pPr lvl="2"/>
            <a:r>
              <a:rPr lang="en-US" b="1" dirty="0"/>
              <a:t>	“Notes” pages in PowerPoint Presentations</a:t>
            </a:r>
          </a:p>
          <a:p>
            <a:pPr lvl="0"/>
            <a:r>
              <a:rPr lang="en-US" b="1" dirty="0"/>
              <a:t>Consider read-only formats such as Adobe .pdf files</a:t>
            </a:r>
          </a:p>
          <a:p>
            <a:pPr lvl="0"/>
            <a:endParaRPr lang="en-US" b="1" dirty="0"/>
          </a:p>
          <a:p>
            <a:pPr lvl="0"/>
            <a:r>
              <a:rPr lang="en-US" b="1" dirty="0"/>
              <a:t>Don’t send the wrong charts or everyone’s charts out to an </a:t>
            </a:r>
            <a:r>
              <a:rPr lang="en-US" b="1" dirty="0" err="1"/>
              <a:t>offeror</a:t>
            </a:r>
            <a:r>
              <a:rPr lang="en-US" b="1" dirty="0"/>
              <a:t> – IT’S HAPPENED!</a:t>
            </a:r>
          </a:p>
          <a:p>
            <a:pPr>
              <a:buFont typeface="Wingdings"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22</a:t>
            </a:fld>
            <a:endParaRPr lang="en-US"/>
          </a:p>
        </p:txBody>
      </p:sp>
    </p:spTree>
    <p:extLst>
      <p:ext uri="{BB962C8B-B14F-4D97-AF65-F5344CB8AC3E}">
        <p14:creationId xmlns:p14="http://schemas.microsoft.com/office/powerpoint/2010/main" val="3949336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Records Retention and Source Selection</a:t>
            </a:r>
            <a:r>
              <a:rPr lang="en-US" b="1" baseline="0" dirty="0"/>
              <a:t> Documentation – GAO Findings on Source Selection Documentation</a:t>
            </a:r>
          </a:p>
          <a:p>
            <a:endParaRPr lang="en-US" dirty="0"/>
          </a:p>
          <a:p>
            <a:r>
              <a:rPr lang="en-US" b="1" dirty="0"/>
              <a:t>Lesson</a:t>
            </a:r>
            <a:r>
              <a:rPr lang="en-US" b="1" baseline="0" dirty="0"/>
              <a:t> Plan:  This chart provides some significant GAO findings on the topic of source selection documentation.  Emphasize these with the team to help them understand the critical importance of sufficient source selection documentation.</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23</a:t>
            </a:fld>
            <a:endParaRPr lang="en-US" dirty="0"/>
          </a:p>
        </p:txBody>
      </p:sp>
    </p:spTree>
    <p:extLst>
      <p:ext uri="{BB962C8B-B14F-4D97-AF65-F5344CB8AC3E}">
        <p14:creationId xmlns:p14="http://schemas.microsoft.com/office/powerpoint/2010/main" val="386037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The roadmap is useful for showing the team the</a:t>
            </a:r>
            <a:r>
              <a:rPr lang="en-US" b="1" baseline="0" dirty="0"/>
              <a:t> steps in the source selection process.</a:t>
            </a:r>
          </a:p>
          <a:p>
            <a:endParaRPr lang="en-US" b="1" baseline="0" dirty="0"/>
          </a:p>
          <a:p>
            <a:r>
              <a:rPr lang="en-US" b="1" baseline="0" dirty="0"/>
              <a:t>The next step in the process is initial evaluation of proposals</a:t>
            </a:r>
            <a:r>
              <a:rPr lang="en-US" b="0" baseline="0" dirty="0"/>
              <a:t>.</a:t>
            </a:r>
          </a:p>
        </p:txBody>
      </p:sp>
      <p:sp>
        <p:nvSpPr>
          <p:cNvPr id="4" name="Slide Number Placeholder 3"/>
          <p:cNvSpPr>
            <a:spLocks noGrp="1"/>
          </p:cNvSpPr>
          <p:nvPr>
            <p:ph type="sldNum" sz="quarter" idx="10"/>
          </p:nvPr>
        </p:nvSpPr>
        <p:spPr/>
        <p:txBody>
          <a:bodyPr/>
          <a:lstStyle/>
          <a:p>
            <a:fld id="{5B84B94F-63AD-426E-88CB-044A92825218}" type="slidenum">
              <a:rPr lang="en-US" smtClean="0"/>
              <a:pPr/>
              <a:t>24</a:t>
            </a:fld>
            <a:endParaRPr lang="en-US" dirty="0"/>
          </a:p>
        </p:txBody>
      </p:sp>
    </p:spTree>
    <p:extLst>
      <p:ext uri="{BB962C8B-B14F-4D97-AF65-F5344CB8AC3E}">
        <p14:creationId xmlns:p14="http://schemas.microsoft.com/office/powerpoint/2010/main" val="73854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Initial</a:t>
            </a:r>
            <a:r>
              <a:rPr lang="en-US" b="1" baseline="0" dirty="0"/>
              <a:t> Evaluation Activities</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The proposal evaluation process begins</a:t>
            </a:r>
            <a:r>
              <a:rPr lang="en-US" b="1" baseline="0" dirty="0"/>
              <a:t> once offeror proposals are received.  The information covered in this section of the charts is applicable to all evaluators, regardless of which factor/subfactor they have been assigned to.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Hyperlinked on this chart is a webinar regarding Professional Employee Compensation Evaluation.  (Note the threshold for inclusion of this provision has been increased to $750K) This evaluation is required by FAR 22.1103 and the prescription is at FAR 52.222-46.  This specific evaluation can be performed as a Volume I, proposal compliance/submission and responsibility evaluation, or under the technical factor, or under the cost/price factor.  The webinar is linked here for your review and use in training your team in the requirements of their evaluation, as the webinar contains useful evaluation tips.  Please plan to discuss this material under the appropriate volume/factor section of this training, moving is as appropriate.</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25</a:t>
            </a:fld>
            <a:endParaRPr lang="en-US" dirty="0"/>
          </a:p>
        </p:txBody>
      </p:sp>
    </p:spTree>
    <p:extLst>
      <p:ext uri="{BB962C8B-B14F-4D97-AF65-F5344CB8AC3E}">
        <p14:creationId xmlns:p14="http://schemas.microsoft.com/office/powerpoint/2010/main" val="2378249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103"/>
          <p:cNvSpPr>
            <a:spLocks noGrp="1" noChangeArrowheads="1"/>
          </p:cNvSpPr>
          <p:nvPr>
            <p:ph type="sldNum" sz="quarter" idx="5"/>
          </p:nvPr>
        </p:nvSpPr>
        <p:spPr>
          <a:noFill/>
        </p:spPr>
        <p:txBody>
          <a:bodyPr/>
          <a:lstStyle/>
          <a:p>
            <a:fld id="{2BF74D3D-5494-46C2-8C12-8D970F707F07}" type="slidenum">
              <a:rPr lang="en-US" smtClean="0">
                <a:latin typeface="Arial" pitchFamily="34" charset="0"/>
              </a:rPr>
              <a:pPr/>
              <a:t>26</a:t>
            </a:fld>
            <a:endParaRPr lang="en-US" dirty="0">
              <a:latin typeface="Arial"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r>
              <a:rPr lang="en-US" b="1" dirty="0"/>
              <a:t>Initial</a:t>
            </a:r>
            <a:r>
              <a:rPr lang="en-US" b="1" baseline="0" dirty="0"/>
              <a:t> Evaluation Activities - </a:t>
            </a:r>
            <a:r>
              <a:rPr lang="en-US" b="1" dirty="0"/>
              <a:t>Proposal Receipt</a:t>
            </a:r>
          </a:p>
          <a:p>
            <a:endParaRPr lang="en-US" b="1" dirty="0"/>
          </a:p>
          <a:p>
            <a:pPr defTabSz="919338">
              <a:defRPr/>
            </a:pPr>
            <a:r>
              <a:rPr lang="en-US" b="1" dirty="0"/>
              <a:t>Lesson Plan:  Evaluation</a:t>
            </a:r>
            <a:r>
              <a:rPr lang="en-US" b="1" baseline="0" dirty="0"/>
              <a:t> activities begin at p</a:t>
            </a:r>
            <a:r>
              <a:rPr lang="en-US" b="1" dirty="0"/>
              <a:t>roposal</a:t>
            </a:r>
            <a:r>
              <a:rPr lang="en-US" b="1" baseline="0" dirty="0"/>
              <a:t> receipt.  Engage PCO in the discussion regarding completed actions and the plans to conduct an administrative review prior to </a:t>
            </a:r>
            <a:r>
              <a:rPr lang="en-US" b="1" dirty="0"/>
              <a:t>making distribution on any of the digital or paper volumes.</a:t>
            </a:r>
            <a:r>
              <a:rPr lang="en-US" b="1" baseline="0" dirty="0"/>
              <a:t>  PCO must</a:t>
            </a:r>
            <a:r>
              <a:rPr lang="en-US" b="1" dirty="0"/>
              <a:t> ensure accountability of all copies.</a:t>
            </a:r>
          </a:p>
          <a:p>
            <a:endParaRPr lang="en-US" b="0" dirty="0"/>
          </a:p>
          <a:p>
            <a:endParaRPr lang="en-US" dirty="0"/>
          </a:p>
        </p:txBody>
      </p:sp>
    </p:spTree>
    <p:extLst>
      <p:ext uri="{BB962C8B-B14F-4D97-AF65-F5344CB8AC3E}">
        <p14:creationId xmlns:p14="http://schemas.microsoft.com/office/powerpoint/2010/main" val="1931399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4103"/>
          <p:cNvSpPr>
            <a:spLocks noGrp="1" noChangeArrowheads="1"/>
          </p:cNvSpPr>
          <p:nvPr>
            <p:ph type="sldNum" sz="quarter" idx="5"/>
          </p:nvPr>
        </p:nvSpPr>
        <p:spPr>
          <a:noFill/>
        </p:spPr>
        <p:txBody>
          <a:bodyPr/>
          <a:lstStyle/>
          <a:p>
            <a:fld id="{D14BCBE2-3F84-47E1-B5DF-6EB4CFBA7BA5}" type="slidenum">
              <a:rPr lang="en-US" smtClean="0">
                <a:latin typeface="Arial" pitchFamily="34" charset="0"/>
              </a:rPr>
              <a:pPr/>
              <a:t>27</a:t>
            </a:fld>
            <a:endParaRPr lang="en-US" dirty="0">
              <a:latin typeface="Arial" pitchFamily="34" charset="0"/>
            </a:endParaRPr>
          </a:p>
        </p:txBody>
      </p:sp>
      <p:sp>
        <p:nvSpPr>
          <p:cNvPr id="206851" name="Rectangle 2"/>
          <p:cNvSpPr>
            <a:spLocks noGrp="1" noRot="1" noChangeAspect="1" noChangeArrowheads="1" noTextEdit="1"/>
          </p:cNvSpPr>
          <p:nvPr>
            <p:ph type="sldImg"/>
          </p:nvPr>
        </p:nvSpPr>
        <p:spPr>
          <a:xfrm>
            <a:off x="1154113" y="690563"/>
            <a:ext cx="4703762" cy="3527425"/>
          </a:xfrm>
          <a:ln/>
        </p:spPr>
      </p:sp>
      <p:sp>
        <p:nvSpPr>
          <p:cNvPr id="206852" name="Rectangle 3"/>
          <p:cNvSpPr>
            <a:spLocks noGrp="1" noChangeArrowheads="1"/>
          </p:cNvSpPr>
          <p:nvPr>
            <p:ph type="body" idx="1"/>
          </p:nvPr>
        </p:nvSpPr>
        <p:spPr>
          <a:xfrm>
            <a:off x="925515" y="4449768"/>
            <a:ext cx="5157787" cy="4143375"/>
          </a:xfrm>
          <a:noFill/>
          <a:ln/>
        </p:spPr>
        <p:txBody>
          <a:bodyPr/>
          <a:lstStyle/>
          <a:p>
            <a:r>
              <a:rPr lang="en-US" b="1" baseline="0" dirty="0"/>
              <a:t>Initial Evaluation Activities – ‘Quick Look’ Briefing</a:t>
            </a:r>
            <a:endParaRPr lang="en-US" b="1" dirty="0"/>
          </a:p>
          <a:p>
            <a:endParaRPr lang="en-US" dirty="0"/>
          </a:p>
          <a:p>
            <a:r>
              <a:rPr lang="en-US" b="1" dirty="0"/>
              <a:t>Lesson Plan:</a:t>
            </a:r>
            <a:r>
              <a:rPr lang="en-US" b="1" baseline="0" dirty="0"/>
              <a:t>  </a:t>
            </a:r>
            <a:r>
              <a:rPr lang="en-US" b="1" dirty="0"/>
              <a:t>Briefly explain that this</a:t>
            </a:r>
            <a:r>
              <a:rPr lang="en-US" b="1" baseline="0" dirty="0"/>
              <a:t> Quick Look status update</a:t>
            </a:r>
            <a:r>
              <a:rPr lang="en-US" b="1" dirty="0"/>
              <a:t>, while not mandatory, is a recommended practice and is the first report/</a:t>
            </a:r>
            <a:r>
              <a:rPr lang="en-US" b="1" baseline="0" dirty="0"/>
              <a:t>briefing to the SSA in the source selection execution process.  The Quick Look briefing will provide the SSA a general familiarity with the proposal content that will lay a foundation for effective SSA engagement throughout the evaluation process.  It may be a useful tool for managing schedule expectations, particularly if more proposals were received than anticipated.</a:t>
            </a:r>
          </a:p>
          <a:p>
            <a:endParaRPr lang="en-US" dirty="0"/>
          </a:p>
        </p:txBody>
      </p:sp>
    </p:spTree>
    <p:extLst>
      <p:ext uri="{BB962C8B-B14F-4D97-AF65-F5344CB8AC3E}">
        <p14:creationId xmlns:p14="http://schemas.microsoft.com/office/powerpoint/2010/main" val="991739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103"/>
          <p:cNvSpPr>
            <a:spLocks noGrp="1" noChangeArrowheads="1"/>
          </p:cNvSpPr>
          <p:nvPr>
            <p:ph type="sldNum" sz="quarter" idx="5"/>
          </p:nvPr>
        </p:nvSpPr>
        <p:spPr>
          <a:noFill/>
        </p:spPr>
        <p:txBody>
          <a:bodyPr/>
          <a:lstStyle/>
          <a:p>
            <a:fld id="{2BF74D3D-5494-46C2-8C12-8D970F707F07}" type="slidenum">
              <a:rPr lang="en-US" smtClean="0">
                <a:latin typeface="Arial" pitchFamily="34" charset="0"/>
              </a:rPr>
              <a:pPr/>
              <a:t>28</a:t>
            </a:fld>
            <a:endParaRPr lang="en-US" dirty="0">
              <a:latin typeface="Arial"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r>
              <a:rPr lang="en-US" b="1" dirty="0"/>
              <a:t>Initial Evaluation Activities – Proposal Receipt, cont’d</a:t>
            </a:r>
          </a:p>
          <a:p>
            <a:endParaRPr lang="en-US" b="1" dirty="0"/>
          </a:p>
          <a:p>
            <a:pPr marL="0" marR="0" indent="0" algn="l" defTabSz="919338" rtl="0" eaLnBrk="1" fontAlgn="auto" latinLnBrk="0" hangingPunct="1">
              <a:lnSpc>
                <a:spcPct val="100000"/>
              </a:lnSpc>
              <a:spcBef>
                <a:spcPts val="0"/>
              </a:spcBef>
              <a:spcAft>
                <a:spcPts val="0"/>
              </a:spcAft>
              <a:buClrTx/>
              <a:buSzTx/>
              <a:buFontTx/>
              <a:buNone/>
              <a:tabLst/>
              <a:defRPr/>
            </a:pPr>
            <a:r>
              <a:rPr lang="en-US" b="1" dirty="0"/>
              <a:t>Lesson Plan:  </a:t>
            </a:r>
            <a:r>
              <a:rPr lang="en-US" b="1" baseline="0" dirty="0"/>
              <a:t>Tailor chart to add information specific to the current acquisition.  Consider presenting a demo of the software tool to be used, if any, for the current source selection.  Note that EZ Source cannot be used for classified acquisitions.</a:t>
            </a:r>
          </a:p>
          <a:p>
            <a:pPr marL="0" marR="0" indent="0" algn="l" defTabSz="919338"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9338" rtl="0" eaLnBrk="1" fontAlgn="auto" latinLnBrk="0" hangingPunct="1">
              <a:lnSpc>
                <a:spcPct val="100000"/>
              </a:lnSpc>
              <a:spcBef>
                <a:spcPts val="0"/>
              </a:spcBef>
              <a:spcAft>
                <a:spcPts val="0"/>
              </a:spcAft>
              <a:buClrTx/>
              <a:buSzTx/>
              <a:buFontTx/>
              <a:buNone/>
              <a:tabLst/>
              <a:defRPr/>
            </a:pPr>
            <a:r>
              <a:rPr lang="en-US" b="1" baseline="0" dirty="0"/>
              <a:t>NOTE:  Offerors should not begin reviewing or evaluating any proposals until after completion of Phase II training.</a:t>
            </a:r>
          </a:p>
          <a:p>
            <a:pPr defTabSz="919338">
              <a:defRPr/>
            </a:pPr>
            <a:endParaRPr lang="en-US" b="1" baseline="0" dirty="0"/>
          </a:p>
          <a:p>
            <a:r>
              <a:rPr lang="en-US" b="1" dirty="0"/>
              <a:t>NOTE:  Since the PCO has to load offeror proposals into SS tool, it is a good practice to request electronic</a:t>
            </a:r>
            <a:r>
              <a:rPr lang="en-US" b="1" baseline="0" dirty="0"/>
              <a:t> </a:t>
            </a:r>
            <a:r>
              <a:rPr lang="en-US" b="1" dirty="0"/>
              <a:t>copies with hard copies.</a:t>
            </a:r>
          </a:p>
          <a:p>
            <a:endParaRPr lang="en-US" dirty="0"/>
          </a:p>
        </p:txBody>
      </p:sp>
    </p:spTree>
    <p:extLst>
      <p:ext uri="{BB962C8B-B14F-4D97-AF65-F5344CB8AC3E}">
        <p14:creationId xmlns:p14="http://schemas.microsoft.com/office/powerpoint/2010/main" val="2741475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Initial Evaluation Phase</a:t>
            </a:r>
          </a:p>
          <a:p>
            <a:endParaRPr lang="en-US" b="1" dirty="0"/>
          </a:p>
          <a:p>
            <a:r>
              <a:rPr lang="en-US" b="1" dirty="0"/>
              <a:t>Lesson Plan:  Discuss the general process for the initial evaluation phase</a:t>
            </a:r>
            <a:r>
              <a:rPr lang="en-US" b="1" baseline="0" dirty="0"/>
              <a:t> for current source selection.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29</a:t>
            </a:fld>
            <a:endParaRPr lang="en-US" dirty="0"/>
          </a:p>
        </p:txBody>
      </p:sp>
    </p:spTree>
    <p:extLst>
      <p:ext uri="{BB962C8B-B14F-4D97-AF65-F5344CB8AC3E}">
        <p14:creationId xmlns:p14="http://schemas.microsoft.com/office/powerpoint/2010/main" val="72367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103"/>
          <p:cNvSpPr>
            <a:spLocks noGrp="1" noChangeArrowheads="1"/>
          </p:cNvSpPr>
          <p:nvPr>
            <p:ph type="sldNum" sz="quarter" idx="5"/>
          </p:nvPr>
        </p:nvSpPr>
        <p:spPr>
          <a:noFill/>
        </p:spPr>
        <p:txBody>
          <a:bodyPr/>
          <a:lstStyle/>
          <a:p>
            <a:fld id="{4E144D8B-FEF5-4F12-9AB1-9890DCF8966F}" type="slidenum">
              <a:rPr lang="en-US" smtClean="0">
                <a:latin typeface="Arial" pitchFamily="34" charset="0"/>
              </a:rPr>
              <a:pPr/>
              <a:t>3</a:t>
            </a:fld>
            <a:endParaRPr lang="en-US" dirty="0">
              <a:latin typeface="Arial"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r>
              <a:rPr lang="en-US" b="1" baseline="0" dirty="0"/>
              <a:t>Learning Objectives</a:t>
            </a:r>
          </a:p>
          <a:p>
            <a:endParaRPr lang="en-US" baseline="0" dirty="0"/>
          </a:p>
          <a:p>
            <a:r>
              <a:rPr lang="en-US" b="1" dirty="0"/>
              <a:t>Lesson Plan:  </a:t>
            </a:r>
            <a:r>
              <a:rPr lang="en-US" b="1" baseline="0" dirty="0"/>
              <a:t>The learning objectives are broad enough that they may be appropriate for any tailoring required.  </a:t>
            </a:r>
            <a:r>
              <a:rPr lang="en-US" b="1" dirty="0"/>
              <a:t>However, it is always good</a:t>
            </a:r>
            <a:r>
              <a:rPr lang="en-US" b="1" baseline="0" dirty="0"/>
              <a:t> to re-verify their applicability</a:t>
            </a:r>
            <a:r>
              <a:rPr lang="en-US" baseline="0" dirty="0"/>
              <a:t>.</a:t>
            </a:r>
            <a:endParaRPr lang="en-US" dirty="0"/>
          </a:p>
        </p:txBody>
      </p:sp>
    </p:spTree>
    <p:extLst>
      <p:ext uri="{BB962C8B-B14F-4D97-AF65-F5344CB8AC3E}">
        <p14:creationId xmlns:p14="http://schemas.microsoft.com/office/powerpoint/2010/main" val="3858462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Initial Evaluation Phase</a:t>
            </a:r>
            <a:r>
              <a:rPr lang="en-US" b="1" baseline="0" dirty="0"/>
              <a:t> – Flow </a:t>
            </a:r>
            <a:r>
              <a:rPr lang="en-US" b="1" dirty="0"/>
              <a:t>of Evaluation Findings</a:t>
            </a:r>
          </a:p>
          <a:p>
            <a:endParaRPr lang="en-US" dirty="0"/>
          </a:p>
          <a:p>
            <a:r>
              <a:rPr lang="en-US" b="1" dirty="0"/>
              <a:t>Lesson Plan:</a:t>
            </a:r>
            <a:r>
              <a:rPr lang="en-US" b="1" baseline="0" dirty="0"/>
              <a:t>  Discuss the process flow from Evaluator’s Worksheet to Team Leader’s Summary Sheets to SSEB Initial Report to SSAC to SSA.  This chart provides a pictorial of the information contained on the previous chart.</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30</a:t>
            </a:fld>
            <a:endParaRPr lang="en-US" dirty="0"/>
          </a:p>
        </p:txBody>
      </p:sp>
    </p:spTree>
    <p:extLst>
      <p:ext uri="{BB962C8B-B14F-4D97-AF65-F5344CB8AC3E}">
        <p14:creationId xmlns:p14="http://schemas.microsoft.com/office/powerpoint/2010/main" val="424920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Evaluation Phase</a:t>
            </a:r>
            <a:r>
              <a:rPr lang="en-US" b="1" baseline="0" dirty="0"/>
              <a:t> – Basic Evaluation Guidelines</a:t>
            </a:r>
          </a:p>
          <a:p>
            <a:endParaRPr lang="en-US" b="1" baseline="0" dirty="0"/>
          </a:p>
          <a:p>
            <a:r>
              <a:rPr lang="en-US" b="1" baseline="0" dirty="0"/>
              <a:t>Lesson Plan:  The </a:t>
            </a:r>
            <a:r>
              <a:rPr lang="en-US" b="1" dirty="0"/>
              <a:t>SSEB does not compare proposals unless there is no SSAC *and*</a:t>
            </a:r>
            <a:r>
              <a:rPr lang="en-US" b="1" baseline="0" dirty="0"/>
              <a:t> the SSA has requested in the SSP that the SSEB conducts a comparative analysis and makes an award recommendation.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31</a:t>
            </a:fld>
            <a:endParaRPr lang="en-US"/>
          </a:p>
        </p:txBody>
      </p:sp>
    </p:spTree>
    <p:extLst>
      <p:ext uri="{BB962C8B-B14F-4D97-AF65-F5344CB8AC3E}">
        <p14:creationId xmlns:p14="http://schemas.microsoft.com/office/powerpoint/2010/main" val="1259226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Evaluation Phase</a:t>
            </a:r>
            <a:r>
              <a:rPr lang="en-US" b="1" baseline="0" dirty="0"/>
              <a:t> – Basic </a:t>
            </a:r>
            <a:r>
              <a:rPr lang="en-US" b="1" dirty="0"/>
              <a:t>Evaluator Guidelines, cont’d</a:t>
            </a:r>
          </a:p>
          <a:p>
            <a:endParaRPr lang="en-US" b="1" dirty="0"/>
          </a:p>
          <a:p>
            <a:r>
              <a:rPr lang="en-US" b="1" dirty="0"/>
              <a:t>Lesson Plan:  Discuss the basic </a:t>
            </a:r>
            <a:r>
              <a:rPr lang="en-US" b="1" baseline="0" dirty="0"/>
              <a:t>guidelines each evaluator shall apply </a:t>
            </a:r>
            <a:r>
              <a:rPr lang="en-US" b="1" dirty="0"/>
              <a:t>for the </a:t>
            </a:r>
            <a:r>
              <a:rPr lang="en-US" b="1" baseline="0" dirty="0"/>
              <a:t>current source selection.  It is important that each evaluator review and evaluate independently, based on their own knowledge and experience.  Proposals must be evaluated *only* against the criteria set forth in the solicitation (factors and subfactors in Sections L and M).  We must evaluate what was requested, not what we wish we had.  Evaluators must ensure that their evaluation does not expand the scope of the requirement or published criteria, and must also ensure that they do not compare offeror proposals or transfer one offeror’s technical solution to another offeror.  They must remember to evaluate each proposal independently, on its own, against only the evaluation criteria set forth in the solicitation.</a:t>
            </a:r>
          </a:p>
          <a:p>
            <a:endParaRPr lang="en-US" b="1" baseline="0" dirty="0"/>
          </a:p>
          <a:p>
            <a:r>
              <a:rPr lang="en-US" b="1" baseline="0" dirty="0"/>
              <a:t>If the solicitation requires offerors to submit hard copies of their proposal, note that some offerors may request that the hard copies be returned to them.  For this reason, evaluators should not make notations in the hard copies submitted by the offerors.</a:t>
            </a:r>
            <a:endParaRPr lang="en-US" b="1"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32</a:t>
            </a:fld>
            <a:endParaRPr lang="en-US" dirty="0"/>
          </a:p>
        </p:txBody>
      </p:sp>
    </p:spTree>
    <p:extLst>
      <p:ext uri="{BB962C8B-B14F-4D97-AF65-F5344CB8AC3E}">
        <p14:creationId xmlns:p14="http://schemas.microsoft.com/office/powerpoint/2010/main" val="3280078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Evaluation Phase – Basic Evaluator Guidelines, cont’d</a:t>
            </a:r>
          </a:p>
          <a:p>
            <a:endParaRPr lang="en-US" b="1" dirty="0"/>
          </a:p>
          <a:p>
            <a:r>
              <a:rPr lang="en-US" b="1" dirty="0"/>
              <a:t>Lesson Plan:  This</a:t>
            </a:r>
            <a:r>
              <a:rPr lang="en-US" b="1" baseline="0" dirty="0"/>
              <a:t> is a continuation of the </a:t>
            </a:r>
            <a:r>
              <a:rPr lang="en-US" b="1" dirty="0"/>
              <a:t>basic </a:t>
            </a:r>
            <a:r>
              <a:rPr lang="en-US" b="1" baseline="0" dirty="0"/>
              <a:t>guidelines each evaluator must follow </a:t>
            </a:r>
            <a:r>
              <a:rPr lang="en-US" b="1" dirty="0"/>
              <a:t>for the </a:t>
            </a:r>
            <a:r>
              <a:rPr lang="en-US" b="1" baseline="0" dirty="0"/>
              <a:t>current source selection.  </a:t>
            </a:r>
            <a:endParaRPr lang="en-US" b="1" dirty="0"/>
          </a:p>
          <a:p>
            <a:endParaRPr lang="en-US" b="1" dirty="0"/>
          </a:p>
          <a:p>
            <a:r>
              <a:rPr lang="en-US" b="1" dirty="0"/>
              <a:t>Evaluator findings are</a:t>
            </a:r>
            <a:r>
              <a:rPr lang="en-US" b="1" baseline="0" dirty="0"/>
              <a:t> the basis for the SSAC and SSA’s tradeoff analysis and so they must be well-documented and supported.  Evaluation narratives must be tied to both the offeror proposal and the specific requirements set forth in the solicitation.  Narratives must also describe the benefits and/or detriments of each offeror’s proposal, with explanation in plain language.  It is not sufficient to state that an offeror did not meet requirements.  Rather, the evaluation narrative must clearly describe why/how the proposal does or does not meet the applicable requirements.  All d</a:t>
            </a:r>
            <a:r>
              <a:rPr lang="en-US" b="1" dirty="0"/>
              <a:t>ocumentation should be</a:t>
            </a:r>
            <a:r>
              <a:rPr lang="en-US" b="1" baseline="0" dirty="0"/>
              <a:t> clear, consistent, concise, complete, and contemporaneous.  This is critical in the event of a protest.</a:t>
            </a:r>
          </a:p>
          <a:p>
            <a:endParaRPr lang="en-US" b="1" dirty="0"/>
          </a:p>
          <a:p>
            <a:r>
              <a:rPr lang="en-US" sz="1200" b="1" kern="1200" dirty="0">
                <a:solidFill>
                  <a:schemeClr val="tx1"/>
                </a:solidFill>
                <a:latin typeface="+mn-lt"/>
                <a:ea typeface="+mn-ea"/>
                <a:cs typeface="+mn-cs"/>
              </a:rPr>
              <a:t>The assigned ratings reflect the degree to which the proposed offeror’s approach meets or does not meet the minimum performance or capability requirements through an assessment of the strengths, weaknesses, deficiencies, and risks of a proposal.  </a:t>
            </a:r>
          </a:p>
          <a:p>
            <a:endParaRPr lang="en-US"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33</a:t>
            </a:fld>
            <a:endParaRPr lang="en-US" dirty="0"/>
          </a:p>
        </p:txBody>
      </p:sp>
    </p:spTree>
    <p:extLst>
      <p:ext uri="{BB962C8B-B14F-4D97-AF65-F5344CB8AC3E}">
        <p14:creationId xmlns:p14="http://schemas.microsoft.com/office/powerpoint/2010/main" val="3280078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Initial Evaluation Phase – Basic Evaluator Guidelines, cont’d</a:t>
            </a:r>
          </a:p>
          <a:p>
            <a:endParaRPr lang="en-US" b="1" dirty="0"/>
          </a:p>
          <a:p>
            <a:r>
              <a:rPr lang="en-US" b="1" dirty="0"/>
              <a:t>Lesson Plan:  Coordination</a:t>
            </a:r>
            <a:r>
              <a:rPr lang="en-US" b="1" baseline="0" dirty="0"/>
              <a:t> and communication among teams should occur through the team leads/team chiefs.  This helps to ensure integrated evaluation of overlapping areas and facilitates sharing of information that may help other evaluators in their assigned areas.  It is fine for evaluators to confer with each other and their team lead/team chief, but they should ensure that their evaluation is independent and not unduly influenced by anyone else.</a:t>
            </a:r>
            <a:endParaRPr lang="en-US" b="1"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34</a:t>
            </a:fld>
            <a:endParaRPr lang="en-US" dirty="0"/>
          </a:p>
        </p:txBody>
      </p:sp>
    </p:spTree>
    <p:extLst>
      <p:ext uri="{BB962C8B-B14F-4D97-AF65-F5344CB8AC3E}">
        <p14:creationId xmlns:p14="http://schemas.microsoft.com/office/powerpoint/2010/main" val="244713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103"/>
          <p:cNvSpPr>
            <a:spLocks noGrp="1" noChangeArrowheads="1"/>
          </p:cNvSpPr>
          <p:nvPr>
            <p:ph type="sldNum" sz="quarter" idx="5"/>
          </p:nvPr>
        </p:nvSpPr>
        <p:spPr>
          <a:noFill/>
        </p:spPr>
        <p:txBody>
          <a:bodyPr/>
          <a:lstStyle/>
          <a:p>
            <a:fld id="{8EBC6AC4-F0D9-46F6-8270-838CAB0E06D1}" type="slidenum">
              <a:rPr lang="en-US" smtClean="0">
                <a:latin typeface="Arial" pitchFamily="34" charset="0"/>
              </a:rPr>
              <a:pPr/>
              <a:t>35</a:t>
            </a:fld>
            <a:endParaRPr lang="en-US" dirty="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r>
              <a:rPr lang="en-US" b="1" dirty="0"/>
              <a:t>Initial Evaluation</a:t>
            </a:r>
            <a:r>
              <a:rPr lang="en-US" b="1" baseline="0" dirty="0"/>
              <a:t> Activities</a:t>
            </a:r>
            <a:endParaRPr lang="en-US" b="1" dirty="0"/>
          </a:p>
          <a:p>
            <a:endParaRPr lang="en-US" dirty="0"/>
          </a:p>
          <a:p>
            <a:r>
              <a:rPr lang="en-US" b="1" dirty="0"/>
              <a:t>Lesson Plan: </a:t>
            </a:r>
            <a:r>
              <a:rPr lang="en-US" dirty="0"/>
              <a:t> </a:t>
            </a:r>
            <a:r>
              <a:rPr lang="en-US" b="1" baseline="0" dirty="0"/>
              <a:t>It is important to prepare the Team Leads/Team Chiefs for their evaluators’ initial evaluation activities.  Discuss all points in the chart.  At the time Phase II training is delivered, a decision should be made on their course of action and chart tailored accordingly.  </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“Team Leads” include Technical, Past Performance, Cost/Price, Contract, and other functional evaluation teams.  In your discussion identify all team leads by name.  </a:t>
            </a:r>
          </a:p>
          <a:p>
            <a:endParaRPr lang="en-US" b="1" baseline="0" dirty="0"/>
          </a:p>
          <a:p>
            <a:r>
              <a:rPr lang="en-US" b="1" baseline="0" dirty="0"/>
              <a:t>The key point to emphasize is that the Team Leads (Factor/Subfactor chiefs in EZ Source) must determine, before evaluations begin, which evaluation method they will use. </a:t>
            </a:r>
          </a:p>
          <a:p>
            <a:r>
              <a:rPr lang="en-US" baseline="0" dirty="0"/>
              <a:t> </a:t>
            </a:r>
          </a:p>
          <a:p>
            <a:endParaRPr lang="en-US" dirty="0"/>
          </a:p>
          <a:p>
            <a:endParaRPr lang="en-US" dirty="0"/>
          </a:p>
        </p:txBody>
      </p:sp>
    </p:spTree>
    <p:extLst>
      <p:ext uri="{BB962C8B-B14F-4D97-AF65-F5344CB8AC3E}">
        <p14:creationId xmlns:p14="http://schemas.microsoft.com/office/powerpoint/2010/main" val="42190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103"/>
          <p:cNvSpPr>
            <a:spLocks noGrp="1" noChangeArrowheads="1"/>
          </p:cNvSpPr>
          <p:nvPr>
            <p:ph type="sldNum" sz="quarter" idx="5"/>
          </p:nvPr>
        </p:nvSpPr>
        <p:spPr>
          <a:noFill/>
        </p:spPr>
        <p:txBody>
          <a:bodyPr/>
          <a:lstStyle/>
          <a:p>
            <a:fld id="{8EBC6AC4-F0D9-46F6-8270-838CAB0E06D1}" type="slidenum">
              <a:rPr lang="en-US" smtClean="0">
                <a:latin typeface="Arial" pitchFamily="34" charset="0"/>
              </a:rPr>
              <a:pPr/>
              <a:t>36</a:t>
            </a:fld>
            <a:endParaRPr lang="en-US" dirty="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r>
              <a:rPr lang="en-US" b="1" dirty="0"/>
              <a:t>Initial Evaluation Activities,</a:t>
            </a:r>
            <a:r>
              <a:rPr lang="en-US" b="1" baseline="0" dirty="0"/>
              <a:t> cont’d</a:t>
            </a:r>
            <a:endParaRPr lang="en-US" sz="1100" b="0" dirty="0"/>
          </a:p>
          <a:p>
            <a:endParaRPr lang="en-US" dirty="0"/>
          </a:p>
          <a:p>
            <a:r>
              <a:rPr lang="en-US" b="1" dirty="0"/>
              <a:t>Lesson Plan:  Discuss with Team Leads/Chiefs their preferences for collaboration among their evaluators</a:t>
            </a:r>
            <a:r>
              <a:rPr lang="en-US" b="1" baseline="0" dirty="0"/>
              <a:t>.  Examples are given on this chart</a:t>
            </a:r>
            <a:r>
              <a:rPr lang="en-US" baseline="0" dirty="0"/>
              <a:t>.</a:t>
            </a:r>
          </a:p>
          <a:p>
            <a:endParaRPr lang="en-US" baseline="0" dirty="0"/>
          </a:p>
          <a:p>
            <a:endParaRPr lang="en-US" baseline="0" dirty="0"/>
          </a:p>
          <a:p>
            <a:endParaRPr lang="en-US" dirty="0"/>
          </a:p>
          <a:p>
            <a:endParaRPr lang="en-US" dirty="0"/>
          </a:p>
          <a:p>
            <a:endParaRPr lang="en-US" dirty="0"/>
          </a:p>
        </p:txBody>
      </p:sp>
    </p:spTree>
    <p:extLst>
      <p:ext uri="{BB962C8B-B14F-4D97-AF65-F5344CB8AC3E}">
        <p14:creationId xmlns:p14="http://schemas.microsoft.com/office/powerpoint/2010/main" val="3789929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103"/>
          <p:cNvSpPr>
            <a:spLocks noGrp="1" noChangeArrowheads="1"/>
          </p:cNvSpPr>
          <p:nvPr>
            <p:ph type="sldNum" sz="quarter" idx="5"/>
          </p:nvPr>
        </p:nvSpPr>
        <p:spPr>
          <a:noFill/>
        </p:spPr>
        <p:txBody>
          <a:bodyPr/>
          <a:lstStyle/>
          <a:p>
            <a:fld id="{8EBC6AC4-F0D9-46F6-8270-838CAB0E06D1}" type="slidenum">
              <a:rPr lang="en-US" smtClean="0">
                <a:latin typeface="Arial" pitchFamily="34" charset="0"/>
              </a:rPr>
              <a:pPr/>
              <a:t>37</a:t>
            </a:fld>
            <a:endParaRPr lang="en-US" dirty="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normAutofit/>
          </a:bodyPr>
          <a:lstStyle/>
          <a:p>
            <a:r>
              <a:rPr lang="en-US" b="1" dirty="0"/>
              <a:t>Initial Evaluation Activities, cont’d</a:t>
            </a:r>
            <a:endParaRPr lang="en-US" sz="1100" b="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a:t>
            </a:r>
            <a:r>
              <a:rPr lang="en-US" b="0" dirty="0"/>
              <a:t>  </a:t>
            </a:r>
            <a:r>
              <a:rPr lang="en-US" b="1" dirty="0"/>
              <a:t>The trainer</a:t>
            </a:r>
            <a:r>
              <a:rPr lang="en-US" b="1" baseline="0" dirty="0"/>
              <a:t> will facilitate this discussion and bring in aspects of the acquisition, expertise of team members, number of offerors, etc.  </a:t>
            </a:r>
          </a:p>
          <a:p>
            <a:endParaRPr lang="en-US" b="1" baseline="0" dirty="0"/>
          </a:p>
          <a:p>
            <a:r>
              <a:rPr lang="en-US" b="1" baseline="0" dirty="0"/>
              <a:t>Bottom line – while there are a number of ways to assign the ratings, the team must ensure that it uses the same approach for all offerors.  </a:t>
            </a:r>
            <a:r>
              <a:rPr lang="en-US" b="1" dirty="0"/>
              <a:t>The recommended approach (highlighted in yellow) facilitates consistency and quality control and gives us a single witness to explain the ratings, rather than many.</a:t>
            </a:r>
            <a:endParaRPr lang="en-US" b="1" baseline="0" dirty="0"/>
          </a:p>
          <a:p>
            <a:endParaRPr lang="en-US" baseline="0" dirty="0"/>
          </a:p>
          <a:p>
            <a:endParaRPr lang="en-US" dirty="0"/>
          </a:p>
          <a:p>
            <a:endParaRPr lang="en-US" baseline="0" dirty="0"/>
          </a:p>
          <a:p>
            <a:endParaRPr lang="en-US" baseline="0" dirty="0"/>
          </a:p>
        </p:txBody>
      </p:sp>
    </p:spTree>
    <p:extLst>
      <p:ext uri="{BB962C8B-B14F-4D97-AF65-F5344CB8AC3E}">
        <p14:creationId xmlns:p14="http://schemas.microsoft.com/office/powerpoint/2010/main" val="3215157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103"/>
          <p:cNvSpPr>
            <a:spLocks noGrp="1" noChangeArrowheads="1"/>
          </p:cNvSpPr>
          <p:nvPr>
            <p:ph type="sldNum" sz="quarter" idx="5"/>
          </p:nvPr>
        </p:nvSpPr>
        <p:spPr>
          <a:noFill/>
        </p:spPr>
        <p:txBody>
          <a:bodyPr/>
          <a:lstStyle/>
          <a:p>
            <a:fld id="{EADDFDE1-D9AF-430B-9FA2-14E101489060}" type="slidenum">
              <a:rPr lang="en-US" smtClean="0">
                <a:latin typeface="Arial" pitchFamily="34" charset="0"/>
              </a:rPr>
              <a:pPr/>
              <a:t>38</a:t>
            </a:fld>
            <a:endParaRPr lang="en-US" dirty="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r>
              <a:rPr lang="en-US" b="1" dirty="0"/>
              <a:t>Initial Evaluation Activities, cont’d</a:t>
            </a:r>
          </a:p>
          <a:p>
            <a:endParaRPr lang="en-US" b="1" dirty="0"/>
          </a:p>
          <a:p>
            <a:r>
              <a:rPr lang="en-US" b="1" dirty="0"/>
              <a:t>Lesson Plan:  Ensure team has settled</a:t>
            </a:r>
            <a:r>
              <a:rPr lang="en-US" b="1" baseline="0" dirty="0"/>
              <a:t> on</a:t>
            </a:r>
            <a:r>
              <a:rPr lang="en-US" b="1" dirty="0"/>
              <a:t> an</a:t>
            </a:r>
            <a:r>
              <a:rPr lang="en-US" b="1" baseline="0" dirty="0"/>
              <a:t> approach for consolidating evaluation inputs and clearly documenting evaluator outputs.  Discuss the use of Rating Team Worksheets or Summaries, etc.</a:t>
            </a:r>
          </a:p>
          <a:p>
            <a:endParaRPr lang="en-US" b="1" baseline="0" dirty="0"/>
          </a:p>
          <a:p>
            <a:pPr>
              <a:buFont typeface="Arial" pitchFamily="34" charset="0"/>
              <a:buNone/>
            </a:pPr>
            <a:r>
              <a:rPr lang="en-US" b="1" dirty="0"/>
              <a:t>Consider</a:t>
            </a:r>
            <a:r>
              <a:rPr lang="en-US" b="1" baseline="0" dirty="0"/>
              <a:t> using chart to summarize technical evaluation and as a lead-in to the rating definitions.  Discuss how the Technical Team Chief or Subfactor Chief will discuss with team members whether the documentation supports the consensus results. </a:t>
            </a:r>
          </a:p>
          <a:p>
            <a:endParaRPr lang="en-US" b="1" baseline="0" dirty="0"/>
          </a:p>
          <a:p>
            <a:r>
              <a:rPr lang="en-US" b="1" baseline="0" dirty="0"/>
              <a:t>Allow the team to decide how they will handle this information for the current acquisition.</a:t>
            </a:r>
            <a:endParaRPr lang="en-US" b="1" dirty="0"/>
          </a:p>
          <a:p>
            <a:endParaRPr lang="en-US" dirty="0"/>
          </a:p>
          <a:p>
            <a:endParaRPr lang="en-US" dirty="0"/>
          </a:p>
        </p:txBody>
      </p:sp>
    </p:spTree>
    <p:extLst>
      <p:ext uri="{BB962C8B-B14F-4D97-AF65-F5344CB8AC3E}">
        <p14:creationId xmlns:p14="http://schemas.microsoft.com/office/powerpoint/2010/main" val="2580787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103"/>
          <p:cNvSpPr>
            <a:spLocks noGrp="1" noChangeArrowheads="1"/>
          </p:cNvSpPr>
          <p:nvPr>
            <p:ph type="sldNum" sz="quarter" idx="5"/>
          </p:nvPr>
        </p:nvSpPr>
        <p:spPr>
          <a:noFill/>
        </p:spPr>
        <p:txBody>
          <a:bodyPr/>
          <a:lstStyle/>
          <a:p>
            <a:fld id="{8EBC6AC4-F0D9-46F6-8270-838CAB0E06D1}" type="slidenum">
              <a:rPr lang="en-US" smtClean="0">
                <a:latin typeface="Arial" pitchFamily="34" charset="0"/>
              </a:rPr>
              <a:pPr/>
              <a:t>39</a:t>
            </a:fld>
            <a:endParaRPr lang="en-US" dirty="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r>
              <a:rPr lang="en-US" b="1" dirty="0"/>
              <a:t>Technical Evaluations</a:t>
            </a:r>
          </a:p>
          <a:p>
            <a:endParaRPr lang="en-US" dirty="0"/>
          </a:p>
          <a:p>
            <a:r>
              <a:rPr lang="en-US" b="1" dirty="0"/>
              <a:t>Lesson Plan:  Hyperlinked is an excellent briefing</a:t>
            </a:r>
            <a:r>
              <a:rPr lang="en-US" b="1" baseline="0" dirty="0"/>
              <a:t> that contains more specifics on how to evaluate a proposal and how to write Evaluation Notices.  </a:t>
            </a:r>
            <a:endParaRPr lang="en-US" b="1" dirty="0"/>
          </a:p>
          <a:p>
            <a:r>
              <a:rPr lang="en-US" sz="1200" b="1" kern="1200" dirty="0">
                <a:solidFill>
                  <a:schemeClr val="tx1"/>
                </a:solidFill>
                <a:latin typeface="+mn-lt"/>
                <a:ea typeface="+mn-ea"/>
                <a:cs typeface="+mn-cs"/>
              </a:rPr>
              <a:t> </a:t>
            </a:r>
            <a:endParaRPr lang="en-US" sz="1600" b="1" kern="120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202447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Purpose of Source Selection</a:t>
            </a:r>
          </a:p>
          <a:p>
            <a:endParaRPr lang="en-US" baseline="0" dirty="0"/>
          </a:p>
          <a:p>
            <a:r>
              <a:rPr lang="en-US" b="1" baseline="0" dirty="0"/>
              <a:t>Lesson Plan</a:t>
            </a:r>
            <a:r>
              <a:rPr lang="en-US" baseline="0" dirty="0"/>
              <a:t>:  </a:t>
            </a:r>
            <a:r>
              <a:rPr lang="en-US" b="1" baseline="0" dirty="0"/>
              <a:t>Introduce the basic purpose of a source selection and discuss each bullet.</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a:t>
            </a:fld>
            <a:endParaRPr lang="en-US" dirty="0"/>
          </a:p>
        </p:txBody>
      </p:sp>
    </p:spTree>
    <p:extLst>
      <p:ext uri="{BB962C8B-B14F-4D97-AF65-F5344CB8AC3E}">
        <p14:creationId xmlns:p14="http://schemas.microsoft.com/office/powerpoint/2010/main" val="9461761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baseline="0" dirty="0"/>
              <a:t>Technical Evaluations, cont’d</a:t>
            </a:r>
          </a:p>
          <a:p>
            <a:endParaRPr lang="en-US" dirty="0"/>
          </a:p>
          <a:p>
            <a:pPr>
              <a:buFont typeface="Wingdings" pitchFamily="2" charset="2"/>
              <a:buNone/>
            </a:pPr>
            <a:r>
              <a:rPr lang="en-US" b="1" dirty="0"/>
              <a:t>Lesson Plan:</a:t>
            </a:r>
            <a:r>
              <a:rPr lang="en-US" b="1" baseline="0" dirty="0"/>
              <a:t>  Discuss with SSEB that </a:t>
            </a:r>
            <a:r>
              <a:rPr lang="en-US" sz="1200" b="1" kern="1200" dirty="0">
                <a:solidFill>
                  <a:schemeClr val="tx1"/>
                </a:solidFill>
                <a:latin typeface="+mn-lt"/>
                <a:ea typeface="+mn-ea"/>
                <a:cs typeface="+mn-cs"/>
              </a:rPr>
              <a:t>Section M – Evaluation Factors for Award informs the offerors of the following: </a:t>
            </a:r>
          </a:p>
          <a:p>
            <a:pPr lvl="2">
              <a:buFont typeface="Wingdings" pitchFamily="2" charset="2"/>
              <a:buNone/>
            </a:pPr>
            <a:endParaRPr lang="en-US" sz="1200" b="1" kern="1200" dirty="0">
              <a:solidFill>
                <a:schemeClr val="tx1"/>
              </a:solidFill>
              <a:latin typeface="+mn-lt"/>
              <a:ea typeface="+mn-ea"/>
              <a:cs typeface="+mn-cs"/>
            </a:endParaRPr>
          </a:p>
          <a:p>
            <a:pPr marL="171450" indent="-171450">
              <a:buFont typeface="Wingdings" panose="05000000000000000000" pitchFamily="2" charset="2"/>
              <a:buChar char="v"/>
            </a:pPr>
            <a:r>
              <a:rPr lang="en-US" b="1" dirty="0"/>
              <a:t>Factors and subfactors and the importance or weight given to each factor and </a:t>
            </a:r>
            <a:r>
              <a:rPr lang="en-US" b="1" dirty="0" err="1"/>
              <a:t>subfactor</a:t>
            </a:r>
            <a:endParaRPr lang="en-US" b="1" dirty="0"/>
          </a:p>
          <a:p>
            <a:pPr marL="171450" indent="-171450">
              <a:buFont typeface="Wingdings" panose="05000000000000000000" pitchFamily="2" charset="2"/>
              <a:buChar char="v"/>
            </a:pPr>
            <a:r>
              <a:rPr lang="en-US" b="1" dirty="0"/>
              <a:t>How the factors interrelate</a:t>
            </a:r>
          </a:p>
          <a:p>
            <a:pPr marL="171450" indent="-171450">
              <a:buFont typeface="Wingdings" panose="05000000000000000000" pitchFamily="2" charset="2"/>
              <a:buChar char="v"/>
            </a:pPr>
            <a:r>
              <a:rPr lang="en-US" b="1" dirty="0"/>
              <a:t>How proposals will be evaluated and how the Government will make its selection for award</a:t>
            </a:r>
          </a:p>
          <a:p>
            <a:pPr marL="171450" indent="-171450">
              <a:buFont typeface="Wingdings" panose="05000000000000000000" pitchFamily="2" charset="2"/>
              <a:buChar char="v"/>
            </a:pPr>
            <a:r>
              <a:rPr lang="en-US" b="1" dirty="0"/>
              <a:t>Number of awards contemplated</a:t>
            </a:r>
          </a:p>
          <a:p>
            <a:pPr marL="0" indent="0">
              <a:buFont typeface="Wingdings" panose="05000000000000000000" pitchFamily="2" charset="2"/>
              <a:buNone/>
            </a:pPr>
            <a:endParaRPr lang="en-US" b="1" dirty="0"/>
          </a:p>
          <a:p>
            <a:pPr marL="0" indent="0">
              <a:buFont typeface="Wingdings" panose="05000000000000000000" pitchFamily="2" charset="2"/>
              <a:buNone/>
            </a:pPr>
            <a:r>
              <a:rPr lang="en-US" b="1" dirty="0"/>
              <a:t>Distribute copies of Section M to each team member and include a discussion of the specific evaluation factors/criteria</a:t>
            </a:r>
            <a:r>
              <a:rPr lang="en-US" b="1" baseline="0" dirty="0"/>
              <a:t> that this team will be using to conduct the evaluation.  While each team member should be familiar with the RFP prior to attending this training, it may be valuable to walk the team through the entire Section M.  You must discuss the approach the team selected to evaluate risk, i.e., either as part of the overall technical rating, or as a separate risk rating.  Discuss the following with the team:</a:t>
            </a:r>
          </a:p>
          <a:p>
            <a:pPr marL="0" indent="0">
              <a:buFont typeface="Wingdings" panose="05000000000000000000" pitchFamily="2" charset="2"/>
              <a:buNone/>
            </a:pPr>
            <a:endParaRPr lang="en-US" b="1" baseline="0" dirty="0"/>
          </a:p>
          <a:p>
            <a:pPr marL="171450" indent="-171450">
              <a:buFont typeface="Wingdings" panose="05000000000000000000" pitchFamily="2" charset="2"/>
              <a:buChar char="v"/>
            </a:pPr>
            <a:r>
              <a:rPr lang="en-US" b="1" baseline="0" dirty="0"/>
              <a:t>Technical Rating:  Government evaluates the quality of the offeror’s technical solution for meeting the Government’s requirement.  Strengths and deficiencies are associated with the evaluation of the quality of the offeror’s proposed technical solution.</a:t>
            </a:r>
          </a:p>
          <a:p>
            <a:pPr marL="171450" indent="-171450">
              <a:buFont typeface="Wingdings" panose="05000000000000000000" pitchFamily="2" charset="2"/>
              <a:buChar char="v"/>
            </a:pPr>
            <a:r>
              <a:rPr lang="en-US" b="1" baseline="0" dirty="0"/>
              <a:t>Technical Risk Rating:  Government considers the risk associated with the technical approach in meeting the Government requirement.  Assessment of technical risk, which is manifested by the identification of weaknesses, considers potential for disruption of schedule, increased costs, degradation of performance, the need for increased Government oversight, or the likelihood of unsuccessful contract performance.</a:t>
            </a:r>
          </a:p>
          <a:p>
            <a:pPr marL="0" indent="0">
              <a:buFont typeface="Wingdings" panose="05000000000000000000" pitchFamily="2" charset="2"/>
              <a:buNone/>
            </a:pPr>
            <a:endParaRPr lang="en-US" b="1" baseline="0" dirty="0"/>
          </a:p>
          <a:p>
            <a:pPr marL="0" indent="0">
              <a:buFont typeface="Wingdings" panose="05000000000000000000" pitchFamily="2" charset="2"/>
              <a:buNone/>
            </a:pPr>
            <a:r>
              <a:rPr lang="en-US" b="1" baseline="0" dirty="0"/>
              <a:t>NOTE:  Another approach is to include the corresponding language from both Sections L and M on the same chart (e.g., show Technical Subfactor 1 for Section L on the same chart as Technical Subfactor 2, etc.) so that the team can see the corresponding sections at the same time.</a:t>
            </a:r>
          </a:p>
          <a:p>
            <a:pPr marL="0" indent="0">
              <a:buFont typeface="Wingdings" panose="05000000000000000000" pitchFamily="2" charset="2"/>
              <a:buNone/>
            </a:pPr>
            <a:endParaRPr lang="en-US" b="1" baseline="0" dirty="0"/>
          </a:p>
          <a:p>
            <a:pPr marL="0" indent="0">
              <a:buFont typeface="Wingdings" panose="05000000000000000000" pitchFamily="2" charset="2"/>
              <a:buNone/>
            </a:pPr>
            <a:r>
              <a:rPr lang="en-US" b="1" baseline="0" dirty="0"/>
              <a:t>The action buttons on the bottom right corner of the charts will take you to the technical rating tables.  Recommend reviewing the rating definitions that will be used for this source selection as part of this section of the briefing.</a:t>
            </a:r>
          </a:p>
          <a:p>
            <a:pPr marL="0" indent="0">
              <a:buFont typeface="Wingdings" panose="05000000000000000000" pitchFamily="2" charset="2"/>
              <a:buNone/>
            </a:pP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40</a:t>
            </a:fld>
            <a:endParaRPr lang="en-US" dirty="0"/>
          </a:p>
        </p:txBody>
      </p:sp>
    </p:spTree>
    <p:extLst>
      <p:ext uri="{BB962C8B-B14F-4D97-AF65-F5344CB8AC3E}">
        <p14:creationId xmlns:p14="http://schemas.microsoft.com/office/powerpoint/2010/main" val="1079394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Technical Evaluations, cont’d</a:t>
            </a:r>
          </a:p>
          <a:p>
            <a:endParaRPr lang="en-US" dirty="0"/>
          </a:p>
          <a:p>
            <a:pPr>
              <a:buFont typeface="Wingdings" pitchFamily="2" charset="2"/>
              <a:buNone/>
            </a:pPr>
            <a:r>
              <a:rPr lang="en-US" b="1" dirty="0"/>
              <a:t>Lesson Plan:</a:t>
            </a:r>
            <a:r>
              <a:rPr lang="en-US" b="1" baseline="0" dirty="0"/>
              <a:t>  Discuss with SSEB that </a:t>
            </a:r>
            <a:r>
              <a:rPr lang="en-US" sz="1200" b="1" kern="1200" dirty="0">
                <a:solidFill>
                  <a:schemeClr val="tx1"/>
                </a:solidFill>
                <a:latin typeface="+mn-lt"/>
                <a:ea typeface="+mn-ea"/>
                <a:cs typeface="+mn-cs"/>
              </a:rPr>
              <a:t>Section L –</a:t>
            </a:r>
            <a:r>
              <a:rPr lang="en-US" sz="1200" b="1" kern="1200" baseline="0" dirty="0">
                <a:solidFill>
                  <a:schemeClr val="tx1"/>
                </a:solidFill>
                <a:latin typeface="+mn-lt"/>
                <a:ea typeface="+mn-ea"/>
                <a:cs typeface="+mn-cs"/>
              </a:rPr>
              <a:t> Instructions</a:t>
            </a:r>
            <a:r>
              <a:rPr lang="en-US" sz="1200" b="1" kern="1200" dirty="0">
                <a:solidFill>
                  <a:schemeClr val="tx1"/>
                </a:solidFill>
                <a:latin typeface="+mn-lt"/>
                <a:ea typeface="+mn-ea"/>
                <a:cs typeface="+mn-cs"/>
              </a:rPr>
              <a:t>, Conditions, and Notice to Offerors contains instructions, solicitation provisions, and other information to guide offerors in preparing their responses to the solicitation, typically directing formatting and organizational specifications in the following areas (tailor to the specific</a:t>
            </a:r>
            <a:r>
              <a:rPr lang="en-US" sz="1200" b="1" kern="1200" baseline="0" dirty="0">
                <a:solidFill>
                  <a:schemeClr val="tx1"/>
                </a:solidFill>
                <a:latin typeface="+mn-lt"/>
                <a:ea typeface="+mn-ea"/>
                <a:cs typeface="+mn-cs"/>
              </a:rPr>
              <a:t> acquisition)</a:t>
            </a:r>
            <a:r>
              <a:rPr lang="en-US" sz="1200" b="1" kern="1200" dirty="0">
                <a:solidFill>
                  <a:schemeClr val="tx1"/>
                </a:solidFill>
                <a:latin typeface="+mn-lt"/>
                <a:ea typeface="+mn-ea"/>
                <a:cs typeface="+mn-cs"/>
              </a:rPr>
              <a:t>: </a:t>
            </a:r>
          </a:p>
          <a:p>
            <a:pPr lvl="2">
              <a:buFont typeface="Wingdings" pitchFamily="2" charset="2"/>
              <a:buNone/>
            </a:pPr>
            <a:endParaRPr lang="en-US" sz="1200" b="1" kern="1200" dirty="0">
              <a:solidFill>
                <a:schemeClr val="tx1"/>
              </a:solidFill>
              <a:latin typeface="+mn-lt"/>
              <a:ea typeface="+mn-ea"/>
              <a:cs typeface="+mn-cs"/>
            </a:endParaRPr>
          </a:p>
          <a:p>
            <a:pPr marL="1085850" lvl="2" indent="-171450">
              <a:buFont typeface="Wingdings" pitchFamily="2" charset="2"/>
              <a:buChar char="v"/>
            </a:pPr>
            <a:r>
              <a:rPr lang="en-US" sz="1200" b="1" kern="1200" dirty="0">
                <a:solidFill>
                  <a:schemeClr val="tx1"/>
                </a:solidFill>
                <a:latin typeface="+mn-lt"/>
                <a:ea typeface="+mn-ea"/>
                <a:cs typeface="+mn-cs"/>
              </a:rPr>
              <a:t>Management </a:t>
            </a:r>
          </a:p>
          <a:p>
            <a:pPr marL="1085850" lvl="2" indent="-171450">
              <a:buFont typeface="Wingdings" pitchFamily="2" charset="2"/>
              <a:buChar char="v"/>
            </a:pPr>
            <a:r>
              <a:rPr lang="en-US" sz="1200" b="1" kern="1200" dirty="0">
                <a:solidFill>
                  <a:schemeClr val="tx1"/>
                </a:solidFill>
                <a:latin typeface="+mn-lt"/>
                <a:ea typeface="+mn-ea"/>
                <a:cs typeface="+mn-cs"/>
              </a:rPr>
              <a:t>Technical</a:t>
            </a:r>
          </a:p>
          <a:p>
            <a:pPr marL="1085850" lvl="2" indent="-171450">
              <a:buFont typeface="Wingdings" pitchFamily="2" charset="2"/>
              <a:buChar char="v"/>
            </a:pPr>
            <a:r>
              <a:rPr lang="en-US" sz="1200" b="1" kern="1200" dirty="0">
                <a:solidFill>
                  <a:schemeClr val="tx1"/>
                </a:solidFill>
                <a:latin typeface="+mn-lt"/>
                <a:ea typeface="+mn-ea"/>
                <a:cs typeface="+mn-cs"/>
              </a:rPr>
              <a:t>Logistics </a:t>
            </a:r>
          </a:p>
          <a:p>
            <a:pPr marL="1085850" lvl="2" indent="-171450">
              <a:buFont typeface="Wingdings" pitchFamily="2" charset="2"/>
              <a:buChar char="v"/>
            </a:pPr>
            <a:r>
              <a:rPr lang="en-US" sz="1200" b="1" kern="1200" dirty="0">
                <a:solidFill>
                  <a:schemeClr val="tx1"/>
                </a:solidFill>
                <a:latin typeface="+mn-lt"/>
                <a:ea typeface="+mn-ea"/>
                <a:cs typeface="+mn-cs"/>
              </a:rPr>
              <a:t>Past performance </a:t>
            </a:r>
          </a:p>
          <a:p>
            <a:pPr marL="1085850" lvl="2" indent="-171450">
              <a:buFont typeface="Wingdings" pitchFamily="2" charset="2"/>
              <a:buChar char="v"/>
            </a:pPr>
            <a:r>
              <a:rPr lang="en-US" sz="1200" b="1" kern="1200" dirty="0">
                <a:solidFill>
                  <a:schemeClr val="tx1"/>
                </a:solidFill>
                <a:latin typeface="+mn-lt"/>
                <a:ea typeface="+mn-ea"/>
                <a:cs typeface="+mn-cs"/>
              </a:rPr>
              <a:t>Cost or pricing data</a:t>
            </a:r>
            <a:endParaRPr lang="en-US" sz="1800" b="1" kern="1200" dirty="0">
              <a:solidFill>
                <a:schemeClr val="tx1"/>
              </a:solidFill>
              <a:latin typeface="+mn-lt"/>
              <a:ea typeface="+mn-ea"/>
              <a:cs typeface="+mn-cs"/>
            </a:endParaRPr>
          </a:p>
          <a:p>
            <a:endParaRPr lang="en-US" b="1" baseline="0" dirty="0"/>
          </a:p>
          <a:p>
            <a:r>
              <a:rPr lang="en-US" b="1" baseline="0" dirty="0"/>
              <a:t>Note:  Areas depend on service or supply acquisitions.</a:t>
            </a:r>
          </a:p>
          <a:p>
            <a:endParaRPr lang="en-US" b="1" baseline="0" dirty="0"/>
          </a:p>
          <a:p>
            <a:r>
              <a:rPr lang="en-US" b="1" baseline="0" dirty="0"/>
              <a:t>Distribute copies of Section L to each evaluator for their reference during evaluations.  </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41</a:t>
            </a:fld>
            <a:endParaRPr lang="en-US" dirty="0"/>
          </a:p>
        </p:txBody>
      </p:sp>
    </p:spTree>
    <p:extLst>
      <p:ext uri="{BB962C8B-B14F-4D97-AF65-F5344CB8AC3E}">
        <p14:creationId xmlns:p14="http://schemas.microsoft.com/office/powerpoint/2010/main" val="2532916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103"/>
          <p:cNvSpPr>
            <a:spLocks noGrp="1" noChangeArrowheads="1"/>
          </p:cNvSpPr>
          <p:nvPr>
            <p:ph type="sldNum" sz="quarter" idx="5"/>
          </p:nvPr>
        </p:nvSpPr>
        <p:spPr>
          <a:noFill/>
        </p:spPr>
        <p:txBody>
          <a:bodyPr/>
          <a:lstStyle/>
          <a:p>
            <a:fld id="{19DA84B4-0C43-47E0-B64C-BC7441F31CBC}" type="slidenum">
              <a:rPr lang="en-US" smtClean="0">
                <a:latin typeface="Arial" pitchFamily="34" charset="0"/>
              </a:rPr>
              <a:pPr/>
              <a:t>42</a:t>
            </a:fld>
            <a:endParaRPr lang="en-US" dirty="0">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normAutofit/>
          </a:bodyPr>
          <a:lstStyle/>
          <a:p>
            <a:r>
              <a:rPr lang="en-US" b="1" dirty="0"/>
              <a:t>Technical Evaluations,</a:t>
            </a:r>
            <a:r>
              <a:rPr lang="en-US" b="1" baseline="0" dirty="0"/>
              <a:t> cont’d</a:t>
            </a:r>
          </a:p>
          <a:p>
            <a:endParaRPr lang="en-US" dirty="0"/>
          </a:p>
          <a:p>
            <a:pPr defTabSz="919338">
              <a:defRPr/>
            </a:pPr>
            <a:r>
              <a:rPr lang="en-US" b="1" dirty="0"/>
              <a:t>Lesson Plan:  The</a:t>
            </a:r>
            <a:r>
              <a:rPr lang="en-US" b="1" baseline="0" dirty="0"/>
              <a:t> technical team’s evaluation must be fully supported by their narrative findings.  It is not sufficient for the narrative findings to state “The proposal meets the requirements of PWS paragraph XXX.”  Rather, the narrative findings must explain, with specific proposal references, how the proposal does or does not satisfy each technical requirement set forth in the evaluation criteria.  Strengths, deficiencies, weaknesses, and significant weaknesses within each technical subfactor must also be detailed and supported with narrative findings.</a:t>
            </a:r>
          </a:p>
          <a:p>
            <a:pPr defTabSz="919338">
              <a:defRPr/>
            </a:pPr>
            <a:endParaRPr lang="en-US" b="1" baseline="0" dirty="0"/>
          </a:p>
        </p:txBody>
      </p:sp>
    </p:spTree>
    <p:extLst>
      <p:ext uri="{BB962C8B-B14F-4D97-AF65-F5344CB8AC3E}">
        <p14:creationId xmlns:p14="http://schemas.microsoft.com/office/powerpoint/2010/main" val="378137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103"/>
          <p:cNvSpPr>
            <a:spLocks noGrp="1" noChangeArrowheads="1"/>
          </p:cNvSpPr>
          <p:nvPr>
            <p:ph type="sldNum" sz="quarter" idx="5"/>
          </p:nvPr>
        </p:nvSpPr>
        <p:spPr>
          <a:noFill/>
        </p:spPr>
        <p:txBody>
          <a:bodyPr/>
          <a:lstStyle/>
          <a:p>
            <a:fld id="{19DA84B4-0C43-47E0-B64C-BC7441F31CBC}" type="slidenum">
              <a:rPr lang="en-US" smtClean="0">
                <a:latin typeface="Arial" pitchFamily="34" charset="0"/>
              </a:rPr>
              <a:pPr/>
              <a:t>43</a:t>
            </a:fld>
            <a:endParaRPr lang="en-US" dirty="0">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normAutofit/>
          </a:bodyPr>
          <a:lstStyle/>
          <a:p>
            <a:r>
              <a:rPr lang="en-US" b="1" dirty="0"/>
              <a:t>Technical Evaluations, cont’d</a:t>
            </a:r>
          </a:p>
          <a:p>
            <a:endParaRPr lang="en-US" dirty="0"/>
          </a:p>
          <a:p>
            <a:pPr defTabSz="919338">
              <a:defRPr/>
            </a:pPr>
            <a:r>
              <a:rPr lang="en-US" b="1" dirty="0"/>
              <a:t>Lesson Plan:  </a:t>
            </a:r>
            <a:r>
              <a:rPr lang="en-US" b="1" baseline="0" dirty="0"/>
              <a:t>Emphasize the importance of describing the features of the proposal that embody a “strength” and documentation throughout the process.  </a:t>
            </a:r>
          </a:p>
          <a:p>
            <a:pPr defTabSz="919338">
              <a:defRPr/>
            </a:pPr>
            <a:endParaRPr lang="en-US" b="1" dirty="0"/>
          </a:p>
          <a:p>
            <a:pPr marL="0" marR="0" indent="0" algn="l" defTabSz="919338" rtl="0" eaLnBrk="1" fontAlgn="auto" latinLnBrk="0" hangingPunct="1">
              <a:lnSpc>
                <a:spcPct val="100000"/>
              </a:lnSpc>
              <a:spcBef>
                <a:spcPts val="0"/>
              </a:spcBef>
              <a:spcAft>
                <a:spcPts val="0"/>
              </a:spcAft>
              <a:buClrTx/>
              <a:buSzTx/>
              <a:buFont typeface="Arial" pitchFamily="34" charset="0"/>
              <a:buNone/>
              <a:tabLst/>
              <a:defRPr/>
            </a:pPr>
            <a:r>
              <a:rPr lang="en-US" sz="1200" b="1" dirty="0"/>
              <a:t>Note:</a:t>
            </a:r>
            <a:r>
              <a:rPr lang="en-US" sz="1200" b="1" baseline="0" dirty="0"/>
              <a:t>  Per DoD Source Selection Procedures, Section 3, paragraph 3.12, “The contracting officer shall incorporate beneficial aspects of the awardee’s proposal into the contract…”.  Also, see AF MP5315.3, Section 3, paragraph 3.12, Integrating Proposal into the Contract.</a:t>
            </a:r>
            <a:endParaRPr lang="en-US" b="1" dirty="0"/>
          </a:p>
          <a:p>
            <a:endParaRPr lang="en-US" dirty="0"/>
          </a:p>
        </p:txBody>
      </p:sp>
    </p:spTree>
    <p:extLst>
      <p:ext uri="{BB962C8B-B14F-4D97-AF65-F5344CB8AC3E}">
        <p14:creationId xmlns:p14="http://schemas.microsoft.com/office/powerpoint/2010/main" val="1713606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4103"/>
          <p:cNvSpPr>
            <a:spLocks noGrp="1" noChangeArrowheads="1"/>
          </p:cNvSpPr>
          <p:nvPr>
            <p:ph type="sldNum" sz="quarter" idx="5"/>
          </p:nvPr>
        </p:nvSpPr>
        <p:spPr>
          <a:noFill/>
        </p:spPr>
        <p:txBody>
          <a:bodyPr/>
          <a:lstStyle/>
          <a:p>
            <a:fld id="{C7880A06-0859-4109-B823-CF88E422B4E1}" type="slidenum">
              <a:rPr lang="en-US" smtClean="0">
                <a:latin typeface="Arial" pitchFamily="34" charset="0"/>
              </a:rPr>
              <a:pPr/>
              <a:t>44</a:t>
            </a:fld>
            <a:endParaRPr lang="en-US" dirty="0">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r>
              <a:rPr lang="en-US" b="1" dirty="0"/>
              <a:t>Technical Evaluations, cont’d</a:t>
            </a:r>
          </a:p>
          <a:p>
            <a:endParaRPr lang="en-US" dirty="0"/>
          </a:p>
          <a:p>
            <a:r>
              <a:rPr lang="en-US" b="1" dirty="0"/>
              <a:t>Lesson Plan:  The definitions of weakness and deficiency</a:t>
            </a:r>
            <a:r>
              <a:rPr lang="en-US" b="1" baseline="0" dirty="0"/>
              <a:t> are</a:t>
            </a:r>
            <a:r>
              <a:rPr lang="en-US" b="1" dirty="0"/>
              <a:t> found in FAR 15.001 and in Chapter 4 of the DoD Source Selection Procedures.</a:t>
            </a:r>
            <a:r>
              <a:rPr lang="en-US" b="1" baseline="0" dirty="0"/>
              <a:t>  It is important to discuss an offeror’s proposed approach that does not fall within the categories of strength, deficiency, and/or weakness; </a:t>
            </a:r>
            <a:r>
              <a:rPr lang="en-US" b="1" baseline="0" dirty="0" err="1"/>
              <a:t>i.e</a:t>
            </a:r>
            <a:r>
              <a:rPr lang="en-US" b="1" baseline="0" dirty="0"/>
              <a:t> “uncertainty”.  </a:t>
            </a:r>
            <a:r>
              <a:rPr lang="en-US" b="1" baseline="0"/>
              <a:t>This </a:t>
            </a:r>
            <a:r>
              <a:rPr lang="en-US" b="1" baseline="0" dirty="0"/>
              <a:t>ambiguity should be highlighted until such time (through ENs) the evaluators can make an informed declaration of the proposed approach.</a:t>
            </a:r>
          </a:p>
          <a:p>
            <a:pPr>
              <a:buFont typeface="Arial" pitchFamily="34" charset="0"/>
              <a:buNone/>
            </a:pPr>
            <a:endParaRPr lang="en-US" b="1" baseline="0" dirty="0"/>
          </a:p>
          <a:p>
            <a:r>
              <a:rPr lang="en-US" b="1" dirty="0"/>
              <a:t>In addition to weaknesses and deficiencies, </a:t>
            </a:r>
            <a:r>
              <a:rPr lang="en-US" b="1" baseline="0" dirty="0"/>
              <a:t>evaluators are also required to document significant weaknesses.  “Significant weakness” is defined as a flaw in the proposal that appreciably increases the risk of unsuccessful contract performance (FAR 15.001 and DoD Source Selection Procedures, Chapter 4)</a:t>
            </a:r>
            <a:endParaRPr lang="en-US" b="1" dirty="0"/>
          </a:p>
          <a:p>
            <a:pPr>
              <a:buFont typeface="Arial" pitchFamily="34" charset="0"/>
              <a:buNone/>
            </a:pPr>
            <a:endParaRPr lang="en-US" dirty="0"/>
          </a:p>
        </p:txBody>
      </p:sp>
    </p:spTree>
    <p:extLst>
      <p:ext uri="{BB962C8B-B14F-4D97-AF65-F5344CB8AC3E}">
        <p14:creationId xmlns:p14="http://schemas.microsoft.com/office/powerpoint/2010/main" val="1715678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Evaluations, cont’d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Lesson</a:t>
            </a:r>
            <a:r>
              <a:rPr lang="en-US" b="1" baseline="0" dirty="0"/>
              <a:t> Plan:  </a:t>
            </a:r>
            <a:r>
              <a:rPr lang="en-US" b="1" dirty="0"/>
              <a:t>This is pictorial representation of weakness as defined on the previous chart</a:t>
            </a:r>
          </a:p>
        </p:txBody>
      </p:sp>
      <p:sp>
        <p:nvSpPr>
          <p:cNvPr id="4" name="Slide Number Placeholder 3"/>
          <p:cNvSpPr>
            <a:spLocks noGrp="1"/>
          </p:cNvSpPr>
          <p:nvPr>
            <p:ph type="sldNum" sz="quarter" idx="10"/>
          </p:nvPr>
        </p:nvSpPr>
        <p:spPr/>
        <p:txBody>
          <a:bodyPr/>
          <a:lstStyle/>
          <a:p>
            <a:fld id="{5B84B94F-63AD-426E-88CB-044A92825218}" type="slidenum">
              <a:rPr lang="en-US" smtClean="0"/>
              <a:pPr/>
              <a:t>45</a:t>
            </a:fld>
            <a:endParaRPr lang="en-US"/>
          </a:p>
        </p:txBody>
      </p:sp>
    </p:spTree>
    <p:extLst>
      <p:ext uri="{BB962C8B-B14F-4D97-AF65-F5344CB8AC3E}">
        <p14:creationId xmlns:p14="http://schemas.microsoft.com/office/powerpoint/2010/main" val="1686037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Evaluations, cont’d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Lesson Plan:  This is a pictorial representation of deficiency</a:t>
            </a:r>
            <a:r>
              <a:rPr lang="en-US" b="1" baseline="0" dirty="0"/>
              <a:t> as defined on chart 44.  Note that a deficiency can be created by either  a material failure of the proposal to meet the requirement or by a combination of significant weaknesses.</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46</a:t>
            </a:fld>
            <a:endParaRPr lang="en-US"/>
          </a:p>
        </p:txBody>
      </p:sp>
    </p:spTree>
    <p:extLst>
      <p:ext uri="{BB962C8B-B14F-4D97-AF65-F5344CB8AC3E}">
        <p14:creationId xmlns:p14="http://schemas.microsoft.com/office/powerpoint/2010/main" val="195475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Initial</a:t>
            </a:r>
            <a:r>
              <a:rPr lang="en-US" b="1" baseline="0" dirty="0"/>
              <a:t> Evaluation Activities – Past Performance </a:t>
            </a:r>
            <a:endParaRPr lang="en-US" b="1" dirty="0"/>
          </a:p>
          <a:p>
            <a:endParaRPr lang="en-US" dirty="0"/>
          </a:p>
          <a:p>
            <a:r>
              <a:rPr lang="en-US" b="1" baseline="0" dirty="0"/>
              <a:t>Lesson Plan:  </a:t>
            </a:r>
            <a:r>
              <a:rPr lang="en-US" sz="1200" b="1" kern="1200" dirty="0">
                <a:solidFill>
                  <a:schemeClr val="tx1"/>
                </a:solidFill>
                <a:latin typeface="+mn-lt"/>
                <a:ea typeface="+mn-ea"/>
                <a:cs typeface="+mn-cs"/>
              </a:rPr>
              <a:t>The past performance evaluation is designed to assess the offeror’s probability of meeting the solicitation requirements successfully.  Hyperlinked</a:t>
            </a:r>
            <a:r>
              <a:rPr lang="en-US" sz="1200" b="1" kern="1200" baseline="0" dirty="0">
                <a:solidFill>
                  <a:schemeClr val="tx1"/>
                </a:solidFill>
                <a:latin typeface="+mn-lt"/>
                <a:ea typeface="+mn-ea"/>
                <a:cs typeface="+mn-cs"/>
              </a:rPr>
              <a:t> are GAO/COFC decision summaries on past performance.  </a:t>
            </a:r>
          </a:p>
          <a:p>
            <a:endParaRPr lang="en-US" sz="1200" b="1" kern="1200" dirty="0">
              <a:solidFill>
                <a:schemeClr val="tx1"/>
              </a:solidFill>
              <a:latin typeface="+mn-lt"/>
              <a:ea typeface="+mn-ea"/>
              <a:cs typeface="+mn-cs"/>
            </a:endParaRPr>
          </a:p>
          <a:p>
            <a:r>
              <a:rPr lang="en-US" sz="1200" b="1" u="none" kern="1200" dirty="0">
                <a:solidFill>
                  <a:srgbClr val="FF0000"/>
                </a:solidFill>
                <a:latin typeface="+mn-lt"/>
                <a:ea typeface="+mn-ea"/>
                <a:cs typeface="+mn-cs"/>
              </a:rPr>
              <a:t>Note:</a:t>
            </a:r>
            <a:r>
              <a:rPr lang="en-US" sz="1200" b="1" kern="1200" dirty="0">
                <a:solidFill>
                  <a:srgbClr val="FF0000"/>
                </a:solidFill>
                <a:latin typeface="+mn-lt"/>
                <a:ea typeface="+mn-ea"/>
                <a:cs typeface="+mn-cs"/>
              </a:rPr>
              <a:t> </a:t>
            </a:r>
            <a:r>
              <a:rPr lang="en-US" sz="1200" b="1" kern="1200" dirty="0">
                <a:solidFill>
                  <a:schemeClr val="tx1"/>
                </a:solidFill>
                <a:latin typeface="+mn-lt"/>
                <a:ea typeface="+mn-ea"/>
                <a:cs typeface="+mn-cs"/>
              </a:rPr>
              <a:t>DPAP policy</a:t>
            </a:r>
            <a:r>
              <a:rPr lang="en-US" sz="1200" b="1" kern="1200" baseline="0" dirty="0">
                <a:solidFill>
                  <a:schemeClr val="tx1"/>
                </a:solidFill>
                <a:latin typeface="+mn-lt"/>
                <a:ea typeface="+mn-ea"/>
                <a:cs typeface="+mn-cs"/>
              </a:rPr>
              <a:t> memo dated 13 Sep 2012 revised the past performance thresholds to be used in lieu of the thresholds at FAR 15.304(c)(3)(i) and 42.1502(b), as follows:</a:t>
            </a:r>
          </a:p>
          <a:p>
            <a:pPr marL="171450" indent="-171450">
              <a:buFont typeface="Wingdings" pitchFamily="2" charset="2"/>
              <a:buChar char="v"/>
            </a:pPr>
            <a:r>
              <a:rPr lang="en-US" sz="1200" b="1" kern="1200" baseline="0" dirty="0">
                <a:solidFill>
                  <a:schemeClr val="tx1"/>
                </a:solidFill>
                <a:latin typeface="+mn-lt"/>
                <a:ea typeface="+mn-ea"/>
                <a:cs typeface="+mn-cs"/>
              </a:rPr>
              <a:t>For systems and operations support acquisitions expected to exceed $5,000,000;</a:t>
            </a:r>
          </a:p>
          <a:p>
            <a:pPr marL="171450" indent="-171450">
              <a:buFont typeface="Wingdings" pitchFamily="2" charset="2"/>
              <a:buChar char="v"/>
            </a:pPr>
            <a:r>
              <a:rPr lang="en-US" sz="1200" b="1" kern="1200" baseline="0" dirty="0">
                <a:solidFill>
                  <a:schemeClr val="tx1"/>
                </a:solidFill>
                <a:latin typeface="+mn-lt"/>
                <a:ea typeface="+mn-ea"/>
                <a:cs typeface="+mn-cs"/>
              </a:rPr>
              <a:t>For services and information technology acquisitions expected to exceed $1,000,000;</a:t>
            </a:r>
          </a:p>
          <a:p>
            <a:pPr marL="171450" indent="-171450">
              <a:buFont typeface="Wingdings" pitchFamily="2" charset="2"/>
              <a:buChar char="v"/>
            </a:pPr>
            <a:r>
              <a:rPr lang="en-US" sz="1200" b="1" kern="1200" baseline="0" dirty="0">
                <a:solidFill>
                  <a:schemeClr val="tx1"/>
                </a:solidFill>
                <a:latin typeface="+mn-lt"/>
                <a:ea typeface="+mn-ea"/>
                <a:cs typeface="+mn-cs"/>
              </a:rPr>
              <a:t>For ship repair and overhaul acquisition expected to exceed $500,000;</a:t>
            </a:r>
          </a:p>
          <a:p>
            <a:pPr marL="171450" indent="-171450">
              <a:buFont typeface="Wingdings" pitchFamily="2" charset="2"/>
              <a:buChar char="v"/>
            </a:pPr>
            <a:r>
              <a:rPr lang="en-US" sz="1200" b="1" kern="1200" baseline="0" dirty="0">
                <a:solidFill>
                  <a:schemeClr val="tx1"/>
                </a:solidFill>
                <a:latin typeface="+mn-lt"/>
                <a:ea typeface="+mn-ea"/>
                <a:cs typeface="+mn-cs"/>
              </a:rPr>
              <a:t>For all other acquisitions expected to exceed the simplified acquisition threshold.</a:t>
            </a:r>
          </a:p>
          <a:p>
            <a:pPr marL="171450" indent="-171450">
              <a:buFont typeface="Wingdings" pitchFamily="2" charset="2"/>
              <a:buChar char="v"/>
            </a:pPr>
            <a:endParaRPr lang="en-US" sz="1200" kern="1200" baseline="0" dirty="0">
              <a:solidFill>
                <a:schemeClr val="tx1"/>
              </a:solidFill>
              <a:latin typeface="+mn-lt"/>
              <a:ea typeface="+mn-ea"/>
              <a:cs typeface="+mn-cs"/>
            </a:endParaRPr>
          </a:p>
          <a:p>
            <a:pPr marL="0" indent="0">
              <a:buFont typeface="Wingdings" pitchFamily="2" charset="2"/>
              <a:buNone/>
            </a:pPr>
            <a:r>
              <a:rPr lang="en-US" sz="1200" b="1" kern="1200" baseline="0" dirty="0">
                <a:solidFill>
                  <a:schemeClr val="tx1"/>
                </a:solidFill>
                <a:latin typeface="+mn-lt"/>
                <a:ea typeface="+mn-ea"/>
                <a:cs typeface="+mn-cs"/>
              </a:rPr>
              <a:t>NOTE:  A new Past Performance Evaluation training briefing is hyperlinked on this page and would be valuable training for inexperienced teams and trainers.</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47</a:t>
            </a:fld>
            <a:endParaRPr lang="en-US" dirty="0"/>
          </a:p>
        </p:txBody>
      </p:sp>
    </p:spTree>
    <p:extLst>
      <p:ext uri="{BB962C8B-B14F-4D97-AF65-F5344CB8AC3E}">
        <p14:creationId xmlns:p14="http://schemas.microsoft.com/office/powerpoint/2010/main" val="326337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solidFill>
                  <a:schemeClr val="tx1"/>
                </a:solidFill>
              </a:rPr>
              <a:t>Past Performance</a:t>
            </a:r>
          </a:p>
          <a:p>
            <a:endParaRPr lang="en-US" dirty="0">
              <a:solidFill>
                <a:schemeClr val="tx1"/>
              </a:solidFill>
            </a:endParaRPr>
          </a:p>
          <a:p>
            <a:r>
              <a:rPr lang="en-US" b="1" dirty="0">
                <a:solidFill>
                  <a:schemeClr val="tx1"/>
                </a:solidFill>
              </a:rPr>
              <a:t>Lesson Plan:  </a:t>
            </a:r>
            <a:r>
              <a:rPr lang="en-US" b="1" baseline="0" dirty="0">
                <a:solidFill>
                  <a:schemeClr val="tx1"/>
                </a:solidFill>
              </a:rPr>
              <a:t>Briefly recap where the team is regarding receipt of the Past Performance volume and the issuance/receipt of Past Performance Questionnaires.   It may also be helpful to discuss which information must be kept as part of the record, which m</a:t>
            </a:r>
            <a:r>
              <a:rPr lang="en-US" sz="1200" b="1" dirty="0">
                <a:solidFill>
                  <a:schemeClr val="tx1"/>
                </a:solidFill>
                <a:cs typeface="Arial" pitchFamily="34" charset="0"/>
              </a:rPr>
              <a:t>ust include:</a:t>
            </a:r>
          </a:p>
          <a:p>
            <a:endParaRPr lang="en-US" sz="1200" b="1" dirty="0">
              <a:solidFill>
                <a:schemeClr val="tx1"/>
              </a:solidFill>
              <a:cs typeface="Arial" pitchFamily="34" charset="0"/>
            </a:endParaRPr>
          </a:p>
          <a:p>
            <a:pPr marL="171450" indent="-171450">
              <a:buFont typeface="Wingdings" pitchFamily="2" charset="2"/>
              <a:buChar char="v"/>
            </a:pPr>
            <a:r>
              <a:rPr lang="en-US" sz="1200" b="1" dirty="0">
                <a:solidFill>
                  <a:schemeClr val="tx1"/>
                </a:solidFill>
                <a:cs typeface="Arial" pitchFamily="34" charset="0"/>
              </a:rPr>
              <a:t>Copies of all past performance references or instances (contracts or work efforts) on primes, subcontractors, partners or team members identified in an offeror’s past performance volume or identified internally by the Past Performance Team as an additional reference. </a:t>
            </a:r>
          </a:p>
          <a:p>
            <a:pPr marL="171450" indent="-171450">
              <a:buFont typeface="Wingdings" pitchFamily="2" charset="2"/>
              <a:buChar char="v"/>
            </a:pPr>
            <a:r>
              <a:rPr lang="en-US" sz="1200" b="1" dirty="0">
                <a:solidFill>
                  <a:schemeClr val="tx1"/>
                </a:solidFill>
                <a:cs typeface="Arial" pitchFamily="34" charset="0"/>
              </a:rPr>
              <a:t>Copies of all CPARSs and questionnaires assessed, as well as interviews conducted regarding CPARs and questionnaires, and any other forms of past performance information considered for each offeror (prime, etc.) </a:t>
            </a:r>
          </a:p>
          <a:p>
            <a:pPr marL="171450" indent="-171450">
              <a:buFont typeface="Wingdings" pitchFamily="2" charset="2"/>
              <a:buChar char="v"/>
            </a:pPr>
            <a:r>
              <a:rPr lang="en-US" sz="1200" b="1" dirty="0">
                <a:solidFill>
                  <a:schemeClr val="tx1"/>
                </a:solidFill>
                <a:cs typeface="Arial" pitchFamily="34" charset="0"/>
              </a:rPr>
              <a:t>Copy of each EN, </a:t>
            </a:r>
            <a:r>
              <a:rPr lang="en-US" sz="1200" b="1" dirty="0" err="1">
                <a:solidFill>
                  <a:schemeClr val="tx1"/>
                </a:solidFill>
                <a:cs typeface="Arial" pitchFamily="34" charset="0"/>
              </a:rPr>
              <a:t>offeror’s</a:t>
            </a:r>
            <a:r>
              <a:rPr lang="en-US" sz="1200" b="1" dirty="0">
                <a:solidFill>
                  <a:schemeClr val="tx1"/>
                </a:solidFill>
                <a:cs typeface="Arial" pitchFamily="34" charset="0"/>
              </a:rPr>
              <a:t> response, and Past Performance Team’s assessment of response.</a:t>
            </a:r>
          </a:p>
          <a:p>
            <a:pPr marL="0" indent="0">
              <a:buFont typeface="Wingdings" pitchFamily="2" charset="2"/>
              <a:buNone/>
            </a:pPr>
            <a:endParaRPr lang="en-US" sz="1200" b="0" dirty="0">
              <a:solidFill>
                <a:schemeClr val="tx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baseline="0" dirty="0"/>
              <a:t>The action button on the bottom right corner of the charts will take you to the past performance rating tables.  Recommend reviewing the rating definitions that will be used for this source selection as part of this section of the briefing.</a:t>
            </a:r>
          </a:p>
          <a:p>
            <a:pPr marL="0" indent="0">
              <a:buFont typeface="Wingdings" pitchFamily="2" charset="2"/>
              <a:buNone/>
            </a:pPr>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48</a:t>
            </a:fld>
            <a:endParaRPr lang="en-US" dirty="0"/>
          </a:p>
        </p:txBody>
      </p:sp>
    </p:spTree>
    <p:extLst>
      <p:ext uri="{BB962C8B-B14F-4D97-AF65-F5344CB8AC3E}">
        <p14:creationId xmlns:p14="http://schemas.microsoft.com/office/powerpoint/2010/main" val="32420604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Past</a:t>
            </a:r>
            <a:r>
              <a:rPr lang="en-US" b="1" baseline="0" dirty="0"/>
              <a:t> </a:t>
            </a:r>
            <a:r>
              <a:rPr lang="en-US" b="1" dirty="0"/>
              <a:t>Performance Rating Process</a:t>
            </a:r>
          </a:p>
          <a:p>
            <a:endParaRPr lang="en-US" b="1" dirty="0"/>
          </a:p>
          <a:p>
            <a:r>
              <a:rPr lang="en-US" b="1" dirty="0"/>
              <a:t>Lesson Plan</a:t>
            </a:r>
            <a:r>
              <a:rPr lang="en-US" dirty="0"/>
              <a:t>:  </a:t>
            </a:r>
            <a:r>
              <a:rPr lang="en-US" b="1" dirty="0"/>
              <a:t>Picture process chart.  Review</a:t>
            </a:r>
            <a:r>
              <a:rPr lang="en-US" b="1" baseline="0" dirty="0"/>
              <a:t> this process flow with the team to ensure their understanding of how the past performance information that they evaluate feeds into assignment of the past performance factor rating.</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49</a:t>
            </a:fld>
            <a:endParaRPr lang="en-US" dirty="0"/>
          </a:p>
        </p:txBody>
      </p:sp>
    </p:spTree>
    <p:extLst>
      <p:ext uri="{BB962C8B-B14F-4D97-AF65-F5344CB8AC3E}">
        <p14:creationId xmlns:p14="http://schemas.microsoft.com/office/powerpoint/2010/main" val="74101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Recap – What Has Been Accomplished</a:t>
            </a:r>
          </a:p>
          <a:p>
            <a:endParaRPr lang="en-US" b="1" baseline="0" dirty="0"/>
          </a:p>
          <a:p>
            <a:r>
              <a:rPr lang="en-US" b="1" baseline="0" dirty="0"/>
              <a:t>Lesson Plan:  </a:t>
            </a:r>
            <a:r>
              <a:rPr lang="en-US" baseline="0" dirty="0"/>
              <a:t>Keep in mind that </a:t>
            </a:r>
            <a:r>
              <a:rPr lang="en-US" b="1" baseline="0" dirty="0"/>
              <a:t>this may be the first group meeting for the SST</a:t>
            </a:r>
            <a:r>
              <a:rPr lang="en-US" baseline="0" dirty="0"/>
              <a:t>.  It is important to set the stage and remind them where they are in the SS process.  If the attendees have not read the RFP, have copies, especially of Sections L and M, available for them to review.</a:t>
            </a:r>
          </a:p>
          <a:p>
            <a:endParaRPr lang="en-US" baseline="0" dirty="0"/>
          </a:p>
          <a:p>
            <a:r>
              <a:rPr lang="en-US" baseline="0" dirty="0"/>
              <a:t>What should have already happened?</a:t>
            </a:r>
          </a:p>
          <a:p>
            <a:endParaRPr lang="en-US" baseline="0" dirty="0"/>
          </a:p>
          <a:p>
            <a:pPr>
              <a:buFont typeface="Wingdings" pitchFamily="2" charset="2"/>
              <a:buChar char="Ø"/>
            </a:pPr>
            <a:r>
              <a:rPr lang="en-US" baseline="0" dirty="0"/>
              <a:t> SSEB and Team Leader (Factor/Subfactor Chiefs) completed the evaluation planning</a:t>
            </a:r>
          </a:p>
          <a:p>
            <a:pPr lvl="1">
              <a:buFont typeface="Wingdings" pitchFamily="2" charset="2"/>
              <a:buChar char="§"/>
            </a:pPr>
            <a:r>
              <a:rPr lang="en-US" baseline="0" dirty="0"/>
              <a:t> Cross reference matrix developed</a:t>
            </a:r>
          </a:p>
          <a:p>
            <a:pPr lvl="1">
              <a:buFont typeface="Wingdings" pitchFamily="2" charset="2"/>
              <a:buChar char="§"/>
            </a:pPr>
            <a:r>
              <a:rPr lang="en-US" baseline="0" dirty="0"/>
              <a:t> Clear linkage between requirements, evaluation factors, and proposal instructions</a:t>
            </a:r>
          </a:p>
          <a:p>
            <a:pPr lvl="2">
              <a:buFont typeface="Wingdings" pitchFamily="2" charset="2"/>
              <a:buChar char="§"/>
            </a:pPr>
            <a:r>
              <a:rPr lang="en-US" baseline="0" dirty="0"/>
              <a:t> Clear linkage to Evaluation Worksheets</a:t>
            </a:r>
          </a:p>
          <a:p>
            <a:pPr lvl="1">
              <a:buFont typeface="Wingdings" pitchFamily="2" charset="2"/>
              <a:buChar char="§"/>
            </a:pPr>
            <a:r>
              <a:rPr lang="en-US" baseline="0" dirty="0"/>
              <a:t> Evaluation planning complete</a:t>
            </a:r>
          </a:p>
          <a:p>
            <a:pPr lvl="1">
              <a:buFont typeface="Wingdings" pitchFamily="2" charset="2"/>
              <a:buChar char="§"/>
            </a:pPr>
            <a:r>
              <a:rPr lang="en-US" baseline="0" dirty="0"/>
              <a:t> Evaluators should know assignments before starting</a:t>
            </a:r>
          </a:p>
          <a:p>
            <a:pPr>
              <a:buFont typeface="Arial" pitchFamily="34" charset="0"/>
              <a:buChar char="•"/>
            </a:pPr>
            <a:endParaRPr lang="en-US" b="1" i="1" baseline="0" dirty="0"/>
          </a:p>
          <a:p>
            <a:pPr>
              <a:buFont typeface="Arial" pitchFamily="34" charset="0"/>
              <a:buNone/>
            </a:pPr>
            <a:r>
              <a:rPr lang="en-US" b="1" i="0" baseline="0" dirty="0"/>
              <a:t>Conflict of Interest (COI)</a:t>
            </a:r>
            <a:r>
              <a:rPr lang="en-US" b="0" i="0" baseline="0" dirty="0"/>
              <a:t> statement must be </a:t>
            </a:r>
            <a:r>
              <a:rPr lang="en-US" b="1" i="0" baseline="0" dirty="0"/>
              <a:t>executed</a:t>
            </a:r>
            <a:r>
              <a:rPr lang="en-US" b="0" i="0" baseline="0" dirty="0"/>
              <a:t> </a:t>
            </a:r>
            <a:r>
              <a:rPr lang="en-US" b="1" i="0" baseline="0" dirty="0"/>
              <a:t>by each member of the SST after receipt of proposals and prior to any SST member/advisor accessing a proposal</a:t>
            </a:r>
            <a:r>
              <a:rPr lang="en-US" b="0" i="0" baseline="0" dirty="0"/>
              <a:t>.  </a:t>
            </a: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latin typeface="+mn-lt"/>
              <a:ea typeface="+mn-ea"/>
              <a:cs typeface="+mn-cs"/>
            </a:endParaRPr>
          </a:p>
          <a:p>
            <a:pPr>
              <a:buFont typeface="Arial" pitchFamily="34" charset="0"/>
              <a:buNone/>
            </a:pPr>
            <a:endParaRPr lang="en-US" b="0" baseline="0" dirty="0"/>
          </a:p>
          <a:p>
            <a:pPr>
              <a:buFont typeface="Arial" pitchFamily="34" charset="0"/>
              <a:buNone/>
            </a:pPr>
            <a:r>
              <a:rPr lang="en-US" b="0" baseline="0" dirty="0"/>
              <a:t> </a:t>
            </a:r>
            <a:endParaRPr lang="en-US" b="0" i="1" baseline="0" dirty="0"/>
          </a:p>
          <a:p>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a:t>
            </a:fld>
            <a:endParaRPr lang="en-US" dirty="0"/>
          </a:p>
        </p:txBody>
      </p:sp>
    </p:spTree>
    <p:extLst>
      <p:ext uri="{BB962C8B-B14F-4D97-AF65-F5344CB8AC3E}">
        <p14:creationId xmlns:p14="http://schemas.microsoft.com/office/powerpoint/2010/main" val="1550873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Past Performance Rating Process, cont’d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Highlight t</a:t>
            </a:r>
            <a:r>
              <a:rPr lang="en-US" b="1" baseline="0" dirty="0"/>
              <a:t>he point that the Past Performance Team evaluates each proposal to assess the offeror’s probability of meeting the solicitation requirements based on their demonstrated recent and relevant record of performance in supplying products and/or services that meet the contract’s requirements (see FAR 15.305).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There are three aspects to the past performance evaluation (third aspect addressed on next chart):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200" b="1"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First:</a:t>
            </a:r>
            <a:r>
              <a:rPr lang="en-US" sz="1200" b="1" kern="1200" baseline="0" dirty="0">
                <a:solidFill>
                  <a:schemeClr val="tx1"/>
                </a:solidFill>
                <a:latin typeface="+mn-lt"/>
                <a:ea typeface="+mn-ea"/>
                <a:cs typeface="+mn-cs"/>
              </a:rPr>
              <a:t>  Determine the </a:t>
            </a:r>
            <a:r>
              <a:rPr lang="en-US" sz="1200" b="1" kern="1200" baseline="0" dirty="0" err="1">
                <a:solidFill>
                  <a:schemeClr val="tx1"/>
                </a:solidFill>
                <a:latin typeface="+mn-lt"/>
                <a:ea typeface="+mn-ea"/>
                <a:cs typeface="+mn-cs"/>
              </a:rPr>
              <a:t>recency</a:t>
            </a:r>
            <a:r>
              <a:rPr lang="en-US" sz="1200" b="1" kern="1200" baseline="0" dirty="0">
                <a:solidFill>
                  <a:schemeClr val="tx1"/>
                </a:solidFill>
                <a:latin typeface="+mn-lt"/>
                <a:ea typeface="+mn-ea"/>
                <a:cs typeface="+mn-cs"/>
              </a:rPr>
              <a:t> of each past performance submission</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baseline="0" dirty="0">
                <a:solidFill>
                  <a:schemeClr val="tx1"/>
                </a:solidFill>
                <a:latin typeface="+mn-lt"/>
                <a:ea typeface="+mn-ea"/>
                <a:cs typeface="+mn-cs"/>
              </a:rPr>
              <a:t>Second:  E</a:t>
            </a:r>
            <a:r>
              <a:rPr lang="en-US" sz="1200" b="1" kern="1200" dirty="0">
                <a:solidFill>
                  <a:schemeClr val="tx1"/>
                </a:solidFill>
                <a:latin typeface="+mn-lt"/>
                <a:ea typeface="+mn-ea"/>
                <a:cs typeface="+mn-cs"/>
              </a:rPr>
              <a:t>valuate the offeror’s past performance to determine how relevant each</a:t>
            </a:r>
            <a:r>
              <a:rPr lang="en-US" sz="1200" b="1" kern="1200" baseline="0" dirty="0">
                <a:solidFill>
                  <a:schemeClr val="tx1"/>
                </a:solidFill>
                <a:latin typeface="+mn-lt"/>
                <a:ea typeface="+mn-ea"/>
                <a:cs typeface="+mn-cs"/>
              </a:rPr>
              <a:t> recent effort </a:t>
            </a:r>
            <a:r>
              <a:rPr lang="en-US" sz="1200" b="1" kern="1200" dirty="0">
                <a:solidFill>
                  <a:schemeClr val="tx1"/>
                </a:solidFill>
                <a:latin typeface="+mn-lt"/>
                <a:ea typeface="+mn-ea"/>
                <a:cs typeface="+mn-cs"/>
              </a:rPr>
              <a:t>is to the effort to be acquired through the source selection. In establishing what is considered relevant for the acquisition, consideration should be given to those aspects of an offeror’s contract history that would give the greatest ability to measure whether the offeror will satisfy the current procurement.</a:t>
            </a:r>
          </a:p>
          <a:p>
            <a:endParaRPr lang="en-US" sz="1200" b="1" kern="1200" dirty="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50</a:t>
            </a:fld>
            <a:endParaRPr lang="en-US" dirty="0"/>
          </a:p>
        </p:txBody>
      </p:sp>
    </p:spTree>
    <p:extLst>
      <p:ext uri="{BB962C8B-B14F-4D97-AF65-F5344CB8AC3E}">
        <p14:creationId xmlns:p14="http://schemas.microsoft.com/office/powerpoint/2010/main" val="633636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Past Performance Rating Process, cont’d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The</a:t>
            </a:r>
            <a:r>
              <a:rPr lang="en-US" b="1" baseline="0" dirty="0"/>
              <a:t> third aspect of past performance evaluation is quality of past performance.  Evaluators must d</a:t>
            </a:r>
            <a:r>
              <a:rPr lang="en-US" sz="1200" b="1" kern="1200" dirty="0">
                <a:solidFill>
                  <a:schemeClr val="tx1"/>
                </a:solidFill>
                <a:latin typeface="+mn-lt"/>
                <a:ea typeface="+mn-ea"/>
                <a:cs typeface="+mn-cs"/>
              </a:rPr>
              <a:t>etermine how well the offeror performed on the recent</a:t>
            </a:r>
            <a:r>
              <a:rPr lang="en-US" sz="1200" b="1" kern="1200" baseline="0" dirty="0">
                <a:solidFill>
                  <a:schemeClr val="tx1"/>
                </a:solidFill>
                <a:latin typeface="+mn-lt"/>
                <a:ea typeface="+mn-ea"/>
                <a:cs typeface="+mn-cs"/>
              </a:rPr>
              <a:t> and relevant </a:t>
            </a:r>
            <a:r>
              <a:rPr lang="en-US" sz="1200" b="1" kern="1200" dirty="0">
                <a:solidFill>
                  <a:schemeClr val="tx1"/>
                </a:solidFill>
                <a:latin typeface="+mn-lt"/>
                <a:ea typeface="+mn-ea"/>
                <a:cs typeface="+mn-cs"/>
              </a:rPr>
              <a:t>efforts.  The past performance evaluation process gathers information from customers on how well the offeror performed those past contracts.  The Past Performance Team will review the PPI and determine the quality and usefulness of the information as it applies to performance confidence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If</a:t>
            </a:r>
            <a:r>
              <a:rPr lang="en-US" b="1" baseline="0" dirty="0"/>
              <a:t> the solicitation for the source selection includes FAR 52.219-8, Utilization of Small Business Concerns, and/or FAR 52.219-9, Small Business Subcontracting Plan, the past performance evaluation must include evaluation of the offerors’ compliance with these contracts in the performance of their submitted contracts.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With this evaluation, we</a:t>
            </a:r>
            <a:r>
              <a:rPr lang="en-US" b="1" baseline="0" dirty="0"/>
              <a:t> look at how well the offeror complied with the requirements of FAR </a:t>
            </a:r>
            <a:r>
              <a:rPr lang="en-US" sz="1200" b="1" kern="1200" dirty="0">
                <a:solidFill>
                  <a:schemeClr val="tx1"/>
                </a:solidFill>
                <a:latin typeface="+mn-lt"/>
                <a:ea typeface="+mn-ea"/>
                <a:cs typeface="+mn-cs"/>
              </a:rPr>
              <a:t>52.219-8</a:t>
            </a:r>
            <a:r>
              <a:rPr lang="en-US" sz="1200" b="1" kern="1200" baseline="0" dirty="0">
                <a:solidFill>
                  <a:schemeClr val="tx1"/>
                </a:solidFill>
                <a:latin typeface="+mn-lt"/>
                <a:ea typeface="+mn-ea"/>
                <a:cs typeface="+mn-cs"/>
              </a:rPr>
              <a:t> (Utilization of Small Business Concerns) and/or FAR 52.219-9 (Small Business Subcontracting Plan), if those clauses were included in the contracts the offeror submits for past performance evaluation.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kern="1200" dirty="0">
                <a:solidFill>
                  <a:schemeClr val="tx1"/>
                </a:solidFill>
                <a:latin typeface="+mn-lt"/>
                <a:ea typeface="+mn-ea"/>
                <a:cs typeface="+mn-cs"/>
              </a:rPr>
              <a:t>After evaluating</a:t>
            </a:r>
            <a:r>
              <a:rPr lang="en-US" sz="1200" b="1" kern="1200" baseline="0" dirty="0">
                <a:solidFill>
                  <a:schemeClr val="tx1"/>
                </a:solidFill>
                <a:latin typeface="+mn-lt"/>
                <a:ea typeface="+mn-ea"/>
                <a:cs typeface="+mn-cs"/>
              </a:rPr>
              <a:t> recency, relevancy, and quality of past performance, the past performance factor rating (either Acceptable/Unacceptable or </a:t>
            </a:r>
            <a:r>
              <a:rPr lang="en-US" sz="1200" b="1" kern="1200" dirty="0">
                <a:solidFill>
                  <a:schemeClr val="tx1"/>
                </a:solidFill>
                <a:latin typeface="+mn-lt"/>
                <a:ea typeface="+mn-ea"/>
                <a:cs typeface="+mn-cs"/>
              </a:rPr>
              <a:t>Performance Confidence</a:t>
            </a:r>
            <a:r>
              <a:rPr lang="en-US" sz="1200" b="1" kern="1200" baseline="0" dirty="0">
                <a:solidFill>
                  <a:schemeClr val="tx1"/>
                </a:solidFill>
                <a:latin typeface="+mn-lt"/>
                <a:ea typeface="+mn-ea"/>
                <a:cs typeface="+mn-cs"/>
              </a:rPr>
              <a:t> Assessment </a:t>
            </a:r>
            <a:r>
              <a:rPr lang="en-US" sz="1200" b="1" kern="1200" dirty="0">
                <a:solidFill>
                  <a:schemeClr val="tx1"/>
                </a:solidFill>
                <a:latin typeface="+mn-lt"/>
                <a:ea typeface="+mn-ea"/>
                <a:cs typeface="+mn-cs"/>
              </a:rPr>
              <a:t>Rating) will be assigned.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This comparative assessment of PPI is separate from the responsibility determination required under FAR Subpart 9.1.</a:t>
            </a:r>
            <a:endParaRPr lang="en-US" b="1" dirty="0"/>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51</a:t>
            </a:fld>
            <a:endParaRPr lang="en-US" dirty="0"/>
          </a:p>
        </p:txBody>
      </p:sp>
    </p:spTree>
    <p:extLst>
      <p:ext uri="{BB962C8B-B14F-4D97-AF65-F5344CB8AC3E}">
        <p14:creationId xmlns:p14="http://schemas.microsoft.com/office/powerpoint/2010/main" val="3283570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Past Performance Rating Process, cont’d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Lesson Plan:  </a:t>
            </a:r>
            <a:r>
              <a:rPr lang="en-US" sz="1200" kern="1200" dirty="0">
                <a:solidFill>
                  <a:schemeClr val="tx1"/>
                </a:solidFill>
                <a:latin typeface="+mn-lt"/>
                <a:ea typeface="+mn-ea"/>
                <a:cs typeface="+mn-cs"/>
              </a:rPr>
              <a:t>Following are </a:t>
            </a:r>
            <a:r>
              <a:rPr lang="en-US" sz="1200" b="1" kern="1200" dirty="0">
                <a:solidFill>
                  <a:schemeClr val="tx1"/>
                </a:solidFill>
                <a:latin typeface="+mn-lt"/>
                <a:ea typeface="+mn-ea"/>
                <a:cs typeface="+mn-cs"/>
              </a:rPr>
              <a:t>general steps in the evaluation of past performance</a:t>
            </a:r>
            <a:r>
              <a:rPr lang="en-US"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200"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Review PPI submitted by offerors in response to the solicitation requirements.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Gather further information for evaluation.  Qualitative information on the offeror’s past performance is gathered via databases (CPARS), questionnaires, and/or interviews.  PCOs, Contracting Officer Representatives (CORs), and Program Office representatives are often excellent sources of information.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Ensure the past performance information is "recent" as specified in the solicitation (e.g., three or five years).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Determine relevancy of PPI.  In order for an offeror’s record of past performance to be an indicator of its future performance, the PPI must be relevant to the pending contract. Relevancy is a threshold question, not a separate element or subfactor of past performance.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Assess the</a:t>
            </a:r>
            <a:r>
              <a:rPr lang="en-US" sz="1200" b="1" kern="1200" baseline="0" dirty="0">
                <a:solidFill>
                  <a:schemeClr val="tx1"/>
                </a:solidFill>
                <a:latin typeface="+mn-lt"/>
                <a:ea typeface="+mn-ea"/>
                <a:cs typeface="+mn-cs"/>
              </a:rPr>
              <a:t> quality of the offeror’s past performance for submitted efforts (references/questionnaires/interviews, CPARS, etc.) and other efforts located and reviewed by the Past Performance Team.</a:t>
            </a:r>
            <a:endParaRPr lang="en-US" sz="1200" b="1" kern="1200" dirty="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1200" b="1" kern="1200" dirty="0">
                <a:solidFill>
                  <a:schemeClr val="tx1"/>
                </a:solidFill>
                <a:latin typeface="+mn-lt"/>
                <a:ea typeface="+mn-ea"/>
                <a:cs typeface="+mn-cs"/>
              </a:rPr>
              <a:t>Assign a rating to the Past Performance factor.  In determining the rating, take into consideration the number and severity of problems, the demonstrated effectiveness of corrective actions taken (not just planned or promised), the overall work record, and the degree of relevancy of all of the considered efforts.  Ratings should reflect overall results rather than problem-free management.  The final assessment should include rationale for the conclusions reached, including instances of good or poor performance related to the solicitation requirement.  As long as the rationale is reasonable, i.e., based on analysis, verification, or corroboration of the PPI and is evaluated against the evaluation factors stated in the solicitation, it will withstand any challenges.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kern="1200" dirty="0">
                <a:solidFill>
                  <a:schemeClr val="tx1"/>
                </a:solidFill>
                <a:latin typeface="+mn-lt"/>
                <a:ea typeface="+mn-ea"/>
                <a:cs typeface="+mn-cs"/>
              </a:rPr>
              <a:t>Various sources:  Contractor Performance Assessment Reporting System (CPARS)</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is a repository for Contractor performance assessment reports to be used by contracting officials in making source selection decisions. In addition, Federal Awardee Performance and Integrity System (FAPIIS) is a distinct application that is accessed through PPIRS and is available to federal acquisition professionals for their use in award and responsibility determinations.</a:t>
            </a:r>
            <a:endParaRPr lang="en-US" b="1" dirty="0"/>
          </a:p>
          <a:p>
            <a:pPr>
              <a:buFont typeface="Wingdings" pitchFamily="2" charset="2"/>
              <a:buNone/>
            </a:pPr>
            <a:endParaRPr lang="en-US" b="1" dirty="0">
              <a:solidFill>
                <a:schemeClr val="tx1"/>
              </a:solidFill>
            </a:endParaRPr>
          </a:p>
          <a:p>
            <a:pPr>
              <a:buFont typeface="Wingdings" pitchFamily="2" charset="2"/>
              <a:buNone/>
            </a:pPr>
            <a:r>
              <a:rPr lang="en-US" b="1" dirty="0">
                <a:solidFill>
                  <a:schemeClr val="tx1"/>
                </a:solidFill>
              </a:rPr>
              <a:t>Evaluation Tips:  Evaluation factors seldom mirror areas evaluated by CPARS.  The Past Performance Team must exercise judgment when mapping CPARS ratings to evaluation assessments.</a:t>
            </a:r>
          </a:p>
          <a:p>
            <a:pPr>
              <a:buFont typeface="Wingdings" pitchFamily="2" charset="2"/>
              <a:buNone/>
            </a:pP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52</a:t>
            </a:fld>
            <a:endParaRPr lang="en-US" dirty="0"/>
          </a:p>
        </p:txBody>
      </p:sp>
    </p:spTree>
    <p:extLst>
      <p:ext uri="{BB962C8B-B14F-4D97-AF65-F5344CB8AC3E}">
        <p14:creationId xmlns:p14="http://schemas.microsoft.com/office/powerpoint/2010/main" val="1800044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Past Performance Evaluation versus Responsibility Determination</a:t>
            </a:r>
          </a:p>
          <a:p>
            <a:endParaRPr lang="en-US" b="1" dirty="0"/>
          </a:p>
          <a:p>
            <a:r>
              <a:rPr lang="en-US" b="1" dirty="0"/>
              <a:t>Lesson</a:t>
            </a:r>
            <a:r>
              <a:rPr lang="en-US" b="1" baseline="0" dirty="0"/>
              <a:t> Plan:  R</a:t>
            </a:r>
            <a:r>
              <a:rPr lang="en-US" sz="1200" b="1" kern="1200" dirty="0">
                <a:solidFill>
                  <a:schemeClr val="tx1"/>
                </a:solidFill>
                <a:latin typeface="+mn-lt"/>
                <a:ea typeface="+mn-ea"/>
                <a:cs typeface="+mn-cs"/>
              </a:rPr>
              <a:t>esponsibility determination is required under FAR Subpart 9.1. </a:t>
            </a:r>
            <a:r>
              <a:rPr lang="en-US" sz="1200" kern="1200" dirty="0">
                <a:solidFill>
                  <a:schemeClr val="tx1"/>
                </a:solidFill>
                <a:latin typeface="+mn-lt"/>
                <a:ea typeface="+mn-ea"/>
                <a:cs typeface="+mn-cs"/>
              </a:rPr>
              <a:t>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53</a:t>
            </a:fld>
            <a:endParaRPr lang="en-US" dirty="0"/>
          </a:p>
        </p:txBody>
      </p:sp>
    </p:spTree>
    <p:extLst>
      <p:ext uri="{BB962C8B-B14F-4D97-AF65-F5344CB8AC3E}">
        <p14:creationId xmlns:p14="http://schemas.microsoft.com/office/powerpoint/2010/main" val="2438444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103"/>
          <p:cNvSpPr>
            <a:spLocks noGrp="1" noChangeArrowheads="1"/>
          </p:cNvSpPr>
          <p:nvPr>
            <p:ph type="sldNum" sz="quarter" idx="5"/>
          </p:nvPr>
        </p:nvSpPr>
        <p:spPr>
          <a:noFill/>
        </p:spPr>
        <p:txBody>
          <a:bodyPr/>
          <a:lstStyle/>
          <a:p>
            <a:fld id="{EADDFDE1-D9AF-430B-9FA2-14E101489060}" type="slidenum">
              <a:rPr lang="en-US" smtClean="0">
                <a:latin typeface="Arial" pitchFamily="34" charset="0"/>
              </a:rPr>
              <a:pPr/>
              <a:t>54</a:t>
            </a:fld>
            <a:endParaRPr lang="en-US" dirty="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r>
              <a:rPr lang="en-US" b="1" dirty="0"/>
              <a:t>Initial</a:t>
            </a:r>
            <a:r>
              <a:rPr lang="en-US" b="1" baseline="0" dirty="0"/>
              <a:t> Evaluation Activities – Cost/Price</a:t>
            </a:r>
            <a:endParaRPr lang="en-US" b="1" dirty="0"/>
          </a:p>
          <a:p>
            <a:endParaRPr lang="en-US" dirty="0"/>
          </a:p>
          <a:p>
            <a:r>
              <a:rPr lang="en-US" b="1" dirty="0"/>
              <a:t>Lesson Plan:  The following charts focus on the diverse role of the Cost/Price team and evaluation for Cost</a:t>
            </a:r>
            <a:r>
              <a:rPr lang="en-US" b="1" baseline="0" dirty="0"/>
              <a:t> Type </a:t>
            </a:r>
            <a:r>
              <a:rPr lang="en-US" b="1" dirty="0"/>
              <a:t>contracts versus Fixed-Price contracts.  The hyperlink</a:t>
            </a:r>
            <a:r>
              <a:rPr lang="en-US" b="1" baseline="0" dirty="0"/>
              <a:t> on this chart contains GAO and </a:t>
            </a:r>
            <a:r>
              <a:rPr lang="en-US" b="1" baseline="0" dirty="0" err="1"/>
              <a:t>CoFC</a:t>
            </a:r>
            <a:r>
              <a:rPr lang="en-US" b="1" baseline="0" dirty="0"/>
              <a:t> decision summaries on price realism and price reasonableness.</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A cost/pricing webinar is also hyperlinked on this chart.  It provides very comprehensive and detailed cost/price training for source selections</a:t>
            </a:r>
            <a:r>
              <a:rPr lang="en-US" b="0" i="0" baseline="0" dirty="0"/>
              <a:t>.</a:t>
            </a:r>
            <a:endParaRPr lang="en-US" b="1" i="0" dirty="0"/>
          </a:p>
          <a:p>
            <a:endParaRPr lang="en-US" b="0" dirty="0"/>
          </a:p>
        </p:txBody>
      </p:sp>
    </p:spTree>
    <p:extLst>
      <p:ext uri="{BB962C8B-B14F-4D97-AF65-F5344CB8AC3E}">
        <p14:creationId xmlns:p14="http://schemas.microsoft.com/office/powerpoint/2010/main" val="1394752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Cost/Price</a:t>
            </a:r>
            <a:endParaRPr lang="en-US" b="1" dirty="0"/>
          </a:p>
          <a:p>
            <a:endParaRPr lang="en-US" dirty="0"/>
          </a:p>
          <a:p>
            <a:r>
              <a:rPr lang="en-US" b="1" i="0" dirty="0"/>
              <a:t>Lesson Plan:  </a:t>
            </a:r>
            <a:r>
              <a:rPr lang="en-US" b="1" baseline="0" dirty="0"/>
              <a:t>Ensure cost/price team evaluators know and understand types of information required by solicitation that they will be required to evaluate.</a:t>
            </a:r>
          </a:p>
          <a:p>
            <a:endParaRPr lang="en-US" b="1" i="0" baseline="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55</a:t>
            </a:fld>
            <a:endParaRPr lang="en-US" dirty="0"/>
          </a:p>
        </p:txBody>
      </p:sp>
    </p:spTree>
    <p:extLst>
      <p:ext uri="{BB962C8B-B14F-4D97-AF65-F5344CB8AC3E}">
        <p14:creationId xmlns:p14="http://schemas.microsoft.com/office/powerpoint/2010/main" val="9519144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Cost/Price Evaluation rules </a:t>
            </a:r>
          </a:p>
          <a:p>
            <a:endParaRPr lang="en-US" b="1" dirty="0"/>
          </a:p>
          <a:p>
            <a:r>
              <a:rPr lang="en-US" b="1" dirty="0"/>
              <a:t>Lesson Plan</a:t>
            </a:r>
            <a:r>
              <a:rPr lang="en-US" dirty="0"/>
              <a:t>:  </a:t>
            </a:r>
            <a:r>
              <a:rPr lang="en-US" b="1" dirty="0"/>
              <a:t>Discuss the Cost/Price Evaluation rules  and the</a:t>
            </a:r>
            <a:r>
              <a:rPr lang="en-US" b="1" baseline="0" dirty="0"/>
              <a:t> importance of properly documenting the results of the cost/price evaluation</a:t>
            </a:r>
            <a:r>
              <a:rPr lang="en-US" baseline="0" dirty="0"/>
              <a:t>.</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56</a:t>
            </a:fld>
            <a:endParaRPr lang="en-US" dirty="0"/>
          </a:p>
        </p:txBody>
      </p:sp>
    </p:spTree>
    <p:extLst>
      <p:ext uri="{BB962C8B-B14F-4D97-AF65-F5344CB8AC3E}">
        <p14:creationId xmlns:p14="http://schemas.microsoft.com/office/powerpoint/2010/main" val="27943398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267199"/>
            <a:ext cx="5608320" cy="4800601"/>
          </a:xfrm>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Cost/Price Analysis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Lesson Plan:  Discuss the purposes</a:t>
            </a:r>
            <a:r>
              <a:rPr lang="en-US" sz="1200" b="1" baseline="0" dirty="0"/>
              <a:t> of Price and Cost analysis.</a:t>
            </a:r>
            <a:endParaRPr lang="en-US" sz="1200" b="1" dirty="0"/>
          </a:p>
          <a:p>
            <a:pPr marL="0" marR="0" indent="0" algn="l" defTabSz="914400" rtl="0" eaLnBrk="1" fontAlgn="auto" latinLnBrk="0" hangingPunct="1">
              <a:lnSpc>
                <a:spcPct val="70000"/>
              </a:lnSpc>
              <a:spcBef>
                <a:spcPts val="0"/>
              </a:spcBef>
              <a:spcAft>
                <a:spcPts val="0"/>
              </a:spcAft>
              <a:buClrTx/>
              <a:buSzTx/>
              <a:buFontTx/>
              <a:buNone/>
              <a:tabLst/>
              <a:defRPr/>
            </a:pP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PRICE ANALYSIS:  Price analysis </a:t>
            </a:r>
            <a:r>
              <a:rPr lang="en-US" sz="1200" b="1" baseline="0" dirty="0"/>
              <a:t>is </a:t>
            </a:r>
            <a:r>
              <a:rPr lang="en-US" sz="1200" b="1" dirty="0"/>
              <a:t>required regardless</a:t>
            </a:r>
            <a:r>
              <a:rPr lang="en-US" sz="1200" b="1" baseline="0" dirty="0"/>
              <a:t> of contract type.  Purpose:  To determine price reasonableness.  If you have adequate price competition, the price analysis is generally a comparison of the offers received that are eligible for award.  Other comparisons typically used are comparisons to the IGCE and comparisons to history if the buy is a follow-on procurement.</a:t>
            </a:r>
          </a:p>
          <a:p>
            <a:pPr>
              <a:lnSpc>
                <a:spcPct val="70000"/>
              </a:lnSpc>
            </a:pPr>
            <a:endParaRPr lang="en-US" sz="1200" b="1" baseline="0" dirty="0"/>
          </a:p>
          <a:p>
            <a:r>
              <a:rPr lang="en-US" sz="1200" b="1" baseline="0" dirty="0"/>
              <a:t>Where price analysis is trying to determine if the price proposed is too high (unreasonable), a realism analysis, in general, is trying to determine if the price proposed is too low (unrealistic).  However, a price can also be unrealistic if it is too high or too low.</a:t>
            </a:r>
          </a:p>
          <a:p>
            <a:pPr>
              <a:lnSpc>
                <a:spcPct val="70000"/>
              </a:lnSpc>
            </a:pPr>
            <a:endParaRPr lang="en-US" sz="1200" b="1" baseline="0" dirty="0"/>
          </a:p>
          <a:p>
            <a:r>
              <a:rPr lang="en-US" sz="1200" b="1" baseline="0" dirty="0"/>
              <a:t>COST REALISM:  Cost realism analysis is the process of independently reviewing and evaluating specific elements of each offeror’s proposed cost estimate to determine whether the costs proposed are realistic for the work to be performed. A cost realism analysis is required where you have cost type line items.  Purpose:  To determine realism and derive the probable cost of performance for each offeror (a/k/a Most Probable Cost).  The probable cost is used to make our award decision.  Why?  Under cost type line items the Government is responsible for paying the actual cost incurred regardless of the target values on the contract. We use probable cost</a:t>
            </a:r>
            <a:r>
              <a:rPr lang="en-US" sz="1200" b="1" dirty="0"/>
              <a:t> </a:t>
            </a:r>
            <a:r>
              <a:rPr lang="en-US" sz="1200" b="1" baseline="0" dirty="0"/>
              <a:t>so we have confidence we are selecting a source based on the amount we expect to pay.  </a:t>
            </a:r>
          </a:p>
          <a:p>
            <a:pPr>
              <a:lnSpc>
                <a:spcPct val="70000"/>
              </a:lnSpc>
            </a:pPr>
            <a:endParaRPr lang="en-US" sz="1200" b="1" baseline="0" dirty="0"/>
          </a:p>
          <a:p>
            <a:r>
              <a:rPr lang="en-US" sz="1200" b="1" baseline="0" dirty="0"/>
              <a:t>Section L must clearly define the “other than cost or pricing data” you will need from offerors to perform a realism analysis and, where required, to derive the probable cost (providing formats for data submissions is helpful).  You must plan what you will look at, how you will look at it, and who you will need to support the analysis (DCMA, DCAA, etc.). </a:t>
            </a:r>
            <a:r>
              <a:rPr lang="en-US" sz="1200" b="1" dirty="0"/>
              <a:t>Cost realism will likely </a:t>
            </a:r>
            <a:r>
              <a:rPr lang="en-US" sz="1200" b="1" baseline="0" dirty="0"/>
              <a:t>require a technical evaluation of hours and material kinds and quantities.  However, to adjust an offeror’s proposed cost</a:t>
            </a:r>
            <a:r>
              <a:rPr lang="en-US" sz="1200" b="1" dirty="0"/>
              <a:t> </a:t>
            </a:r>
            <a:r>
              <a:rPr lang="en-US" sz="1200" b="1" baseline="0" dirty="0"/>
              <a:t>for a probable cost you should have reliable substantiating data – a higher order of substantiating than an engineering’s experience alone (as you might have under sole source acquisitions).  </a:t>
            </a:r>
          </a:p>
          <a:p>
            <a:pPr>
              <a:lnSpc>
                <a:spcPct val="70000"/>
              </a:lnSpc>
            </a:pPr>
            <a:endParaRPr lang="en-US" sz="1200" b="1" dirty="0"/>
          </a:p>
          <a:p>
            <a:r>
              <a:rPr lang="en-US" sz="1200" b="1" dirty="0"/>
              <a:t>PRICE REALISM: The term price realism is not found in the FAR. </a:t>
            </a:r>
            <a:r>
              <a:rPr lang="en-US" sz="1200" b="1" baseline="0" dirty="0"/>
              <a:t> The GAO coined this term to distinguish between a cost realism performed on cost type contracts and a realism performed on FP type contracts.  Price realism is required only when it is called out in the RFP.  </a:t>
            </a:r>
          </a:p>
          <a:p>
            <a:pPr>
              <a:lnSpc>
                <a:spcPct val="70000"/>
              </a:lnSpc>
            </a:pPr>
            <a:endParaRPr lang="en-US" sz="1200" b="1" baseline="0" dirty="0"/>
          </a:p>
          <a:p>
            <a:r>
              <a:rPr lang="en-US" sz="1200" b="1" baseline="0" dirty="0"/>
              <a:t>Note:  Be careful about RFP trigger language.  For example, language in an RFP that implies an intent to perform a realism analysis on FP type contracts such as, “The Government may reject offers that are unreasonably high or low such that the proposal is deemed to reflect an inherent lack of competence or failure to comprehend the complexity and risks of the program” has been overruled by the GAO.  GAO has given agencies broad discretion in determining how a price realism analysis will be done.  Notwithstanding, the analysis must be consistent for all offerors and cannot be arbitrary.  Again, plan the analysis, ensure you have the data you need in a format that is useful, and execute your plan.</a:t>
            </a:r>
          </a:p>
          <a:p>
            <a:pPr>
              <a:lnSpc>
                <a:spcPct val="70000"/>
              </a:lnSpc>
            </a:pPr>
            <a:endParaRPr lang="en-US" sz="1200" b="1" baseline="0" dirty="0"/>
          </a:p>
          <a:p>
            <a:r>
              <a:rPr lang="en-US" sz="1200" b="1" baseline="0" dirty="0"/>
              <a:t>Unbalanced Pricing occurs when the price of one or more CLINS is significantly overstated/understated, despite an acceptable Total Evaluated Price (TEP).   </a:t>
            </a:r>
          </a:p>
          <a:p>
            <a:pPr>
              <a:lnSpc>
                <a:spcPct val="70000"/>
              </a:lnSpc>
            </a:pPr>
            <a:endParaRPr lang="en-US" sz="1200" b="1" baseline="0" dirty="0"/>
          </a:p>
          <a:p>
            <a:r>
              <a:rPr lang="en-US" sz="1200" b="1" baseline="0" dirty="0"/>
              <a:t>Note that inclusion of FAR 52.222-46, Evaluation of Compensation for Professional Employees, triggers the need for an evaluation of the offerors’ proposed compensation plans for professional employees.</a:t>
            </a:r>
          </a:p>
          <a:p>
            <a:endParaRPr lang="en-US" sz="1200" b="0" baseline="0" dirty="0"/>
          </a:p>
          <a:p>
            <a:endParaRPr lang="en-US" sz="1200" b="0" baseline="0" dirty="0"/>
          </a:p>
          <a:p>
            <a:r>
              <a:rPr lang="en-US" sz="1200" b="0" baseline="0" dirty="0"/>
              <a:t>	 </a:t>
            </a:r>
            <a:endParaRPr lang="en-US" sz="1200" b="0" dirty="0"/>
          </a:p>
        </p:txBody>
      </p:sp>
      <p:sp>
        <p:nvSpPr>
          <p:cNvPr id="4" name="Slide Number Placeholder 3"/>
          <p:cNvSpPr>
            <a:spLocks noGrp="1"/>
          </p:cNvSpPr>
          <p:nvPr>
            <p:ph type="sldNum" sz="quarter" idx="10"/>
          </p:nvPr>
        </p:nvSpPr>
        <p:spPr/>
        <p:txBody>
          <a:bodyPr/>
          <a:lstStyle/>
          <a:p>
            <a:fld id="{5B84B94F-63AD-426E-88CB-044A92825218}"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7036835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Role of Cost/Price Team</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a:t>
            </a:r>
            <a:r>
              <a:rPr lang="en-US" dirty="0"/>
              <a:t>  </a:t>
            </a:r>
            <a:r>
              <a:rPr lang="en-US" b="1" dirty="0"/>
              <a:t>The role of the cost/price team is a critical component in the SS process and differs</a:t>
            </a:r>
            <a:r>
              <a:rPr lang="en-US" b="1" baseline="0" dirty="0"/>
              <a:t> depending on the contract type (cost reimbursable or fixed price). If doing cost reimbursable, delete fixed price information.  If using fixed price, delete cost reimbursable information.  If doing a service contract and FAR 52.222-46 applies and this required evaluation of professional employee compensation was included in the cost/price factor in the solicitation, retain the bottom note.  Note that in addition to the analysis requirements in the RFP, the cost/price team will likely be responsible for supporting the PCO in determining whether the offeror’s have adequate cost accounting systems if adequate systems are required for award.  If this evaluation is required but was not included under the cost/price factor in the solicitation, address this evaluation in the training under the appropriate evaluation factor.</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that it is a best practice for teams to consult with cost/price experts regardless of dollar value.</a:t>
            </a:r>
          </a:p>
        </p:txBody>
      </p:sp>
      <p:sp>
        <p:nvSpPr>
          <p:cNvPr id="4" name="Slide Number Placeholder 3"/>
          <p:cNvSpPr>
            <a:spLocks noGrp="1"/>
          </p:cNvSpPr>
          <p:nvPr>
            <p:ph type="sldNum" sz="quarter" idx="10"/>
          </p:nvPr>
        </p:nvSpPr>
        <p:spPr/>
        <p:txBody>
          <a:bodyPr/>
          <a:lstStyle/>
          <a:p>
            <a:fld id="{5B84B94F-63AD-426E-88CB-044A92825218}" type="slidenum">
              <a:rPr lang="en-US" smtClean="0"/>
              <a:pPr/>
              <a:t>58</a:t>
            </a:fld>
            <a:endParaRPr lang="en-US" dirty="0"/>
          </a:p>
        </p:txBody>
      </p:sp>
    </p:spTree>
    <p:extLst>
      <p:ext uri="{BB962C8B-B14F-4D97-AF65-F5344CB8AC3E}">
        <p14:creationId xmlns:p14="http://schemas.microsoft.com/office/powerpoint/2010/main" val="10736901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Cost/Price Evaluation</a:t>
            </a:r>
            <a:endParaRPr lang="en-US" dirty="0"/>
          </a:p>
          <a:p>
            <a:endParaRPr lang="en-US" b="1" baseline="0" dirty="0"/>
          </a:p>
          <a:p>
            <a:r>
              <a:rPr lang="en-US" b="1" baseline="0" dirty="0"/>
              <a:t>Lesson Plan:  Ensure team leads coordinate with other team leads to obtain inputs that impact cost/price evaluation.</a:t>
            </a:r>
            <a:endParaRPr lang="en-US" b="1" dirty="0"/>
          </a:p>
        </p:txBody>
      </p:sp>
      <p:sp>
        <p:nvSpPr>
          <p:cNvPr id="4" name="Slide Number Placeholder 3"/>
          <p:cNvSpPr>
            <a:spLocks noGrp="1"/>
          </p:cNvSpPr>
          <p:nvPr>
            <p:ph type="sldNum" sz="quarter" idx="10"/>
          </p:nvPr>
        </p:nvSpPr>
        <p:spPr/>
        <p:txBody>
          <a:bodyPr/>
          <a:lstStyle/>
          <a:p>
            <a:fld id="{7FD0A781-858C-43BD-B497-D3379E0A0AE0}" type="slidenum">
              <a:rPr lang="en-US" smtClean="0"/>
              <a:pPr/>
              <a:t>59</a:t>
            </a:fld>
            <a:endParaRPr lang="en-US" dirty="0"/>
          </a:p>
        </p:txBody>
      </p:sp>
    </p:spTree>
    <p:extLst>
      <p:ext uri="{BB962C8B-B14F-4D97-AF65-F5344CB8AC3E}">
        <p14:creationId xmlns:p14="http://schemas.microsoft.com/office/powerpoint/2010/main" val="18061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The Source Selection Process Roadmap in this picture format is a good place to review with the SST the different</a:t>
            </a:r>
            <a:r>
              <a:rPr lang="en-US" b="1" baseline="0" dirty="0"/>
              <a:t> processes that make up a SS.  Remember that this may be the first SS for many of the members on the team. </a:t>
            </a:r>
            <a:r>
              <a:rPr lang="en-US" b="1" dirty="0"/>
              <a:t>  </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a:t>
            </a:fld>
            <a:endParaRPr lang="en-US" dirty="0"/>
          </a:p>
        </p:txBody>
      </p:sp>
    </p:spTree>
    <p:extLst>
      <p:ext uri="{BB962C8B-B14F-4D97-AF65-F5344CB8AC3E}">
        <p14:creationId xmlns:p14="http://schemas.microsoft.com/office/powerpoint/2010/main" val="609372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Cos/Price</a:t>
            </a:r>
            <a:r>
              <a:rPr lang="en-US" b="1" baseline="0" dirty="0"/>
              <a:t> Evaluation</a:t>
            </a:r>
          </a:p>
          <a:p>
            <a:endParaRPr lang="en-US" b="1" baseline="0" dirty="0"/>
          </a:p>
          <a:p>
            <a:r>
              <a:rPr lang="en-US" b="1" baseline="0" dirty="0"/>
              <a:t>Lesson Plan:  Discuss purpose of price reasonableness vs cost/price realism. </a:t>
            </a:r>
            <a:r>
              <a:rPr lang="en-US" baseline="0" dirty="0"/>
              <a:t> </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60</a:t>
            </a:fld>
            <a:endParaRPr lang="en-US" dirty="0"/>
          </a:p>
        </p:txBody>
      </p:sp>
    </p:spTree>
    <p:extLst>
      <p:ext uri="{BB962C8B-B14F-4D97-AF65-F5344CB8AC3E}">
        <p14:creationId xmlns:p14="http://schemas.microsoft.com/office/powerpoint/2010/main" val="767608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Price Reasonableness</a:t>
            </a:r>
            <a:endParaRPr lang="en-US" b="1" baseline="0" dirty="0"/>
          </a:p>
          <a:p>
            <a:endParaRPr lang="en-US" b="1" baseline="0" dirty="0"/>
          </a:p>
          <a:p>
            <a:r>
              <a:rPr lang="en-US" b="1" baseline="0" dirty="0"/>
              <a:t>Lesson Plan:  Emphasize that normally the cost team will perform two and maybe three types of price analysis:  comparing offers received under APC; comparing offers received against the Government estimate; and, where the program is a follow-on, comparing the offers against the prior acquisition (FFP or anticipated cost/price).   </a:t>
            </a:r>
          </a:p>
          <a:p>
            <a:endParaRPr lang="en-US" b="1" baseline="0" dirty="0"/>
          </a:p>
          <a:p>
            <a:r>
              <a:rPr lang="en-US" b="1" baseline="0" dirty="0"/>
              <a:t>Emphasize all points, especially DFARS requirements for situations with only one offer received.</a:t>
            </a:r>
          </a:p>
          <a:p>
            <a:endParaRPr lang="en-US" b="1" baseline="0" dirty="0"/>
          </a:p>
          <a:p>
            <a:r>
              <a:rPr lang="en-US" b="1" baseline="0" dirty="0"/>
              <a:t>Note:  DFARS 215.371 requires that the following applies if only one offer is received:  “if solicitation was less than 30 days and only one offer is received, then CO shall cancel and resolicit for an additional period of at least 30 days; or if solicitation allowed at least 30 days for receipt and only one offer was received, then CO shall not depend on standard APC in determining price to be fair and reasonable.  Rather, CO shall use price or cost analysis IAW FAR 15.404-1 to make that determination…”.  Waivers to policy requirement to resolicit or requirement to negotiate are permitted.  Waiver authority is HCA which can be delegated to not lower than one level above CO.  See DFAR reference below.</a:t>
            </a:r>
          </a:p>
          <a:p>
            <a:endParaRPr lang="en-US" b="1" baseline="0" dirty="0"/>
          </a:p>
          <a:p>
            <a:r>
              <a:rPr lang="en-US" b="1" baseline="0" dirty="0"/>
              <a:t>Reference DFARS 215.371  https://www.acquisition.gov/dfars/part-215-contracting-negotiation#DFARS-215.371</a:t>
            </a: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61</a:t>
            </a:fld>
            <a:endParaRPr lang="en-US" dirty="0"/>
          </a:p>
        </p:txBody>
      </p:sp>
    </p:spTree>
    <p:extLst>
      <p:ext uri="{BB962C8B-B14F-4D97-AF65-F5344CB8AC3E}">
        <p14:creationId xmlns:p14="http://schemas.microsoft.com/office/powerpoint/2010/main" val="31197998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Cost</a:t>
            </a:r>
            <a:r>
              <a:rPr lang="en-US" b="1" baseline="0" dirty="0"/>
              <a:t> Realism</a:t>
            </a:r>
          </a:p>
          <a:p>
            <a:endParaRPr lang="en-US" b="1" baseline="0" dirty="0"/>
          </a:p>
          <a:p>
            <a:r>
              <a:rPr lang="en-US" b="1" baseline="0" dirty="0"/>
              <a:t>Lesson Plan</a:t>
            </a:r>
            <a:r>
              <a:rPr lang="en-US" baseline="0" dirty="0"/>
              <a:t>:  </a:t>
            </a:r>
            <a:r>
              <a:rPr lang="en-US" b="1" baseline="0" dirty="0"/>
              <a:t>Discuss purpose and product of a cost realism analysis.  Note that a cost realism analysis does not have to be performed if the value to be included for the costs is provided to all offerors (e.g., travel).  </a:t>
            </a:r>
          </a:p>
          <a:p>
            <a:endParaRPr lang="en-US" b="1" baseline="0" dirty="0"/>
          </a:p>
          <a:p>
            <a:r>
              <a:rPr lang="en-US" b="1" baseline="0" dirty="0"/>
              <a:t>Fee:</a:t>
            </a:r>
          </a:p>
          <a:p>
            <a:r>
              <a:rPr lang="en-US" b="1" baseline="0" dirty="0"/>
              <a:t>CPFF – add proposed fee</a:t>
            </a:r>
          </a:p>
          <a:p>
            <a:r>
              <a:rPr lang="en-US" b="1" baseline="0" dirty="0"/>
              <a:t>CPIF – add fee as if the Probable Cost was the incurred cost (apply share ratios, etc.) to derive the fee value.</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62</a:t>
            </a:fld>
            <a:endParaRPr lang="en-US" dirty="0"/>
          </a:p>
        </p:txBody>
      </p:sp>
    </p:spTree>
    <p:extLst>
      <p:ext uri="{BB962C8B-B14F-4D97-AF65-F5344CB8AC3E}">
        <p14:creationId xmlns:p14="http://schemas.microsoft.com/office/powerpoint/2010/main" val="31557946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Information</a:t>
            </a:r>
            <a:r>
              <a:rPr lang="en-US" b="1" baseline="0" dirty="0"/>
              <a:t> That May Support Cost Realism</a:t>
            </a:r>
          </a:p>
          <a:p>
            <a:endParaRPr lang="en-US" b="1" baseline="0" dirty="0"/>
          </a:p>
          <a:p>
            <a:r>
              <a:rPr lang="en-US" b="1" baseline="0" dirty="0"/>
              <a:t>Lesson Plan</a:t>
            </a:r>
            <a:r>
              <a:rPr lang="en-US" baseline="0" dirty="0"/>
              <a:t>:  </a:t>
            </a:r>
            <a:r>
              <a:rPr lang="en-US" b="1" baseline="0" dirty="0"/>
              <a:t>Discuss the different types of information that can be used to support cost realism and DCAA’s Supplemental Services listed below:</a:t>
            </a:r>
          </a:p>
          <a:p>
            <a:endParaRPr lang="en-US" sz="2400" b="1" baseline="0" dirty="0"/>
          </a:p>
          <a:p>
            <a:pPr marL="342900" indent="-342900">
              <a:buFont typeface="Wingdings" pitchFamily="2" charset="2"/>
              <a:buChar char="Ø"/>
            </a:pPr>
            <a:r>
              <a:rPr lang="en-US" sz="1200" b="1" dirty="0"/>
              <a:t>Determine adequacy of offerors’ accounting systems</a:t>
            </a:r>
          </a:p>
          <a:p>
            <a:pPr marL="342900" indent="-342900">
              <a:buFont typeface="Wingdings" pitchFamily="2" charset="2"/>
              <a:buChar char="Ø"/>
            </a:pPr>
            <a:r>
              <a:rPr lang="en-US" sz="1200" b="1" dirty="0"/>
              <a:t>Audits for cost realism to ensure offeror proposals are</a:t>
            </a:r>
          </a:p>
          <a:p>
            <a:pPr marL="628650" lvl="1" indent="-171450">
              <a:buFont typeface="Wingdings" pitchFamily="2" charset="2"/>
              <a:buChar char="ü"/>
            </a:pPr>
            <a:r>
              <a:rPr lang="en-US" sz="1200" b="1" dirty="0"/>
              <a:t>compliant with their standard estimating  and disclosed practices</a:t>
            </a:r>
          </a:p>
          <a:p>
            <a:pPr marL="628650" lvl="1" indent="-171450">
              <a:buFont typeface="Wingdings" pitchFamily="2" charset="2"/>
              <a:buChar char="ü"/>
            </a:pPr>
            <a:r>
              <a:rPr lang="en-US" sz="1200" b="1" dirty="0"/>
              <a:t>based on relevant historical data</a:t>
            </a:r>
          </a:p>
          <a:p>
            <a:pPr marL="342900" lvl="0" indent="-342900">
              <a:buFont typeface="Wingdings" pitchFamily="2" charset="2"/>
              <a:buChar char="Ø"/>
            </a:pPr>
            <a:r>
              <a:rPr lang="en-US" sz="1200" b="1" dirty="0"/>
              <a:t>Review specific areas of offeror proposals (e.g., direct and indirect rates, bills of materials)</a:t>
            </a:r>
          </a:p>
          <a:p>
            <a:pPr marL="342900" lvl="0" indent="-342900" eaLnBrk="1" hangingPunct="1">
              <a:lnSpc>
                <a:spcPct val="90000"/>
              </a:lnSpc>
              <a:buFont typeface="Wingdings" pitchFamily="2" charset="2"/>
              <a:buChar char="Ø"/>
            </a:pPr>
            <a:r>
              <a:rPr lang="en-US" sz="1200" b="1" dirty="0"/>
              <a:t>Applicable to prime, major subcontractors, team members</a:t>
            </a:r>
          </a:p>
          <a:p>
            <a:pPr>
              <a:buFont typeface="Wingdings" pitchFamily="2" charset="2"/>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63</a:t>
            </a:fld>
            <a:endParaRPr lang="en-US" dirty="0"/>
          </a:p>
        </p:txBody>
      </p:sp>
    </p:spTree>
    <p:extLst>
      <p:ext uri="{BB962C8B-B14F-4D97-AF65-F5344CB8AC3E}">
        <p14:creationId xmlns:p14="http://schemas.microsoft.com/office/powerpoint/2010/main" val="41203402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Price</a:t>
            </a:r>
            <a:r>
              <a:rPr lang="en-US" b="1" baseline="0" dirty="0"/>
              <a:t> Realism</a:t>
            </a:r>
            <a:endParaRPr lang="en-US" b="1" dirty="0"/>
          </a:p>
          <a:p>
            <a:endParaRPr lang="en-US" b="1" baseline="0" dirty="0"/>
          </a:p>
          <a:p>
            <a:r>
              <a:rPr lang="en-US" b="1" baseline="0" dirty="0"/>
              <a:t>Lesson Plan:  Discuss price realism and evaluation if applicable to the SS.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64</a:t>
            </a:fld>
            <a:endParaRPr lang="en-US" dirty="0"/>
          </a:p>
        </p:txBody>
      </p:sp>
    </p:spTree>
    <p:extLst>
      <p:ext uri="{BB962C8B-B14F-4D97-AF65-F5344CB8AC3E}">
        <p14:creationId xmlns:p14="http://schemas.microsoft.com/office/powerpoint/2010/main" val="1617655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608320" cy="4953000"/>
          </a:xfrm>
        </p:spPr>
        <p:txBody>
          <a:bodyPr>
            <a:noAutofit/>
          </a:bodyPr>
          <a:lstStyle/>
          <a:p>
            <a:r>
              <a:rPr lang="en-US" sz="1200" b="1" dirty="0"/>
              <a:t>Unbalanced Pricing</a:t>
            </a:r>
          </a:p>
          <a:p>
            <a:pPr>
              <a:lnSpc>
                <a:spcPts val="500"/>
              </a:lnSpc>
            </a:pPr>
            <a:endParaRPr lang="en-US" sz="1200" b="1" dirty="0"/>
          </a:p>
          <a:p>
            <a:r>
              <a:rPr lang="en-US" sz="1200" b="1" dirty="0"/>
              <a:t>Lesson Plan:  </a:t>
            </a:r>
            <a:r>
              <a:rPr lang="en-US" sz="1200" b="1" baseline="0" dirty="0"/>
              <a:t>Unbalanced pricing occurs when the price of one or more CLINs is significantly overstated/understated, despite an acceptable Total Evaluated Price (TEP).  It is used to discover the misallocation or omission of direct costs.  You should use cost</a:t>
            </a:r>
            <a:r>
              <a:rPr lang="en-US" sz="1200" b="1" dirty="0"/>
              <a:t> and/or price analysis techniques to identify unbalanced pricing.  </a:t>
            </a:r>
            <a:r>
              <a:rPr lang="en-US" sz="1200" b="1" baseline="0" dirty="0"/>
              <a:t>Once identified</a:t>
            </a:r>
            <a:r>
              <a:rPr lang="en-US" sz="1200" b="1" dirty="0"/>
              <a:t> you must determine if the unbalanced pricing will result in an unacceptable cost or performance risk to the government before an offer can be eliminated.  Consideration should be given to:     </a:t>
            </a:r>
            <a:endParaRPr lang="en-US" sz="1200" b="1" baseline="0" dirty="0"/>
          </a:p>
          <a:p>
            <a:pPr marL="182880" lvl="1">
              <a:buFont typeface="Wingdings" pitchFamily="2" charset="2"/>
              <a:buChar char="ü"/>
            </a:pPr>
            <a:r>
              <a:rPr lang="en-US" sz="1200" b="1" baseline="0" dirty="0"/>
              <a:t>factors that could drive differences between offerors – differing technical approaches or unique aspects of the offer </a:t>
            </a:r>
          </a:p>
          <a:p>
            <a:pPr marL="182880" lvl="1">
              <a:buFont typeface="Wingdings" pitchFamily="2" charset="2"/>
              <a:buChar char="ü"/>
            </a:pPr>
            <a:r>
              <a:rPr lang="en-US" sz="1200" b="1" baseline="0" dirty="0"/>
              <a:t>magnitude of differences – a large unit</a:t>
            </a:r>
            <a:r>
              <a:rPr lang="en-US" sz="1200" b="1" dirty="0"/>
              <a:t> prices against a small quantity may not result in significant risk</a:t>
            </a:r>
          </a:p>
          <a:p>
            <a:pPr marL="182880" lvl="1">
              <a:buFont typeface="Wingdings" pitchFamily="2" charset="2"/>
              <a:buChar char="ü"/>
            </a:pPr>
            <a:r>
              <a:rPr lang="en-US" sz="1200" b="1" baseline="0" dirty="0"/>
              <a:t>Location and timing</a:t>
            </a:r>
            <a:r>
              <a:rPr lang="en-US" sz="1200" b="1" dirty="0"/>
              <a:t> of performance</a:t>
            </a:r>
          </a:p>
          <a:p>
            <a:pPr marL="182880" lvl="1">
              <a:buFont typeface="Wingdings" pitchFamily="2" charset="2"/>
              <a:buChar char="ü"/>
            </a:pPr>
            <a:r>
              <a:rPr lang="en-US" sz="1200" b="1" baseline="0" dirty="0"/>
              <a:t>Size of the business making the offer</a:t>
            </a:r>
          </a:p>
          <a:p>
            <a:pPr>
              <a:lnSpc>
                <a:spcPts val="500"/>
              </a:lnSpc>
              <a:buFont typeface="Wingdings" pitchFamily="2" charset="2"/>
              <a:buNone/>
            </a:pPr>
            <a:endParaRPr lang="en-US" sz="1200" b="1" baseline="0"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1" baseline="0" dirty="0"/>
              <a:t>Example of Unbalanced Pricing:  </a:t>
            </a:r>
            <a:r>
              <a:rPr lang="en-US" sz="1200" b="1" dirty="0"/>
              <a:t>GAO Case - L.W. Matteson, Inc. B-290224, May 28, 2002</a:t>
            </a:r>
          </a:p>
          <a:p>
            <a:pPr>
              <a:lnSpc>
                <a:spcPct val="90000"/>
              </a:lnSpc>
              <a:buFontTx/>
              <a:buNone/>
            </a:pPr>
            <a:r>
              <a:rPr lang="en-US" sz="1200" b="1" dirty="0"/>
              <a:t>   Dredging Work &amp; Placement of Rock Fill of Backwater Lakes – 8 CLINs Total</a:t>
            </a:r>
          </a:p>
          <a:p>
            <a:pPr>
              <a:lnSpc>
                <a:spcPct val="90000"/>
              </a:lnSpc>
              <a:buFontTx/>
              <a:buNone/>
            </a:pPr>
            <a:r>
              <a:rPr lang="en-US" sz="1200" b="1" dirty="0"/>
              <a:t>   </a:t>
            </a:r>
            <a:r>
              <a:rPr lang="en-US" sz="1200" b="1" dirty="0" err="1"/>
              <a:t>Govt</a:t>
            </a:r>
            <a:r>
              <a:rPr lang="en-US" sz="1200" b="1" dirty="0"/>
              <a:t> Estimate     $1,247,307   </a:t>
            </a:r>
          </a:p>
          <a:p>
            <a:pPr>
              <a:lnSpc>
                <a:spcPct val="90000"/>
              </a:lnSpc>
              <a:buFontTx/>
              <a:buNone/>
            </a:pPr>
            <a:r>
              <a:rPr lang="en-US" sz="1200" b="1" dirty="0"/>
              <a:t>   J.F. Brennan        $1,544,270</a:t>
            </a:r>
          </a:p>
          <a:p>
            <a:pPr>
              <a:lnSpc>
                <a:spcPct val="90000"/>
              </a:lnSpc>
              <a:buFontTx/>
              <a:buNone/>
            </a:pPr>
            <a:r>
              <a:rPr lang="en-US" sz="1200" b="1" dirty="0"/>
              <a:t>   LWM                   </a:t>
            </a:r>
            <a:r>
              <a:rPr lang="en-US" sz="1200" b="1" baseline="0" dirty="0"/>
              <a:t> </a:t>
            </a:r>
            <a:r>
              <a:rPr lang="en-US" sz="1200" b="1" dirty="0"/>
              <a:t>$1,511,020</a:t>
            </a:r>
          </a:p>
          <a:p>
            <a:pPr>
              <a:lnSpc>
                <a:spcPct val="50000"/>
              </a:lnSpc>
              <a:buFontTx/>
              <a:buNone/>
            </a:pPr>
            <a:endParaRPr lang="en-US" sz="1200" b="1" dirty="0"/>
          </a:p>
          <a:p>
            <a:pPr>
              <a:lnSpc>
                <a:spcPct val="90000"/>
              </a:lnSpc>
              <a:buFontTx/>
              <a:buNone/>
            </a:pPr>
            <a:r>
              <a:rPr lang="en-US" sz="1200" b="1" dirty="0"/>
              <a:t>   CLIN 0003 Clearing &amp; Grubbing (1 Lot)</a:t>
            </a:r>
          </a:p>
          <a:p>
            <a:pPr>
              <a:lnSpc>
                <a:spcPct val="90000"/>
              </a:lnSpc>
              <a:buFontTx/>
              <a:buNone/>
            </a:pPr>
            <a:r>
              <a:rPr lang="en-US" sz="1200" b="1" dirty="0"/>
              <a:t>   </a:t>
            </a:r>
            <a:r>
              <a:rPr lang="en-US" sz="1200" b="1" dirty="0" err="1"/>
              <a:t>Govt</a:t>
            </a:r>
            <a:r>
              <a:rPr lang="en-US" sz="1200" b="1" dirty="0"/>
              <a:t> Estimate      $    1,720</a:t>
            </a:r>
          </a:p>
          <a:p>
            <a:pPr>
              <a:lnSpc>
                <a:spcPct val="90000"/>
              </a:lnSpc>
              <a:buFontTx/>
              <a:buNone/>
            </a:pPr>
            <a:r>
              <a:rPr lang="en-US" sz="1200" b="1" dirty="0"/>
              <a:t>   J.F. Brennan         $    1,000</a:t>
            </a:r>
          </a:p>
          <a:p>
            <a:pPr>
              <a:lnSpc>
                <a:spcPct val="90000"/>
              </a:lnSpc>
              <a:buFontTx/>
              <a:buNone/>
            </a:pPr>
            <a:r>
              <a:rPr lang="en-US" sz="1200" b="1" dirty="0"/>
              <a:t>   LWM                     $298,500</a:t>
            </a:r>
          </a:p>
          <a:p>
            <a:pPr>
              <a:lnSpc>
                <a:spcPct val="50000"/>
              </a:lnSpc>
              <a:buFontTx/>
              <a:buNone/>
            </a:pPr>
            <a:endParaRPr lang="en-US" sz="1200" b="1" dirty="0"/>
          </a:p>
          <a:p>
            <a:pPr>
              <a:lnSpc>
                <a:spcPct val="90000"/>
              </a:lnSpc>
              <a:buFontTx/>
              <a:buNone/>
            </a:pPr>
            <a:r>
              <a:rPr lang="en-US" sz="1200" b="1" dirty="0"/>
              <a:t>Upon review of CLIN 0003 prices, CO notified LWM that their price for CLIN 0003 was high and asked for verification.</a:t>
            </a:r>
          </a:p>
          <a:p>
            <a:pPr>
              <a:lnSpc>
                <a:spcPct val="90000"/>
              </a:lnSpc>
              <a:buFontTx/>
              <a:buNone/>
            </a:pPr>
            <a:r>
              <a:rPr lang="en-US" sz="1200" b="1" dirty="0"/>
              <a:t>LWM’s Response – CLIN 0003 price largely reflected the cost of preparing a site where dredged sediment could be deposited</a:t>
            </a:r>
          </a:p>
          <a:p>
            <a:pPr>
              <a:lnSpc>
                <a:spcPct val="90000"/>
              </a:lnSpc>
              <a:buFontTx/>
              <a:buNone/>
            </a:pPr>
            <a:r>
              <a:rPr lang="en-US" sz="1200" b="1" dirty="0"/>
              <a:t>The CO determined that the requirements prepare the site were independent of clearing and grubbing should have been included in the unit prices for dredging under CLINs 0001 and 0008</a:t>
            </a:r>
          </a:p>
          <a:p>
            <a:pPr>
              <a:lnSpc>
                <a:spcPct val="90000"/>
              </a:lnSpc>
              <a:buFontTx/>
              <a:buNone/>
            </a:pPr>
            <a:r>
              <a:rPr lang="en-US" sz="1200" b="1" dirty="0"/>
              <a:t>The Risk –payment for clearing and grubbing (CLIN 0003) was an independent task and could be completed even if the site preparation work was not done.          </a:t>
            </a:r>
          </a:p>
          <a:p>
            <a:pPr>
              <a:buFontTx/>
              <a:buNone/>
            </a:pPr>
            <a:r>
              <a:rPr lang="en-US" sz="1200" b="1" dirty="0"/>
              <a:t>The CO determined LWM’s bid was materially unbalanced in that the CLIN 0003 price was excessive, bearing no relation to the cost of the clearing and grubbing work alone, and payment of the proposed amount might constitute an advance payment.  Their offer was rejected.</a:t>
            </a:r>
          </a:p>
          <a:p>
            <a:pPr>
              <a:buFontTx/>
              <a:buNone/>
            </a:pPr>
            <a:r>
              <a:rPr lang="en-US" sz="1200" b="1" dirty="0"/>
              <a:t>LWM filed an agency protest.  They lost.</a:t>
            </a:r>
          </a:p>
          <a:p>
            <a:pPr>
              <a:buFontTx/>
              <a:buNone/>
            </a:pPr>
            <a:r>
              <a:rPr lang="en-US" sz="1200" b="1" dirty="0"/>
              <a:t>LWM appealed to the GAO.  The GAO denied the protest.  The CO assessed the risk to the government and determined the lack of balance posed an unacceptable risk to the government.</a:t>
            </a:r>
          </a:p>
          <a:p>
            <a:pPr>
              <a:buFont typeface="Wingdings" pitchFamily="2" charset="2"/>
              <a:buNone/>
            </a:pPr>
            <a:endParaRPr lang="en-US" sz="1200" b="1" dirty="0"/>
          </a:p>
          <a:p>
            <a:pPr>
              <a:buFont typeface="Wingdings" pitchFamily="2" charset="2"/>
              <a:buNone/>
            </a:pPr>
            <a:r>
              <a:rPr lang="en-US" sz="1200" b="1" dirty="0"/>
              <a:t>References:  FAR</a:t>
            </a:r>
            <a:r>
              <a:rPr lang="en-US" sz="1200" b="1" baseline="0" dirty="0"/>
              <a:t> 15.404-1(g) and DoD Source Selection Procedures, Chapter 3, paragraph 3.1.1.1</a:t>
            </a:r>
            <a:endParaRPr lang="en-US" sz="1200"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65</a:t>
            </a:fld>
            <a:endParaRPr lang="en-US"/>
          </a:p>
        </p:txBody>
      </p:sp>
    </p:spTree>
    <p:extLst>
      <p:ext uri="{BB962C8B-B14F-4D97-AF65-F5344CB8AC3E}">
        <p14:creationId xmlns:p14="http://schemas.microsoft.com/office/powerpoint/2010/main" val="5035341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Contracting</a:t>
            </a:r>
          </a:p>
          <a:p>
            <a:endParaRPr lang="en-US" b="1" baseline="0" dirty="0"/>
          </a:p>
          <a:p>
            <a:r>
              <a:rPr lang="en-US" b="1" baseline="0" dirty="0"/>
              <a:t>Lesson Plan:  Transition chart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66</a:t>
            </a:fld>
            <a:endParaRPr lang="en-US" dirty="0"/>
          </a:p>
        </p:txBody>
      </p:sp>
    </p:spTree>
    <p:extLst>
      <p:ext uri="{BB962C8B-B14F-4D97-AF65-F5344CB8AC3E}">
        <p14:creationId xmlns:p14="http://schemas.microsoft.com/office/powerpoint/2010/main" val="135318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103"/>
          <p:cNvSpPr>
            <a:spLocks noGrp="1" noChangeArrowheads="1"/>
          </p:cNvSpPr>
          <p:nvPr>
            <p:ph type="sldNum" sz="quarter" idx="5"/>
          </p:nvPr>
        </p:nvSpPr>
        <p:spPr>
          <a:noFill/>
        </p:spPr>
        <p:txBody>
          <a:bodyPr/>
          <a:lstStyle/>
          <a:p>
            <a:fld id="{EADDFDE1-D9AF-430B-9FA2-14E101489060}" type="slidenum">
              <a:rPr lang="en-US" smtClean="0">
                <a:latin typeface="Arial" pitchFamily="34" charset="0"/>
              </a:rPr>
              <a:pPr/>
              <a:t>67</a:t>
            </a:fld>
            <a:endParaRPr lang="en-US" dirty="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normAutofit fontScale="77500" lnSpcReduction="20000"/>
          </a:bodyPr>
          <a:lstStyle/>
          <a:p>
            <a:r>
              <a:rPr lang="en-US" b="1" baseline="0" dirty="0"/>
              <a:t>Contracting</a:t>
            </a:r>
            <a:endParaRPr lang="en-US" b="1" dirty="0"/>
          </a:p>
          <a:p>
            <a:endParaRPr lang="en-US" dirty="0"/>
          </a:p>
          <a:p>
            <a:r>
              <a:rPr lang="en-US" b="1" dirty="0"/>
              <a:t>Lesson Plan:  </a:t>
            </a:r>
            <a:r>
              <a:rPr lang="en-US" b="1" baseline="0" dirty="0"/>
              <a:t>Emphasize that the contracting evaluation is done by a small group (usually PCO, buyer, Contracting Chief), therefore this team really needs to be familiar with the RFP’s Terms and Conditions, e.g., special provisions/requirements, clause fill-ins, data rights, etc., in order to determine if the proposals conform or deviate from these.  </a:t>
            </a:r>
          </a:p>
          <a:p>
            <a:endParaRPr lang="en-US" b="1" baseline="0" dirty="0"/>
          </a:p>
          <a:p>
            <a:r>
              <a:rPr lang="en-US" b="1" baseline="0" dirty="0"/>
              <a:t>When determining prices fair and reasonable, the PCO must consider the proposed prices of all offerors in the competitive range, not just the apparent successful offeror.  Prices proposed by offerors whose proposals are determined technically unacceptable cannot be used in the determination of adequate price competition.</a:t>
            </a:r>
          </a:p>
          <a:p>
            <a:endParaRPr lang="en-US" b="1" baseline="0" dirty="0"/>
          </a:p>
          <a:p>
            <a:r>
              <a:rPr lang="en-US" sz="1200" b="1" kern="1200" dirty="0">
                <a:solidFill>
                  <a:schemeClr val="tx1"/>
                </a:solidFill>
                <a:effectLst/>
                <a:latin typeface="+mn-lt"/>
                <a:ea typeface="+mn-ea"/>
                <a:cs typeface="+mn-cs"/>
              </a:rPr>
              <a:t>Per DoD Source Selection Procedures, Section 3, paragraph 3.1.2, offeror proposed performance or capabilities above mandatory minimums shall be incorporated into the contract. </a:t>
            </a:r>
            <a:r>
              <a:rPr lang="en-US" sz="1200" b="1" kern="1200" baseline="0" dirty="0">
                <a:solidFill>
                  <a:schemeClr val="tx1"/>
                </a:solidFill>
                <a:effectLst/>
                <a:latin typeface="+mn-lt"/>
                <a:ea typeface="+mn-ea"/>
                <a:cs typeface="+mn-cs"/>
              </a:rPr>
              <a:t> AFFARS MP5315.3, paragraph 3.12, requires that the RFP “advise offerors that the awarded contract document will reflect all beneficial aspects of the awardee’s proposal and all above threshold (minimum) attributes, performance levels, or capabilities for which evaluation credit was given in the source selection process (e.g., purple or blue technical or technical/risk rating, above threshold elements proposed for VATEP valued requirements), regardless of source selection process utilized.”</a:t>
            </a:r>
          </a:p>
          <a:p>
            <a:endParaRPr lang="en-US" b="1" baseline="0" dirty="0"/>
          </a:p>
          <a:p>
            <a:r>
              <a:rPr lang="en-US" sz="1200" b="1" kern="1200" dirty="0">
                <a:solidFill>
                  <a:schemeClr val="tx1"/>
                </a:solidFill>
                <a:effectLst/>
                <a:latin typeface="+mn-lt"/>
                <a:ea typeface="+mn-ea"/>
                <a:cs typeface="+mn-cs"/>
              </a:rPr>
              <a:t>When an offeror submits a proposal in response to an RFP, the Government has the unilateral right to accept it as is. If the proposal contains a beneficial aspect the Government would have the right to accept that aspect and in doing so, create a contractual document which includes/accepts that beneficial aspect.  We</a:t>
            </a:r>
            <a:r>
              <a:rPr lang="en-US" sz="1200" b="1" kern="1200" baseline="0" dirty="0">
                <a:solidFill>
                  <a:schemeClr val="tx1"/>
                </a:solidFill>
                <a:effectLst/>
                <a:latin typeface="+mn-lt"/>
                <a:ea typeface="+mn-ea"/>
                <a:cs typeface="+mn-cs"/>
              </a:rPr>
              <a:t> would</a:t>
            </a:r>
            <a:r>
              <a:rPr lang="en-US" sz="1200" b="1" kern="1200" dirty="0">
                <a:solidFill>
                  <a:schemeClr val="tx1"/>
                </a:solidFill>
                <a:effectLst/>
                <a:latin typeface="+mn-lt"/>
                <a:ea typeface="+mn-ea"/>
                <a:cs typeface="+mn-cs"/>
              </a:rPr>
              <a:t> respond to the</a:t>
            </a:r>
            <a:r>
              <a:rPr lang="en-US" sz="1200" b="1" kern="1200" baseline="0" dirty="0">
                <a:solidFill>
                  <a:schemeClr val="tx1"/>
                </a:solidFill>
                <a:effectLst/>
                <a:latin typeface="+mn-lt"/>
                <a:ea typeface="+mn-ea"/>
                <a:cs typeface="+mn-cs"/>
              </a:rPr>
              <a:t> offeror </a:t>
            </a:r>
            <a:r>
              <a:rPr lang="en-US" sz="1200" b="1" kern="1200" dirty="0">
                <a:solidFill>
                  <a:schemeClr val="tx1"/>
                </a:solidFill>
                <a:effectLst/>
                <a:latin typeface="+mn-lt"/>
                <a:ea typeface="+mn-ea"/>
                <a:cs typeface="+mn-cs"/>
              </a:rPr>
              <a:t>by sending them a signed contract in which we have include the beneficial aspects they proposed.</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PCO should include language in the RFP that puts offerors on notice that if the Government awards without discussions we reserve the right to incorporate beneficial aspects of the awardee's proposal into the contract.</a:t>
            </a:r>
          </a:p>
          <a:p>
            <a:endParaRPr lang="en-US" b="1" baseline="0" dirty="0"/>
          </a:p>
          <a:p>
            <a:r>
              <a:rPr lang="en-US" b="1" baseline="0" dirty="0"/>
              <a:t>NOTE:  If using LPTA process, delete “Ensure proposal strengths are incorporated in contract”.</a:t>
            </a:r>
          </a:p>
          <a:p>
            <a:endParaRPr lang="en-US" b="1" baseline="0" dirty="0"/>
          </a:p>
          <a:p>
            <a:pPr>
              <a:tabLst>
                <a:tab pos="466053" algn="l"/>
              </a:tabLst>
            </a:pPr>
            <a:r>
              <a:rPr lang="en-US" b="1" dirty="0"/>
              <a:t> </a:t>
            </a:r>
          </a:p>
          <a:p>
            <a:pPr>
              <a:tabLst>
                <a:tab pos="466053" algn="l"/>
              </a:tabLst>
            </a:pPr>
            <a:r>
              <a:rPr lang="en-US" b="1" dirty="0"/>
              <a:t> </a:t>
            </a:r>
          </a:p>
        </p:txBody>
      </p:sp>
    </p:spTree>
    <p:extLst>
      <p:ext uri="{BB962C8B-B14F-4D97-AF65-F5344CB8AC3E}">
        <p14:creationId xmlns:p14="http://schemas.microsoft.com/office/powerpoint/2010/main" val="22874159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Contracting</a:t>
            </a:r>
            <a:r>
              <a:rPr lang="en-US" b="1" baseline="0" dirty="0"/>
              <a:t>, cont’d.</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 Plan:  The Contracting team needs to understand the implications of using traditional responsibility factors as technical factors/subfactors when using the Acceptable/Unacceptable rating methodology. This includes facility clearance/security requirements.  GAO has repeatedly held that facilities clearance issues, including secure facilities and access to secure facilities, are squarely within the realm of contractor responsibility because they go directly to the offeror’s capability to perform the contract. GAO has held that rating an offeror Unacceptable on this type of criteria equates to a non-responsibility determination.  Therefore, a contracting officer who determines a small business offeror to be Unacceptable and therefore ineligible for award based on not meeting these requirements is actually making a determination of non-responsibility and must engage the Small Business Administration Certificate of Competency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Note:  DoD SS Procedures require the PCO to incorporate into contract areas where </a:t>
            </a:r>
            <a:r>
              <a:rPr lang="en-US" sz="1200" b="1" kern="1200" dirty="0" err="1">
                <a:solidFill>
                  <a:schemeClr val="tx1"/>
                </a:solidFill>
                <a:effectLst/>
                <a:latin typeface="+mn-lt"/>
                <a:ea typeface="+mn-ea"/>
                <a:cs typeface="+mn-cs"/>
              </a:rPr>
              <a:t>offeror</a:t>
            </a:r>
            <a:r>
              <a:rPr lang="en-US" sz="1200" b="1" kern="1200" dirty="0">
                <a:solidFill>
                  <a:schemeClr val="tx1"/>
                </a:solidFill>
                <a:effectLst/>
                <a:latin typeface="+mn-lt"/>
                <a:ea typeface="+mn-ea"/>
                <a:cs typeface="+mn-cs"/>
              </a:rPr>
              <a:t> receives evaluation credit for beneficial aspects of its proposal.  The contractor’s entire proposal should not be incorporated into the contract.  Evaluation credit is determined as those above the threshold (minimum) attributes, performance levels, or capabilities (e.g., VATEP selection minimum attributes, purple or blue technical or technical/risk rating, technical attributes evaluated and rated as strengths).  Small Business Participation shall also be incorporated, when appropriate, to enforce the plan after contract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68</a:t>
            </a:fld>
            <a:endParaRPr lang="en-US" dirty="0"/>
          </a:p>
        </p:txBody>
      </p:sp>
    </p:spTree>
    <p:extLst>
      <p:ext uri="{BB962C8B-B14F-4D97-AF65-F5344CB8AC3E}">
        <p14:creationId xmlns:p14="http://schemas.microsoft.com/office/powerpoint/2010/main" val="36862959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Initial</a:t>
            </a:r>
            <a:r>
              <a:rPr lang="en-US" b="1" baseline="0" dirty="0"/>
              <a:t> Evaluation Activities – Evaluation Notices (ENs)</a:t>
            </a:r>
          </a:p>
          <a:p>
            <a:endParaRPr lang="en-US" b="1" baseline="0" dirty="0"/>
          </a:p>
          <a:p>
            <a:r>
              <a:rPr lang="en-US" b="1" baseline="0" dirty="0"/>
              <a:t>Lesson Plan:  Transition chart.</a:t>
            </a:r>
          </a:p>
          <a:p>
            <a:endParaRPr lang="en-US" b="1" baseline="0" dirty="0"/>
          </a:p>
          <a:p>
            <a:r>
              <a:rPr lang="en-US" b="1" baseline="0" dirty="0"/>
              <a:t>NOTE that there are Evaluation Notice (EN)  writing exercises hyperlinked on this chart.  The exercises include five scenarios with instructor solutions that trainers can use to help the team practice writing </a:t>
            </a:r>
            <a:r>
              <a:rPr lang="en-US" b="1" baseline="0" dirty="0" err="1"/>
              <a:t>ENs.</a:t>
            </a:r>
            <a:r>
              <a:rPr lang="en-US" b="1" baseline="0" dirty="0"/>
              <a:t> </a:t>
            </a:r>
            <a:endParaRPr lang="en-US" b="1"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References:  </a:t>
            </a:r>
            <a:r>
              <a:rPr lang="en-US" sz="1200" b="1" i="0" baseline="0" dirty="0"/>
              <a:t>Trainer’s Reference/Resource Material (</a:t>
            </a:r>
            <a:r>
              <a:rPr lang="en-US" sz="1200" b="1" i="1" baseline="0" dirty="0"/>
              <a:t>EN samples</a:t>
            </a:r>
            <a:r>
              <a:rPr lang="en-US" sz="1200" b="1" i="0" baseline="0" dirty="0"/>
              <a:t>); </a:t>
            </a:r>
            <a:r>
              <a:rPr lang="en-US" sz="1200" b="1" baseline="0" dirty="0"/>
              <a:t>DoD Source Selection Procedures, Section 3, paragraphs 3.3.2, and FAR 15.001.</a:t>
            </a:r>
            <a:endParaRPr lang="en-US" sz="1200" b="1"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69</a:t>
            </a:fld>
            <a:endParaRPr lang="en-US" dirty="0"/>
          </a:p>
        </p:txBody>
      </p:sp>
    </p:spTree>
    <p:extLst>
      <p:ext uri="{BB962C8B-B14F-4D97-AF65-F5344CB8AC3E}">
        <p14:creationId xmlns:p14="http://schemas.microsoft.com/office/powerpoint/2010/main" val="614165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Air Force Source Selection Process – Proposal Evaluation</a:t>
            </a:r>
          </a:p>
          <a:p>
            <a:endParaRPr lang="en-US" b="1" baseline="0" dirty="0"/>
          </a:p>
          <a:p>
            <a:r>
              <a:rPr lang="en-US" b="1" baseline="0" dirty="0"/>
              <a:t>Lesson Plan:  More detailed source selection process map.</a:t>
            </a:r>
          </a:p>
          <a:p>
            <a:endParaRPr lang="en-US" b="1" baseline="0" dirty="0"/>
          </a:p>
          <a:p>
            <a:r>
              <a:rPr lang="en-US" b="1" baseline="0" dirty="0"/>
              <a:t>Note:  Blocks highlighted in yellow are for the SSAC (when used) and SSA review and discussion.</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38244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4103"/>
          <p:cNvSpPr>
            <a:spLocks noGrp="1" noChangeArrowheads="1"/>
          </p:cNvSpPr>
          <p:nvPr>
            <p:ph type="sldNum" sz="quarter" idx="5"/>
          </p:nvPr>
        </p:nvSpPr>
        <p:spPr>
          <a:noFill/>
        </p:spPr>
        <p:txBody>
          <a:bodyPr/>
          <a:lstStyle/>
          <a:p>
            <a:fld id="{C987DC0A-1611-45CA-8826-17CEE5E02376}" type="slidenum">
              <a:rPr lang="en-US" smtClean="0">
                <a:latin typeface="Arial" pitchFamily="34" charset="0"/>
              </a:rPr>
              <a:pPr/>
              <a:t>70</a:t>
            </a:fld>
            <a:endParaRPr lang="en-US" dirty="0">
              <a:latin typeface="Arial" pitchFamily="34"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p:spPr>
        <p:txBody>
          <a:bodyPr>
            <a:normAutofit fontScale="92500"/>
          </a:bodyPr>
          <a:lstStyle/>
          <a:p>
            <a:r>
              <a:rPr lang="en-US" sz="1200" b="1" baseline="0" dirty="0"/>
              <a:t>Evaluation Notices (ENs)</a:t>
            </a:r>
            <a:endParaRPr lang="en-US" sz="1200" b="1" dirty="0"/>
          </a:p>
          <a:p>
            <a:endParaRPr lang="en-US" sz="1200" dirty="0"/>
          </a:p>
          <a:p>
            <a:r>
              <a:rPr lang="en-US" sz="1200" b="1" dirty="0"/>
              <a:t>Lesson Plan:  </a:t>
            </a:r>
            <a:r>
              <a:rPr lang="en-US" sz="1200" b="1" baseline="0" dirty="0"/>
              <a:t>EN training could be presented earlier, in conjunction with the technical evaluation training.  Consider using examples when explaining what constitutes a deficiency. </a:t>
            </a:r>
          </a:p>
          <a:p>
            <a:endParaRPr lang="en-US" sz="1200" b="1" dirty="0"/>
          </a:p>
          <a:p>
            <a:r>
              <a:rPr lang="en-US" sz="1200" b="1" dirty="0"/>
              <a:t>Evaluation Notices (ENs) are </a:t>
            </a:r>
            <a:r>
              <a:rPr lang="en-US" sz="1200" b="1" u="sng" dirty="0"/>
              <a:t>written exchanges with offerors</a:t>
            </a:r>
            <a:r>
              <a:rPr lang="en-US" sz="1200" b="1" u="none" dirty="0"/>
              <a:t> </a:t>
            </a:r>
            <a:r>
              <a:rPr lang="en-US" sz="1200" b="1" dirty="0"/>
              <a:t>for purposes of clarifications, communications, or discussions.  All exchanges with offerors after receipt of proposals shall clearly identify the type of exchange (i.e., clarifications, communications, or discussions).  Any exchange addressing a proposal deficiency shall clearly indicate that a deficiency exists.</a:t>
            </a:r>
          </a:p>
          <a:p>
            <a:endParaRPr lang="en-US" sz="1200" b="1" dirty="0"/>
          </a:p>
          <a:p>
            <a:r>
              <a:rPr lang="en-US" sz="1200" b="1" dirty="0"/>
              <a:t>SSEB Chair and PCO must decide how to number the ENs and follow-on ENs.  The PCO will provide guidance on appropriate ENs for the particular phase of the source selection.</a:t>
            </a:r>
          </a:p>
          <a:p>
            <a:endParaRPr lang="en-US" sz="1200" b="1" baseline="0" dirty="0"/>
          </a:p>
          <a:p>
            <a:pPr marL="342900" indent="-342900" algn="l" eaLnBrk="1" fontAlgn="auto" hangingPunct="1">
              <a:spcBef>
                <a:spcPct val="20000"/>
              </a:spcBef>
              <a:spcAft>
                <a:spcPts val="0"/>
              </a:spcAft>
              <a:buClr>
                <a:schemeClr val="accent6">
                  <a:lumMod val="50000"/>
                </a:schemeClr>
              </a:buClr>
              <a:buFont typeface="Wingdings" pitchFamily="2" charset="2"/>
              <a:buNone/>
              <a:defRPr/>
            </a:pPr>
            <a:r>
              <a:rPr lang="en-US" sz="1200" b="1" dirty="0">
                <a:cs typeface="Arial" pitchFamily="34" charset="0"/>
              </a:rPr>
              <a:t>Retain a copy of each EN, each offeror's response, and the evaluators’ assessment of the response.  The evaluators’ assessment includes impact of offeror response, e.g.,</a:t>
            </a:r>
          </a:p>
          <a:p>
            <a:pPr marL="1200150" lvl="2" indent="-285750">
              <a:spcBef>
                <a:spcPct val="20000"/>
              </a:spcBef>
              <a:buClr>
                <a:schemeClr val="accent6">
                  <a:lumMod val="50000"/>
                </a:schemeClr>
              </a:buClr>
              <a:buFont typeface="Wingdings" pitchFamily="2" charset="2"/>
              <a:buChar char="v"/>
              <a:defRPr/>
            </a:pPr>
            <a:r>
              <a:rPr lang="en-US" sz="1200" b="1" dirty="0">
                <a:cs typeface="Arial" pitchFamily="34" charset="0"/>
              </a:rPr>
              <a:t>Offeror fully responded to EN – evaluation changed.</a:t>
            </a:r>
          </a:p>
          <a:p>
            <a:pPr marL="1200150" lvl="2" indent="-285750">
              <a:spcBef>
                <a:spcPct val="20000"/>
              </a:spcBef>
              <a:buClr>
                <a:schemeClr val="accent6">
                  <a:lumMod val="50000"/>
                </a:schemeClr>
              </a:buClr>
              <a:buFont typeface="Wingdings" pitchFamily="2" charset="2"/>
              <a:buChar char="v"/>
              <a:defRPr/>
            </a:pPr>
            <a:r>
              <a:rPr lang="en-US" sz="1200" b="1" dirty="0">
                <a:cs typeface="Arial" pitchFamily="34" charset="0"/>
              </a:rPr>
              <a:t>Offeror partially responded to EN – evaluation modified, but additional information is needed to complete evaluation.</a:t>
            </a:r>
          </a:p>
          <a:p>
            <a:pPr marL="1200150" lvl="2" indent="-285750">
              <a:spcBef>
                <a:spcPct val="20000"/>
              </a:spcBef>
              <a:buClr>
                <a:schemeClr val="accent6">
                  <a:lumMod val="50000"/>
                </a:schemeClr>
              </a:buClr>
              <a:buFont typeface="Wingdings" pitchFamily="2" charset="2"/>
              <a:buChar char="v"/>
              <a:defRPr/>
            </a:pPr>
            <a:r>
              <a:rPr lang="en-US" sz="1200" b="1" dirty="0">
                <a:cs typeface="Arial" pitchFamily="34" charset="0"/>
              </a:rPr>
              <a:t>Offeror responded to EN creating new issue (e.g., deficiency) – evaluation changed, new EN required.</a:t>
            </a:r>
          </a:p>
          <a:p>
            <a:pPr marL="285750" indent="-285750">
              <a:spcBef>
                <a:spcPct val="20000"/>
              </a:spcBef>
              <a:buClr>
                <a:schemeClr val="accent6">
                  <a:lumMod val="50000"/>
                </a:schemeClr>
              </a:buClr>
              <a:buFont typeface="Wingdings" pitchFamily="2" charset="2"/>
              <a:buChar char="n"/>
              <a:defRPr/>
            </a:pPr>
            <a:endParaRPr lang="en-US" sz="1200" b="1" dirty="0">
              <a:cs typeface="Arial" pitchFamily="34" charset="0"/>
            </a:endParaRPr>
          </a:p>
          <a:p>
            <a:pPr marL="285750" indent="-285750">
              <a:spcBef>
                <a:spcPct val="20000"/>
              </a:spcBef>
              <a:buClr>
                <a:schemeClr val="accent6">
                  <a:lumMod val="50000"/>
                </a:schemeClr>
              </a:buClr>
              <a:buFont typeface="Wingdings" pitchFamily="2" charset="2"/>
              <a:buNone/>
              <a:defRPr/>
            </a:pPr>
            <a:r>
              <a:rPr lang="en-US" sz="1200" b="1" dirty="0">
                <a:cs typeface="Arial" pitchFamily="34" charset="0"/>
              </a:rPr>
              <a:t>Advisor/Evaluator Worksheets and Subfactor Summaries must be modified accordingly with impacts of all EN responses. </a:t>
            </a:r>
          </a:p>
          <a:p>
            <a:endParaRPr lang="en-US" sz="1200" b="1" baseline="0" dirty="0"/>
          </a:p>
          <a:p>
            <a:endParaRPr lang="en-US" sz="1200" b="1" dirty="0"/>
          </a:p>
        </p:txBody>
      </p:sp>
    </p:spTree>
    <p:extLst>
      <p:ext uri="{BB962C8B-B14F-4D97-AF65-F5344CB8AC3E}">
        <p14:creationId xmlns:p14="http://schemas.microsoft.com/office/powerpoint/2010/main" val="2369620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4103"/>
          <p:cNvSpPr>
            <a:spLocks noGrp="1" noChangeArrowheads="1"/>
          </p:cNvSpPr>
          <p:nvPr>
            <p:ph type="sldNum" sz="quarter" idx="5"/>
          </p:nvPr>
        </p:nvSpPr>
        <p:spPr>
          <a:noFill/>
        </p:spPr>
        <p:txBody>
          <a:bodyPr/>
          <a:lstStyle/>
          <a:p>
            <a:fld id="{D9560455-68BB-4DFF-886F-01D3F6A7F95A}" type="slidenum">
              <a:rPr lang="en-US" smtClean="0">
                <a:latin typeface="Arial" pitchFamily="34" charset="0"/>
              </a:rPr>
              <a:pPr/>
              <a:t>71</a:t>
            </a:fld>
            <a:endParaRPr lang="en-US" dirty="0">
              <a:latin typeface="Arial" pitchFamily="34" charset="0"/>
            </a:endParaRPr>
          </a:p>
        </p:txBody>
      </p:sp>
      <p:sp>
        <p:nvSpPr>
          <p:cNvPr id="248835" name="Rectangle 2"/>
          <p:cNvSpPr>
            <a:spLocks noGrp="1" noRot="1" noChangeAspect="1" noChangeArrowheads="1" noTextEdit="1"/>
          </p:cNvSpPr>
          <p:nvPr>
            <p:ph type="sldImg"/>
          </p:nvPr>
        </p:nvSpPr>
        <p:spPr>
          <a:xfrm>
            <a:off x="1185863" y="349250"/>
            <a:ext cx="4645025" cy="3482975"/>
          </a:xfrm>
          <a:ln w="12700" cap="flat"/>
        </p:spPr>
      </p:sp>
      <p:sp>
        <p:nvSpPr>
          <p:cNvPr id="248836" name="Rectangle 3"/>
          <p:cNvSpPr>
            <a:spLocks noGrp="1" noChangeArrowheads="1"/>
          </p:cNvSpPr>
          <p:nvPr>
            <p:ph type="body" idx="1"/>
          </p:nvPr>
        </p:nvSpPr>
        <p:spPr>
          <a:xfrm>
            <a:off x="935040" y="3924305"/>
            <a:ext cx="5140325" cy="4676775"/>
          </a:xfrm>
          <a:noFill/>
          <a:ln/>
        </p:spPr>
        <p:txBody>
          <a:bodyPr lIns="92248" tIns="45314" rIns="92248" bIns="45314">
            <a:normAutofit fontScale="92500" lnSpcReduction="20000"/>
          </a:bodyPr>
          <a:lstStyle/>
          <a:p>
            <a:r>
              <a:rPr lang="en-US" b="1" baseline="0" dirty="0"/>
              <a:t>Types of Exchanges </a:t>
            </a:r>
            <a:endParaRPr lang="en-US" b="1" dirty="0"/>
          </a:p>
          <a:p>
            <a:endParaRPr lang="en-US" dirty="0"/>
          </a:p>
          <a:p>
            <a:r>
              <a:rPr lang="en-US" b="1" dirty="0"/>
              <a:t>Lesson Plan:  </a:t>
            </a:r>
            <a:r>
              <a:rPr lang="en-US" b="1" baseline="0" dirty="0"/>
              <a:t>Consider using examples and/or have team members give examples to discuss chart, i.e., what would be considered a deficiency or a clerical error.</a:t>
            </a:r>
            <a:endParaRPr lang="en-US" b="1" dirty="0"/>
          </a:p>
          <a:p>
            <a:pPr defTabSz="920934"/>
            <a:endParaRPr lang="en-US" b="1" u="sng" dirty="0"/>
          </a:p>
          <a:p>
            <a:pPr defTabSz="920934">
              <a:buFont typeface="Arial" pitchFamily="34" charset="0"/>
              <a:buNone/>
            </a:pPr>
            <a:r>
              <a:rPr lang="en-US" b="1" u="sng" dirty="0"/>
              <a:t>Clarifications</a:t>
            </a:r>
            <a:r>
              <a:rPr lang="en-US" b="1" dirty="0"/>
              <a:t> are limited exchanges between the Government and offerors that may occur when award without discussions is contemplated.  An offeror may be given the opportunity to clarify certain aspects of the proposal (e.g., the relevance of an offeror’s past performance information and adverse past performance information to which the offeror has not previously had an opportunity to respond) or to resolve minor or clerical errors.  See FAR 15.306(a) and DoD Source Selection Procedures, Section</a:t>
            </a:r>
            <a:r>
              <a:rPr lang="en-US" b="1" baseline="0" dirty="0"/>
              <a:t> 3, paragraph 3.3.2.</a:t>
            </a:r>
            <a:endParaRPr lang="en-US" b="1" dirty="0"/>
          </a:p>
          <a:p>
            <a:pPr defTabSz="920934">
              <a:buFont typeface="Arial" pitchFamily="34" charset="0"/>
              <a:buNone/>
            </a:pPr>
            <a:endParaRPr lang="en-US" b="1" u="sng" dirty="0"/>
          </a:p>
          <a:p>
            <a:pPr defTabSz="920934">
              <a:buFont typeface="Arial" pitchFamily="34" charset="0"/>
              <a:buNone/>
            </a:pPr>
            <a:r>
              <a:rPr lang="en-US" b="1" u="sng" dirty="0"/>
              <a:t>Communications</a:t>
            </a:r>
            <a:r>
              <a:rPr lang="en-US" b="1" dirty="0"/>
              <a:t> are also limited exchanges between the Government and offerors, after receipt of proposals, leading to establishment of the competitive range.  Communications are limited to offerors (1) whose past performance information is the determining factor preventing them from being placed in the competitive range, and (2) may only be held with those offerors (other than offerors under paragraph (1) whose exclusion from, or inclusion in, the competitive range is uncertain.  Communications should only be used with offerors who are “on the bubble” in terms of their inclusion in the competitive range.  Communications are not allowed for the purposes of clarifying proposal characteristics that, if clarified, might allow for award without the conduct of discussions.  See FAR 15.306(b)</a:t>
            </a:r>
            <a:r>
              <a:rPr lang="en-US" b="1" baseline="0" dirty="0"/>
              <a:t> and DoD Source Selection Procedures, Section 3, paragraph 3.5.2.</a:t>
            </a:r>
            <a:endParaRPr lang="en-US" b="1" dirty="0"/>
          </a:p>
          <a:p>
            <a:pPr defTabSz="920934"/>
            <a:endParaRPr lang="en-US" b="1" dirty="0"/>
          </a:p>
          <a:p>
            <a:pPr defTabSz="920934"/>
            <a:r>
              <a:rPr lang="en-US" b="1" dirty="0">
                <a:solidFill>
                  <a:srgbClr val="F7091A"/>
                </a:solidFill>
              </a:rPr>
              <a:t>CAUTION:  Clarifications or Communications could inadvertently open discussions!</a:t>
            </a:r>
          </a:p>
          <a:p>
            <a:pPr defTabSz="920934"/>
            <a:endParaRPr lang="en-US" b="1" u="sng" dirty="0"/>
          </a:p>
          <a:p>
            <a:pPr defTabSz="920934">
              <a:buFont typeface="Arial" pitchFamily="34" charset="0"/>
              <a:buNone/>
            </a:pPr>
            <a:r>
              <a:rPr lang="en-US" b="1" u="sng" dirty="0"/>
              <a:t>Discussions</a:t>
            </a:r>
            <a:r>
              <a:rPr lang="en-US" b="1" u="none" dirty="0"/>
              <a:t> </a:t>
            </a:r>
            <a:r>
              <a:rPr lang="en-US" b="1" dirty="0"/>
              <a:t>are exchanges with offerors after establishment of the competitive range.  Discussions are negotiations conducted in a competitive acquisition with the intent of allowing the offeror to revise the proposal.  See FAR 15.306(d) and DoD Source Selection Procedures, Section 3, paragraph 3.5.4.</a:t>
            </a:r>
          </a:p>
          <a:p>
            <a:pPr defTabSz="920934">
              <a:buFont typeface="Arial" pitchFamily="34" charset="0"/>
              <a:buChar char="•"/>
            </a:pPr>
            <a:endParaRPr lang="en-US" b="1" dirty="0"/>
          </a:p>
        </p:txBody>
      </p:sp>
    </p:spTree>
    <p:extLst>
      <p:ext uri="{BB962C8B-B14F-4D97-AF65-F5344CB8AC3E}">
        <p14:creationId xmlns:p14="http://schemas.microsoft.com/office/powerpoint/2010/main" val="8509954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 Guidelines</a:t>
            </a:r>
          </a:p>
          <a:p>
            <a:endParaRPr lang="en-US" b="1" dirty="0"/>
          </a:p>
          <a:p>
            <a:r>
              <a:rPr lang="en-US" b="1" dirty="0"/>
              <a:t>Lesson Plan:  </a:t>
            </a:r>
            <a:r>
              <a:rPr lang="en-US" b="1" baseline="0" dirty="0"/>
              <a:t>Discuss the following guidelines as team prepares to formulate the ENs.  Write a separate EN for each technical deficiency and weakness.  You may combine pricing ENs if similar.</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72</a:t>
            </a:fld>
            <a:endParaRPr lang="en-US" dirty="0"/>
          </a:p>
        </p:txBody>
      </p:sp>
    </p:spTree>
    <p:extLst>
      <p:ext uri="{BB962C8B-B14F-4D97-AF65-F5344CB8AC3E}">
        <p14:creationId xmlns:p14="http://schemas.microsoft.com/office/powerpoint/2010/main" val="8006310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 Writing Formula – Key to a Good EN</a:t>
            </a:r>
          </a:p>
          <a:p>
            <a:endParaRPr lang="en-US" b="1" dirty="0"/>
          </a:p>
          <a:p>
            <a:r>
              <a:rPr lang="en-US" b="1" dirty="0"/>
              <a:t>Lesson Plan</a:t>
            </a:r>
            <a:r>
              <a:rPr lang="en-US" dirty="0"/>
              <a:t>:  </a:t>
            </a:r>
            <a:r>
              <a:rPr lang="en-US" b="1" dirty="0"/>
              <a:t>Discuss</a:t>
            </a:r>
            <a:r>
              <a:rPr lang="en-US" b="1" baseline="0" dirty="0"/>
              <a:t> each point and stress that consistent and well written ENs save work for the evaluator and are likely to receive much better EN responses from offerors.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73</a:t>
            </a:fld>
            <a:endParaRPr lang="en-US" dirty="0"/>
          </a:p>
        </p:txBody>
      </p:sp>
    </p:spTree>
    <p:extLst>
      <p:ext uri="{BB962C8B-B14F-4D97-AF65-F5344CB8AC3E}">
        <p14:creationId xmlns:p14="http://schemas.microsoft.com/office/powerpoint/2010/main" val="3735856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 Development</a:t>
            </a:r>
            <a:r>
              <a:rPr lang="en-US" b="1" baseline="0" dirty="0"/>
              <a:t> Hints</a:t>
            </a:r>
          </a:p>
          <a:p>
            <a:endParaRPr lang="en-US" b="1" baseline="0" dirty="0"/>
          </a:p>
          <a:p>
            <a:r>
              <a:rPr lang="en-US" b="1" baseline="0" dirty="0"/>
              <a:t>Lesson Plan:  Discuss the EN development hints that go along with the EN template.</a:t>
            </a:r>
          </a:p>
          <a:p>
            <a:endParaRPr lang="en-US" b="1" baseline="0" dirty="0"/>
          </a:p>
          <a:p>
            <a:r>
              <a:rPr lang="en-US" b="1" baseline="0" dirty="0"/>
              <a:t>Be aware that offeror responses to ENs may impact other parts of the offeror’s proposal.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74</a:t>
            </a:fld>
            <a:endParaRPr lang="en-US" dirty="0"/>
          </a:p>
        </p:txBody>
      </p:sp>
    </p:spTree>
    <p:extLst>
      <p:ext uri="{BB962C8B-B14F-4D97-AF65-F5344CB8AC3E}">
        <p14:creationId xmlns:p14="http://schemas.microsoft.com/office/powerpoint/2010/main" val="21288991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ENs and Proposal Updates</a:t>
            </a:r>
          </a:p>
          <a:p>
            <a:endParaRPr lang="en-US" b="1" dirty="0"/>
          </a:p>
          <a:p>
            <a:r>
              <a:rPr lang="en-US" b="1" dirty="0"/>
              <a:t>Lesson Plan</a:t>
            </a:r>
            <a:r>
              <a:rPr lang="en-US" dirty="0"/>
              <a:t>:  </a:t>
            </a:r>
            <a:r>
              <a:rPr lang="en-US" b="1" dirty="0"/>
              <a:t>Stress</a:t>
            </a:r>
            <a:r>
              <a:rPr lang="en-US" b="1" baseline="0" dirty="0"/>
              <a:t> the fact that t</a:t>
            </a:r>
            <a:r>
              <a:rPr lang="en-US" b="1" dirty="0"/>
              <a:t>he PCO should also include in the FPR letter</a:t>
            </a:r>
            <a:r>
              <a:rPr lang="en-US" b="1" baseline="0" dirty="0"/>
              <a:t> </a:t>
            </a:r>
            <a:r>
              <a:rPr lang="en-US" b="1" dirty="0"/>
              <a:t>a request for change pages (electronic</a:t>
            </a:r>
            <a:r>
              <a:rPr lang="en-US" b="1" baseline="0" dirty="0"/>
              <a:t> and/or hard copy) </a:t>
            </a:r>
            <a:r>
              <a:rPr lang="en-US" b="1" dirty="0"/>
              <a:t>for anything that will be included in the awarded contract and address any ENs still open.  </a:t>
            </a:r>
          </a:p>
          <a:p>
            <a:endParaRPr lang="en-US" b="1" dirty="0"/>
          </a:p>
          <a:p>
            <a:r>
              <a:rPr lang="en-US" b="1" dirty="0"/>
              <a:t>One</a:t>
            </a:r>
            <a:r>
              <a:rPr lang="en-US" b="1" baseline="0" dirty="0"/>
              <a:t> organization finds it a best practice to assign a different color to each round of ENs and then requires offerors to submit proposal changes pages for each round of ENs on the assigned color for a visual tracking system.  </a:t>
            </a:r>
            <a:endParaRPr lang="en-US" b="1" dirty="0"/>
          </a:p>
          <a:p>
            <a:endParaRPr lang="en-US" b="1" dirty="0"/>
          </a:p>
          <a:p>
            <a:r>
              <a:rPr lang="en-US" b="1" dirty="0"/>
              <a:t>References:  DoD Source Selection Procedures, Section 3, paragrap</a:t>
            </a:r>
            <a:r>
              <a:rPr lang="en-US" b="1" baseline="0" dirty="0"/>
              <a:t>h 3.5.5</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75</a:t>
            </a:fld>
            <a:endParaRPr lang="en-US" dirty="0"/>
          </a:p>
        </p:txBody>
      </p:sp>
    </p:spTree>
    <p:extLst>
      <p:ext uri="{BB962C8B-B14F-4D97-AF65-F5344CB8AC3E}">
        <p14:creationId xmlns:p14="http://schemas.microsoft.com/office/powerpoint/2010/main" val="16474419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Initial</a:t>
            </a:r>
            <a:r>
              <a:rPr lang="en-US" b="1" baseline="0" dirty="0"/>
              <a:t> Evaluation Activities – Evaluation Notices</a:t>
            </a:r>
            <a:endParaRPr lang="en-US" b="1" dirty="0"/>
          </a:p>
          <a:p>
            <a:endParaRPr lang="en-US" dirty="0"/>
          </a:p>
          <a:p>
            <a:r>
              <a:rPr lang="en-US" b="1" dirty="0"/>
              <a:t>Lesson Plan:  Discussion of ENs will vary on the timing, based</a:t>
            </a:r>
            <a:r>
              <a:rPr lang="en-US" b="1" baseline="0" dirty="0"/>
              <a:t> on</a:t>
            </a:r>
            <a:r>
              <a:rPr lang="en-US" b="1" dirty="0"/>
              <a:t> approach</a:t>
            </a:r>
            <a:r>
              <a:rPr lang="en-US" b="1" baseline="0" dirty="0"/>
              <a:t> discussed in previous slides – whether individual evaluators will complete ENs as they perform the reviews or after all evaluations are completed.  May be a good idea to obtain examples that show various quality of ENs.  Remember ENs and their responses are permanent records.</a:t>
            </a:r>
          </a:p>
          <a:p>
            <a:endParaRPr lang="en-US" b="1" baseline="0" dirty="0"/>
          </a:p>
          <a:p>
            <a:r>
              <a:rPr lang="en-US" b="1" baseline="0" dirty="0"/>
              <a:t>Examples:</a:t>
            </a:r>
          </a:p>
          <a:p>
            <a:endParaRPr lang="en-US" b="1" dirty="0"/>
          </a:p>
          <a:p>
            <a:r>
              <a:rPr lang="en-US" b="1" dirty="0"/>
              <a:t>Poorly written EN:</a:t>
            </a:r>
          </a:p>
          <a:p>
            <a:pPr lvl="1"/>
            <a:r>
              <a:rPr lang="en-US" b="1" dirty="0"/>
              <a:t>“Need clarification on where the risk management process was demonstrated”</a:t>
            </a:r>
          </a:p>
          <a:p>
            <a:pPr lvl="1"/>
            <a:r>
              <a:rPr lang="en-US" b="1" dirty="0"/>
              <a:t>“Current staffing for this task is 21 people.  The proposed staffing of 9 people is inadequate”</a:t>
            </a:r>
          </a:p>
          <a:p>
            <a:endParaRPr lang="en-US" b="1" dirty="0"/>
          </a:p>
          <a:p>
            <a:r>
              <a:rPr lang="en-US" b="1" dirty="0"/>
              <a:t>Clearly written EN: </a:t>
            </a:r>
          </a:p>
          <a:p>
            <a:pPr lvl="1"/>
            <a:r>
              <a:rPr lang="en-US" b="1" dirty="0"/>
              <a:t>“Describe where risk management process was used previously and why that program is analogous to this effort”.</a:t>
            </a:r>
          </a:p>
          <a:p>
            <a:pPr lvl="1"/>
            <a:r>
              <a:rPr lang="en-US" b="1" dirty="0"/>
              <a:t>“Describe the process improvements to be implemented in order to achieve the efficiencies in personnel proposed”.</a:t>
            </a:r>
          </a:p>
          <a:p>
            <a:pPr lvl="0"/>
            <a:endParaRPr lang="en-US" b="1" baseline="0" dirty="0"/>
          </a:p>
          <a:p>
            <a:pPr lvl="0"/>
            <a:r>
              <a:rPr lang="en-US" b="1" baseline="0" dirty="0"/>
              <a:t>Reference:  See </a:t>
            </a:r>
            <a:r>
              <a:rPr lang="en-US" b="1" i="0" baseline="0" dirty="0"/>
              <a:t>Trainer’s Reference/Resource Material</a:t>
            </a:r>
            <a:r>
              <a:rPr lang="en-US" b="1" baseline="0" dirty="0"/>
              <a:t>, </a:t>
            </a:r>
            <a:r>
              <a:rPr lang="en-US" b="1" i="1" baseline="0" dirty="0"/>
              <a:t>EN samples </a:t>
            </a:r>
            <a:r>
              <a:rPr lang="en-US" b="1" baseline="0" dirty="0"/>
              <a:t>section for more examples.</a:t>
            </a:r>
            <a:endParaRPr lang="en-US" b="1" dirty="0"/>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76</a:t>
            </a:fld>
            <a:endParaRPr lang="en-US" dirty="0"/>
          </a:p>
        </p:txBody>
      </p:sp>
    </p:spTree>
    <p:extLst>
      <p:ext uri="{BB962C8B-B14F-4D97-AF65-F5344CB8AC3E}">
        <p14:creationId xmlns:p14="http://schemas.microsoft.com/office/powerpoint/2010/main" val="7794976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At this point, based on the initial evaluation</a:t>
            </a:r>
            <a:r>
              <a:rPr lang="en-US" b="1" baseline="0" dirty="0"/>
              <a:t> results, </a:t>
            </a:r>
            <a:r>
              <a:rPr lang="en-US" b="1" dirty="0"/>
              <a:t>the PCO must decide to </a:t>
            </a:r>
            <a:r>
              <a:rPr lang="en-US" b="1" u="sng" dirty="0"/>
              <a:t>either</a:t>
            </a:r>
            <a:r>
              <a:rPr lang="en-US" b="1" u="none" dirty="0"/>
              <a:t> r</a:t>
            </a:r>
            <a:r>
              <a:rPr lang="en-US" b="1" dirty="0"/>
              <a:t>ecommend Award Without Discussions </a:t>
            </a:r>
            <a:r>
              <a:rPr lang="en-US" b="1" u="sng" dirty="0"/>
              <a:t>or</a:t>
            </a:r>
            <a:r>
              <a:rPr lang="en-US" b="1" u="none" dirty="0"/>
              <a:t> </a:t>
            </a:r>
            <a:r>
              <a:rPr lang="en-US" b="1" dirty="0"/>
              <a:t>establish a Competitive Range to enter into Discussions.  SSA will make determination to Award Without Discussions or to enter into discussions.</a:t>
            </a:r>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77</a:t>
            </a:fld>
            <a:endParaRPr lang="en-US" dirty="0"/>
          </a:p>
        </p:txBody>
      </p:sp>
    </p:spTree>
    <p:extLst>
      <p:ext uri="{BB962C8B-B14F-4D97-AF65-F5344CB8AC3E}">
        <p14:creationId xmlns:p14="http://schemas.microsoft.com/office/powerpoint/2010/main" val="30537833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Award Without Discussions or Establish Competitive Range</a:t>
            </a:r>
          </a:p>
          <a:p>
            <a:endParaRPr lang="en-US" b="1" dirty="0"/>
          </a:p>
          <a:p>
            <a:r>
              <a:rPr lang="en-US" b="1" dirty="0"/>
              <a:t>Lesson Plan:  Transition Chart.</a:t>
            </a:r>
          </a:p>
        </p:txBody>
      </p:sp>
      <p:sp>
        <p:nvSpPr>
          <p:cNvPr id="4" name="Slide Number Placeholder 3"/>
          <p:cNvSpPr>
            <a:spLocks noGrp="1"/>
          </p:cNvSpPr>
          <p:nvPr>
            <p:ph type="sldNum" sz="quarter" idx="10"/>
          </p:nvPr>
        </p:nvSpPr>
        <p:spPr/>
        <p:txBody>
          <a:bodyPr/>
          <a:lstStyle/>
          <a:p>
            <a:fld id="{5B84B94F-63AD-426E-88CB-044A92825218}" type="slidenum">
              <a:rPr lang="en-US" smtClean="0"/>
              <a:pPr/>
              <a:t>78</a:t>
            </a:fld>
            <a:endParaRPr lang="en-US"/>
          </a:p>
        </p:txBody>
      </p:sp>
    </p:spTree>
    <p:extLst>
      <p:ext uri="{BB962C8B-B14F-4D97-AF65-F5344CB8AC3E}">
        <p14:creationId xmlns:p14="http://schemas.microsoft.com/office/powerpoint/2010/main" val="27185095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Award Without Discussions (AWOD)</a:t>
            </a:r>
            <a:endParaRPr lang="en-US" b="1" dirty="0"/>
          </a:p>
          <a:p>
            <a:endParaRPr lang="en-US" dirty="0"/>
          </a:p>
          <a:p>
            <a:r>
              <a:rPr lang="en-US" b="1" dirty="0"/>
              <a:t>Lesson Plan:  Highlight</a:t>
            </a:r>
            <a:r>
              <a:rPr lang="en-US" b="1" baseline="0" dirty="0"/>
              <a:t> that </a:t>
            </a:r>
            <a:r>
              <a:rPr lang="en-US" b="1" dirty="0"/>
              <a:t>DoD Source Selection</a:t>
            </a:r>
            <a:r>
              <a:rPr lang="en-US" b="1" baseline="0" dirty="0"/>
              <a:t> Procedures, Section 3, paragraph 3.3, discourage AWOD in acquisitions with an estimated value of $100M or more.  Discussions allow the Government greater insight and opportunity to ensure selection of the best value source.  Normally, solicitations state, “The government reserves the right to make award without discussions”.  It means we can determine later.</a:t>
            </a:r>
          </a:p>
          <a:p>
            <a:endParaRPr lang="en-US" b="1" baseline="0" dirty="0"/>
          </a:p>
          <a:p>
            <a:pPr>
              <a:buFont typeface="Arial" pitchFamily="34" charset="0"/>
              <a:buNone/>
            </a:pPr>
            <a:r>
              <a:rPr lang="en-US" b="1" dirty="0"/>
              <a:t>References:  DoD Source Selection Procedures, Section 3, paragraph 3.3</a:t>
            </a:r>
          </a:p>
        </p:txBody>
      </p:sp>
      <p:sp>
        <p:nvSpPr>
          <p:cNvPr id="4" name="Slide Number Placeholder 3"/>
          <p:cNvSpPr>
            <a:spLocks noGrp="1"/>
          </p:cNvSpPr>
          <p:nvPr>
            <p:ph type="sldNum" sz="quarter" idx="10"/>
          </p:nvPr>
        </p:nvSpPr>
        <p:spPr/>
        <p:txBody>
          <a:bodyPr/>
          <a:lstStyle/>
          <a:p>
            <a:fld id="{5B84B94F-63AD-426E-88CB-044A92825218}" type="slidenum">
              <a:rPr lang="en-US" smtClean="0"/>
              <a:pPr/>
              <a:t>79</a:t>
            </a:fld>
            <a:endParaRPr lang="en-US" dirty="0"/>
          </a:p>
        </p:txBody>
      </p:sp>
    </p:spTree>
    <p:extLst>
      <p:ext uri="{BB962C8B-B14F-4D97-AF65-F5344CB8AC3E}">
        <p14:creationId xmlns:p14="http://schemas.microsoft.com/office/powerpoint/2010/main" val="16660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Schedule</a:t>
            </a:r>
          </a:p>
          <a:p>
            <a:endParaRPr lang="en-US" b="1" baseline="0" dirty="0"/>
          </a:p>
          <a:p>
            <a:r>
              <a:rPr lang="en-US" b="1" baseline="0" dirty="0"/>
              <a:t>Lesson Plan:  Tailor this slide for </a:t>
            </a:r>
            <a:r>
              <a:rPr lang="en-US" b="1" baseline="0" dirty="0">
                <a:solidFill>
                  <a:schemeClr val="tx1"/>
                </a:solidFill>
              </a:rPr>
              <a:t>the specific source selection.  </a:t>
            </a:r>
            <a:r>
              <a:rPr lang="en-US" b="1" baseline="0" dirty="0"/>
              <a:t>Project on screen or distribute copies of the latest schedule from the SSP to the team.  Discuss if changes are necessary due to possible schedule changes or conflicts. </a:t>
            </a:r>
          </a:p>
          <a:p>
            <a:pPr>
              <a:buFont typeface="Arial" pitchFamily="34" charset="0"/>
              <a:buNone/>
            </a:pPr>
            <a:endParaRPr lang="en-US" b="1" baseline="0" dirty="0"/>
          </a:p>
          <a:p>
            <a:pPr>
              <a:buFont typeface="Arial" pitchFamily="34" charset="0"/>
              <a:buNone/>
            </a:pPr>
            <a:r>
              <a:rPr lang="en-US" b="1" baseline="0" dirty="0"/>
              <a:t>The purpose of discussing the milestone schedule is to ensure the entire team is in sync with the latest schedule.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a:t>
            </a:fld>
            <a:endParaRPr lang="en-US" dirty="0"/>
          </a:p>
        </p:txBody>
      </p:sp>
    </p:spTree>
    <p:extLst>
      <p:ext uri="{BB962C8B-B14F-4D97-AF65-F5344CB8AC3E}">
        <p14:creationId xmlns:p14="http://schemas.microsoft.com/office/powerpoint/2010/main" val="22479416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Award Without Discussions (AWOD)</a:t>
            </a:r>
            <a:endParaRPr lang="en-US" b="1" dirty="0"/>
          </a:p>
          <a:p>
            <a:endParaRPr lang="en-US" dirty="0"/>
          </a:p>
          <a:p>
            <a:r>
              <a:rPr lang="en-US" b="1" dirty="0"/>
              <a:t>Lesson Plan:  When awarding without discussions, the SSEB Initial Report becomes the SSEB Final Report.  The SSAC shall document the comparative analysis and make its award</a:t>
            </a:r>
            <a:r>
              <a:rPr lang="en-US" b="1" baseline="0" dirty="0"/>
              <a:t> recommendation, and must provide any minority opinions to the SSA.</a:t>
            </a:r>
          </a:p>
          <a:p>
            <a:endParaRPr lang="en-US" b="1" baseline="0" dirty="0"/>
          </a:p>
          <a:p>
            <a:r>
              <a:rPr lang="en-US" b="1" baseline="0" dirty="0"/>
              <a:t>However, if the RFP states that the Government intends to award without discussions but discussions are later determined to be necessary, the PCO must submit written rationale to the SSA and obtain SSA review and approval.  (DoD Source Selection Procedures, Section 1, paragraph 1.4.2.2.8)</a:t>
            </a:r>
          </a:p>
          <a:p>
            <a:endParaRPr lang="en-US" b="1" baseline="0" dirty="0"/>
          </a:p>
          <a:p>
            <a:pPr>
              <a:buFont typeface="Arial" pitchFamily="34" charset="0"/>
              <a:buNone/>
            </a:pPr>
            <a:r>
              <a:rPr lang="en-US" b="1" dirty="0"/>
              <a:t>References:  DoD Source Selection Procedures, Section 3, paragraph 3.3</a:t>
            </a:r>
          </a:p>
        </p:txBody>
      </p:sp>
      <p:sp>
        <p:nvSpPr>
          <p:cNvPr id="4" name="Slide Number Placeholder 3"/>
          <p:cNvSpPr>
            <a:spLocks noGrp="1"/>
          </p:cNvSpPr>
          <p:nvPr>
            <p:ph type="sldNum" sz="quarter" idx="10"/>
          </p:nvPr>
        </p:nvSpPr>
        <p:spPr/>
        <p:txBody>
          <a:bodyPr/>
          <a:lstStyle/>
          <a:p>
            <a:fld id="{5B84B94F-63AD-426E-88CB-044A92825218}" type="slidenum">
              <a:rPr lang="en-US" smtClean="0"/>
              <a:pPr/>
              <a:t>80</a:t>
            </a:fld>
            <a:endParaRPr lang="en-US" dirty="0"/>
          </a:p>
        </p:txBody>
      </p:sp>
    </p:spTree>
    <p:extLst>
      <p:ext uri="{BB962C8B-B14F-4D97-AF65-F5344CB8AC3E}">
        <p14:creationId xmlns:p14="http://schemas.microsoft.com/office/powerpoint/2010/main" val="42465347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4103"/>
          <p:cNvSpPr>
            <a:spLocks noGrp="1" noChangeArrowheads="1"/>
          </p:cNvSpPr>
          <p:nvPr>
            <p:ph type="sldNum" sz="quarter" idx="5"/>
          </p:nvPr>
        </p:nvSpPr>
        <p:spPr>
          <a:noFill/>
        </p:spPr>
        <p:txBody>
          <a:bodyPr/>
          <a:lstStyle/>
          <a:p>
            <a:fld id="{80098DCC-CFCB-4087-8802-DE075847ED90}" type="slidenum">
              <a:rPr lang="en-US" smtClean="0">
                <a:latin typeface="Arial" pitchFamily="34" charset="0"/>
              </a:rPr>
              <a:pPr/>
              <a:t>81</a:t>
            </a:fld>
            <a:endParaRPr lang="en-US" dirty="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normAutofit/>
          </a:bodyPr>
          <a:lstStyle/>
          <a:p>
            <a:r>
              <a:rPr lang="en-US" b="1" baseline="0" dirty="0"/>
              <a:t>Establish Competitive Range</a:t>
            </a:r>
            <a:endParaRPr lang="en-US" b="1" dirty="0"/>
          </a:p>
          <a:p>
            <a:endParaRPr lang="en-US" dirty="0"/>
          </a:p>
          <a:p>
            <a:r>
              <a:rPr lang="en-US" b="1" dirty="0"/>
              <a:t>Lesson Plan:  Emphasize that</a:t>
            </a:r>
            <a:r>
              <a:rPr lang="en-US" b="1" baseline="0" dirty="0"/>
              <a:t> sufficient detail is needed to support elimination of one or more offerors from the competitive range.  Otherwise, elimination could lead to a protest before award.  </a:t>
            </a:r>
            <a:endParaRPr lang="en-US" b="1" dirty="0"/>
          </a:p>
          <a:p>
            <a:endParaRPr lang="en-US" b="1" dirty="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The SSA must approve the competitive</a:t>
            </a:r>
            <a:r>
              <a:rPr lang="en-US" b="1" baseline="0" dirty="0"/>
              <a:t> range and the </a:t>
            </a:r>
            <a:r>
              <a:rPr lang="en-US" b="1" dirty="0"/>
              <a:t>release of ENs before discussions are opened.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Clarification ENs released before the competitive range must be reviewed by the PCO</a:t>
            </a:r>
            <a:r>
              <a:rPr lang="en-US" b="1" baseline="0" dirty="0"/>
              <a:t> and </a:t>
            </a:r>
            <a:r>
              <a:rPr lang="en-US" b="1" dirty="0"/>
              <a:t>legal counsel, and approved for release by the SSA, unless delegated to PCO in the approved SSP.</a:t>
            </a:r>
            <a:r>
              <a:rPr lang="en-US" b="1" baseline="0" dirty="0"/>
              <a:t>  </a:t>
            </a:r>
            <a:r>
              <a:rPr lang="en-US" b="1" dirty="0"/>
              <a:t>The SSA may designate the PCO as the approval authority for release of ENs by so stating in the SSP.  </a:t>
            </a:r>
          </a:p>
          <a:p>
            <a:pPr>
              <a:buFont typeface="Arial" pitchFamily="34" charset="0"/>
              <a:buNone/>
            </a:pPr>
            <a:endParaRPr lang="en-US" b="1" dirty="0"/>
          </a:p>
          <a:p>
            <a:pPr>
              <a:buFont typeface="Arial" pitchFamily="34" charset="0"/>
              <a:buNone/>
            </a:pPr>
            <a:r>
              <a:rPr lang="en-US" b="1" dirty="0"/>
              <a:t>Offerors whose</a:t>
            </a:r>
            <a:r>
              <a:rPr lang="en-US" b="1" baseline="0" dirty="0"/>
              <a:t> proposals are initially evaluated as unacceptable can be included in the competitive range.</a:t>
            </a:r>
          </a:p>
          <a:p>
            <a:pPr>
              <a:buFont typeface="Arial" pitchFamily="34" charset="0"/>
              <a:buNone/>
            </a:pPr>
            <a:endParaRPr lang="en-US" b="1" dirty="0"/>
          </a:p>
          <a:p>
            <a:pPr>
              <a:buFont typeface="Arial" pitchFamily="34" charset="0"/>
              <a:buNone/>
            </a:pPr>
            <a:r>
              <a:rPr lang="en-US" b="1" dirty="0"/>
              <a:t>Briefing charts:  Recommend listing strengths, deficiencies, weaknesses, etc., in descending order of importance on charts for each subfactor. </a:t>
            </a:r>
          </a:p>
          <a:p>
            <a:pPr>
              <a:buFont typeface="Arial" pitchFamily="34" charset="0"/>
              <a:buNone/>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FAR 15.306(c),</a:t>
            </a:r>
            <a:r>
              <a:rPr lang="en-US" b="1" baseline="0" dirty="0"/>
              <a:t> DoD Source Selection Procedures, Section 3, paragraph 3.4 and 3.5.3 </a:t>
            </a:r>
            <a:endParaRPr lang="en-US" b="1" dirty="0"/>
          </a:p>
          <a:p>
            <a:endParaRPr lang="en-US" dirty="0"/>
          </a:p>
        </p:txBody>
      </p:sp>
    </p:spTree>
    <p:extLst>
      <p:ext uri="{BB962C8B-B14F-4D97-AF65-F5344CB8AC3E}">
        <p14:creationId xmlns:p14="http://schemas.microsoft.com/office/powerpoint/2010/main" val="27857558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4103"/>
          <p:cNvSpPr>
            <a:spLocks noGrp="1" noChangeArrowheads="1"/>
          </p:cNvSpPr>
          <p:nvPr>
            <p:ph type="sldNum" sz="quarter" idx="5"/>
          </p:nvPr>
        </p:nvSpPr>
        <p:spPr>
          <a:noFill/>
        </p:spPr>
        <p:txBody>
          <a:bodyPr/>
          <a:lstStyle/>
          <a:p>
            <a:fld id="{80098DCC-CFCB-4087-8802-DE075847ED90}" type="slidenum">
              <a:rPr lang="en-US" smtClean="0">
                <a:latin typeface="Arial" pitchFamily="34" charset="0"/>
              </a:rPr>
              <a:pPr/>
              <a:t>82</a:t>
            </a:fld>
            <a:endParaRPr lang="en-US" dirty="0">
              <a:latin typeface="Arial" pitchFamily="34"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normAutofit lnSpcReduction="10000"/>
          </a:bodyPr>
          <a:lstStyle/>
          <a:p>
            <a:r>
              <a:rPr lang="en-US" b="1" baseline="0" dirty="0"/>
              <a:t>Establish Competitive Range, cont’d</a:t>
            </a:r>
            <a:endParaRPr lang="en-US" b="1" dirty="0"/>
          </a:p>
          <a:p>
            <a:endParaRPr lang="en-US" dirty="0"/>
          </a:p>
          <a:p>
            <a:r>
              <a:rPr lang="en-US" b="1" dirty="0"/>
              <a:t>Lesson Plan:  Emphasize that</a:t>
            </a:r>
            <a:r>
              <a:rPr lang="en-US" b="1" baseline="0" dirty="0"/>
              <a:t> sufficient detail is needed to support elimination of one or more offerors from the competitive range.  Otherwise, elimination could lead to a protest before award.  </a:t>
            </a:r>
            <a:endParaRPr lang="en-US" b="1" dirty="0"/>
          </a:p>
          <a:p>
            <a:endParaRPr lang="en-US" b="1" dirty="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The PCO, in consultation with the SSEB determines</a:t>
            </a:r>
            <a:r>
              <a:rPr lang="en-US" b="1" baseline="0" dirty="0"/>
              <a:t> the competitive range and documents the competitive range in the Competitive Range Decision Document (CRDD) , which is submitted to the SSA for approval.</a:t>
            </a:r>
            <a:endParaRPr lang="en-US" b="1" dirty="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Even if no offerors are eliminated, the PCO must prepare the CRDD</a:t>
            </a:r>
            <a:r>
              <a:rPr lang="en-US" b="1" baseline="0" dirty="0"/>
              <a:t> and obtain SSA approval.  The </a:t>
            </a:r>
            <a:r>
              <a:rPr lang="en-US" b="1" dirty="0"/>
              <a:t>SSA will receive a Competitive Range Briefing and/or Initial Evaluation Briefing (IEB)</a:t>
            </a:r>
            <a:r>
              <a:rPr lang="en-US" b="1" baseline="0" dirty="0"/>
              <a:t> </a:t>
            </a:r>
            <a:r>
              <a:rPr lang="en-US" b="1" dirty="0"/>
              <a:t>that details the interim evaluation status of all offerors and clearly identifies all issues requiring issuance of ENs</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dirty="0"/>
              <a:t>Attendees for the briefing are:  SSA, SSAC, SSEB (all members) and source selection advisors. </a:t>
            </a:r>
          </a:p>
          <a:p>
            <a:pPr>
              <a:buFont typeface="Arial" pitchFamily="34" charset="0"/>
              <a:buNone/>
            </a:pPr>
            <a:endParaRPr lang="en-US" b="1" dirty="0"/>
          </a:p>
          <a:p>
            <a:pPr>
              <a:buFont typeface="Arial" pitchFamily="34" charset="0"/>
              <a:buNone/>
            </a:pPr>
            <a:r>
              <a:rPr lang="en-US" b="1" dirty="0"/>
              <a:t>Note:  SSAC chair</a:t>
            </a:r>
            <a:r>
              <a:rPr lang="en-US" b="1" baseline="0" dirty="0"/>
              <a:t> and SSAC member “substitutes” should be highly discouraged by SSA to attend this critical briefing and any follow status updates or follow-ons. </a:t>
            </a:r>
            <a:endParaRPr lang="en-US" b="1" dirty="0"/>
          </a:p>
          <a:p>
            <a:endParaRPr lang="en-US" b="1" dirty="0"/>
          </a:p>
          <a:p>
            <a:pPr>
              <a:buFont typeface="Arial" pitchFamily="34" charset="0"/>
              <a:buNone/>
            </a:pPr>
            <a:r>
              <a:rPr lang="en-US" b="1" dirty="0"/>
              <a:t>Briefing charts:  Recommend listing strengths, deficiencies, weaknesses, etc., in descending order of importance on charts for each subfactor. </a:t>
            </a:r>
          </a:p>
          <a:p>
            <a:pPr>
              <a:buFont typeface="Arial" pitchFamily="34" charset="0"/>
              <a:buNone/>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References: FAR 15.306(c),</a:t>
            </a:r>
            <a:r>
              <a:rPr lang="en-US" b="1" baseline="0" dirty="0"/>
              <a:t> DoD Source Selection Procedures, Section 3, paragraph 3.4 and 3.5.3 </a:t>
            </a:r>
            <a:endParaRPr lang="en-US" b="1" dirty="0"/>
          </a:p>
          <a:p>
            <a:endParaRPr lang="en-US" dirty="0"/>
          </a:p>
        </p:txBody>
      </p:sp>
    </p:spTree>
    <p:extLst>
      <p:ext uri="{BB962C8B-B14F-4D97-AF65-F5344CB8AC3E}">
        <p14:creationId xmlns:p14="http://schemas.microsoft.com/office/powerpoint/2010/main" val="20921040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4103"/>
          <p:cNvSpPr>
            <a:spLocks noGrp="1" noChangeArrowheads="1"/>
          </p:cNvSpPr>
          <p:nvPr>
            <p:ph type="sldNum" sz="quarter" idx="5"/>
          </p:nvPr>
        </p:nvSpPr>
        <p:spPr>
          <a:noFill/>
        </p:spPr>
        <p:txBody>
          <a:bodyPr/>
          <a:lstStyle/>
          <a:p>
            <a:fld id="{8CADB6B0-9EBB-490C-A6A6-BB679FB1B6D6}" type="slidenum">
              <a:rPr lang="en-US" smtClean="0">
                <a:latin typeface="Arial" pitchFamily="34" charset="0"/>
              </a:rPr>
              <a:pPr/>
              <a:t>83</a:t>
            </a:fld>
            <a:endParaRPr lang="en-US" dirty="0">
              <a:latin typeface="Arial" pitchFamily="34"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normAutofit/>
          </a:bodyPr>
          <a:lstStyle/>
          <a:p>
            <a:r>
              <a:rPr lang="en-US" b="1" dirty="0"/>
              <a:t>Pre-FPR Evaluation</a:t>
            </a:r>
            <a:r>
              <a:rPr lang="en-US" b="1" baseline="0" dirty="0"/>
              <a:t> Activities – Competitive Range</a:t>
            </a:r>
            <a:endParaRPr lang="en-US" b="1" dirty="0"/>
          </a:p>
          <a:p>
            <a:endParaRPr lang="en-US" dirty="0"/>
          </a:p>
          <a:p>
            <a:r>
              <a:rPr lang="en-US" b="1" dirty="0"/>
              <a:t>Lesson Plan:  Discuss redacting of information from charts with the SSA at conclusion of briefings if there is any information that should not be released to the offeror.  </a:t>
            </a:r>
          </a:p>
          <a:p>
            <a:endParaRPr lang="en-US" b="1" dirty="0"/>
          </a:p>
          <a:p>
            <a:r>
              <a:rPr lang="en-US" b="1" dirty="0"/>
              <a:t>References:  FAR</a:t>
            </a:r>
            <a:r>
              <a:rPr lang="en-US" b="1" baseline="0" dirty="0"/>
              <a:t> 15.503</a:t>
            </a:r>
            <a:endParaRPr lang="en-US" b="1" dirty="0"/>
          </a:p>
        </p:txBody>
      </p:sp>
    </p:spTree>
    <p:extLst>
      <p:ext uri="{BB962C8B-B14F-4D97-AF65-F5344CB8AC3E}">
        <p14:creationId xmlns:p14="http://schemas.microsoft.com/office/powerpoint/2010/main" val="39688314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Transition</a:t>
            </a:r>
            <a:r>
              <a:rPr lang="en-US" b="1" baseline="0" dirty="0"/>
              <a:t> chart to discuss opening discussions with offerors in competitive range.</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84</a:t>
            </a:fld>
            <a:endParaRPr lang="en-US" dirty="0"/>
          </a:p>
        </p:txBody>
      </p:sp>
    </p:spTree>
    <p:extLst>
      <p:ext uri="{BB962C8B-B14F-4D97-AF65-F5344CB8AC3E}">
        <p14:creationId xmlns:p14="http://schemas.microsoft.com/office/powerpoint/2010/main" val="3214614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Discussions</a:t>
            </a:r>
          </a:p>
          <a:p>
            <a:endParaRPr lang="en-US" b="1" dirty="0"/>
          </a:p>
          <a:p>
            <a:r>
              <a:rPr lang="en-US" b="1" dirty="0"/>
              <a:t>Lesson Plan:  Transition Chart.</a:t>
            </a:r>
          </a:p>
        </p:txBody>
      </p:sp>
      <p:sp>
        <p:nvSpPr>
          <p:cNvPr id="4" name="Slide Number Placeholder 3"/>
          <p:cNvSpPr>
            <a:spLocks noGrp="1"/>
          </p:cNvSpPr>
          <p:nvPr>
            <p:ph type="sldNum" sz="quarter" idx="10"/>
          </p:nvPr>
        </p:nvSpPr>
        <p:spPr/>
        <p:txBody>
          <a:bodyPr/>
          <a:lstStyle/>
          <a:p>
            <a:fld id="{5B84B94F-63AD-426E-88CB-044A92825218}" type="slidenum">
              <a:rPr lang="en-US" smtClean="0"/>
              <a:pPr/>
              <a:t>85</a:t>
            </a:fld>
            <a:endParaRPr lang="en-US"/>
          </a:p>
        </p:txBody>
      </p:sp>
    </p:spTree>
    <p:extLst>
      <p:ext uri="{BB962C8B-B14F-4D97-AF65-F5344CB8AC3E}">
        <p14:creationId xmlns:p14="http://schemas.microsoft.com/office/powerpoint/2010/main" val="28674861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Pre-FPR Evaluation</a:t>
            </a:r>
            <a:r>
              <a:rPr lang="en-US" b="1" baseline="0" dirty="0"/>
              <a:t> Activities – Conduct Discussions</a:t>
            </a:r>
            <a:endParaRPr lang="en-US" b="1" dirty="0"/>
          </a:p>
          <a:p>
            <a:endParaRPr lang="en-US" dirty="0"/>
          </a:p>
          <a:p>
            <a:pPr marL="0" marR="0">
              <a:lnSpc>
                <a:spcPct val="115000"/>
              </a:lnSpc>
              <a:spcBef>
                <a:spcPts val="0"/>
              </a:spcBef>
              <a:spcAft>
                <a:spcPts val="1000"/>
              </a:spcAft>
            </a:pPr>
            <a:r>
              <a:rPr lang="en-US" b="1" dirty="0"/>
              <a:t>Lesson Plan:  </a:t>
            </a:r>
            <a:r>
              <a:rPr kumimoji="0" lang="en-US" sz="1200" b="1" i="0" u="none" strike="noStrike" kern="1200" cap="none" spc="0" normalizeH="0" baseline="0" noProof="0" dirty="0">
                <a:ln>
                  <a:noFill/>
                </a:ln>
                <a:solidFill>
                  <a:prstClr val="black"/>
                </a:solidFill>
                <a:effectLst/>
                <a:uLnTx/>
                <a:uFillTx/>
                <a:latin typeface="+mn-lt"/>
                <a:ea typeface="+mn-ea"/>
                <a:cs typeface="+mn-cs"/>
              </a:rPr>
              <a:t>Per FAR 15.</a:t>
            </a:r>
            <a:r>
              <a:rPr kumimoji="0" lang="en-US" sz="1200" b="1" i="0" u="none" strike="noStrike" kern="1200" cap="none" spc="0" normalizeH="0" baseline="0" noProof="0" dirty="0">
                <a:ln>
                  <a:noFill/>
                </a:ln>
                <a:solidFill>
                  <a:prstClr val="black"/>
                </a:solidFill>
                <a:effectLst/>
                <a:uLnTx/>
                <a:uFillTx/>
                <a:latin typeface="+mn-lt"/>
                <a:ea typeface="+mn-ea"/>
                <a:cs typeface="Times New Roman"/>
              </a:rPr>
              <a:t>306(d)(2), t</a:t>
            </a:r>
            <a:r>
              <a:rPr lang="en-US" b="1" dirty="0"/>
              <a:t>he objective of discussions</a:t>
            </a:r>
            <a:r>
              <a:rPr lang="en-US" b="1" baseline="0" dirty="0"/>
              <a:t> is to maximize the Government’s ability to obtain best value, based upon the requirement and evaluation factors set forth in the solicitation.</a:t>
            </a:r>
          </a:p>
          <a:p>
            <a:pPr marL="0" marR="0">
              <a:lnSpc>
                <a:spcPct val="115000"/>
              </a:lnSpc>
              <a:spcBef>
                <a:spcPts val="0"/>
              </a:spcBef>
              <a:spcAft>
                <a:spcPts val="1000"/>
              </a:spcAft>
            </a:pPr>
            <a:endParaRPr lang="en-US" b="1" baseline="0" dirty="0"/>
          </a:p>
          <a:p>
            <a:r>
              <a:rPr lang="en-US" b="1" dirty="0"/>
              <a:t>At a minimum, at the initiation and again at the conclusion of discussions, the SSEB through the PCO shall discuss with each offeror in the competitive range the following:</a:t>
            </a:r>
          </a:p>
          <a:p>
            <a:pPr marL="229834" indent="-229834">
              <a:buFont typeface="Wingdings" pitchFamily="2" charset="2"/>
              <a:buChar char="Ø"/>
            </a:pPr>
            <a:r>
              <a:rPr lang="en-US" b="1" dirty="0"/>
              <a:t>Any adverse past performance information to which the offeror has not yet had an opportunity to respond; </a:t>
            </a:r>
          </a:p>
          <a:p>
            <a:pPr marL="229834" indent="-229834">
              <a:buFont typeface="Wingdings" pitchFamily="2" charset="2"/>
              <a:buChar char="Ø"/>
            </a:pPr>
            <a:r>
              <a:rPr lang="en-US" b="1" dirty="0"/>
              <a:t>Significant weaknesses (wise to address all weaknesses); </a:t>
            </a:r>
          </a:p>
          <a:p>
            <a:pPr marL="229834" indent="-229834">
              <a:buFont typeface="Wingdings" pitchFamily="2" charset="2"/>
              <a:buChar char="Ø"/>
            </a:pPr>
            <a:r>
              <a:rPr lang="en-US" b="1" dirty="0"/>
              <a:t>Deficiencies that have been identified during the evaluation; and</a:t>
            </a:r>
          </a:p>
          <a:p>
            <a:pPr marL="229834" indent="-229834">
              <a:buFont typeface="Wingdings" pitchFamily="2" charset="2"/>
              <a:buChar char="Ø"/>
            </a:pPr>
            <a:r>
              <a:rPr lang="en-US" b="1" dirty="0"/>
              <a:t>Strengths</a:t>
            </a:r>
            <a:r>
              <a:rPr lang="en-US" b="1" baseline="0" dirty="0"/>
              <a:t> with associated risks and strengths the Government intends to incorporate in the awarded contract.</a:t>
            </a:r>
            <a:endParaRPr lang="en-US" b="1" dirty="0"/>
          </a:p>
          <a:p>
            <a:pPr marL="0" indent="0">
              <a:buFont typeface="Wingdings" pitchFamily="2" charset="2"/>
              <a:buNone/>
            </a:pPr>
            <a:endParaRPr lang="en-US" b="1" dirty="0"/>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dirty="0"/>
              <a:t>The PCO should provide offerors all</a:t>
            </a:r>
            <a:r>
              <a:rPr lang="en-US" b="1" baseline="0" dirty="0"/>
              <a:t> of their own ratings for all factors/subfactors and the results of initial cost/price evaluation.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1" dirty="0"/>
              <a:t>If</a:t>
            </a:r>
            <a:r>
              <a:rPr lang="en-US" b="1" baseline="0" dirty="0"/>
              <a:t> offeror ratings change during the discussions process, offerors may be informed of the change in their ratings.</a:t>
            </a:r>
            <a:endParaRPr lang="en-US" b="1" dirty="0"/>
          </a:p>
          <a:p>
            <a:pPr marL="0" indent="0">
              <a:buFont typeface="Wingdings" pitchFamily="2" charset="2"/>
              <a:buNone/>
            </a:pPr>
            <a:endParaRPr lang="en-US" b="1" dirty="0"/>
          </a:p>
          <a:p>
            <a:pPr>
              <a:buFont typeface="Wingdings" pitchFamily="2" charset="2"/>
              <a:buNone/>
            </a:pPr>
            <a:r>
              <a:rPr lang="en-US" b="1" dirty="0"/>
              <a:t>References:  DoD Source Selection</a:t>
            </a:r>
            <a:r>
              <a:rPr lang="en-US" b="1" baseline="0" dirty="0"/>
              <a:t> Procedures, Section 3, paragraph 3.5, and AFFARS MP5315.3, Section 3, paragraph 3.5</a:t>
            </a:r>
            <a:endParaRPr lang="en-US" b="1" dirty="0"/>
          </a:p>
          <a:p>
            <a:pPr marL="0" indent="0" defTabSz="897301">
              <a:buFont typeface="Wingdings" pitchFamily="2" charset="2"/>
              <a:buNone/>
              <a:defRPr/>
            </a:pPr>
            <a:endParaRPr lang="en-US" b="1" dirty="0"/>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86</a:t>
            </a:fld>
            <a:endParaRPr lang="en-US" dirty="0"/>
          </a:p>
        </p:txBody>
      </p:sp>
    </p:spTree>
    <p:extLst>
      <p:ext uri="{BB962C8B-B14F-4D97-AF65-F5344CB8AC3E}">
        <p14:creationId xmlns:p14="http://schemas.microsoft.com/office/powerpoint/2010/main" val="13976159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Pre-FPR Evaluation</a:t>
            </a:r>
            <a:r>
              <a:rPr lang="en-US" b="1" baseline="0" dirty="0"/>
              <a:t> Activities – Conduct Discussions</a:t>
            </a:r>
            <a:endParaRPr lang="en-US" b="1" dirty="0"/>
          </a:p>
          <a:p>
            <a:endParaRPr lang="en-US" dirty="0"/>
          </a:p>
          <a:p>
            <a:pPr marL="0" marR="0">
              <a:lnSpc>
                <a:spcPct val="115000"/>
              </a:lnSpc>
              <a:spcBef>
                <a:spcPts val="0"/>
              </a:spcBef>
              <a:spcAft>
                <a:spcPts val="1000"/>
              </a:spcAft>
            </a:pPr>
            <a:r>
              <a:rPr lang="en-US" b="1" dirty="0"/>
              <a:t>Lesson Plan:  The</a:t>
            </a:r>
            <a:r>
              <a:rPr lang="en-US" b="1" baseline="0" dirty="0"/>
              <a:t> PCO is encouraged to discuss other aspects of the offeror’s proposal that could, in the opinion of the PCO, be altered or explained to materially enhance the proposal’s potential for award, including weaknesses, excesses, and price.  Discussion of weaknesses with offerors is a best practice. </a:t>
            </a:r>
            <a:r>
              <a:rPr lang="en-US" b="1" dirty="0"/>
              <a:t>The PCO should ensure that discussions do not describe how the offeror should revise its offer to cure weaknesses or deficiencies. To do so would defeat an objective of the evaluation process – that is, to assess an offeror’s understanding of the solicitation requirements and their approach of the best method to meet those requirements.</a:t>
            </a:r>
          </a:p>
          <a:p>
            <a:pPr marL="0" marR="0">
              <a:lnSpc>
                <a:spcPct val="115000"/>
              </a:lnSpc>
              <a:spcBef>
                <a:spcPts val="0"/>
              </a:spcBef>
              <a:spcAft>
                <a:spcPts val="1000"/>
              </a:spcAft>
            </a:pPr>
            <a:endParaRPr lang="en-US" b="1" dirty="0"/>
          </a:p>
          <a:p>
            <a:pPr marL="0" marR="0">
              <a:lnSpc>
                <a:spcPct val="115000"/>
              </a:lnSpc>
              <a:spcBef>
                <a:spcPts val="0"/>
              </a:spcBef>
              <a:spcAft>
                <a:spcPts val="1000"/>
              </a:spcAft>
            </a:pPr>
            <a:r>
              <a:rPr lang="en-US" b="1" dirty="0"/>
              <a:t>It’s considered</a:t>
            </a:r>
            <a:r>
              <a:rPr lang="en-US" b="1" baseline="0" dirty="0"/>
              <a:t> a best practice to meet with </a:t>
            </a:r>
            <a:r>
              <a:rPr lang="en-US" b="1" baseline="0" dirty="0" err="1"/>
              <a:t>offerors</a:t>
            </a:r>
            <a:r>
              <a:rPr lang="en-US" b="1" baseline="0" dirty="0"/>
              <a:t> after release of ENs to ensure they fully understand all issues</a:t>
            </a:r>
            <a:r>
              <a:rPr lang="en-US" b="1" dirty="0"/>
              <a:t>  </a:t>
            </a:r>
          </a:p>
          <a:p>
            <a:pPr marL="0" indent="0">
              <a:buFont typeface="Wingdings" pitchFamily="2" charset="2"/>
              <a:buNone/>
            </a:pPr>
            <a:endParaRPr lang="en-US" b="1" baseline="0" dirty="0"/>
          </a:p>
          <a:p>
            <a:pPr marL="0" indent="0">
              <a:buFont typeface="Wingdings" pitchFamily="2" charset="2"/>
              <a:buNone/>
            </a:pPr>
            <a:r>
              <a:rPr lang="en-US" b="1" dirty="0"/>
              <a:t>Discussions must be meaningful</a:t>
            </a:r>
            <a:r>
              <a:rPr lang="en-US" b="1" baseline="0" dirty="0"/>
              <a:t> and </a:t>
            </a:r>
            <a:r>
              <a:rPr lang="en-US" b="1" dirty="0"/>
              <a:t>equitable and must</a:t>
            </a:r>
            <a:r>
              <a:rPr lang="en-US" b="1" baseline="0" dirty="0"/>
              <a:t> </a:t>
            </a:r>
            <a:r>
              <a:rPr lang="en-US" b="1" dirty="0"/>
              <a:t>not favor one offeror over another. The level of specificity for questions posed to one offeror should be similar to the level of specificity of questions posed to other offerors within the competitive range; however, per FAR 15.306(d)(1), they are tailored to each offeror’s proposal and must be conducted by the PCO </a:t>
            </a:r>
            <a:r>
              <a:rPr lang="en-US" b="1" baseline="0" dirty="0"/>
              <a:t>with each offeror in the competitive range</a:t>
            </a:r>
            <a:r>
              <a:rPr lang="en-US" b="1" dirty="0"/>
              <a:t>.  Discussions are not required to:  </a:t>
            </a:r>
          </a:p>
          <a:p>
            <a:pPr marL="225536" indent="-225536" algn="l" defTabSz="897301">
              <a:defRPr/>
            </a:pPr>
            <a:endParaRPr lang="en-US" b="1" dirty="0"/>
          </a:p>
          <a:p>
            <a:pPr>
              <a:buFont typeface="Wingdings" pitchFamily="2" charset="2"/>
              <a:buChar char="Ø"/>
            </a:pPr>
            <a:r>
              <a:rPr lang="en-US" b="1" dirty="0"/>
              <a:t> Be all encompassing </a:t>
            </a:r>
          </a:p>
          <a:p>
            <a:pPr>
              <a:buFont typeface="Wingdings" pitchFamily="2" charset="2"/>
              <a:buChar char="Ø"/>
            </a:pPr>
            <a:r>
              <a:rPr lang="en-US" b="1" dirty="0"/>
              <a:t> Be overly specific in describing the Government’s concerns </a:t>
            </a:r>
          </a:p>
          <a:p>
            <a:pPr>
              <a:buFont typeface="Wingdings" pitchFamily="2" charset="2"/>
              <a:buChar char="Ø"/>
            </a:pPr>
            <a:r>
              <a:rPr lang="en-US" b="1" dirty="0"/>
              <a:t> Discuss every</a:t>
            </a:r>
            <a:r>
              <a:rPr lang="en-US" b="1" baseline="0" dirty="0"/>
              <a:t> area where the proposal could be improved</a:t>
            </a:r>
            <a:endParaRPr lang="en-US" b="1" dirty="0"/>
          </a:p>
          <a:p>
            <a:pPr>
              <a:buFont typeface="Wingdings" pitchFamily="2" charset="2"/>
              <a:buNone/>
            </a:pPr>
            <a:endParaRPr lang="en-US" b="1" dirty="0"/>
          </a:p>
          <a:p>
            <a:pPr>
              <a:buFont typeface="Arial" pitchFamily="34" charset="0"/>
              <a:buNone/>
            </a:pPr>
            <a:r>
              <a:rPr lang="en-US" b="1" dirty="0"/>
              <a:t>- Discussions must be sufficiently robust to ensure a complete understanding of the proposal, and may include real time face-to-face or telephonic dialogue as necessary.</a:t>
            </a:r>
          </a:p>
          <a:p>
            <a:r>
              <a:rPr lang="en-US" b="1" dirty="0"/>
              <a:t>- Discussions may be conducted orally or in writing or both,</a:t>
            </a:r>
            <a:r>
              <a:rPr lang="en-US" b="1" baseline="0" dirty="0"/>
              <a:t> based on</a:t>
            </a:r>
            <a:r>
              <a:rPr lang="en-US" b="1" dirty="0"/>
              <a:t> the issues to be addressed. </a:t>
            </a:r>
            <a:r>
              <a:rPr lang="en-US" b="1" baseline="0" dirty="0"/>
              <a:t> O</a:t>
            </a:r>
            <a:r>
              <a:rPr lang="en-US" b="1" dirty="0"/>
              <a:t>ral discussions must</a:t>
            </a:r>
            <a:r>
              <a:rPr lang="en-US" b="1" baseline="0" dirty="0"/>
              <a:t> also </a:t>
            </a:r>
            <a:r>
              <a:rPr lang="en-US" b="1" dirty="0"/>
              <a:t>be documented in writing for the official record.</a:t>
            </a:r>
          </a:p>
          <a:p>
            <a:pPr>
              <a:buFont typeface="Wingdings" pitchFamily="2" charset="2"/>
              <a:buNone/>
            </a:pPr>
            <a:endParaRPr lang="en-US" b="1" dirty="0"/>
          </a:p>
          <a:p>
            <a:pPr>
              <a:buFont typeface="Wingdings" pitchFamily="2" charset="2"/>
              <a:buNone/>
            </a:pPr>
            <a:r>
              <a:rPr lang="en-US" b="1" dirty="0"/>
              <a:t>References:  DoD Source Selection</a:t>
            </a:r>
            <a:r>
              <a:rPr lang="en-US" b="1" baseline="0" dirty="0"/>
              <a:t> Procedures, Section 3, paragraph 3.5, and AFFARS MP5315.3, Section 3, paragraph 3.5</a:t>
            </a:r>
            <a:endParaRPr lang="en-US" b="1" dirty="0"/>
          </a:p>
          <a:p>
            <a:pPr marL="0" indent="0" defTabSz="897301">
              <a:buFont typeface="Wingdings" pitchFamily="2" charset="2"/>
              <a:buNone/>
              <a:defRPr/>
            </a:pPr>
            <a:endParaRPr lang="en-US" b="1" dirty="0"/>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87</a:t>
            </a:fld>
            <a:endParaRPr lang="en-US" dirty="0"/>
          </a:p>
        </p:txBody>
      </p:sp>
    </p:spTree>
    <p:extLst>
      <p:ext uri="{BB962C8B-B14F-4D97-AF65-F5344CB8AC3E}">
        <p14:creationId xmlns:p14="http://schemas.microsoft.com/office/powerpoint/2010/main" val="31234387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4103"/>
          <p:cNvSpPr>
            <a:spLocks noGrp="1" noChangeArrowheads="1"/>
          </p:cNvSpPr>
          <p:nvPr>
            <p:ph type="sldNum" sz="quarter" idx="5"/>
          </p:nvPr>
        </p:nvSpPr>
        <p:spPr>
          <a:noFill/>
        </p:spPr>
        <p:txBody>
          <a:bodyPr/>
          <a:lstStyle/>
          <a:p>
            <a:fld id="{C0BD417F-CE33-4DC2-B349-C429C1475793}" type="slidenum">
              <a:rPr lang="en-US" smtClean="0">
                <a:latin typeface="Arial" pitchFamily="34" charset="0"/>
              </a:rPr>
              <a:pPr/>
              <a:t>88</a:t>
            </a:fld>
            <a:endParaRPr lang="en-US" dirty="0">
              <a:latin typeface="Arial" pitchFamily="34"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normAutofit/>
          </a:bodyPr>
          <a:lstStyle/>
          <a:p>
            <a:r>
              <a:rPr lang="en-US" b="1" baseline="0" dirty="0"/>
              <a:t>Conduct Discussions, cont’d</a:t>
            </a:r>
          </a:p>
          <a:p>
            <a:endParaRPr lang="en-US" dirty="0"/>
          </a:p>
          <a:p>
            <a:r>
              <a:rPr lang="en-US" b="1" dirty="0"/>
              <a:t>Lesson Plan:  Use the process of ENs, follow-on ENs, and discussions to make sure both parties have a clear understanding of what the offeror is proposing and</a:t>
            </a:r>
            <a:r>
              <a:rPr lang="en-US" b="1" baseline="0" dirty="0"/>
              <a:t> if </a:t>
            </a:r>
            <a:r>
              <a:rPr lang="en-US" b="1" dirty="0"/>
              <a:t>the Government</a:t>
            </a:r>
            <a:r>
              <a:rPr lang="en-US" b="1" baseline="0" dirty="0"/>
              <a:t> has issues with the proposal.</a:t>
            </a:r>
            <a:r>
              <a:rPr lang="en-US" b="1" dirty="0"/>
              <a:t> </a:t>
            </a:r>
          </a:p>
          <a:p>
            <a:endParaRPr lang="en-US" b="1" dirty="0"/>
          </a:p>
          <a:p>
            <a:r>
              <a:rPr lang="en-US" b="1" dirty="0"/>
              <a:t>- Before concluding discussions, teams should consider the release of a “pre-FPR”, </a:t>
            </a:r>
            <a:r>
              <a:rPr lang="en-US" sz="1200" b="1" kern="1200" dirty="0">
                <a:solidFill>
                  <a:schemeClr val="tx1"/>
                </a:solidFill>
                <a:latin typeface="+mn-lt"/>
                <a:ea typeface="+mn-ea"/>
                <a:cs typeface="+mn-cs"/>
              </a:rPr>
              <a:t>a communication prior to rather than in conjunction with the Request for FPR.  This is a good practice, not precluded by or in conflict with DoD or AF Policy, and is actually supported by FAR 15.307(b): "The contracting officer may request or allow proposal revisions to clarify and document understandings reached during negotiations.”  Providing an offeror with their briefing slides and pre-final rating status, </a:t>
            </a:r>
            <a:r>
              <a:rPr lang="en-US" b="1" dirty="0"/>
              <a:t>specific delineation of any outstanding issues, </a:t>
            </a:r>
            <a:r>
              <a:rPr lang="en-US" sz="1200" b="1" kern="1200" dirty="0">
                <a:solidFill>
                  <a:schemeClr val="tx1"/>
                </a:solidFill>
                <a:latin typeface="+mn-lt"/>
                <a:ea typeface="+mn-ea"/>
                <a:cs typeface="+mn-cs"/>
              </a:rPr>
              <a:t>as well as the model contract capturing those understandings supports meeting of the minds/meaningful discussions.  </a:t>
            </a:r>
            <a:r>
              <a:rPr lang="en-US" b="1" dirty="0"/>
              <a:t>This provides offerors the opportunity to resolve any potential issues prior to release of the FPR, and would logically reduce the likelihood of a substantial post-FPR discussion.</a:t>
            </a:r>
          </a:p>
          <a:p>
            <a:r>
              <a:rPr lang="en-US" b="1" dirty="0"/>
              <a:t>- Teams may use the actual briefing charts used to brief the SSA as a method to provide each offeror the results of their individual ratings at the initiation of discussions and prior to final proposal revision request.  This is no longer mandatory but remains a good practice.</a:t>
            </a:r>
          </a:p>
          <a:p>
            <a:endParaRPr lang="en-US" dirty="0"/>
          </a:p>
          <a:p>
            <a:pPr indent="466053">
              <a:lnSpc>
                <a:spcPct val="90000"/>
              </a:lnSpc>
            </a:pPr>
            <a:endParaRPr lang="en-US" dirty="0"/>
          </a:p>
        </p:txBody>
      </p:sp>
    </p:spTree>
    <p:extLst>
      <p:ext uri="{BB962C8B-B14F-4D97-AF65-F5344CB8AC3E}">
        <p14:creationId xmlns:p14="http://schemas.microsoft.com/office/powerpoint/2010/main" val="47240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Conduct Discussions, cont’d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a:t>
            </a:r>
            <a:r>
              <a:rPr lang="en-US" b="0" dirty="0"/>
              <a:t> </a:t>
            </a:r>
            <a:r>
              <a:rPr lang="en-US" b="1" dirty="0"/>
              <a:t>Explain that teams must be careful during discussions</a:t>
            </a:r>
            <a:r>
              <a:rPr lang="en-US" b="1" baseline="0" dirty="0"/>
              <a:t> not to inadvertently disclose proposal information from another offeror.  </a:t>
            </a:r>
            <a:endParaRPr lang="en-US" b="1" dirty="0"/>
          </a:p>
          <a:p>
            <a:endParaRPr lang="en-US" b="1" dirty="0"/>
          </a:p>
          <a:p>
            <a:r>
              <a:rPr lang="en-US" b="1" dirty="0"/>
              <a:t>Discuss</a:t>
            </a:r>
            <a:r>
              <a:rPr lang="en-US" b="1" baseline="0" dirty="0"/>
              <a:t> that there </a:t>
            </a:r>
            <a:r>
              <a:rPr lang="en-US" b="1" dirty="0"/>
              <a:t>are FAR limitations on discussions specified in 15.306(e).  Government personnel shall not do the following:</a:t>
            </a:r>
          </a:p>
          <a:p>
            <a:pPr>
              <a:buFont typeface="Wingdings" pitchFamily="2" charset="2"/>
              <a:buChar char="Ø"/>
            </a:pPr>
            <a:r>
              <a:rPr lang="en-US" b="1" dirty="0"/>
              <a:t>  Engage in conduct during discussions that favors one offeror over another.</a:t>
            </a:r>
          </a:p>
          <a:p>
            <a:pPr>
              <a:buFont typeface="Wingdings" pitchFamily="2" charset="2"/>
              <a:buChar char="Ø"/>
            </a:pPr>
            <a:r>
              <a:rPr lang="en-US" b="1" dirty="0"/>
              <a:t>  Reveal an offeror’s technical solution or intellectual property to another offeror. Often referred to as ”technical transfusion.”</a:t>
            </a:r>
          </a:p>
          <a:p>
            <a:pPr>
              <a:buFont typeface="Wingdings" pitchFamily="2" charset="2"/>
              <a:buChar char="Ø"/>
            </a:pPr>
            <a:r>
              <a:rPr lang="en-US" b="1" dirty="0"/>
              <a:t>  Reveal an offeror’s price without that offeror’s permission.  </a:t>
            </a:r>
          </a:p>
          <a:p>
            <a:pPr>
              <a:buFont typeface="Wingdings" pitchFamily="2" charset="2"/>
              <a:buChar char="Ø"/>
            </a:pPr>
            <a:r>
              <a:rPr lang="en-US" b="1" dirty="0"/>
              <a:t>  Reveal the names of individuals providing past performance information. </a:t>
            </a:r>
          </a:p>
          <a:p>
            <a:pPr>
              <a:buFont typeface="Wingdings" pitchFamily="2" charset="2"/>
              <a:buChar char="Ø"/>
            </a:pPr>
            <a:r>
              <a:rPr lang="en-US" b="1" dirty="0"/>
              <a:t>  Furnish any other source selection information.</a:t>
            </a:r>
          </a:p>
          <a:p>
            <a:pPr>
              <a:buFont typeface="Wingdings" pitchFamily="2" charset="2"/>
              <a:buNone/>
            </a:pPr>
            <a:endParaRPr lang="en-US" b="1" dirty="0"/>
          </a:p>
          <a:p>
            <a:pPr>
              <a:buFont typeface="Wingdings" pitchFamily="2" charset="2"/>
              <a:buChar char="Ø"/>
            </a:pPr>
            <a:r>
              <a:rPr lang="en-US" b="1" dirty="0"/>
              <a:t>PCOs may inform an offeror that its price is considered too high or too low and provide analysis supporting that conclusion</a:t>
            </a:r>
            <a:r>
              <a:rPr lang="en-US" b="1" baseline="0" dirty="0"/>
              <a:t> (FAR 15.306(e)(3)).</a:t>
            </a:r>
            <a:r>
              <a:rPr lang="en-US" b="1" dirty="0"/>
              <a:t> </a:t>
            </a:r>
          </a:p>
        </p:txBody>
      </p:sp>
      <p:sp>
        <p:nvSpPr>
          <p:cNvPr id="4" name="Slide Number Placeholder 3"/>
          <p:cNvSpPr>
            <a:spLocks noGrp="1"/>
          </p:cNvSpPr>
          <p:nvPr>
            <p:ph type="sldNum" sz="quarter" idx="10"/>
          </p:nvPr>
        </p:nvSpPr>
        <p:spPr/>
        <p:txBody>
          <a:bodyPr/>
          <a:lstStyle/>
          <a:p>
            <a:fld id="{5B84B94F-63AD-426E-88CB-044A92825218}" type="slidenum">
              <a:rPr lang="en-US" smtClean="0"/>
              <a:pPr/>
              <a:t>89</a:t>
            </a:fld>
            <a:endParaRPr lang="en-US" dirty="0"/>
          </a:p>
        </p:txBody>
      </p:sp>
    </p:spTree>
    <p:extLst>
      <p:ext uri="{BB962C8B-B14F-4D97-AF65-F5344CB8AC3E}">
        <p14:creationId xmlns:p14="http://schemas.microsoft.com/office/powerpoint/2010/main" val="3716294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Organization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Discuss the key members (including</a:t>
            </a:r>
            <a:r>
              <a:rPr lang="en-US" b="1" baseline="0" dirty="0"/>
              <a:t> names) </a:t>
            </a:r>
            <a:r>
              <a:rPr lang="en-US" b="1" dirty="0"/>
              <a:t>of the current source selection organization such as SSA, SSAC (if used), SSEB, chairperson, functional leads, and PCO.  You may</a:t>
            </a:r>
            <a:r>
              <a:rPr lang="en-US" b="1" baseline="0" dirty="0"/>
              <a:t> distribute copies of the source selection organization to each member.  </a:t>
            </a:r>
            <a:r>
              <a:rPr lang="en-US" b="1" dirty="0"/>
              <a:t>Remind the SST</a:t>
            </a:r>
            <a:r>
              <a:rPr lang="en-US" b="1" baseline="0" dirty="0"/>
              <a:t> that the </a:t>
            </a:r>
            <a:r>
              <a:rPr lang="en-US" b="1" dirty="0"/>
              <a:t>DoD Source Selection Procedures, paragraph 1.4, requires all members of the team to be designated early in source selection process, and agencies must provide the needed training prior to executing the source selection.  This training requirement includes the SSA, SSAC chairperson and members, and any other advisors involved</a:t>
            </a:r>
            <a:r>
              <a:rPr lang="en-US" b="1" baseline="0" dirty="0"/>
              <a:t> in the source selection</a:t>
            </a:r>
            <a:r>
              <a:rPr lang="en-US" b="1" dirty="0"/>
              <a:t>.</a:t>
            </a:r>
            <a:r>
              <a:rPr lang="en-US"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Reminder:  </a:t>
            </a:r>
            <a:r>
              <a:rPr lang="en-US" b="1" baseline="0" dirty="0"/>
              <a:t>D</a:t>
            </a:r>
            <a:r>
              <a:rPr lang="en-US" sz="1200" b="1" dirty="0"/>
              <a:t>isclosure of the source selection organization chart to non-SST members would jeopardize the integrity of procurement.  The chart should be marked “Source Selection Sensitive</a:t>
            </a:r>
            <a:r>
              <a:rPr lang="en-US" sz="1000" b="1" dirty="0"/>
              <a:t> </a:t>
            </a:r>
            <a:r>
              <a:rPr lang="en-US" sz="1200" b="1" dirty="0"/>
              <a:t>– See FAR 2.101 and 3.104”.</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a:t>
            </a:r>
            <a:r>
              <a:rPr lang="en-US" b="1" dirty="0"/>
              <a:t>The</a:t>
            </a:r>
            <a:r>
              <a:rPr lang="en-US" b="1" baseline="0" dirty="0"/>
              <a:t> Trainer’s Source Selection training material includes: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baseline="0" dirty="0"/>
              <a:t>SSA SS Training Charts and </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b="1" baseline="0" dirty="0"/>
              <a:t>SSAC SS Training Charts</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b="0" baseline="0" dirty="0">
                <a:solidFill>
                  <a:srgbClr val="FF0000"/>
                </a:solidFill>
              </a:rPr>
              <a:t>SS Trainers are responsible to conduct both SSA and SSAC SS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a:t>
            </a:fld>
            <a:endParaRPr lang="en-US" dirty="0"/>
          </a:p>
        </p:txBody>
      </p:sp>
    </p:spTree>
    <p:extLst>
      <p:ext uri="{BB962C8B-B14F-4D97-AF65-F5344CB8AC3E}">
        <p14:creationId xmlns:p14="http://schemas.microsoft.com/office/powerpoint/2010/main" val="7424059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Conduct Discussions, cont’d</a:t>
            </a:r>
          </a:p>
          <a:p>
            <a:endParaRPr lang="en-US" dirty="0"/>
          </a:p>
          <a:p>
            <a:r>
              <a:rPr lang="en-US" b="1" dirty="0"/>
              <a:t>Lesson Plan:</a:t>
            </a: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a:t>It</a:t>
            </a:r>
            <a:r>
              <a:rPr lang="en-US" b="1" baseline="0" dirty="0"/>
              <a:t> is a good practice, prior to </a:t>
            </a:r>
            <a:r>
              <a:rPr lang="en-US" b="1" dirty="0"/>
              <a:t>concluding discussions, to release to offerors their</a:t>
            </a:r>
            <a:r>
              <a:rPr lang="en-US" b="1" baseline="0" dirty="0"/>
              <a:t> current </a:t>
            </a:r>
            <a:r>
              <a:rPr lang="en-US" b="1" dirty="0"/>
              <a:t>evaluation</a:t>
            </a:r>
            <a:r>
              <a:rPr lang="en-US" b="1" baseline="0" dirty="0"/>
              <a:t> results.</a:t>
            </a:r>
            <a:r>
              <a:rPr lang="en-US" sz="1200" b="1" kern="1200" dirty="0">
                <a:solidFill>
                  <a:schemeClr val="tx1"/>
                </a:solidFill>
                <a:latin typeface="+mn-lt"/>
                <a:ea typeface="+mn-ea"/>
                <a:cs typeface="+mn-cs"/>
              </a:rPr>
              <a:t> Providing an offeror with their briefing slides and pre-FPR status, </a:t>
            </a:r>
            <a:r>
              <a:rPr lang="en-US" b="1" dirty="0"/>
              <a:t>specific delineation of any outstanding issues, and </a:t>
            </a:r>
            <a:r>
              <a:rPr lang="en-US" sz="1200" b="1" kern="1200" dirty="0">
                <a:solidFill>
                  <a:schemeClr val="tx1"/>
                </a:solidFill>
                <a:latin typeface="+mn-lt"/>
                <a:ea typeface="+mn-ea"/>
                <a:cs typeface="+mn-cs"/>
              </a:rPr>
              <a:t>the model contract capturing those understandings supports meeting of the minds/meaningful discussions.  </a:t>
            </a:r>
            <a:r>
              <a:rPr lang="en-US" b="1" dirty="0"/>
              <a:t>This provides offerors the opportunity to resolve any potential issues prior to release of the FPR, and would logically reduce the likelihood of a substantial post-FPR discussion.</a:t>
            </a:r>
            <a:r>
              <a:rPr lang="en-US" b="1" baseline="0" dirty="0"/>
              <a:t>  </a:t>
            </a:r>
            <a:r>
              <a:rPr lang="en-US" b="1" dirty="0"/>
              <a:t>Teams may use the actual briefing charts used to brief the SSA as a method to provide each offeror the results of their individual ratings at the initiation of discussions and prior to final proposal revision request.</a:t>
            </a:r>
            <a:r>
              <a:rPr lang="en-US" b="1" baseline="0" dirty="0"/>
              <a:t>  </a:t>
            </a:r>
            <a:r>
              <a:rPr lang="en-US" b="1" dirty="0"/>
              <a:t>The final disclosure of ratings to the offeror prior to requesting final proposal revisions shall reflect the results of discussions with the offeror.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90</a:t>
            </a:fld>
            <a:endParaRPr lang="en-US" dirty="0"/>
          </a:p>
        </p:txBody>
      </p:sp>
    </p:spTree>
    <p:extLst>
      <p:ext uri="{BB962C8B-B14F-4D97-AF65-F5344CB8AC3E}">
        <p14:creationId xmlns:p14="http://schemas.microsoft.com/office/powerpoint/2010/main" val="17154456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Concluding Discussions</a:t>
            </a:r>
            <a:endParaRPr lang="en-US" b="1" dirty="0"/>
          </a:p>
          <a:p>
            <a:endParaRPr lang="en-US" dirty="0"/>
          </a:p>
          <a:p>
            <a:r>
              <a:rPr lang="en-US" b="1" dirty="0"/>
              <a:t>Lesson Plan:  </a:t>
            </a:r>
            <a:r>
              <a:rPr lang="en-US" sz="1200" b="1" kern="1200" dirty="0">
                <a:solidFill>
                  <a:schemeClr val="tx1"/>
                </a:solidFill>
                <a:latin typeface="+mn-lt"/>
                <a:ea typeface="+mn-ea"/>
                <a:cs typeface="+mn-cs"/>
              </a:rPr>
              <a:t>Review each point and emphasize that evaluators need to be certain they do not need anything else from the offerors and are ready to close discussions.  Each and every EN should reflect closure.  </a:t>
            </a:r>
            <a:endParaRPr lang="en-US" b="1" dirty="0"/>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Emphasize</a:t>
            </a:r>
            <a:r>
              <a:rPr lang="en-US" b="1" baseline="0" dirty="0"/>
              <a:t> that obtaining contract clearance approval is mandatory before the SSA approves release of the Request for FPR.  </a:t>
            </a:r>
          </a:p>
          <a:p>
            <a:endParaRPr lang="en-US" b="1" dirty="0"/>
          </a:p>
          <a:p>
            <a:r>
              <a:rPr lang="en-US" b="1" dirty="0"/>
              <a:t>References:  DoD Source Selection Procedures, Section</a:t>
            </a:r>
            <a:r>
              <a:rPr lang="en-US" b="1" baseline="0" dirty="0"/>
              <a:t> 3, paragraph 3.6.1</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91</a:t>
            </a:fld>
            <a:endParaRPr lang="en-US" dirty="0"/>
          </a:p>
        </p:txBody>
      </p:sp>
    </p:spTree>
    <p:extLst>
      <p:ext uri="{BB962C8B-B14F-4D97-AF65-F5344CB8AC3E}">
        <p14:creationId xmlns:p14="http://schemas.microsoft.com/office/powerpoint/2010/main" val="4060429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Source Selection Process Roadmap</a:t>
            </a:r>
          </a:p>
          <a:p>
            <a:endParaRPr lang="en-US" b="1" dirty="0"/>
          </a:p>
          <a:p>
            <a:r>
              <a:rPr lang="en-US" b="1" dirty="0"/>
              <a:t>Lesson Plan:   Transition chart.</a:t>
            </a:r>
            <a:r>
              <a:rPr lang="en-US" b="1" baseline="0" dirty="0"/>
              <a:t>  Once discussions are complete, each offeror remaining in competitive range may submit a FPR.</a:t>
            </a:r>
            <a:endParaRPr lang="en-US" b="1" dirty="0"/>
          </a:p>
          <a:p>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92</a:t>
            </a:fld>
            <a:endParaRPr lang="en-US" dirty="0"/>
          </a:p>
        </p:txBody>
      </p:sp>
    </p:spTree>
    <p:extLst>
      <p:ext uri="{BB962C8B-B14F-4D97-AF65-F5344CB8AC3E}">
        <p14:creationId xmlns:p14="http://schemas.microsoft.com/office/powerpoint/2010/main" val="25715550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103"/>
          <p:cNvSpPr>
            <a:spLocks noGrp="1" noChangeArrowheads="1"/>
          </p:cNvSpPr>
          <p:nvPr>
            <p:ph type="sldNum" sz="quarter" idx="5"/>
          </p:nvPr>
        </p:nvSpPr>
        <p:spPr>
          <a:noFill/>
        </p:spPr>
        <p:txBody>
          <a:bodyPr/>
          <a:lstStyle/>
          <a:p>
            <a:fld id="{76ADBA5C-FF97-4F79-B6BA-48B54719F386}" type="slidenum">
              <a:rPr lang="en-US" smtClean="0">
                <a:latin typeface="Arial" pitchFamily="34" charset="0"/>
              </a:rPr>
              <a:pPr/>
              <a:t>93</a:t>
            </a:fld>
            <a:endParaRPr lang="en-US" dirty="0">
              <a:latin typeface="Arial" pitchFamily="34"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r>
              <a:rPr lang="en-US" b="1" baseline="0" dirty="0"/>
              <a:t>Request for Final Proposal Revision (FPR)</a:t>
            </a:r>
            <a:endParaRPr lang="en-US" b="1" dirty="0"/>
          </a:p>
          <a:p>
            <a:endParaRPr lang="en-US" b="1" dirty="0"/>
          </a:p>
          <a:p>
            <a:r>
              <a:rPr lang="en-US" b="1" dirty="0"/>
              <a:t>Lesson Plan:   At the conclusion</a:t>
            </a:r>
            <a:r>
              <a:rPr lang="en-US" b="1" baseline="0" dirty="0"/>
              <a:t> of discussions, each offeror in the competitive range is given the opportunity to submit a Final Proposal Revision.  All offerors shall have the same due date for submission of the FPR.  </a:t>
            </a:r>
            <a:r>
              <a:rPr lang="en-US" b="1" dirty="0"/>
              <a:t>Every EN</a:t>
            </a:r>
            <a:r>
              <a:rPr lang="en-US" b="1" baseline="0" dirty="0"/>
              <a:t> should reflect closure.  Identify ENs with issues that are not resolved to the offeror in the FPR request.</a:t>
            </a:r>
          </a:p>
          <a:p>
            <a:endParaRPr lang="en-US" b="1" baseline="0" dirty="0"/>
          </a:p>
          <a:p>
            <a:pPr>
              <a:buFont typeface="Arial" pitchFamily="34" charset="0"/>
              <a:buNone/>
            </a:pPr>
            <a:r>
              <a:rPr lang="en-US" b="1" baseline="0" dirty="0"/>
              <a:t>IAW the </a:t>
            </a:r>
            <a:r>
              <a:rPr lang="en-US" b="1" i="0" baseline="0" dirty="0"/>
              <a:t>DoD Source Selection Procedures (Section 3, paragraph 3.6.1)</a:t>
            </a:r>
            <a:r>
              <a:rPr lang="en-US" b="1" baseline="0" dirty="0"/>
              <a:t>, when the PCO is not the SSA, the PCO shall obtain written concurrence from the SSA to request the FPRs.  </a:t>
            </a:r>
          </a:p>
          <a:p>
            <a:pPr indent="466053">
              <a:lnSpc>
                <a:spcPct val="90000"/>
              </a:lnSpc>
            </a:pPr>
            <a:endParaRPr lang="en-US" dirty="0"/>
          </a:p>
          <a:p>
            <a:endParaRPr lang="en-US" dirty="0"/>
          </a:p>
          <a:p>
            <a:endParaRPr lang="en-US" baseline="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56797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103"/>
          <p:cNvSpPr>
            <a:spLocks noGrp="1" noChangeArrowheads="1"/>
          </p:cNvSpPr>
          <p:nvPr>
            <p:ph type="sldNum" sz="quarter" idx="5"/>
          </p:nvPr>
        </p:nvSpPr>
        <p:spPr>
          <a:noFill/>
        </p:spPr>
        <p:txBody>
          <a:bodyPr/>
          <a:lstStyle/>
          <a:p>
            <a:fld id="{64C145FF-E277-4E5E-A05B-A45926869ED4}" type="slidenum">
              <a:rPr lang="en-US" smtClean="0">
                <a:latin typeface="Arial" pitchFamily="34" charset="0"/>
              </a:rPr>
              <a:pPr/>
              <a:t>94</a:t>
            </a:fld>
            <a:endParaRPr lang="en-US" dirty="0">
              <a:latin typeface="Arial" pitchFamily="34" charset="0"/>
            </a:endParaRPr>
          </a:p>
        </p:txBody>
      </p:sp>
      <p:sp>
        <p:nvSpPr>
          <p:cNvPr id="267267" name="Rectangle 2"/>
          <p:cNvSpPr>
            <a:spLocks noGrp="1" noRot="1" noChangeAspect="1" noChangeArrowheads="1" noTextEdit="1"/>
          </p:cNvSpPr>
          <p:nvPr>
            <p:ph type="sldImg"/>
          </p:nvPr>
        </p:nvSpPr>
        <p:spPr>
          <a:xfrm>
            <a:off x="1192213" y="696913"/>
            <a:ext cx="4648200" cy="3486150"/>
          </a:xfrm>
          <a:ln/>
        </p:spPr>
      </p:sp>
      <p:sp>
        <p:nvSpPr>
          <p:cNvPr id="267268" name="Rectangle 3"/>
          <p:cNvSpPr>
            <a:spLocks noGrp="1" noChangeArrowheads="1"/>
          </p:cNvSpPr>
          <p:nvPr>
            <p:ph type="body" idx="1"/>
          </p:nvPr>
        </p:nvSpPr>
        <p:spPr>
          <a:noFill/>
          <a:ln/>
        </p:spPr>
        <p:txBody>
          <a:bodyPr>
            <a:normAutofit fontScale="92500"/>
          </a:bodyPr>
          <a:lstStyle/>
          <a:p>
            <a:r>
              <a:rPr lang="en-US" b="1" dirty="0"/>
              <a:t>Final Evaluation</a:t>
            </a:r>
            <a:r>
              <a:rPr lang="en-US" b="1" baseline="0" dirty="0"/>
              <a:t> Activities – Proposal Evaluation</a:t>
            </a:r>
            <a:endParaRPr lang="en-US" b="1" dirty="0"/>
          </a:p>
          <a:p>
            <a:endParaRPr lang="en-US" dirty="0"/>
          </a:p>
          <a:p>
            <a:r>
              <a:rPr lang="en-US" b="1" dirty="0"/>
              <a:t>Lesson Plan:  Discuss the point that FPRs</a:t>
            </a:r>
          </a:p>
          <a:p>
            <a:pPr marL="171450" indent="-171450">
              <a:buFont typeface="Wingdings" pitchFamily="2" charset="2"/>
              <a:buChar char="v"/>
            </a:pPr>
            <a:r>
              <a:rPr lang="en-US" b="1" dirty="0"/>
              <a:t>Allow offerors to submit final revisions to their proposals – “formalize” additional information they provided during</a:t>
            </a:r>
            <a:r>
              <a:rPr lang="en-US" b="1" baseline="0" dirty="0"/>
              <a:t> discussions</a:t>
            </a:r>
          </a:p>
          <a:p>
            <a:pPr lvl="1">
              <a:buFont typeface="Wingdings" pitchFamily="2" charset="2"/>
              <a:buChar char="ü"/>
            </a:pPr>
            <a:r>
              <a:rPr lang="en-US" b="1" baseline="0" dirty="0"/>
              <a:t> New changes should be minimal; should have been addressed during discussions</a:t>
            </a:r>
          </a:p>
          <a:p>
            <a:pPr marL="171450" lvl="0" indent="-171450">
              <a:buFont typeface="Wingdings" pitchFamily="2" charset="2"/>
              <a:buChar char="v"/>
            </a:pPr>
            <a:r>
              <a:rPr lang="en-US" b="1" baseline="0" dirty="0"/>
              <a:t>Allow offerors to respond to any amendments to RFP</a:t>
            </a:r>
          </a:p>
          <a:p>
            <a:pPr marL="0" lvl="0" indent="0">
              <a:buFont typeface="Wingdings" pitchFamily="2" charset="2"/>
              <a:buNone/>
            </a:pPr>
            <a:endParaRPr lang="en-US" b="1" baseline="0" dirty="0"/>
          </a:p>
          <a:p>
            <a:pPr marL="0" lvl="0" indent="0">
              <a:buFont typeface="Wingdings" pitchFamily="2" charset="2"/>
              <a:buNone/>
            </a:pPr>
            <a:r>
              <a:rPr lang="en-US" b="1" baseline="0" dirty="0"/>
              <a:t>There should be no surprises in the FPR if discussions were conducted properly.</a:t>
            </a:r>
          </a:p>
          <a:p>
            <a:endParaRPr lang="en-US" b="1" dirty="0"/>
          </a:p>
          <a:p>
            <a:r>
              <a:rPr lang="en-US" b="1" dirty="0"/>
              <a:t>In the event that there is significant disagreement among the SSAC members regarding the award recommendation to</a:t>
            </a:r>
            <a:r>
              <a:rPr lang="en-US" b="1" baseline="0" dirty="0"/>
              <a:t> </a:t>
            </a:r>
            <a:r>
              <a:rPr lang="en-US" b="1" dirty="0"/>
              <a:t>be presented to the SSA, the minority opinion(s) shall be documented</a:t>
            </a:r>
            <a:r>
              <a:rPr lang="en-US" b="1" baseline="0" dirty="0"/>
              <a:t> and presented to the SSA as part of the comparative analysis</a:t>
            </a:r>
            <a:r>
              <a:rPr lang="en-US" sz="1400" b="1" dirty="0"/>
              <a:t>.</a:t>
            </a:r>
            <a:r>
              <a:rPr lang="en-US" b="1" dirty="0"/>
              <a:t>  </a:t>
            </a:r>
          </a:p>
          <a:p>
            <a:endParaRPr lang="en-US" b="1" dirty="0"/>
          </a:p>
          <a:p>
            <a:pPr>
              <a:buFont typeface="Arial" pitchFamily="34" charset="0"/>
              <a:buNone/>
            </a:pPr>
            <a:r>
              <a:rPr lang="en-US" b="1" dirty="0"/>
              <a:t>Explain that,</a:t>
            </a:r>
            <a:r>
              <a:rPr lang="en-US" b="1" baseline="0" dirty="0"/>
              <a:t> during final proposal evaluation, t</a:t>
            </a:r>
            <a:r>
              <a:rPr lang="en-US" b="1" dirty="0"/>
              <a:t>he SST should jointly evaluate the final proposals using the Rating Team Worksheets or other similar document. Only one worksheet is completed for each factor per offeror (unless the SST is evaluating </a:t>
            </a:r>
            <a:r>
              <a:rPr lang="en-US" b="1" dirty="0" err="1"/>
              <a:t>subfactors</a:t>
            </a:r>
            <a:r>
              <a:rPr lang="en-US" b="1" dirty="0"/>
              <a:t>, in which case the SST should use one sheet for each subfactor per offeror).  </a:t>
            </a:r>
          </a:p>
          <a:p>
            <a:pPr defTabSz="919338">
              <a:defRPr/>
            </a:pPr>
            <a:endParaRPr lang="en-US" b="1" dirty="0"/>
          </a:p>
          <a:p>
            <a:pPr defTabSz="919338">
              <a:buFont typeface="Arial" pitchFamily="34" charset="0"/>
              <a:buNone/>
              <a:defRPr/>
            </a:pPr>
            <a:r>
              <a:rPr lang="en-US" b="1" baseline="0" dirty="0"/>
              <a:t>SSEB Report and CAR are hyperlinked on this chart</a:t>
            </a:r>
            <a:r>
              <a:rPr lang="en-US" b="1" dirty="0"/>
              <a:t>.</a:t>
            </a:r>
          </a:p>
          <a:p>
            <a:endParaRPr lang="en-US" b="1" dirty="0"/>
          </a:p>
          <a:p>
            <a:r>
              <a:rPr lang="en-US" b="1" dirty="0"/>
              <a:t>References:  DoD Source Selection Procedures, Section 3, paragraphs</a:t>
            </a:r>
            <a:r>
              <a:rPr lang="en-US" b="1" baseline="0" dirty="0"/>
              <a:t> 3.7 and 3.8, and AFFARS MP5315.3, Section 3, paragraphs 3.7 and 3.8</a:t>
            </a:r>
            <a:endParaRPr lang="en-US" b="1" dirty="0"/>
          </a:p>
          <a:p>
            <a:endParaRPr lang="en-US" b="1" dirty="0"/>
          </a:p>
        </p:txBody>
      </p:sp>
    </p:spTree>
    <p:extLst>
      <p:ext uri="{BB962C8B-B14F-4D97-AF65-F5344CB8AC3E}">
        <p14:creationId xmlns:p14="http://schemas.microsoft.com/office/powerpoint/2010/main" val="21393294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SSAC and SSA Activities</a:t>
            </a:r>
          </a:p>
          <a:p>
            <a:endParaRPr lang="en-US" b="1" dirty="0"/>
          </a:p>
          <a:p>
            <a:r>
              <a:rPr lang="en-US" b="1" dirty="0"/>
              <a:t>Lesson Plan: </a:t>
            </a:r>
            <a:r>
              <a:rPr lang="en-US" b="0" dirty="0"/>
              <a:t> </a:t>
            </a:r>
            <a:r>
              <a:rPr lang="en-US" b="1" dirty="0"/>
              <a:t>Transition Chart.</a:t>
            </a:r>
          </a:p>
          <a:p>
            <a:r>
              <a:rPr lang="en-US" b="1" dirty="0"/>
              <a:t>	</a:t>
            </a:r>
          </a:p>
          <a:p>
            <a:endParaRPr lang="en-US" sz="1200" dirty="0">
              <a:latin typeface="+mn-lt"/>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95</a:t>
            </a:fld>
            <a:endParaRPr lang="en-US" dirty="0"/>
          </a:p>
        </p:txBody>
      </p:sp>
    </p:spTree>
    <p:extLst>
      <p:ext uri="{BB962C8B-B14F-4D97-AF65-F5344CB8AC3E}">
        <p14:creationId xmlns:p14="http://schemas.microsoft.com/office/powerpoint/2010/main" val="33659194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dirty="0"/>
              <a:t>Considerations for SSAC’s Comparative Analysis Report – (delete these slides if the team is using an LPTA approach)</a:t>
            </a:r>
          </a:p>
          <a:p>
            <a:r>
              <a:rPr lang="en-US" sz="1200" b="1" dirty="0"/>
              <a:t>	</a:t>
            </a:r>
          </a:p>
          <a:p>
            <a:r>
              <a:rPr lang="en-US" sz="1200" b="1" baseline="0" dirty="0"/>
              <a:t>Lesson Plan:  SSAC members must review the SSEB results in the SSEB Final Report and ensure it follows the evaluation criteria and that the ratings are appropriately and consistently applied.  </a:t>
            </a:r>
          </a:p>
          <a:p>
            <a:endParaRPr lang="en-US" sz="1200" b="1" baseline="0" dirty="0"/>
          </a:p>
          <a:p>
            <a:r>
              <a:rPr lang="en-US" sz="1200" b="1" baseline="0" dirty="0"/>
              <a:t>SSAC Lessons Learned from AFMC AFLCMC/PK (Eglin):</a:t>
            </a:r>
          </a:p>
          <a:p>
            <a:r>
              <a:rPr lang="en-US" sz="1200" b="1" kern="1200" dirty="0">
                <a:solidFill>
                  <a:schemeClr val="tx1"/>
                </a:solidFill>
                <a:latin typeface="+mn-lt"/>
                <a:ea typeface="+mn-ea"/>
                <a:cs typeface="+mn-cs"/>
              </a:rPr>
              <a:t>1. Decide up front what the SSAC activities will be and how the SSAC will be involved in the source selection to establish common expectations.  At IEB and Pre-FPR, our SSAC went through the briefing, then went off on our own asking questions. By the last meeting, our SSAC members went through the briefing and immediately started jointly reviewing contractor changes vs. separately working the issues and asking questions. </a:t>
            </a:r>
          </a:p>
          <a:p>
            <a:r>
              <a:rPr lang="en-US" sz="1200" b="1" kern="1200" dirty="0">
                <a:solidFill>
                  <a:schemeClr val="tx1"/>
                </a:solidFill>
                <a:latin typeface="+mn-lt"/>
                <a:ea typeface="+mn-ea"/>
                <a:cs typeface="+mn-cs"/>
              </a:rPr>
              <a:t>2. Recommend </a:t>
            </a:r>
            <a:r>
              <a:rPr lang="en-US" sz="1200" b="1" u="sng" kern="1200" dirty="0">
                <a:solidFill>
                  <a:schemeClr val="tx1"/>
                </a:solidFill>
                <a:latin typeface="+mn-lt"/>
                <a:ea typeface="+mn-ea"/>
                <a:cs typeface="+mn-cs"/>
              </a:rPr>
              <a:t>not</a:t>
            </a:r>
            <a:r>
              <a:rPr lang="en-US" sz="1200" b="1" kern="1200" dirty="0">
                <a:solidFill>
                  <a:schemeClr val="tx1"/>
                </a:solidFill>
                <a:latin typeface="+mn-lt"/>
                <a:ea typeface="+mn-ea"/>
                <a:cs typeface="+mn-cs"/>
              </a:rPr>
              <a:t> drafting the CAR at IEB, but waiting until Pre-FPR and not putting in anything that may change (e.g., don't populate with dollars or other facts that are likely to change).</a:t>
            </a:r>
          </a:p>
          <a:p>
            <a:r>
              <a:rPr lang="en-US" sz="1200" b="1" kern="1200" dirty="0">
                <a:solidFill>
                  <a:schemeClr val="tx1"/>
                </a:solidFill>
                <a:latin typeface="+mn-lt"/>
                <a:ea typeface="+mn-ea"/>
                <a:cs typeface="+mn-cs"/>
              </a:rPr>
              <a:t>3. Focus the CAR on the comparative analysis at the subfactor summary level and the SSAC recommendation.  No need to repeat information about system description, evaluation criteria, subfactor strengths/weaknesses by offeror.</a:t>
            </a:r>
          </a:p>
          <a:p>
            <a:r>
              <a:rPr lang="en-US" sz="1200" b="1" kern="1200" dirty="0">
                <a:solidFill>
                  <a:schemeClr val="tx1"/>
                </a:solidFill>
                <a:latin typeface="+mn-lt"/>
                <a:ea typeface="+mn-ea"/>
                <a:cs typeface="+mn-cs"/>
              </a:rPr>
              <a:t>4. Have someone on the SSAC draft the initial CAR.  SSAC members should review the SSEB</a:t>
            </a:r>
            <a:r>
              <a:rPr lang="en-US" sz="1200" b="1" kern="1200" baseline="0" dirty="0">
                <a:solidFill>
                  <a:schemeClr val="tx1"/>
                </a:solidFill>
                <a:latin typeface="+mn-lt"/>
                <a:ea typeface="+mn-ea"/>
                <a:cs typeface="+mn-cs"/>
              </a:rPr>
              <a:t> Final Report </a:t>
            </a:r>
            <a:r>
              <a:rPr lang="en-US" sz="1200" b="1" kern="1200" dirty="0">
                <a:solidFill>
                  <a:schemeClr val="tx1"/>
                </a:solidFill>
                <a:latin typeface="+mn-lt"/>
                <a:ea typeface="+mn-ea"/>
                <a:cs typeface="+mn-cs"/>
              </a:rPr>
              <a:t>and CAR for technical issues only.</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Once the members agree the documents are technically correct, ensure there are no minority opinions unless they are documented, then have a subset of the SSAC (Legal Counsel, contracting, chief engineer) involved in the editing.  Recommend </a:t>
            </a:r>
            <a:r>
              <a:rPr lang="en-US" sz="1200" b="1" u="sng" kern="1200" dirty="0">
                <a:solidFill>
                  <a:schemeClr val="tx1"/>
                </a:solidFill>
                <a:latin typeface="+mn-lt"/>
                <a:ea typeface="+mn-ea"/>
                <a:cs typeface="+mn-cs"/>
              </a:rPr>
              <a:t>not</a:t>
            </a:r>
            <a:r>
              <a:rPr lang="en-US" sz="1200" b="1" kern="1200" dirty="0">
                <a:solidFill>
                  <a:schemeClr val="tx1"/>
                </a:solidFill>
                <a:latin typeface="+mn-lt"/>
                <a:ea typeface="+mn-ea"/>
                <a:cs typeface="+mn-cs"/>
              </a:rPr>
              <a:t> writing the CAR by committee.</a:t>
            </a:r>
          </a:p>
          <a:p>
            <a:r>
              <a:rPr lang="en-US" sz="1200" b="1" kern="1200" dirty="0">
                <a:solidFill>
                  <a:schemeClr val="tx1"/>
                </a:solidFill>
                <a:latin typeface="+mn-lt"/>
                <a:ea typeface="+mn-ea"/>
                <a:cs typeface="+mn-cs"/>
              </a:rPr>
              <a:t>5. Schedule adequate time for the SSAC to go through the reviews and perform the work required at each period. Of course, your </a:t>
            </a:r>
            <a:r>
              <a:rPr lang="en-US" sz="1200" b="1" kern="1200" dirty="0" err="1">
                <a:solidFill>
                  <a:schemeClr val="tx1"/>
                </a:solidFill>
                <a:latin typeface="+mn-lt"/>
                <a:ea typeface="+mn-ea"/>
                <a:cs typeface="+mn-cs"/>
              </a:rPr>
              <a:t>offerors’</a:t>
            </a:r>
            <a:r>
              <a:rPr lang="en-US" sz="1200" b="1" kern="1200" dirty="0">
                <a:solidFill>
                  <a:schemeClr val="tx1"/>
                </a:solidFill>
                <a:latin typeface="+mn-lt"/>
                <a:ea typeface="+mn-ea"/>
                <a:cs typeface="+mn-cs"/>
              </a:rPr>
              <a:t> responses drive schedule changes. When this occurs, do not rush your review, but adjust your schedule accordingly.</a:t>
            </a:r>
          </a:p>
          <a:p>
            <a:endParaRPr lang="en-US" sz="1200" b="1" baseline="0" dirty="0">
              <a:latin typeface="+mn-lt"/>
            </a:endParaRPr>
          </a:p>
          <a:p>
            <a:r>
              <a:rPr lang="en-US" sz="1200" b="1" baseline="0" dirty="0">
                <a:latin typeface="+mn-lt"/>
              </a:rPr>
              <a:t>Reminder:  No CAR required for LPTA Source Selection technique/approach.  See DoD Source Selection Procedures, Section 3, paragraph 3.8.1 and Appendix C, Preface.</a:t>
            </a:r>
            <a:endParaRPr lang="en-US" sz="1200" b="1" dirty="0">
              <a:latin typeface="+mn-lt"/>
            </a:endParaRPr>
          </a:p>
        </p:txBody>
      </p:sp>
      <p:sp>
        <p:nvSpPr>
          <p:cNvPr id="4" name="Slide Number Placeholder 3"/>
          <p:cNvSpPr>
            <a:spLocks noGrp="1"/>
          </p:cNvSpPr>
          <p:nvPr>
            <p:ph type="sldNum" sz="quarter" idx="10"/>
          </p:nvPr>
        </p:nvSpPr>
        <p:spPr/>
        <p:txBody>
          <a:bodyPr/>
          <a:lstStyle/>
          <a:p>
            <a:fld id="{5B84B94F-63AD-426E-88CB-044A92825218}" type="slidenum">
              <a:rPr lang="en-US" smtClean="0"/>
              <a:pPr/>
              <a:t>96</a:t>
            </a:fld>
            <a:endParaRPr lang="en-US" dirty="0"/>
          </a:p>
        </p:txBody>
      </p:sp>
    </p:spTree>
    <p:extLst>
      <p:ext uri="{BB962C8B-B14F-4D97-AF65-F5344CB8AC3E}">
        <p14:creationId xmlns:p14="http://schemas.microsoft.com/office/powerpoint/2010/main" val="213435387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Comparing Benefits of Proposals</a:t>
            </a:r>
          </a:p>
          <a:p>
            <a:endParaRPr lang="en-US" b="1" dirty="0"/>
          </a:p>
          <a:p>
            <a:r>
              <a:rPr lang="en-US" b="1" dirty="0"/>
              <a:t>Lesson Plan</a:t>
            </a:r>
            <a:r>
              <a:rPr lang="en-US" dirty="0"/>
              <a:t>:  </a:t>
            </a:r>
            <a:r>
              <a:rPr lang="en-US" b="1" dirty="0"/>
              <a:t>Focusing on the example in chart, inform SSAC members that discussions at the SSAC meeting should help</a:t>
            </a:r>
            <a:r>
              <a:rPr lang="en-US" b="1" baseline="0" dirty="0"/>
              <a:t> make the CAR sound and as specific as necessary.  SSAC needs to be sure assessments are consistent with evaluation factors and requirements and discussions should address why one proposal is valued over others.  SSAC must address specifically where and why one proposal provides more benefit than others.  </a:t>
            </a:r>
            <a:endParaRPr lang="en-US" b="1"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97</a:t>
            </a:fld>
            <a:endParaRPr lang="en-US" dirty="0"/>
          </a:p>
        </p:txBody>
      </p:sp>
    </p:spTree>
    <p:extLst>
      <p:ext uri="{BB962C8B-B14F-4D97-AF65-F5344CB8AC3E}">
        <p14:creationId xmlns:p14="http://schemas.microsoft.com/office/powerpoint/2010/main" val="3869524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103"/>
          <p:cNvSpPr>
            <a:spLocks noGrp="1" noChangeArrowheads="1"/>
          </p:cNvSpPr>
          <p:nvPr>
            <p:ph type="sldNum" sz="quarter" idx="5"/>
          </p:nvPr>
        </p:nvSpPr>
        <p:spPr>
          <a:noFill/>
        </p:spPr>
        <p:txBody>
          <a:bodyPr/>
          <a:lstStyle/>
          <a:p>
            <a:fld id="{BBA80AD7-4D67-4318-99D2-BDB503E2DA17}" type="slidenum">
              <a:rPr lang="en-US" smtClean="0">
                <a:latin typeface="Arial" pitchFamily="34" charset="0"/>
              </a:rPr>
              <a:pPr/>
              <a:t>98</a:t>
            </a:fld>
            <a:endParaRPr lang="en-US" dirty="0">
              <a:latin typeface="Arial" pitchFamily="34" charset="0"/>
            </a:endParaRPr>
          </a:p>
        </p:txBody>
      </p:sp>
      <p:sp>
        <p:nvSpPr>
          <p:cNvPr id="26931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xfrm>
            <a:off x="458791" y="4221167"/>
            <a:ext cx="6226174" cy="5075237"/>
          </a:xfrm>
          <a:ln/>
        </p:spPr>
        <p:txBody>
          <a:bodyPr>
            <a:normAutofit/>
          </a:bodyPr>
          <a:lstStyle/>
          <a:p>
            <a:r>
              <a:rPr lang="en-US" b="1" baseline="0" dirty="0"/>
              <a:t>Decision Briefing</a:t>
            </a:r>
            <a:endParaRPr lang="en-US" b="1" dirty="0"/>
          </a:p>
          <a:p>
            <a:endParaRPr lang="en-US" dirty="0"/>
          </a:p>
          <a:p>
            <a:r>
              <a:rPr lang="en-US" sz="1200" b="1" dirty="0"/>
              <a:t>Lesson Plan:  Emphasize importance of the final</a:t>
            </a:r>
            <a:r>
              <a:rPr lang="en-US" sz="1200" b="1" baseline="0" dirty="0"/>
              <a:t> d</a:t>
            </a:r>
            <a:r>
              <a:rPr lang="en-US" sz="1200" b="1" dirty="0"/>
              <a:t>ecision briefing.  The team should expect several dry runs.  A decision briefing shall be conducted whenever the SSA is other than the PCO.</a:t>
            </a:r>
            <a:r>
              <a:rPr lang="en-US" sz="1200" b="1" baseline="0" dirty="0"/>
              <a:t>  If a b</a:t>
            </a:r>
            <a:r>
              <a:rPr lang="en-US" sz="1200" b="1" dirty="0"/>
              <a:t>riefing is presented it shall be included in the source selection file.  A</a:t>
            </a:r>
            <a:r>
              <a:rPr lang="en-US" sz="1200" b="1" baseline="0" dirty="0"/>
              <a:t> template for the final decision briefing is hyperlinked on this chart.</a:t>
            </a:r>
            <a:endParaRPr lang="en-US" sz="1200" b="1" dirty="0"/>
          </a:p>
          <a:p>
            <a:pPr indent="-233328">
              <a:defRPr/>
            </a:pPr>
            <a:endParaRPr lang="en-US" sz="1200" b="1" dirty="0"/>
          </a:p>
          <a:p>
            <a:pPr marL="0" marR="0" indent="-233328" algn="l" defTabSz="914400" rtl="0" eaLnBrk="1" fontAlgn="auto" latinLnBrk="0" hangingPunct="1">
              <a:lnSpc>
                <a:spcPct val="100000"/>
              </a:lnSpc>
              <a:spcBef>
                <a:spcPts val="0"/>
              </a:spcBef>
              <a:spcAft>
                <a:spcPts val="0"/>
              </a:spcAft>
              <a:buClrTx/>
              <a:buSzTx/>
              <a:buFontTx/>
              <a:buNone/>
              <a:tabLst/>
              <a:defRPr/>
            </a:pPr>
            <a:r>
              <a:rPr lang="en-US" sz="1200" b="1" dirty="0"/>
              <a:t>Reference:  AFFARS MP5315.3, Section 3, paragraphs 3.9.3</a:t>
            </a:r>
            <a:r>
              <a:rPr lang="en-US" sz="1200" b="1" baseline="0" dirty="0"/>
              <a:t> and 3.10</a:t>
            </a:r>
            <a:endParaRPr lang="en-US" sz="1200" b="1" dirty="0"/>
          </a:p>
          <a:p>
            <a:pPr indent="-233328">
              <a:defRPr/>
            </a:pPr>
            <a:endParaRPr lang="en-US" sz="1200" dirty="0"/>
          </a:p>
        </p:txBody>
      </p:sp>
    </p:spTree>
    <p:extLst>
      <p:ext uri="{BB962C8B-B14F-4D97-AF65-F5344CB8AC3E}">
        <p14:creationId xmlns:p14="http://schemas.microsoft.com/office/powerpoint/2010/main" val="240680188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baseline="0" dirty="0"/>
              <a:t>Select Source</a:t>
            </a:r>
            <a:endParaRPr lang="en-US" b="1"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Lesson Plan:  Inform the team that o</a:t>
            </a:r>
            <a:r>
              <a:rPr lang="en-US" sz="1200" b="1" kern="1200" dirty="0">
                <a:solidFill>
                  <a:schemeClr val="tx1"/>
                </a:solidFill>
                <a:latin typeface="+mn-lt"/>
                <a:ea typeface="+mn-ea"/>
                <a:cs typeface="+mn-cs"/>
              </a:rPr>
              <a:t>nce the SSAC’s CAR is finalized, it is time for the SSA to review that report and the SSEB’s Final Report and draft the SSDD. The SSDD should summarize the findings contained in the SSAC report and explain the extent to which the SSA agrees or disagrees with the contents of that report. Furthermore, e</a:t>
            </a:r>
            <a:r>
              <a:rPr lang="en-US" b="1" dirty="0"/>
              <a:t>xplain tha</a:t>
            </a:r>
            <a:r>
              <a:rPr lang="en-US" b="1" baseline="0" dirty="0"/>
              <a:t>t d</a:t>
            </a:r>
            <a:r>
              <a:rPr lang="en-US" b="1" dirty="0"/>
              <a:t>ocumentation</a:t>
            </a:r>
            <a:r>
              <a:rPr lang="en-US" b="1" baseline="0" dirty="0"/>
              <a:t> is key to supporting rationale for any business judgments and tradeoffs made or relied on by the SSA.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fontAlgn="base"/>
            <a:r>
              <a:rPr lang="en-US" b="1" baseline="0" dirty="0"/>
              <a:t>No comparative analysis is conducted for LPTA awards or Source Selections where price is not evaluated per FAR 15.304(c)(1)(ii)(A) - </a:t>
            </a:r>
            <a:r>
              <a:rPr lang="en-US" sz="1200" b="1" i="0" kern="1200" dirty="0">
                <a:solidFill>
                  <a:schemeClr val="tx1"/>
                </a:solidFill>
                <a:effectLst/>
                <a:latin typeface="+mn-lt"/>
                <a:ea typeface="+mn-ea"/>
                <a:cs typeface="+mn-cs"/>
              </a:rPr>
              <a:t>                     (A) The contracting officer may choose not to include price or cost as an evaluation factor for award when a solicitation—</a:t>
            </a:r>
          </a:p>
          <a:p>
            <a:pPr fontAlgn="base"/>
            <a:r>
              <a:rPr lang="en-US" sz="1200" b="1" i="0" kern="1200" dirty="0">
                <a:solidFill>
                  <a:schemeClr val="tx1"/>
                </a:solidFill>
                <a:effectLst/>
                <a:latin typeface="+mn-lt"/>
                <a:ea typeface="+mn-ea"/>
                <a:cs typeface="+mn-cs"/>
              </a:rPr>
              <a:t>                          (1) Has an estimated value above the simplified acquisition threshold;</a:t>
            </a:r>
          </a:p>
          <a:p>
            <a:pPr fontAlgn="base"/>
            <a:r>
              <a:rPr lang="en-US" sz="1200" b="1" i="0" kern="1200" dirty="0">
                <a:solidFill>
                  <a:schemeClr val="tx1"/>
                </a:solidFill>
                <a:effectLst/>
                <a:latin typeface="+mn-lt"/>
                <a:ea typeface="+mn-ea"/>
                <a:cs typeface="+mn-cs"/>
              </a:rPr>
              <a:t>                          (2) Will result in multiple-award contracts (see subpart </a:t>
            </a:r>
            <a:r>
              <a:rPr lang="en-US" sz="1200" b="1" i="0" u="sng" kern="1200" dirty="0">
                <a:solidFill>
                  <a:schemeClr val="tx1"/>
                </a:solidFill>
                <a:effectLst/>
                <a:latin typeface="+mn-lt"/>
                <a:ea typeface="+mn-ea"/>
                <a:cs typeface="+mn-cs"/>
                <a:hlinkClick r:id="rId3" tooltip="16.5"/>
              </a:rPr>
              <a:t>16.5</a:t>
            </a:r>
            <a:r>
              <a:rPr lang="en-US" sz="1200" b="1" i="0" kern="1200" dirty="0">
                <a:solidFill>
                  <a:schemeClr val="tx1"/>
                </a:solidFill>
                <a:effectLst/>
                <a:latin typeface="+mn-lt"/>
                <a:ea typeface="+mn-ea"/>
                <a:cs typeface="+mn-cs"/>
              </a:rPr>
              <a:t>) that are for the same or similar services; and</a:t>
            </a:r>
          </a:p>
          <a:p>
            <a:pPr fontAlgn="base"/>
            <a:r>
              <a:rPr lang="en-US" sz="1200" b="1" i="0" kern="1200" dirty="0">
                <a:solidFill>
                  <a:schemeClr val="tx1"/>
                </a:solidFill>
                <a:effectLst/>
                <a:latin typeface="+mn-lt"/>
                <a:ea typeface="+mn-ea"/>
                <a:cs typeface="+mn-cs"/>
              </a:rPr>
              <a:t>                          (3) States that the Government intends to make an award to each and all qualifying </a:t>
            </a:r>
            <a:r>
              <a:rPr lang="en-US" sz="1200" b="1" i="0" kern="1200" dirty="0" err="1">
                <a:solidFill>
                  <a:schemeClr val="tx1"/>
                </a:solidFill>
                <a:effectLst/>
                <a:latin typeface="+mn-lt"/>
                <a:ea typeface="+mn-ea"/>
                <a:cs typeface="+mn-cs"/>
              </a:rPr>
              <a:t>offerors</a:t>
            </a:r>
            <a:r>
              <a:rPr lang="en-US" sz="1200" b="1" i="0" kern="1200" dirty="0">
                <a:solidFill>
                  <a:schemeClr val="tx1"/>
                </a:solidFill>
                <a:effectLst/>
                <a:latin typeface="+mn-lt"/>
                <a:ea typeface="+mn-ea"/>
                <a:cs typeface="+mn-cs"/>
              </a:rPr>
              <a:t> (see 2.101).</a:t>
            </a:r>
          </a:p>
          <a:p>
            <a:pPr fontAlgn="base"/>
            <a:r>
              <a:rPr lang="en-US" sz="1200" b="1" i="0" kern="1200" dirty="0">
                <a:solidFill>
                  <a:schemeClr val="tx1"/>
                </a:solidFill>
                <a:effectLst/>
                <a:latin typeface="+mn-lt"/>
                <a:ea typeface="+mn-ea"/>
                <a:cs typeface="+mn-cs"/>
              </a:rPr>
              <a:t>                    </a:t>
            </a:r>
            <a:endParaRPr lang="en-US" b="1" baseline="0" dirty="0"/>
          </a:p>
          <a:p>
            <a:pPr>
              <a:buFont typeface="Arial" pitchFamily="34" charset="0"/>
              <a:buChar char="•"/>
            </a:pPr>
            <a:endParaRPr lang="en-US" b="1"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a:t>Reference:  FAR 15.308 and </a:t>
            </a:r>
            <a:r>
              <a:rPr lang="en-US" b="1" dirty="0"/>
              <a:t>DoD</a:t>
            </a:r>
            <a:r>
              <a:rPr lang="en-US" b="1" baseline="0" dirty="0"/>
              <a:t> Source Selection Procedures, Section 3, Paras 3.9.3 and 3.10</a:t>
            </a:r>
            <a:endParaRPr lang="en-US" b="1" dirty="0"/>
          </a:p>
          <a:p>
            <a:pPr>
              <a:buFont typeface="Arial" pitchFamily="34" charset="0"/>
              <a:buNone/>
            </a:pPr>
            <a:endParaRPr lang="en-US" baseline="0" dirty="0"/>
          </a:p>
          <a:p>
            <a:pPr>
              <a:buFont typeface="Arial" pitchFamily="34" charset="0"/>
              <a:buChar char="•"/>
            </a:pPr>
            <a:endParaRPr lang="en-US" baseline="0" dirty="0"/>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B84B94F-63AD-426E-88CB-044A92825218}" type="slidenum">
              <a:rPr lang="en-US" smtClean="0"/>
              <a:pPr/>
              <a:t>99</a:t>
            </a:fld>
            <a:endParaRPr lang="en-US" dirty="0"/>
          </a:p>
        </p:txBody>
      </p:sp>
    </p:spTree>
    <p:extLst>
      <p:ext uri="{BB962C8B-B14F-4D97-AF65-F5344CB8AC3E}">
        <p14:creationId xmlns:p14="http://schemas.microsoft.com/office/powerpoint/2010/main" val="1155240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sz="1600"/>
          </a:p>
        </p:txBody>
      </p:sp>
      <p:sp>
        <p:nvSpPr>
          <p:cNvPr id="4" name="Text Box 3"/>
          <p:cNvSpPr txBox="1">
            <a:spLocks noChangeArrowheads="1"/>
          </p:cNvSpPr>
          <p:nvPr/>
        </p:nvSpPr>
        <p:spPr bwMode="auto">
          <a:xfrm>
            <a:off x="2033588" y="1233488"/>
            <a:ext cx="6211887" cy="396875"/>
          </a:xfrm>
          <a:prstGeom prst="rect">
            <a:avLst/>
          </a:prstGeom>
          <a:noFill/>
          <a:ln w="9525">
            <a:noFill/>
            <a:miter lim="800000"/>
            <a:headEnd/>
            <a:tailEnd/>
          </a:ln>
          <a:effectLst/>
        </p:spPr>
        <p:txBody>
          <a:bodyPr>
            <a:spAutoFit/>
          </a:bodyPr>
          <a:lstStyle/>
          <a:p>
            <a:pPr>
              <a:spcBef>
                <a:spcPct val="50000"/>
              </a:spcBef>
              <a:defRPr/>
            </a:pPr>
            <a:r>
              <a:rPr lang="en-US" sz="2000" b="1" i="1" dirty="0">
                <a:solidFill>
                  <a:srgbClr val="C00000"/>
                </a:solidFill>
                <a:latin typeface="Century Schoolbook" pitchFamily="18" charset="0"/>
              </a:rPr>
              <a:t>I n t e g r </a:t>
            </a:r>
            <a:r>
              <a:rPr lang="en-US" sz="2000" b="1" i="1" dirty="0" err="1">
                <a:solidFill>
                  <a:srgbClr val="C00000"/>
                </a:solidFill>
                <a:latin typeface="Century Schoolbook" pitchFamily="18" charset="0"/>
              </a:rPr>
              <a:t>i</a:t>
            </a:r>
            <a:r>
              <a:rPr lang="en-US" sz="2000" b="1" i="1" dirty="0">
                <a:solidFill>
                  <a:srgbClr val="C00000"/>
                </a:solidFill>
                <a:latin typeface="Century Schoolbook" pitchFamily="18" charset="0"/>
              </a:rPr>
              <a:t> t y  -  S e r v </a:t>
            </a:r>
            <a:r>
              <a:rPr lang="en-US" sz="2000" b="1" i="1" dirty="0" err="1">
                <a:solidFill>
                  <a:srgbClr val="C00000"/>
                </a:solidFill>
                <a:latin typeface="Century Schoolbook" pitchFamily="18" charset="0"/>
              </a:rPr>
              <a:t>i</a:t>
            </a:r>
            <a:r>
              <a:rPr lang="en-US" sz="2000" b="1" i="1" dirty="0">
                <a:solidFill>
                  <a:srgbClr val="C00000"/>
                </a:solidFill>
                <a:latin typeface="Century Schoolbook" pitchFamily="18" charset="0"/>
              </a:rPr>
              <a:t> c e  -  E x c e l </a:t>
            </a:r>
            <a:r>
              <a:rPr lang="en-US" sz="2000" b="1" i="1" dirty="0" err="1">
                <a:solidFill>
                  <a:srgbClr val="C00000"/>
                </a:solidFill>
                <a:latin typeface="Century Schoolbook" pitchFamily="18" charset="0"/>
              </a:rPr>
              <a:t>l</a:t>
            </a:r>
            <a:r>
              <a:rPr lang="en-US" sz="2000" b="1" i="1" dirty="0">
                <a:solidFill>
                  <a:srgbClr val="C00000"/>
                </a:solidFill>
                <a:latin typeface="Century Schoolbook" pitchFamily="18" charset="0"/>
              </a:rPr>
              <a:t>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14"/>
          <p:cNvSpPr txBox="1">
            <a:spLocks noChangeArrowheads="1"/>
          </p:cNvSpPr>
          <p:nvPr/>
        </p:nvSpPr>
        <p:spPr bwMode="auto">
          <a:xfrm>
            <a:off x="1790700" y="514350"/>
            <a:ext cx="6591300" cy="646113"/>
          </a:xfrm>
          <a:prstGeom prst="rect">
            <a:avLst/>
          </a:prstGeom>
          <a:noFill/>
          <a:ln w="9525">
            <a:noFill/>
            <a:miter lim="800000"/>
            <a:headEnd/>
            <a:tailEnd/>
          </a:ln>
          <a:effectLst/>
        </p:spPr>
        <p:txBody>
          <a:bodyPr>
            <a:spAutoFit/>
          </a:bodyPr>
          <a:lstStyle/>
          <a:p>
            <a:pPr>
              <a:defRPr/>
            </a:pPr>
            <a:r>
              <a:rPr lang="en-US" sz="3600" b="1" i="1" dirty="0"/>
              <a:t>Headquarters U.S. Air Force</a:t>
            </a:r>
          </a:p>
        </p:txBody>
      </p:sp>
      <p:pic>
        <p:nvPicPr>
          <p:cNvPr id="2" name="Picture 1">
            <a:extLst>
              <a:ext uri="{FF2B5EF4-FFF2-40B4-BE49-F238E27FC236}">
                <a16:creationId xmlns:a16="http://schemas.microsoft.com/office/drawing/2014/main" id="{A2615431-B805-4651-08A3-FE80FC19FDCC}"/>
              </a:ext>
            </a:extLst>
          </p:cNvPr>
          <p:cNvPicPr>
            <a:picLocks noChangeAspect="1"/>
          </p:cNvPicPr>
          <p:nvPr userDrawn="1"/>
        </p:nvPicPr>
        <p:blipFill>
          <a:blip r:embed="rId2"/>
          <a:stretch>
            <a:fillRect/>
          </a:stretch>
        </p:blipFill>
        <p:spPr>
          <a:xfrm>
            <a:off x="381000" y="3352800"/>
            <a:ext cx="2743438" cy="286536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7086600" cy="1143000"/>
          </a:xfrm>
        </p:spPr>
        <p:txBody>
          <a:bodyPr/>
          <a:lstStyle/>
          <a:p>
            <a:r>
              <a:rPr lang="en-US"/>
              <a:t>Click to edit Master title style</a:t>
            </a:r>
          </a:p>
        </p:txBody>
      </p:sp>
      <p:sp>
        <p:nvSpPr>
          <p:cNvPr id="3" name="Table Placeholder 2"/>
          <p:cNvSpPr>
            <a:spLocks noGrp="1"/>
          </p:cNvSpPr>
          <p:nvPr>
            <p:ph type="tbl" idx="1"/>
          </p:nvPr>
        </p:nvSpPr>
        <p:spPr>
          <a:xfrm>
            <a:off x="412750" y="1536700"/>
            <a:ext cx="8296275" cy="4324350"/>
          </a:xfrm>
        </p:spPr>
        <p:txBody>
          <a:bodyPr/>
          <a:lstStyle/>
          <a:p>
            <a:pPr lvl="0"/>
            <a:endParaRPr lang="en-US" noProof="0"/>
          </a:p>
        </p:txBody>
      </p:sp>
      <p:sp>
        <p:nvSpPr>
          <p:cNvPr id="4" name="Rectangle 1027"/>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D7123CCB-50C2-4C6B-B4AD-C72025BD369D}" type="slidenum">
              <a:rPr lang="en-US" altLang="en-US"/>
              <a:pPr>
                <a:defRPr/>
              </a:pPr>
              <a:t>‹#›</a:t>
            </a:fld>
            <a:endParaRPr lang="en-US" altLang="en-US">
              <a:solidFill>
                <a:schemeClr val="bg2"/>
              </a:solidFill>
            </a:endParaRPr>
          </a:p>
        </p:txBody>
      </p:sp>
      <p:sp>
        <p:nvSpPr>
          <p:cNvPr id="7" name="TextBox 6">
            <a:extLst>
              <a:ext uri="{FF2B5EF4-FFF2-40B4-BE49-F238E27FC236}">
                <a16:creationId xmlns:a16="http://schemas.microsoft.com/office/drawing/2014/main" id="{034B80E2-E5CE-EA5B-72A0-CF5098B4E44B}"/>
              </a:ext>
            </a:extLst>
          </p:cNvPr>
          <p:cNvSpPr txBox="1"/>
          <p:nvPr userDrawn="1"/>
        </p:nvSpPr>
        <p:spPr>
          <a:xfrm>
            <a:off x="2667000" y="6474023"/>
            <a:ext cx="4646734"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extLst>
      <p:ext uri="{BB962C8B-B14F-4D97-AF65-F5344CB8AC3E}">
        <p14:creationId xmlns:p14="http://schemas.microsoft.com/office/powerpoint/2010/main" val="105845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rgbClr val="000099"/>
                </a:solidFill>
                <a:latin typeface="Arial" pitchFamily="34" charset="0"/>
                <a:cs typeface="Arial" pitchFamily="34" charset="0"/>
              </a:defRPr>
            </a:lvl1pPr>
          </a:lstStyle>
          <a:p>
            <a:pPr lvl="0"/>
            <a:r>
              <a:rPr lang="en-US" dirty="0"/>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028"/>
          <p:cNvSpPr>
            <a:spLocks noGrp="1" noChangeArrowheads="1"/>
          </p:cNvSpPr>
          <p:nvPr>
            <p:ph type="sldNum" sz="quarter" idx="11"/>
          </p:nvPr>
        </p:nvSpPr>
        <p:spPr/>
        <p:txBody>
          <a:bodyPr/>
          <a:lstStyle>
            <a:lvl1pPr>
              <a:defRPr sz="1200" b="1"/>
            </a:lvl1pPr>
          </a:lstStyle>
          <a:p>
            <a:pPr>
              <a:defRPr/>
            </a:pPr>
            <a:fld id="{BEED8B32-D5BB-414F-AAF8-0D2054DF8865}" type="slidenum">
              <a:rPr lang="en-US" smtClean="0"/>
              <a:pPr>
                <a:defRPr/>
              </a:pPr>
              <a:t>‹#›</a:t>
            </a:fld>
            <a:endParaRPr lang="en-US" dirty="0">
              <a:solidFill>
                <a:schemeClr val="bg2"/>
              </a:solidFill>
            </a:endParaRPr>
          </a:p>
        </p:txBody>
      </p:sp>
      <p:sp>
        <p:nvSpPr>
          <p:cNvPr id="7" name="Title 6"/>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B95273A7-964A-4CB5-C239-C25F1DBEEA13}"/>
              </a:ext>
            </a:extLst>
          </p:cNvPr>
          <p:cNvSpPr txBox="1"/>
          <p:nvPr userDrawn="1"/>
        </p:nvSpPr>
        <p:spPr>
          <a:xfrm>
            <a:off x="2472707" y="6474023"/>
            <a:ext cx="4198585" cy="307777"/>
          </a:xfrm>
          <a:prstGeom prst="rect">
            <a:avLst/>
          </a:prstGeom>
          <a:noFill/>
        </p:spPr>
        <p:txBody>
          <a:bodyPr wrap="none" rtlCol="0">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4" name="Picture 3">
            <a:extLst>
              <a:ext uri="{FF2B5EF4-FFF2-40B4-BE49-F238E27FC236}">
                <a16:creationId xmlns:a16="http://schemas.microsoft.com/office/drawing/2014/main" id="{DE75A7CB-F51E-A55C-2207-5DEC0E17BF78}"/>
              </a:ext>
            </a:extLst>
          </p:cNvPr>
          <p:cNvPicPr>
            <a:picLocks noChangeAspect="1"/>
          </p:cNvPicPr>
          <p:nvPr userDrawn="1"/>
        </p:nvPicPr>
        <p:blipFill>
          <a:blip r:embed="rId2"/>
          <a:stretch>
            <a:fillRect/>
          </a:stretch>
        </p:blipFill>
        <p:spPr>
          <a:xfrm>
            <a:off x="7988300" y="119918"/>
            <a:ext cx="937688" cy="979363"/>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12EC4-910A-4C6C-83A5-483F5B286B9C}"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
        <p:nvSpPr>
          <p:cNvPr id="6" name="TextBox 5">
            <a:extLst>
              <a:ext uri="{FF2B5EF4-FFF2-40B4-BE49-F238E27FC236}">
                <a16:creationId xmlns:a16="http://schemas.microsoft.com/office/drawing/2014/main" id="{8DE70DFE-830B-2DDE-B7B2-46A85B049DC1}"/>
              </a:ext>
            </a:extLst>
          </p:cNvPr>
          <p:cNvSpPr txBox="1"/>
          <p:nvPr userDrawn="1"/>
        </p:nvSpPr>
        <p:spPr>
          <a:xfrm>
            <a:off x="2617177" y="6422490"/>
            <a:ext cx="56388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2514600" y="6484327"/>
            <a:ext cx="5791200" cy="385396"/>
          </a:xfrm>
          <a:prstGeom prst="rect">
            <a:avLst/>
          </a:prstGeom>
        </p:spPr>
        <p:txBody>
          <a:bodyPr/>
          <a:lstStyle>
            <a:lvl1pPr>
              <a:defRPr sz="1400"/>
            </a:lvl1pPr>
          </a:lstStyle>
          <a:p>
            <a:r>
              <a:rPr lang="en-US" b="1" i="1" dirty="0">
                <a:latin typeface="Century Schoolbook" panose="02040604050505020304" pitchFamily="18" charset="0"/>
              </a:rPr>
              <a:t>I n t e g r i t y – S e r v i c e – E x c e l </a:t>
            </a:r>
            <a:r>
              <a:rPr lang="en-US" b="1" i="1" dirty="0" err="1">
                <a:latin typeface="Century Schoolbook" panose="02040604050505020304" pitchFamily="18" charset="0"/>
              </a:rPr>
              <a:t>l</a:t>
            </a:r>
            <a:r>
              <a:rPr lang="en-US" b="1" i="1" dirty="0">
                <a:latin typeface="Century Schoolbook" panose="02040604050505020304" pitchFamily="18" charset="0"/>
              </a:rPr>
              <a:t> e n c e</a:t>
            </a:r>
          </a:p>
          <a:p>
            <a:endParaRPr lang="en-US" dirty="0"/>
          </a:p>
        </p:txBody>
      </p:sp>
      <p:sp>
        <p:nvSpPr>
          <p:cNvPr id="5" name="Slide Number Placeholder 4"/>
          <p:cNvSpPr>
            <a:spLocks noGrp="1"/>
          </p:cNvSpPr>
          <p:nvPr>
            <p:ph type="sldNum" sz="quarter" idx="12"/>
          </p:nvPr>
        </p:nvSpPr>
        <p:spPr/>
        <p:txBody>
          <a:bodyPr/>
          <a:lstStyle>
            <a:lvl1pPr>
              <a:defRPr sz="1200" b="1"/>
            </a:lvl1p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
        <p:nvSpPr>
          <p:cNvPr id="9" name="TextBox 8">
            <a:extLst>
              <a:ext uri="{FF2B5EF4-FFF2-40B4-BE49-F238E27FC236}">
                <a16:creationId xmlns:a16="http://schemas.microsoft.com/office/drawing/2014/main" id="{5A004384-1650-2416-7574-73C1ECCD2C7C}"/>
              </a:ext>
            </a:extLst>
          </p:cNvPr>
          <p:cNvSpPr txBox="1"/>
          <p:nvPr userDrawn="1"/>
        </p:nvSpPr>
        <p:spPr>
          <a:xfrm>
            <a:off x="2625969" y="6277173"/>
            <a:ext cx="54102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sz="1600">
              <a:solidFill>
                <a:srgbClr val="000000"/>
              </a:solidFill>
            </a:endParaRPr>
          </a:p>
        </p:txBody>
      </p:sp>
      <p:sp>
        <p:nvSpPr>
          <p:cNvPr id="4" name="Text Box 3"/>
          <p:cNvSpPr txBox="1">
            <a:spLocks noChangeArrowheads="1"/>
          </p:cNvSpPr>
          <p:nvPr/>
        </p:nvSpPr>
        <p:spPr bwMode="auto">
          <a:xfrm>
            <a:off x="2033588" y="1233488"/>
            <a:ext cx="6211887" cy="396875"/>
          </a:xfrm>
          <a:prstGeom prst="rect">
            <a:avLst/>
          </a:prstGeom>
          <a:noFill/>
          <a:ln w="9525">
            <a:noFill/>
            <a:miter lim="800000"/>
            <a:headEnd/>
            <a:tailEnd/>
          </a:ln>
          <a:effectLst/>
        </p:spPr>
        <p:txBody>
          <a:bodyPr>
            <a:spAutoFit/>
          </a:bodyPr>
          <a:lstStyle/>
          <a:p>
            <a:pPr>
              <a:spcBef>
                <a:spcPct val="50000"/>
              </a:spcBef>
              <a:defRPr/>
            </a:pPr>
            <a:r>
              <a:rPr lang="en-US" sz="2000" b="1" i="1" dirty="0">
                <a:solidFill>
                  <a:srgbClr val="C00000"/>
                </a:solidFill>
                <a:latin typeface="Century Schoolbook" pitchFamily="18" charset="0"/>
              </a:rPr>
              <a:t>I n t e g r </a:t>
            </a:r>
            <a:r>
              <a:rPr lang="en-US" sz="2000" b="1" i="1" dirty="0" err="1">
                <a:solidFill>
                  <a:srgbClr val="C00000"/>
                </a:solidFill>
                <a:latin typeface="Century Schoolbook" pitchFamily="18" charset="0"/>
              </a:rPr>
              <a:t>i</a:t>
            </a:r>
            <a:r>
              <a:rPr lang="en-US" sz="2000" b="1" i="1" dirty="0">
                <a:solidFill>
                  <a:srgbClr val="C00000"/>
                </a:solidFill>
                <a:latin typeface="Century Schoolbook" pitchFamily="18" charset="0"/>
              </a:rPr>
              <a:t> t y  -  S e r v </a:t>
            </a:r>
            <a:r>
              <a:rPr lang="en-US" sz="2000" b="1" i="1" dirty="0" err="1">
                <a:solidFill>
                  <a:srgbClr val="C00000"/>
                </a:solidFill>
                <a:latin typeface="Century Schoolbook" pitchFamily="18" charset="0"/>
              </a:rPr>
              <a:t>i</a:t>
            </a:r>
            <a:r>
              <a:rPr lang="en-US" sz="2000" b="1" i="1" dirty="0">
                <a:solidFill>
                  <a:srgbClr val="C00000"/>
                </a:solidFill>
                <a:latin typeface="Century Schoolbook" pitchFamily="18" charset="0"/>
              </a:rPr>
              <a:t> c e  -  E x c e l </a:t>
            </a:r>
            <a:r>
              <a:rPr lang="en-US" sz="2000" b="1" i="1" dirty="0" err="1">
                <a:solidFill>
                  <a:srgbClr val="C00000"/>
                </a:solidFill>
                <a:latin typeface="Century Schoolbook" pitchFamily="18" charset="0"/>
              </a:rPr>
              <a:t>l</a:t>
            </a:r>
            <a:r>
              <a:rPr lang="en-US" sz="2000" b="1" i="1" dirty="0">
                <a:solidFill>
                  <a:srgbClr val="C00000"/>
                </a:solidFill>
                <a:latin typeface="Century Schoolbook" pitchFamily="18" charset="0"/>
              </a:rPr>
              <a:t>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6" name="Text Box 14"/>
          <p:cNvSpPr txBox="1">
            <a:spLocks noChangeArrowheads="1"/>
          </p:cNvSpPr>
          <p:nvPr/>
        </p:nvSpPr>
        <p:spPr bwMode="auto">
          <a:xfrm>
            <a:off x="1790700" y="514350"/>
            <a:ext cx="6591300" cy="646113"/>
          </a:xfrm>
          <a:prstGeom prst="rect">
            <a:avLst/>
          </a:prstGeom>
          <a:noFill/>
          <a:ln w="9525">
            <a:noFill/>
            <a:miter lim="800000"/>
            <a:headEnd/>
            <a:tailEnd/>
          </a:ln>
          <a:effectLst/>
        </p:spPr>
        <p:txBody>
          <a:bodyPr>
            <a:spAutoFit/>
          </a:bodyPr>
          <a:lstStyle/>
          <a:p>
            <a:pPr>
              <a:defRPr/>
            </a:pPr>
            <a:r>
              <a:rPr lang="en-US" sz="3600" b="1" i="1" dirty="0">
                <a:solidFill>
                  <a:srgbClr val="000000"/>
                </a:solidFill>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dirty="0"/>
              <a:t>Click to edit Master title style</a:t>
            </a:r>
          </a:p>
        </p:txBody>
      </p:sp>
      <p:pic>
        <p:nvPicPr>
          <p:cNvPr id="2" name="Picture 1">
            <a:extLst>
              <a:ext uri="{FF2B5EF4-FFF2-40B4-BE49-F238E27FC236}">
                <a16:creationId xmlns:a16="http://schemas.microsoft.com/office/drawing/2014/main" id="{F2F89F86-D3AC-1E1D-C098-4830AF60E6F7}"/>
              </a:ext>
            </a:extLst>
          </p:cNvPr>
          <p:cNvPicPr>
            <a:picLocks noChangeAspect="1"/>
          </p:cNvPicPr>
          <p:nvPr userDrawn="1"/>
        </p:nvPicPr>
        <p:blipFill>
          <a:blip r:embed="rId2"/>
          <a:stretch>
            <a:fillRect/>
          </a:stretch>
        </p:blipFill>
        <p:spPr>
          <a:xfrm>
            <a:off x="378069" y="3478282"/>
            <a:ext cx="2743438" cy="286536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028"/>
          <p:cNvSpPr>
            <a:spLocks noGrp="1" noChangeArrowheads="1"/>
          </p:cNvSpPr>
          <p:nvPr>
            <p:ph type="sldNum" sz="quarter" idx="11"/>
          </p:nvPr>
        </p:nvSpPr>
        <p:spPr/>
        <p:txBody>
          <a:bodyPr/>
          <a:lstStyle>
            <a:lvl1pPr>
              <a:defRPr/>
            </a:lvl1pPr>
          </a:lstStyle>
          <a:p>
            <a:pPr>
              <a:defRPr/>
            </a:pPr>
            <a:fld id="{BEED8B32-D5BB-414F-AAF8-0D2054DF8865}" type="slidenum">
              <a:rPr lang="en-US"/>
              <a:pPr>
                <a:defRPr/>
              </a:pPr>
              <a:t>‹#›</a:t>
            </a:fld>
            <a:endParaRPr lang="en-US">
              <a:solidFill>
                <a:srgbClr val="808080"/>
              </a:solidFill>
            </a:endParaRP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6845300" cy="1143000"/>
          </a:xfrm>
        </p:spPr>
        <p:txBody>
          <a:bodyPr/>
          <a:lstStyle/>
          <a:p>
            <a:r>
              <a:rPr lang="en-US"/>
              <a:t>Click to edit Master title style</a:t>
            </a:r>
          </a:p>
        </p:txBody>
      </p:sp>
      <p:sp>
        <p:nvSpPr>
          <p:cNvPr id="3" name="Text Placeholder 2"/>
          <p:cNvSpPr>
            <a:spLocks noGrp="1"/>
          </p:cNvSpPr>
          <p:nvPr>
            <p:ph type="body" sz="half" idx="1"/>
          </p:nvPr>
        </p:nvSpPr>
        <p:spPr>
          <a:xfrm>
            <a:off x="800100"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p:cNvSpPr>
            <a:spLocks noGrp="1" noChangeArrowheads="1"/>
          </p:cNvSpPr>
          <p:nvPr>
            <p:ph type="sldNum" sz="quarter" idx="11"/>
          </p:nvPr>
        </p:nvSpPr>
        <p:spPr>
          <a:ln/>
        </p:spPr>
        <p:txBody>
          <a:bodyPr/>
          <a:lstStyle>
            <a:lvl1pPr>
              <a:defRPr/>
            </a:lvl1pPr>
          </a:lstStyle>
          <a:p>
            <a:pPr>
              <a:defRPr/>
            </a:pPr>
            <a:fld id="{C4083F7D-13B8-44A9-A5F2-C0539F4AB70F}" type="slidenum">
              <a:rPr lang="en-US"/>
              <a:pPr>
                <a:defRPr/>
              </a:pPr>
              <a:t>‹#›</a:t>
            </a:fld>
            <a:endParaRPr lang="en-US">
              <a:solidFill>
                <a:srgbClr val="80808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p:cNvSpPr>
            <a:spLocks noGrp="1" noChangeArrowheads="1"/>
          </p:cNvSpPr>
          <p:nvPr>
            <p:ph type="sldNum" sz="quarter" idx="11"/>
          </p:nvPr>
        </p:nvSpPr>
        <p:spPr>
          <a:ln/>
        </p:spPr>
        <p:txBody>
          <a:bodyPr/>
          <a:lstStyle>
            <a:lvl1pPr>
              <a:defRPr/>
            </a:lvl1pPr>
          </a:lstStyle>
          <a:p>
            <a:pPr>
              <a:defRPr/>
            </a:pPr>
            <a:fld id="{2DABA495-B817-480D-A3A2-143A25EFBD48}" type="slidenum">
              <a:rPr lang="en-US"/>
              <a:pPr>
                <a:defRPr/>
              </a:pPr>
              <a:t>‹#›</a:t>
            </a:fld>
            <a:endParaRPr lang="en-US">
              <a:solidFill>
                <a:srgbClr val="80808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27" y="2130137"/>
            <a:ext cx="7773147" cy="1469881"/>
          </a:xfrm>
        </p:spPr>
        <p:txBody>
          <a:bodyPr/>
          <a:lstStyle/>
          <a:p>
            <a:r>
              <a:rPr lang="en-US"/>
              <a:t>Click to edit Master title style</a:t>
            </a:r>
          </a:p>
        </p:txBody>
      </p:sp>
      <p:sp>
        <p:nvSpPr>
          <p:cNvPr id="3" name="Subtitle 2"/>
          <p:cNvSpPr>
            <a:spLocks noGrp="1"/>
          </p:cNvSpPr>
          <p:nvPr>
            <p:ph type="subTitle" idx="1"/>
          </p:nvPr>
        </p:nvSpPr>
        <p:spPr>
          <a:xfrm>
            <a:off x="1371788" y="3885767"/>
            <a:ext cx="6400426" cy="1753466"/>
          </a:xfrm>
        </p:spPr>
        <p:txBody>
          <a:bodyPr/>
          <a:lstStyle>
            <a:lvl1pPr marL="0" indent="0" algn="ctr">
              <a:buNone/>
              <a:defRPr/>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574" y="6245369"/>
            <a:ext cx="2894853" cy="476250"/>
          </a:xfrm>
          <a:prstGeom prst="rect">
            <a:avLst/>
          </a:prstGeom>
          <a:ln/>
        </p:spPr>
        <p:txBody>
          <a:bodyPr lIns="57150" tIns="28575" rIns="57150" bIns="28575"/>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0805013-BF7B-4616-AD61-737F8F5786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63700" y="76200"/>
            <a:ext cx="6845300" cy="1143000"/>
          </a:xfrm>
        </p:spPr>
        <p:txBody>
          <a:bodyPr/>
          <a:lstStyle>
            <a:lvl1pPr>
              <a:defRPr>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sz="half" idx="1"/>
          </p:nvPr>
        </p:nvSpPr>
        <p:spPr>
          <a:xfrm>
            <a:off x="800100" y="1536700"/>
            <a:ext cx="3989388"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p:cNvSpPr>
            <a:spLocks noGrp="1" noChangeArrowheads="1"/>
          </p:cNvSpPr>
          <p:nvPr>
            <p:ph type="sldNum" sz="quarter" idx="11"/>
          </p:nvPr>
        </p:nvSpPr>
        <p:spPr>
          <a:ln/>
        </p:spPr>
        <p:txBody>
          <a:bodyPr/>
          <a:lstStyle>
            <a:lvl1pPr>
              <a:defRPr sz="1200" b="1"/>
            </a:lvl1pPr>
          </a:lstStyle>
          <a:p>
            <a:pPr>
              <a:defRPr/>
            </a:pPr>
            <a:fld id="{C4083F7D-13B8-44A9-A5F2-C0539F4AB70F}" type="slidenum">
              <a:rPr lang="en-US" smtClean="0"/>
              <a:pPr>
                <a:defRPr/>
              </a:pPr>
              <a:t>‹#›</a:t>
            </a:fld>
            <a:endParaRPr lang="en-US">
              <a:solidFill>
                <a:schemeClr val="bg2"/>
              </a:solidFill>
            </a:endParaRPr>
          </a:p>
        </p:txBody>
      </p:sp>
      <p:sp>
        <p:nvSpPr>
          <p:cNvPr id="7" name="TextBox 6">
            <a:extLst>
              <a:ext uri="{FF2B5EF4-FFF2-40B4-BE49-F238E27FC236}">
                <a16:creationId xmlns:a16="http://schemas.microsoft.com/office/drawing/2014/main" id="{6C9DB4C8-4A4A-7ECF-1C3E-7AB5EF05E8B6}"/>
              </a:ext>
            </a:extLst>
          </p:cNvPr>
          <p:cNvSpPr txBox="1"/>
          <p:nvPr userDrawn="1"/>
        </p:nvSpPr>
        <p:spPr>
          <a:xfrm>
            <a:off x="2360185" y="6521648"/>
            <a:ext cx="457639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514600" y="6572983"/>
            <a:ext cx="5410200" cy="195629"/>
          </a:xfrm>
          <a:prstGeom prst="rect">
            <a:avLst/>
          </a:prstGeom>
        </p:spPr>
        <p:txBody>
          <a:bodyPr/>
          <a:lstStyle>
            <a:lvl1pPr>
              <a:defRPr sz="1400"/>
            </a:lvl1pPr>
          </a:lstStyle>
          <a:p>
            <a:r>
              <a:rPr lang="en-US" b="1" i="1" dirty="0">
                <a:latin typeface="Century Schoolbook" panose="02040604050505020304" pitchFamily="18" charset="0"/>
              </a:rPr>
              <a:t>I n t e g r i t y – S e r v i c e – E x c e l </a:t>
            </a:r>
            <a:r>
              <a:rPr lang="en-US" b="1" i="1" dirty="0" err="1">
                <a:latin typeface="Century Schoolbook" panose="02040604050505020304" pitchFamily="18" charset="0"/>
              </a:rPr>
              <a:t>l</a:t>
            </a:r>
            <a:r>
              <a:rPr lang="en-US" b="1" i="1" dirty="0">
                <a:latin typeface="Century Schoolbook" panose="02040604050505020304" pitchFamily="18" charset="0"/>
              </a:rPr>
              <a:t> e n c e</a:t>
            </a:r>
          </a:p>
          <a:p>
            <a:endParaRPr lang="en-US" dirty="0"/>
          </a:p>
        </p:txBody>
      </p:sp>
      <p:sp>
        <p:nvSpPr>
          <p:cNvPr id="4" name="Slide Number Placeholder 3"/>
          <p:cNvSpPr>
            <a:spLocks noGrp="1"/>
          </p:cNvSpPr>
          <p:nvPr>
            <p:ph type="sldNum" sz="quarter" idx="12"/>
          </p:nvPr>
        </p:nvSpPr>
        <p:spPr/>
        <p:txBody>
          <a:bodyPr/>
          <a:lstStyle>
            <a:lvl1pPr>
              <a:defRPr sz="1200" b="1"/>
            </a:lvl1p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28"/>
          <p:cNvSpPr>
            <a:spLocks noGrp="1" noChangeArrowheads="1"/>
          </p:cNvSpPr>
          <p:nvPr>
            <p:ph type="sldNum" sz="quarter" idx="11"/>
          </p:nvPr>
        </p:nvSpPr>
        <p:spPr>
          <a:ln/>
        </p:spPr>
        <p:txBody>
          <a:bodyPr/>
          <a:lstStyle>
            <a:lvl1pPr>
              <a:defRPr sz="1200" b="1"/>
            </a:lvl1pPr>
          </a:lstStyle>
          <a:p>
            <a:pPr>
              <a:defRPr/>
            </a:pPr>
            <a:fld id="{2DABA495-B817-480D-A3A2-143A25EFBD48}" type="slidenum">
              <a:rPr lang="en-US" smtClean="0"/>
              <a:pPr>
                <a:defRPr/>
              </a:pPr>
              <a:t>‹#›</a:t>
            </a:fld>
            <a:endParaRPr lang="en-US">
              <a:solidFill>
                <a:schemeClr val="bg2"/>
              </a:solidFill>
            </a:endParaRPr>
          </a:p>
        </p:txBody>
      </p:sp>
      <p:sp>
        <p:nvSpPr>
          <p:cNvPr id="7" name="TextBox 6">
            <a:extLst>
              <a:ext uri="{FF2B5EF4-FFF2-40B4-BE49-F238E27FC236}">
                <a16:creationId xmlns:a16="http://schemas.microsoft.com/office/drawing/2014/main" id="{6BC5F0D0-0D0E-D976-47CF-865F6A509CFC}"/>
              </a:ext>
            </a:extLst>
          </p:cNvPr>
          <p:cNvSpPr txBox="1"/>
          <p:nvPr userDrawn="1"/>
        </p:nvSpPr>
        <p:spPr>
          <a:xfrm>
            <a:off x="2667000" y="6468161"/>
            <a:ext cx="457639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27" y="2130137"/>
            <a:ext cx="7773147" cy="1469881"/>
          </a:xfrm>
        </p:spPr>
        <p:txBody>
          <a:bodyPr/>
          <a:lstStyle/>
          <a:p>
            <a:r>
              <a:rPr lang="en-US"/>
              <a:t>Click to edit Master title style</a:t>
            </a:r>
          </a:p>
        </p:txBody>
      </p:sp>
      <p:sp>
        <p:nvSpPr>
          <p:cNvPr id="3" name="Subtitle 2"/>
          <p:cNvSpPr>
            <a:spLocks noGrp="1"/>
          </p:cNvSpPr>
          <p:nvPr>
            <p:ph type="subTitle" idx="1"/>
          </p:nvPr>
        </p:nvSpPr>
        <p:spPr>
          <a:xfrm>
            <a:off x="1371788" y="3885767"/>
            <a:ext cx="6400426" cy="1753466"/>
          </a:xfrm>
        </p:spPr>
        <p:txBody>
          <a:bodyPr/>
          <a:lstStyle>
            <a:lvl1pPr marL="0" indent="0" algn="ctr">
              <a:buNone/>
              <a:defRPr sz="1800"/>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endParaRPr lang="en-US" sz="2000" b="1" i="1" dirty="0">
              <a:latin typeface="Century Schoolbook" panose="02040604050505020304" pitchFamily="18" charset="0"/>
            </a:endParaRPr>
          </a:p>
        </p:txBody>
      </p:sp>
      <p:sp>
        <p:nvSpPr>
          <p:cNvPr id="5" name="Rectangle 5"/>
          <p:cNvSpPr>
            <a:spLocks noGrp="1" noChangeArrowheads="1"/>
          </p:cNvSpPr>
          <p:nvPr>
            <p:ph type="ftr" sz="quarter" idx="11"/>
          </p:nvPr>
        </p:nvSpPr>
        <p:spPr>
          <a:xfrm>
            <a:off x="2514787" y="6513584"/>
            <a:ext cx="5257427" cy="688831"/>
          </a:xfrm>
          <a:prstGeom prst="rect">
            <a:avLst/>
          </a:prstGeom>
          <a:ln/>
        </p:spPr>
        <p:txBody>
          <a:bodyPr lIns="57150" tIns="28575" rIns="57150" bIns="28575"/>
          <a:lstStyle>
            <a:lvl1pPr>
              <a:defRPr sz="1400"/>
            </a:lvl1pPr>
          </a:lstStyle>
          <a:p>
            <a:r>
              <a:rPr lang="en-US" b="1" i="1" dirty="0">
                <a:latin typeface="Century Schoolbook" panose="02040604050505020304" pitchFamily="18" charset="0"/>
              </a:rPr>
              <a:t>I n t e g r i t y – S e r v i c e – E x c e l </a:t>
            </a:r>
            <a:r>
              <a:rPr lang="en-US" b="1" i="1" dirty="0" err="1">
                <a:latin typeface="Century Schoolbook" panose="02040604050505020304" pitchFamily="18" charset="0"/>
              </a:rPr>
              <a:t>l</a:t>
            </a:r>
            <a:r>
              <a:rPr lang="en-US" b="1" i="1" dirty="0">
                <a:latin typeface="Century Schoolbook" panose="02040604050505020304" pitchFamily="18" charset="0"/>
              </a:rPr>
              <a:t> e n c e</a:t>
            </a:r>
          </a:p>
          <a:p>
            <a:endParaRPr lang="en-US" dirty="0"/>
          </a:p>
        </p:txBody>
      </p:sp>
      <p:sp>
        <p:nvSpPr>
          <p:cNvPr id="6" name="Rectangle 6"/>
          <p:cNvSpPr>
            <a:spLocks noGrp="1" noChangeArrowheads="1"/>
          </p:cNvSpPr>
          <p:nvPr>
            <p:ph type="sldNum" sz="quarter" idx="12"/>
          </p:nvPr>
        </p:nvSpPr>
        <p:spPr>
          <a:ln/>
        </p:spPr>
        <p:txBody>
          <a:bodyPr/>
          <a:lstStyle>
            <a:lvl1pPr>
              <a:defRPr sz="1200" b="1"/>
            </a:lvl1pPr>
          </a:lstStyle>
          <a:p>
            <a:fld id="{20805013-BF7B-4616-AD61-737F8F5786BD}"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chemeClr val="accent2">
                    <a:lumMod val="50000"/>
                  </a:schemeClr>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sz="1200" b="1"/>
            </a:lvl1pPr>
          </a:lstStyle>
          <a:p>
            <a:fld id="{20805013-BF7B-4616-AD61-737F8F5786BD}" type="slidenum">
              <a:rPr lang="en-US" smtClean="0"/>
              <a:pPr/>
              <a:t>‹#›</a:t>
            </a:fld>
            <a:endParaRPr lang="en-US"/>
          </a:p>
        </p:txBody>
      </p:sp>
      <p:sp>
        <p:nvSpPr>
          <p:cNvPr id="3" name="TextBox 2">
            <a:extLst>
              <a:ext uri="{FF2B5EF4-FFF2-40B4-BE49-F238E27FC236}">
                <a16:creationId xmlns:a16="http://schemas.microsoft.com/office/drawing/2014/main" id="{C99BAAA0-2670-3B22-844C-6B61FF9C78C4}"/>
              </a:ext>
            </a:extLst>
          </p:cNvPr>
          <p:cNvSpPr txBox="1"/>
          <p:nvPr userDrawn="1"/>
        </p:nvSpPr>
        <p:spPr>
          <a:xfrm>
            <a:off x="2667000" y="6474023"/>
            <a:ext cx="457639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extLst>
      <p:ext uri="{BB962C8B-B14F-4D97-AF65-F5344CB8AC3E}">
        <p14:creationId xmlns:p14="http://schemas.microsoft.com/office/powerpoint/2010/main" val="24862850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defRPr sz="3600" b="1" i="1">
                <a:solidFill>
                  <a:schemeClr val="accent2">
                    <a:lumMod val="50000"/>
                  </a:schemeClr>
                </a:solidFill>
                <a:latin typeface="Arial" pitchFamily="34" charset="0"/>
                <a:cs typeface="Arial" pitchFamily="34" charset="0"/>
              </a:defRPr>
            </a:lvl1pPr>
          </a:lstStyle>
          <a:p>
            <a:pPr lvl="0"/>
            <a:r>
              <a:rPr lang="en-US" dirty="0"/>
              <a:t>Click to edit Master title style</a:t>
            </a:r>
          </a:p>
        </p:txBody>
      </p:sp>
      <p:sp>
        <p:nvSpPr>
          <p:cNvPr id="7" name="Line 1036"/>
          <p:cNvSpPr>
            <a:spLocks noChangeShapeType="1"/>
          </p:cNvSpPr>
          <p:nvPr userDrawn="1"/>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8" name="Rectangle 6"/>
          <p:cNvSpPr>
            <a:spLocks noGrp="1" noChangeArrowheads="1"/>
          </p:cNvSpPr>
          <p:nvPr>
            <p:ph type="sldNum" sz="quarter" idx="12"/>
          </p:nvPr>
        </p:nvSpPr>
        <p:spPr>
          <a:xfrm>
            <a:off x="7988300" y="6524625"/>
            <a:ext cx="1143000" cy="304800"/>
          </a:xfrm>
          <a:ln/>
        </p:spPr>
        <p:txBody>
          <a:bodyPr/>
          <a:lstStyle>
            <a:lvl1pPr>
              <a:defRPr sz="1200" b="1"/>
            </a:lvl1pPr>
          </a:lstStyle>
          <a:p>
            <a:fld id="{20805013-BF7B-4616-AD61-737F8F5786BD}" type="slidenum">
              <a:rPr lang="en-US" smtClean="0"/>
              <a:pPr/>
              <a:t>‹#›</a:t>
            </a:fld>
            <a:endParaRPr lang="en-US"/>
          </a:p>
        </p:txBody>
      </p:sp>
      <p:sp>
        <p:nvSpPr>
          <p:cNvPr id="3" name="TextBox 2">
            <a:extLst>
              <a:ext uri="{FF2B5EF4-FFF2-40B4-BE49-F238E27FC236}">
                <a16:creationId xmlns:a16="http://schemas.microsoft.com/office/drawing/2014/main" id="{6B3E702D-A181-6BBD-0F54-C9C85C3301B4}"/>
              </a:ext>
            </a:extLst>
          </p:cNvPr>
          <p:cNvSpPr txBox="1"/>
          <p:nvPr userDrawn="1"/>
        </p:nvSpPr>
        <p:spPr>
          <a:xfrm>
            <a:off x="2590800" y="6482815"/>
            <a:ext cx="457639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spTree>
    <p:extLst>
      <p:ext uri="{BB962C8B-B14F-4D97-AF65-F5344CB8AC3E}">
        <p14:creationId xmlns:p14="http://schemas.microsoft.com/office/powerpoint/2010/main" val="273864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C2AE4FF0-6935-4539-B16C-97BF4D45750B}" type="slidenum">
              <a:rPr lang="en-US"/>
              <a:pPr>
                <a:defRPr/>
              </a:pPr>
              <a:t>‹#›</a:t>
            </a:fld>
            <a:endParaRPr lang="en-US">
              <a:solidFill>
                <a:schemeClr val="bg2"/>
              </a:solidFill>
            </a:endParaRPr>
          </a:p>
        </p:txBody>
      </p:sp>
      <p:sp>
        <p:nvSpPr>
          <p:cNvPr id="1028" name="Rectangle 1030"/>
          <p:cNvSpPr>
            <a:spLocks noGrp="1" noChangeArrowheads="1"/>
          </p:cNvSpPr>
          <p:nvPr>
            <p:ph type="title"/>
          </p:nvPr>
        </p:nvSpPr>
        <p:spPr bwMode="auto">
          <a:xfrm>
            <a:off x="1663700" y="76200"/>
            <a:ext cx="6324600" cy="10826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1032"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pic>
        <p:nvPicPr>
          <p:cNvPr id="2" name="Picture 1">
            <a:extLst>
              <a:ext uri="{FF2B5EF4-FFF2-40B4-BE49-F238E27FC236}">
                <a16:creationId xmlns:a16="http://schemas.microsoft.com/office/drawing/2014/main" id="{46C26CBD-5125-31C9-0685-CFCFF22051A5}"/>
              </a:ext>
            </a:extLst>
          </p:cNvPr>
          <p:cNvPicPr>
            <a:picLocks noChangeAspect="1"/>
          </p:cNvPicPr>
          <p:nvPr userDrawn="1"/>
        </p:nvPicPr>
        <p:blipFill>
          <a:blip r:embed="rId12"/>
          <a:stretch>
            <a:fillRect/>
          </a:stretch>
        </p:blipFill>
        <p:spPr>
          <a:xfrm>
            <a:off x="207176" y="76200"/>
            <a:ext cx="1012024" cy="1060796"/>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74" r:id="rId6"/>
    <p:sldLayoutId id="2147483675" r:id="rId7"/>
    <p:sldLayoutId id="2147483710" r:id="rId8"/>
    <p:sldLayoutId id="2147483711" r:id="rId9"/>
    <p:sldLayoutId id="2147483712" r:id="rId10"/>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12EC4-910A-4C6C-83A5-483F5B286B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8"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7C37C-CF0E-486D-808E-B0456F18D0D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charset="0"/>
              </a:defRPr>
            </a:lvl1pPr>
          </a:lstStyle>
          <a:p>
            <a:pPr>
              <a:defRPr/>
            </a:pPr>
            <a:fld id="{C2AE4FF0-6935-4539-B16C-97BF4D45750B}" type="slidenum">
              <a:rPr lang="en-US"/>
              <a:pPr>
                <a:defRPr/>
              </a:pPr>
              <a:t>‹#›</a:t>
            </a:fld>
            <a:endParaRPr lang="en-US">
              <a:solidFill>
                <a:srgbClr val="808080"/>
              </a:solidFill>
            </a:endParaRPr>
          </a:p>
        </p:txBody>
      </p:sp>
      <p:sp>
        <p:nvSpPr>
          <p:cNvPr id="1028"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C00000"/>
            </a:solidFill>
            <a:round/>
            <a:headEnd/>
            <a:tailEnd/>
          </a:ln>
          <a:effectLst/>
        </p:spPr>
        <p:txBody>
          <a:bodyPr wrap="none" anchor="ctr"/>
          <a:lstStyle/>
          <a:p>
            <a:pPr>
              <a:defRPr/>
            </a:pPr>
            <a:endParaRPr lang="en-US">
              <a:solidFill>
                <a:srgbClr val="000000"/>
              </a:solidFill>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solidFill>
                <a:srgbClr val="000000"/>
              </a:solidFill>
            </a:endParaRPr>
          </a:p>
        </p:txBody>
      </p:sp>
      <p:sp>
        <p:nvSpPr>
          <p:cNvPr id="1032"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10" name="TextBox 9"/>
          <p:cNvSpPr txBox="1"/>
          <p:nvPr/>
        </p:nvSpPr>
        <p:spPr>
          <a:xfrm>
            <a:off x="560388" y="6459538"/>
            <a:ext cx="7802562" cy="369887"/>
          </a:xfrm>
          <a:prstGeom prst="rect">
            <a:avLst/>
          </a:prstGeom>
          <a:noFill/>
        </p:spPr>
        <p:txBody>
          <a:bodyPr>
            <a:spAutoFit/>
          </a:bodyPr>
          <a:lstStyle/>
          <a:p>
            <a:pPr>
              <a:defRPr/>
            </a:pPr>
            <a:r>
              <a:rPr lang="en-US" b="1" i="1" dirty="0">
                <a:solidFill>
                  <a:srgbClr val="151C77"/>
                </a:solidFill>
                <a:latin typeface="Century Schoolbook" pitchFamily="18" charset="0"/>
              </a:rPr>
              <a:t>Be America’s Best…War-Winning Capabilities on Time, on Cost</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7" r:id="rId5"/>
    <p:sldLayoutId id="2147483708" r:id="rId6"/>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non-disclosure_agreemen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s://usaf.dps.mil/sites/AFCC/KnowledgeCenter/contracting_templates/ss_decision_document.docx"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package" Target="../embeddings/Microsoft_PowerPoint_Presentation5.pptx"/><Relationship Id="rId2" Type="http://schemas.openxmlformats.org/officeDocument/2006/relationships/notesSlide" Target="../notesSlides/notesSlide100.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102.xml.rels><?xml version="1.0" encoding="UTF-8" standalone="yes"?>
<Relationships xmlns="http://schemas.openxmlformats.org/package/2006/relationships"><Relationship Id="rId3" Type="http://schemas.openxmlformats.org/officeDocument/2006/relationships/hyperlink" Target="https://usaf.dps.mil/sites/AFCC/KnowledgeCenter/source_selection_training/20170105_OFPP_Mythbusting%203_Improving%20Communications%20with%20Debriefings.pdf"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s://usaf.dps.mil/sites/AFCC/KnowledgeCenter/source_selection_training/Bid%20Protests%20at%20GAO%20-%20A%20Descriptive%20Guide.pdf"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usaf.dps.mil/:p:/r/sites/AFCC/KnowledgeCenter/_layouts/15/Doc.aspx?sourcedoc=%7B5437256C-BD19-4FD8-B64F-F0419A35CBF6%7D&amp;action=view&amp;source=https%3A%2F%2Fusaf.dps.mil%2Fsites%2FAFCC%2FKnowledgeCenter%2Fsource_selection_training%2FForms%2FAllItems.aspx"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s://www.milsuite.mil/video/watch/video/53151"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usaf.dps.mil/:p:/r/sites/AFCC/KnowledgeCenter/_layouts/15/Doc.aspx?sourcedoc=%7B86CFE614-C217-4DB8-9127-10E4DD67A957%7D&amp;action=view&amp;source=https%3A%2F%2Fusaf.dps.mil%2Fsites%2FAFCC%2FKnowledgeCenter%2Fsource_selection_training%2FForms%2FAllItems.aspx" TargetMode="External"/><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usaf.dps.mil/sites/AFCC/KnowledgeCenter/contracting_templates/Certificate_Phase_II_Training.pdf"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hyperlink" Target="https://www.acquisition.gov/dfars/part-215-contracting-negotiation" TargetMode="External"/><Relationship Id="rId13" Type="http://schemas.openxmlformats.org/officeDocument/2006/relationships/hyperlink" Target="https://www.acquisition.gov/dfars/part-210-market-research" TargetMode="External"/><Relationship Id="rId3" Type="http://schemas.openxmlformats.org/officeDocument/2006/relationships/hyperlink" Target="https://www.acq.osd.mil/dpap/policy/policyvault/USA000740-22-DPC.pdf" TargetMode="External"/><Relationship Id="rId7" Type="http://schemas.openxmlformats.org/officeDocument/2006/relationships/hyperlink" Target="https://www.acquisition.gov/far/part-15" TargetMode="External"/><Relationship Id="rId12" Type="http://schemas.openxmlformats.org/officeDocument/2006/relationships/hyperlink" Target="https://www.acquisition.gov/far/part-10" TargetMode="External"/><Relationship Id="rId17" Type="http://schemas.openxmlformats.org/officeDocument/2006/relationships/hyperlink" Target="https://www.acquisition.gov/dfars/part-203-improper-business-practices-and-personal-conflicts-interest#DFARS_203.104" TargetMode="External"/><Relationship Id="rId2" Type="http://schemas.openxmlformats.org/officeDocument/2006/relationships/notesSlide" Target="../notesSlides/notesSlide112.xml"/><Relationship Id="rId16" Type="http://schemas.openxmlformats.org/officeDocument/2006/relationships/hyperlink" Target="https://www.acquisition.gov/far/part-3#FAR_3_104" TargetMode="External"/><Relationship Id="rId1" Type="http://schemas.openxmlformats.org/officeDocument/2006/relationships/slideLayout" Target="../slideLayouts/slideLayout2.xml"/><Relationship Id="rId6" Type="http://schemas.openxmlformats.org/officeDocument/2006/relationships/hyperlink" Target="https://www.acquisition.gov/dfars/part-216-types-contracts" TargetMode="External"/><Relationship Id="rId11" Type="http://schemas.openxmlformats.org/officeDocument/2006/relationships/hyperlink" Target="https://www.acquisition.gov/dfars/part-211-describing-agency-needs#DFARS_SUBPART_211.1" TargetMode="External"/><Relationship Id="rId5" Type="http://schemas.openxmlformats.org/officeDocument/2006/relationships/hyperlink" Target="https://www.acquisition.gov/far/part-16#FAR_16_103" TargetMode="External"/><Relationship Id="rId15" Type="http://schemas.openxmlformats.org/officeDocument/2006/relationships/hyperlink" Target="https://www.acquisition.gov/dfars/part-207-acquisition-planning#DFARS_SUBPART_207.1" TargetMode="External"/><Relationship Id="rId10" Type="http://schemas.openxmlformats.org/officeDocument/2006/relationships/hyperlink" Target="https://www.acquisition.gov/far/part-11#FAR_11_101" TargetMode="External"/><Relationship Id="rId4" Type="http://schemas.openxmlformats.org/officeDocument/2006/relationships/hyperlink" Target="https://www.acquisition.gov/daffars/mp5315-contracting-negotiation#DAFFARS_MP5315_3" TargetMode="External"/><Relationship Id="rId9" Type="http://schemas.openxmlformats.org/officeDocument/2006/relationships/hyperlink" Target="https://www.acquisition.gov/far/part-12#FAR_Subpart_12_3" TargetMode="External"/><Relationship Id="rId14" Type="http://schemas.openxmlformats.org/officeDocument/2006/relationships/hyperlink" Target="https://www.acquisition.gov/far/part-7#FAR_Subpart_7_1"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usaf.dps.mil/sites/AFCC/knowledgecenter/contracting_templates/comparative_anal_rpt_and_award_rec.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1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12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hyperlink" Target="mailto:jkelley@caci.com" TargetMode="External"/><Relationship Id="rId3" Type="http://schemas.openxmlformats.org/officeDocument/2006/relationships/hyperlink" Target="mailto:cathryn.kinder.1@us.af.mil" TargetMode="External"/><Relationship Id="rId7" Type="http://schemas.openxmlformats.org/officeDocument/2006/relationships/hyperlink" Target="http://www.caci.com/"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hyperlink" Target="https://www.gsaadvantage.gov/ref_text/GS35F0161K/0G6R6U.1UVKA5_GS35F0161K_GS-35F-0161K-3-6-2009-604025.PDF" TargetMode="External"/><Relationship Id="rId5" Type="http://schemas.openxmlformats.org/officeDocument/2006/relationships/hyperlink" Target="https://usaf.dps.mil/teams/PK-Central/AFCC/records_contract/EZ/default.aspx?RootFolder=%2Fteams%2FPK%2DCentral%2FAFCC%2Frecords%5Fcontract%2FEZ%2FEZ%5FDocs%2FTemplates&amp;FolderCTID=0x012000973471985454DE41864FB303F8CEABE3&amp;View=%7B1E7AB27E%2D6C6B%2D4247%2D9FDF%2DE8DAF96BAAD4%7D" TargetMode="External"/><Relationship Id="rId4" Type="http://schemas.openxmlformats.org/officeDocument/2006/relationships/hyperlink" Target="mailto:perry.wyatt.1@us.af.mil" TargetMode="Externa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eb_report.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usaf.dps.mil/:w:/r/teams/PK-Central/AFCC/records_contract/EZ/_layouts/15/Doc.aspx?sourcedoc=%7BAE0F6CEA-206C-4588-8E5A-86E06F916225%7D&amp;file=EN_Template.docx&amp;action=default&amp;mobileredirect=tru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non-disclosure_agreement.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usaf.dps.mil/sites/AFCC/KnowledgeCenter/contracting_templates/conflict_of_interest_statement.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usaf.dps.mil/:w:/r/sites/AFCC/KnowledgeCenter/_layouts/15/Doc.aspx?sourcedoc=%7B0719F1BE-7230-47C9-8B90-467C32828FF2%7D&amp;action=view&amp;source=https%3A%2F%2Fusaf.dps.mil%2Fsites%2FAFCC%2FKnowledgeCenter%2Fsource_selection_training%2FForms%2FAllItems.aspx"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usaf.dps.mil/sites/AFCC/afcc/briefingsfact%20sheets/gao%20and%20cofc%20protest%20decision%20summaries/importance%20of%20documentation%20in%20source%20selection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_info_cover_sheet_USAF_CUI_SF901.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hyperlink" Target="https://usaf.dps.mil/:p:/r/sites/AFCC/KnowledgeCenter/_layouts/15/Doc.aspx?sourcedoc=%7B71C75FA0-5199-420C-8E77-FCA3B6343875%7D&amp;action=view&amp;source=https%3A%2F%2Fusaf.dps.mil%2Fsites%2FAFCC%2FKnowledgeCenter%2Fsource_selection_training%2FForms%2FAllItems.aspx"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saf.dps.mil/:p:/r/sites/AFCC/KnowledgeCenter/_layouts/15/Doc.aspx?sourcedoc=%7BFDFF2A4B-519F-4B77-AE45-5CF6223CABEF%7D&amp;action=view&amp;source=https%3A%2F%2Fusaf.dps.mil%2Fsites%2FAFCC%2FKnowledgeCenter%2Fsource_selection_training%2FForms%2FAllItems.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cs2.eis.af.mil/airforcecontracting/aqcinternal/fieldsupportteam/source_selection_train_the_trainers/attachments_for_reference-resource_materials/How_To_Briefing_For_SS_Evaluators_Oct_2012.ppt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117.xml"/><Relationship Id="rId4" Type="http://schemas.openxmlformats.org/officeDocument/2006/relationships/slide" Target="slide1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hyperlink" Target="https://usaf.dps.mil/sites/AFCC/afcc/briefingsfact%20sheets/gao%20and%20cofc%20protest%20decision%20summaries/past%20performance.pdf"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usaf.dps.mil/:p:/r/sites/AFCC/KnowledgeCenter/_layouts/15/Doc.aspx?sourcedoc=%7BD4CEF03A-7898-47E8-9822-C9F79A2F4DA1%7D&amp;action=view&amp;source=https%3A%2F%2Fusaf.dps.mil%2Fsites%2FAFCC%2FKnowledgeCenter%2Fsource_selection_training%2FForms%2FAllItems.aspx" TargetMode="External"/><Relationship Id="rId4" Type="http://schemas.openxmlformats.org/officeDocument/2006/relationships/hyperlink" Target="https://usaf.dps.mil/:p:/r/sites/AFCC/KnowledgeCenter/_layouts/15/Doc.aspx?sourcedoc=%7B682522DE-7766-4F8B-848A-E5BB21659000%7D&amp;action=view&amp;source=https%3A%2F%2Fusaf.dps.mil%2Fsites%2FAFCC%2FKnowledgeCenter%2Fsource_selection_training%2FForms%2FAllItems.aspx" TargetMode="External"/></Relationships>
</file>

<file path=ppt/slides/_rels/slide48.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slide" Target="slide1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saf.dps.mil/sites/AFCC/KnowledgeCenter/contracting_templates/conflict_of_interest_statemen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usaf.dps.mil/sites/AFCC/afcc/briefingsfact%20sheets/gao%20and%20cofc%20protest%20decision%20summaries/cost-price%20realism-reasonableness.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https://usaf.dps.mil/:p:/r/sites/AFCC/KnowledgeCenter/_layouts/15/Doc.aspx?sourcedoc=%7BF27CB33C-35CD-4E27-B7AC-079DCE846C83%7D&amp;action=view&amp;source=https%3A%2F%2Fusaf.dps.mil%2Fsites%2FAFCC%2FKnowledgeCenter%2Fsource_selection_training%2FForms%2FAllItems.aspx" TargetMode="External"/><Relationship Id="rId4" Type="http://schemas.openxmlformats.org/officeDocument/2006/relationships/hyperlink" Target="https://cs2.eis.af.mil/sites/10059/afcc/aqcinternal/aqcp/ss_train_the_trainers/attachments_for_reference-resource_materials/Cost_Price_Team_Training.pptx"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acquisition.gov/dfars/part-215-contracting-negoti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usaf.dps.mil/:p:/r/sites/AFCC/KnowledgeCenter/_layouts/15/Doc.aspx?sourcedoc=%7B1138BE33-07C7-4FC6-AAF1-A38896ED0855%7D&amp;action=view&amp;source=https%3A%2F%2Fusaf.dps.mil%2Fsites%2FAFCC%2FKnowledgeCenter%2Fsource_selection_training%2FForms%2FAllItems.aspx"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usaf.dps.mil/:w:/r/sites/AFCC/KnowledgeCenter/_layouts/15/Doc.aspx?sourcedoc=%7B74BDACD8-E921-49F6-B59A-B25CCB4E1D20%7D&amp;action=view&amp;source=https%3A%2F%2Fusaf.dps.mil%2Fsites%2FAFCC%2FKnowledgeCenter%2Fsource_selection_training%2FForms%2FAllItems.aspx"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usaf.dps.mil/sites/AFCC/afcc/briefingsfact%20sheets/gao%20and%20cofc%20protest%20decision%20summaries/communications,%20clarifications,%20discussions.pdf"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hyperlink" Target="https://usaf.dps.mil/:w:/r/teams/PK-Central/AFCC/records_contract/EZ/_layouts/15/Doc.aspx?sourcedoc=%7B31B24F2A-70F2-401A-B890-DD41D1209901%7D&amp;action=view&amp;source=https%3A%2F%2Fusaf.dps.mil%2Fteams%2FPK-Central%2FAFCC%2Frecords_contract%2FEZ%2FEZ%2520Documents%25208%2FForms%2FAllItems.aspx%3FRootFolder%3D%252Fteams%252FPK%252DCentral%252FAFCC%252Frecords%255Fcontract%252FEZ%252FEZ%2520Documents%25208%252FTemplates%26FolderCTID%3D0x0120009AEAA4286B7BA54B91F4822B41B45117%26View%3D%257BB42EEE4C%252D6B9A%252D4440%252DA843%252D281BA19F42D6%257D"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package" Target="../embeddings/Microsoft_PowerPoint_Presentation2.pptx"/><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78.xml.rels><?xml version="1.0" encoding="UTF-8" standalone="yes"?>
<Relationships xmlns="http://schemas.openxmlformats.org/package/2006/relationships"><Relationship Id="rId3" Type="http://schemas.openxmlformats.org/officeDocument/2006/relationships/hyperlink" Target="https://usaf.dps.mil/sites/AFCC/afcc/briefingsfact%20sheets/gao%20and%20cofc%20protest%20decision%20summaries/competitive%20range.pdf" TargetMode="External"/><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usaf.dps.mil/:p:/r/sites/AFCC/KnowledgeCenter/_layouts/15/Doc.aspx?sourcedoc=%7B9C6782AF-34F2-46B0-969F-0F3A937BD488%7D&amp;action=view&amp;source=https%3A%2F%2Fusaf.dps.mil%2Fsites%2FAFCC%2FKnowledgeCenter%2Fsource_selection_training%2FForms%2FAllItems.aspx"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usaf.dps.mil/sites/AFCC/KnowledgeCenter/contracting_templates/competitive_range_decision_document.docx"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usaf.dps.mil/sites/AFCC/KnowledgeCenter/contracting_templates/Initial_evaluation_briefing.pptx"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package" Target="../embeddings/Microsoft_PowerPoint_Presentation3.pptx"/><Relationship Id="rId2" Type="http://schemas.openxmlformats.org/officeDocument/2006/relationships/notesSlide" Target="../notesSlides/notesSlide84.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85.xml.rels><?xml version="1.0" encoding="UTF-8" standalone="yes"?>
<Relationships xmlns="http://schemas.openxmlformats.org/package/2006/relationships"><Relationship Id="rId3" Type="http://schemas.openxmlformats.org/officeDocument/2006/relationships/hyperlink" Target="https://cs2.eis.af.mil/sites/10059/afcc/BriefingsFact%20Sheets/GAO%20and%20CoFC%20Protest%20Decision%20Summaries/Competitive%20Range.pdf" TargetMode="External"/><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usaf.dps.mil/sites/AFCC/KnowledgeCenter/contracting_templates/pre-FPR_request_briefing.pptx"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PowerPoint_Presentation4.pptx"/><Relationship Id="rId2" Type="http://schemas.openxmlformats.org/officeDocument/2006/relationships/notesSlide" Target="../notesSlides/notesSlide92.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usaf.dps.mil/sites/AFCC/KnowledgeCenter/contracting_templates/sseb_report.docx"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hyperlink" Target="https://usaf.dps.mil/sites/AFCC/KnowledgeCenter/contracting_templates/final_decision_brief.pptx" TargetMode="External"/><Relationship Id="rId4" Type="http://schemas.openxmlformats.org/officeDocument/2006/relationships/hyperlink" Target="https://usaf.dps.mil/sites/AFCC/knowledgecenter/contracting_templates/comparative_anal_rpt_and_award_rec.docx"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usaf.dps.mil/sites/AFCC/knowledgecenter/contracting_templates/comparative_anal_rpt_and_award_rec.docx"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usaf.dps.mil/sites/AFCC/KnowledgeCenter/contracting_templates/final_decision_brief.pptx"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ChangeArrowheads="1"/>
          </p:cNvSpPr>
          <p:nvPr/>
        </p:nvSpPr>
        <p:spPr bwMode="auto">
          <a:xfrm>
            <a:off x="4375150" y="5138738"/>
            <a:ext cx="4311650" cy="1092200"/>
          </a:xfrm>
          <a:prstGeom prst="rect">
            <a:avLst/>
          </a:prstGeom>
          <a:noFill/>
          <a:ln w="9525">
            <a:noFill/>
            <a:miter lim="800000"/>
            <a:headEnd/>
            <a:tailEnd/>
          </a:ln>
        </p:spPr>
        <p:txBody>
          <a:bodyPr/>
          <a:lstStyle/>
          <a:p>
            <a:pPr algn="r" eaLnBrk="0" hangingPunct="0"/>
            <a:endParaRPr lang="en-US" sz="2000" dirty="0"/>
          </a:p>
          <a:p>
            <a:pPr algn="r" eaLnBrk="0" hangingPunct="0"/>
            <a:endParaRPr lang="en-US" sz="2000" dirty="0"/>
          </a:p>
          <a:p>
            <a:pPr algn="r" eaLnBrk="0" hangingPunct="0"/>
            <a:endParaRPr lang="en-US" sz="2000" b="0" dirty="0"/>
          </a:p>
        </p:txBody>
      </p:sp>
      <p:sp>
        <p:nvSpPr>
          <p:cNvPr id="4103" name="Text Box 2"/>
          <p:cNvSpPr txBox="1">
            <a:spLocks noChangeArrowheads="1"/>
          </p:cNvSpPr>
          <p:nvPr/>
        </p:nvSpPr>
        <p:spPr bwMode="auto">
          <a:xfrm>
            <a:off x="4746625" y="4897438"/>
            <a:ext cx="3460750" cy="339725"/>
          </a:xfrm>
          <a:prstGeom prst="rect">
            <a:avLst/>
          </a:prstGeom>
          <a:noFill/>
          <a:ln w="9525" algn="ctr">
            <a:noFill/>
            <a:miter lim="800000"/>
            <a:headEnd/>
            <a:tailEnd/>
          </a:ln>
        </p:spPr>
        <p:txBody>
          <a:bodyPr>
            <a:spAutoFit/>
          </a:bodyPr>
          <a:lstStyle/>
          <a:p>
            <a:pPr eaLnBrk="0" hangingPunct="0">
              <a:lnSpc>
                <a:spcPct val="90000"/>
              </a:lnSpc>
              <a:spcBef>
                <a:spcPct val="20000"/>
              </a:spcBef>
              <a:buClr>
                <a:srgbClr val="151C77"/>
              </a:buClr>
              <a:buSzPct val="80000"/>
              <a:buFont typeface="Wingdings" pitchFamily="2" charset="2"/>
              <a:buNone/>
            </a:pPr>
            <a:endParaRPr lang="en-US" dirty="0"/>
          </a:p>
        </p:txBody>
      </p:sp>
      <p:sp>
        <p:nvSpPr>
          <p:cNvPr id="6" name="Rectangle 10"/>
          <p:cNvSpPr>
            <a:spLocks noChangeArrowheads="1"/>
          </p:cNvSpPr>
          <p:nvPr/>
        </p:nvSpPr>
        <p:spPr bwMode="auto">
          <a:xfrm>
            <a:off x="479425" y="1578899"/>
            <a:ext cx="8534400" cy="1371600"/>
          </a:xfrm>
          <a:prstGeom prst="rect">
            <a:avLst/>
          </a:prstGeom>
          <a:noFill/>
          <a:ln w="9525">
            <a:noFill/>
            <a:miter lim="800000"/>
            <a:headEnd/>
            <a:tailEnd/>
          </a:ln>
        </p:spPr>
        <p:txBody>
          <a:bodyPr anchor="t" anchorCtr="0"/>
          <a:lstStyle/>
          <a:p>
            <a:pPr algn="ctr" eaLnBrk="0" hangingPunct="0"/>
            <a:r>
              <a:rPr lang="en-US" sz="3600" b="1" dirty="0">
                <a:latin typeface="+mj-lt"/>
              </a:rPr>
              <a:t>SOURCE SELECTION TRAINING</a:t>
            </a:r>
          </a:p>
          <a:p>
            <a:pPr algn="ctr" eaLnBrk="0" hangingPunct="0"/>
            <a:r>
              <a:rPr lang="en-US" sz="3600" b="1" dirty="0">
                <a:latin typeface="+mj-lt"/>
              </a:rPr>
              <a:t>PHASE II </a:t>
            </a:r>
          </a:p>
          <a:p>
            <a:pPr algn="ctr" eaLnBrk="0" hangingPunct="0"/>
            <a:r>
              <a:rPr lang="en-US" sz="4000" dirty="0">
                <a:latin typeface="+mj-lt"/>
              </a:rPr>
              <a:t> (</a:t>
            </a:r>
            <a:r>
              <a:rPr lang="en-US" sz="3600" dirty="0">
                <a:latin typeface="+mj-lt"/>
              </a:rPr>
              <a:t>Source Selection Execution)</a:t>
            </a:r>
          </a:p>
        </p:txBody>
      </p:sp>
      <p:sp>
        <p:nvSpPr>
          <p:cNvPr id="7" name="Rectangle 11"/>
          <p:cNvSpPr>
            <a:spLocks noChangeArrowheads="1"/>
          </p:cNvSpPr>
          <p:nvPr/>
        </p:nvSpPr>
        <p:spPr bwMode="auto">
          <a:xfrm>
            <a:off x="3486150" y="3733800"/>
            <a:ext cx="4895850" cy="466725"/>
          </a:xfrm>
          <a:prstGeom prst="rect">
            <a:avLst/>
          </a:prstGeom>
          <a:noFill/>
          <a:ln w="9525">
            <a:noFill/>
            <a:miter lim="800000"/>
            <a:headEnd/>
            <a:tailEnd/>
          </a:ln>
        </p:spPr>
        <p:txBody>
          <a:bodyPr/>
          <a:lstStyle/>
          <a:p>
            <a:pPr algn="r" eaLnBrk="0" hangingPunct="0"/>
            <a:r>
              <a:rPr lang="en-US" sz="2800" b="1" i="1" dirty="0">
                <a:solidFill>
                  <a:srgbClr val="FF0000"/>
                </a:solidFill>
              </a:rPr>
              <a:t>&lt;acquisition title&gt;</a:t>
            </a:r>
            <a:endParaRPr lang="en-US" sz="2400" b="0" dirty="0">
              <a:latin typeface="Times New Roman" pitchFamily="18" charset="0"/>
            </a:endParaRPr>
          </a:p>
        </p:txBody>
      </p:sp>
      <p:sp>
        <p:nvSpPr>
          <p:cNvPr id="8" name="Text Box 3"/>
          <p:cNvSpPr txBox="1">
            <a:spLocks noChangeArrowheads="1"/>
          </p:cNvSpPr>
          <p:nvPr/>
        </p:nvSpPr>
        <p:spPr bwMode="auto">
          <a:xfrm>
            <a:off x="5126038" y="4880076"/>
            <a:ext cx="3321050" cy="1560427"/>
          </a:xfrm>
          <a:prstGeom prst="rect">
            <a:avLst/>
          </a:prstGeom>
          <a:noFill/>
          <a:ln w="9525" algn="ctr">
            <a:noFill/>
            <a:miter lim="800000"/>
            <a:headEnd/>
            <a:tailEnd/>
          </a:ln>
        </p:spPr>
        <p:txBody>
          <a:bodyPr wrap="square">
            <a:spAutoFit/>
          </a:bodyPr>
          <a:lstStyle/>
          <a:p>
            <a:pPr algn="r" eaLnBrk="0" hangingPunct="0">
              <a:lnSpc>
                <a:spcPct val="90000"/>
              </a:lnSpc>
              <a:spcBef>
                <a:spcPct val="20000"/>
              </a:spcBef>
              <a:buClr>
                <a:srgbClr val="151C77"/>
              </a:buClr>
              <a:buSzPct val="80000"/>
              <a:buFont typeface="Wingdings" pitchFamily="2" charset="2"/>
              <a:buNone/>
            </a:pPr>
            <a:r>
              <a:rPr lang="en-US" b="1" dirty="0">
                <a:solidFill>
                  <a:srgbClr val="FF0000"/>
                </a:solidFill>
              </a:rPr>
              <a:t>&lt;Trainer’s name&gt;</a:t>
            </a:r>
          </a:p>
          <a:p>
            <a:pPr algn="r" eaLnBrk="0" hangingPunct="0">
              <a:lnSpc>
                <a:spcPct val="90000"/>
              </a:lnSpc>
              <a:spcBef>
                <a:spcPct val="20000"/>
              </a:spcBef>
              <a:buClr>
                <a:srgbClr val="151C77"/>
              </a:buClr>
              <a:buSzPct val="80000"/>
              <a:buFont typeface="Wingdings" pitchFamily="2" charset="2"/>
              <a:buNone/>
            </a:pPr>
            <a:r>
              <a:rPr lang="en-US" b="1" dirty="0">
                <a:solidFill>
                  <a:srgbClr val="FF0000"/>
                </a:solidFill>
              </a:rPr>
              <a:t>&lt;Trainer’s Organization&gt;</a:t>
            </a:r>
          </a:p>
          <a:p>
            <a:pPr algn="r" eaLnBrk="0" hangingPunct="0">
              <a:lnSpc>
                <a:spcPct val="90000"/>
              </a:lnSpc>
              <a:spcBef>
                <a:spcPct val="20000"/>
              </a:spcBef>
              <a:buClr>
                <a:srgbClr val="151C77"/>
              </a:buClr>
              <a:buSzPct val="80000"/>
              <a:buFont typeface="Wingdings" pitchFamily="2" charset="2"/>
              <a:buNone/>
            </a:pPr>
            <a:endParaRPr lang="en-US" b="1" dirty="0">
              <a:solidFill>
                <a:srgbClr val="FF0000"/>
              </a:solidFill>
            </a:endParaRPr>
          </a:p>
          <a:p>
            <a:pPr algn="r" eaLnBrk="0" hangingPunct="0">
              <a:lnSpc>
                <a:spcPct val="90000"/>
              </a:lnSpc>
              <a:spcBef>
                <a:spcPct val="20000"/>
              </a:spcBef>
              <a:buClr>
                <a:srgbClr val="151C77"/>
              </a:buClr>
              <a:buSzPct val="80000"/>
              <a:buFont typeface="Wingdings" pitchFamily="2" charset="2"/>
              <a:buNone/>
            </a:pPr>
            <a:r>
              <a:rPr lang="en-US" sz="1200" b="1"/>
              <a:t>Version 1.4</a:t>
            </a:r>
            <a:endParaRPr lang="en-US" sz="1200" b="1" dirty="0"/>
          </a:p>
          <a:p>
            <a:pPr algn="r" eaLnBrk="0" hangingPunct="0">
              <a:lnSpc>
                <a:spcPct val="90000"/>
              </a:lnSpc>
              <a:spcBef>
                <a:spcPct val="20000"/>
              </a:spcBef>
              <a:buClr>
                <a:srgbClr val="151C77"/>
              </a:buClr>
              <a:buSzPct val="80000"/>
              <a:buFont typeface="Wingdings" pitchFamily="2" charset="2"/>
              <a:buNone/>
            </a:pPr>
            <a:r>
              <a:rPr lang="en-US" sz="1200" b="1" dirty="0"/>
              <a:t> Date:  8 Nov 2023</a:t>
            </a:r>
          </a:p>
          <a:p>
            <a:pPr algn="r" eaLnBrk="0" hangingPunct="0">
              <a:lnSpc>
                <a:spcPct val="90000"/>
              </a:lnSpc>
              <a:spcBef>
                <a:spcPct val="20000"/>
              </a:spcBef>
              <a:buClr>
                <a:srgbClr val="151C77"/>
              </a:buClr>
              <a:buSzPct val="80000"/>
              <a:buFont typeface="Wingdings" pitchFamily="2" charset="2"/>
              <a:buNone/>
            </a:pPr>
            <a:endParaRPr lang="en-US" sz="1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SSA Roles and Responsibilities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1874220"/>
              </p:ext>
            </p:extLst>
          </p:nvPr>
        </p:nvGraphicFramePr>
        <p:xfrm>
          <a:off x="266700" y="1828800"/>
          <a:ext cx="8610600" cy="3893831"/>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82296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tblGrid>
              <a:tr h="369822">
                <a:tc>
                  <a:txBody>
                    <a:bodyPr/>
                    <a:lstStyle/>
                    <a:p>
                      <a:r>
                        <a:rPr lang="en-US" dirty="0">
                          <a:solidFill>
                            <a:schemeClr val="tx1"/>
                          </a:solidFill>
                        </a:rPr>
                        <a:t>-</a:t>
                      </a:r>
                      <a:r>
                        <a:rPr lang="en-US" baseline="0" dirty="0">
                          <a:solidFill>
                            <a:schemeClr val="tx1"/>
                          </a:solidFill>
                        </a:rPr>
                        <a:t> Approves Source Selection Plan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9822">
                <a:tc>
                  <a:txBody>
                    <a:bodyPr/>
                    <a:lstStyle/>
                    <a:p>
                      <a:r>
                        <a:rPr lang="en-US" b="1" dirty="0"/>
                        <a:t>- Appoints SSEB and SSAC Chairs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822">
                <a:tc>
                  <a:txBody>
                    <a:bodyPr/>
                    <a:lstStyle/>
                    <a:p>
                      <a:r>
                        <a:rPr lang="en-US" b="1" dirty="0">
                          <a:solidFill>
                            <a:schemeClr val="tx1"/>
                          </a:solidFill>
                        </a:rPr>
                        <a:t>-</a:t>
                      </a:r>
                      <a:r>
                        <a:rPr lang="en-US" b="1" baseline="0" dirty="0">
                          <a:solidFill>
                            <a:schemeClr val="tx1"/>
                          </a:solidFill>
                        </a:rPr>
                        <a:t> Establishes realistic  SS Schedule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69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 Ensures no senior leader</a:t>
                      </a:r>
                      <a:r>
                        <a:rPr lang="en-US" b="1" baseline="0" dirty="0"/>
                        <a:t> is assigned to or performs dual role in 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69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t>
                      </a:r>
                      <a:r>
                        <a:rPr lang="en-US" b="1" baseline="0" dirty="0"/>
                        <a:t> Ensures all SST members properly trained and experienced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64997">
                <a:tc>
                  <a:txBody>
                    <a:bodyPr/>
                    <a:lstStyle/>
                    <a:p>
                      <a:r>
                        <a:rPr lang="en-US" dirty="0"/>
                        <a:t>- </a:t>
                      </a:r>
                      <a:r>
                        <a:rPr lang="en-US" b="1" dirty="0"/>
                        <a:t>Ensures</a:t>
                      </a:r>
                      <a:r>
                        <a:rPr lang="en-US" b="1" baseline="0" dirty="0"/>
                        <a:t> </a:t>
                      </a:r>
                      <a:r>
                        <a:rPr lang="en-US" b="1" baseline="0" dirty="0">
                          <a:hlinkClick r:id="rId3"/>
                        </a:rPr>
                        <a:t>Non-Disclosure Agreements</a:t>
                      </a:r>
                      <a:r>
                        <a:rPr lang="en-US" b="1" baseline="0" dirty="0"/>
                        <a:t> (</a:t>
                      </a:r>
                      <a:r>
                        <a:rPr lang="en-US" b="1" baseline="0" dirty="0">
                          <a:solidFill>
                            <a:schemeClr val="accent6"/>
                          </a:solidFill>
                        </a:rPr>
                        <a:t>NDAs) </a:t>
                      </a:r>
                      <a:r>
                        <a:rPr lang="en-US" b="1" baseline="0" dirty="0"/>
                        <a:t>and </a:t>
                      </a:r>
                      <a:r>
                        <a:rPr lang="en-US" b="1" baseline="0" dirty="0">
                          <a:hlinkClick r:id="rId3"/>
                        </a:rPr>
                        <a:t>Conflict of Interest (COI) Statements</a:t>
                      </a:r>
                      <a:r>
                        <a:rPr lang="en-US" b="1" baseline="0" dirty="0"/>
                        <a:t> </a:t>
                      </a:r>
                      <a:r>
                        <a:rPr lang="en-US" b="1" baseline="0" dirty="0">
                          <a:solidFill>
                            <a:schemeClr val="tx1"/>
                          </a:solidFill>
                        </a:rPr>
                        <a:t>are executed and actual/potential conflicts are resolved</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9822">
                <a:tc>
                  <a:txBody>
                    <a:bodyPr/>
                    <a:lstStyle/>
                    <a:p>
                      <a:r>
                        <a:rPr lang="en-US" dirty="0"/>
                        <a:t>- </a:t>
                      </a:r>
                      <a:r>
                        <a:rPr lang="en-US" b="1" dirty="0"/>
                        <a:t>Determines whether to award with or without discussions (if permitted</a:t>
                      </a:r>
                      <a:r>
                        <a:rPr lang="en-US" b="1" baseline="0" dirty="0"/>
                        <a:t> in RFP)</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9822">
                <a:tc>
                  <a:txBody>
                    <a:bodyPr/>
                    <a:lstStyle/>
                    <a:p>
                      <a:r>
                        <a:rPr lang="en-US" dirty="0"/>
                        <a:t>- </a:t>
                      </a:r>
                      <a:r>
                        <a:rPr lang="en-US" b="1" dirty="0">
                          <a:solidFill>
                            <a:schemeClr val="tx1"/>
                          </a:solidFill>
                        </a:rPr>
                        <a:t>Selects best value source </a:t>
                      </a:r>
                      <a:r>
                        <a:rPr lang="en-US" b="1" dirty="0">
                          <a:solidFill>
                            <a:schemeClr val="dk1"/>
                          </a:solidFill>
                        </a:rPr>
                        <a:t>IAW</a:t>
                      </a:r>
                      <a:r>
                        <a:rPr lang="en-US" b="1" dirty="0"/>
                        <a:t> evaluation criteria in Section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9822">
                <a:tc>
                  <a:txBody>
                    <a:bodyPr/>
                    <a:lstStyle/>
                    <a:p>
                      <a:r>
                        <a:rPr lang="en-US" dirty="0"/>
                        <a:t>- </a:t>
                      </a:r>
                      <a:r>
                        <a:rPr lang="en-US" b="1" dirty="0"/>
                        <a:t>Documents rationale</a:t>
                      </a:r>
                      <a:r>
                        <a:rPr lang="en-US" b="1" baseline="0" dirty="0"/>
                        <a:t> in </a:t>
                      </a:r>
                      <a:r>
                        <a:rPr lang="en-US" b="1" baseline="0" dirty="0">
                          <a:hlinkClick r:id="rId4"/>
                        </a:rPr>
                        <a:t>Source Selection Decision Document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3" name="Rectangle 12"/>
          <p:cNvSpPr/>
          <p:nvPr/>
        </p:nvSpPr>
        <p:spPr>
          <a:xfrm>
            <a:off x="342900" y="1303208"/>
            <a:ext cx="8458200" cy="369332"/>
          </a:xfrm>
          <a:prstGeom prst="rect">
            <a:avLst/>
          </a:prstGeom>
          <a:solidFill>
            <a:srgbClr val="FFFF99"/>
          </a:solidFill>
          <a:ln>
            <a:solidFill>
              <a:schemeClr val="tx1"/>
            </a:solidFill>
          </a:ln>
        </p:spPr>
        <p:txBody>
          <a:bodyPr wrap="square">
            <a:spAutoFit/>
          </a:bodyPr>
          <a:lstStyle/>
          <a:p>
            <a:pPr algn="ctr"/>
            <a:r>
              <a:rPr lang="en-US" b="1" i="1" dirty="0"/>
              <a:t>Responsible for proper and efficient conduct of source selection process</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10</a:t>
            </a:fld>
            <a:endParaRPr lang="en-US" dirty="0">
              <a:solidFill>
                <a:schemeClr val="bg2"/>
              </a:solidFill>
            </a:endParaRPr>
          </a:p>
        </p:txBody>
      </p:sp>
      <p:pic>
        <p:nvPicPr>
          <p:cNvPr id="12" name="Picture 1" descr="C:\Program Files\Microsoft Office\MEDIA\OFFICE12\Bullets\BD21301_.gif"/>
          <p:cNvPicPr>
            <a:picLocks noChangeAspect="1" noChangeArrowheads="1"/>
          </p:cNvPicPr>
          <p:nvPr/>
        </p:nvPicPr>
        <p:blipFill>
          <a:blip r:embed="rId5" cstate="print"/>
          <a:srcRect/>
          <a:stretch>
            <a:fillRect/>
          </a:stretch>
        </p:blipFill>
        <p:spPr bwMode="auto">
          <a:xfrm>
            <a:off x="8510587" y="1837509"/>
            <a:ext cx="366713" cy="366713"/>
          </a:xfrm>
          <a:prstGeom prst="rect">
            <a:avLst/>
          </a:prstGeom>
          <a:noFill/>
        </p:spPr>
      </p:pic>
      <p:pic>
        <p:nvPicPr>
          <p:cNvPr id="14" name="Picture 1" descr="C:\Program Files\Microsoft Office\MEDIA\OFFICE12\Bullets\BD21301_.gif"/>
          <p:cNvPicPr>
            <a:picLocks noChangeAspect="1" noChangeArrowheads="1"/>
          </p:cNvPicPr>
          <p:nvPr/>
        </p:nvPicPr>
        <p:blipFill>
          <a:blip r:embed="rId5" cstate="print"/>
          <a:srcRect/>
          <a:stretch>
            <a:fillRect/>
          </a:stretch>
        </p:blipFill>
        <p:spPr bwMode="auto">
          <a:xfrm>
            <a:off x="8499701" y="2223530"/>
            <a:ext cx="366713" cy="366713"/>
          </a:xfrm>
          <a:prstGeom prst="rect">
            <a:avLst/>
          </a:prstGeom>
          <a:noFill/>
        </p:spPr>
      </p:pic>
      <p:pic>
        <p:nvPicPr>
          <p:cNvPr id="15" name="Picture 1" descr="C:\Program Files\Microsoft Office\MEDIA\OFFICE12\Bullets\BD21301_.gif"/>
          <p:cNvPicPr>
            <a:picLocks noChangeAspect="1" noChangeArrowheads="1"/>
          </p:cNvPicPr>
          <p:nvPr/>
        </p:nvPicPr>
        <p:blipFill>
          <a:blip r:embed="rId5" cstate="print"/>
          <a:srcRect/>
          <a:stretch>
            <a:fillRect/>
          </a:stretch>
        </p:blipFill>
        <p:spPr bwMode="auto">
          <a:xfrm>
            <a:off x="8499700" y="2949167"/>
            <a:ext cx="366713" cy="366713"/>
          </a:xfrm>
          <a:prstGeom prst="rect">
            <a:avLst/>
          </a:prstGeom>
          <a:noFill/>
        </p:spPr>
      </p:pic>
      <p:pic>
        <p:nvPicPr>
          <p:cNvPr id="16" name="Picture 1" descr="C:\Program Files\Microsoft Office\MEDIA\OFFICE12\Bullets\BD21301_.gif"/>
          <p:cNvPicPr>
            <a:picLocks noChangeAspect="1" noChangeArrowheads="1"/>
          </p:cNvPicPr>
          <p:nvPr/>
        </p:nvPicPr>
        <p:blipFill>
          <a:blip r:embed="rId5" cstate="print"/>
          <a:srcRect/>
          <a:stretch>
            <a:fillRect/>
          </a:stretch>
        </p:blipFill>
        <p:spPr bwMode="auto">
          <a:xfrm>
            <a:off x="8510586" y="2609551"/>
            <a:ext cx="366713" cy="366713"/>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BB517D-90E9-79FB-C16E-2C96BAC6959B}"/>
              </a:ext>
            </a:extLst>
          </p:cNvPr>
          <p:cNvSpPr>
            <a:spLocks noGrp="1"/>
          </p:cNvSpPr>
          <p:nvPr>
            <p:ph idx="1"/>
          </p:nvPr>
        </p:nvSpPr>
        <p:spPr>
          <a:xfrm>
            <a:off x="304800" y="1371600"/>
            <a:ext cx="8397875" cy="4743450"/>
          </a:xfrm>
        </p:spPr>
        <p:txBody>
          <a:bodyPr/>
          <a:lstStyle/>
          <a:p>
            <a:r>
              <a:rPr lang="en-US" dirty="0"/>
              <a:t>Documented in Source Selection Decision Document (SSDD) </a:t>
            </a:r>
          </a:p>
          <a:p>
            <a:pPr lvl="1"/>
            <a:r>
              <a:rPr lang="en-US" sz="1800" dirty="0"/>
              <a:t>Include SSA’s rationale for any business judgments and tradeoffs made or relied on </a:t>
            </a:r>
          </a:p>
          <a:p>
            <a:pPr lvl="1"/>
            <a:r>
              <a:rPr lang="en-US" sz="1800" dirty="0"/>
              <a:t>Include benefits associated with additional costs (consider relative importance of all non-cost factors)</a:t>
            </a:r>
          </a:p>
          <a:p>
            <a:pPr lvl="1" indent="-283464">
              <a:spcBef>
                <a:spcPts val="600"/>
              </a:spcBef>
              <a:spcAft>
                <a:spcPts val="0"/>
              </a:spcAft>
            </a:pPr>
            <a:r>
              <a:rPr lang="en-US" sz="1800" dirty="0"/>
              <a:t>Tracks to requirements, evaluation factors, decision briefing and CAR</a:t>
            </a:r>
          </a:p>
          <a:p>
            <a:pPr lvl="2" indent="-283464">
              <a:spcBef>
                <a:spcPts val="600"/>
              </a:spcBef>
              <a:spcAft>
                <a:spcPts val="0"/>
              </a:spcAft>
            </a:pPr>
            <a:r>
              <a:rPr lang="en-US" sz="1800" dirty="0"/>
              <a:t>Compares proposals by factors/subfactors</a:t>
            </a:r>
          </a:p>
          <a:p>
            <a:r>
              <a:rPr lang="en-US" dirty="0"/>
              <a:t>Fully releasable to GAO and others – redact proprietary information if not authorized</a:t>
            </a:r>
          </a:p>
          <a:p>
            <a:pPr lvl="1"/>
            <a:r>
              <a:rPr lang="en-US" sz="1800" dirty="0"/>
              <a:t>Disclose for Small business awards valued between $10 million and $100 million and any contract valued over $100 million, regardless of the awardee’s status </a:t>
            </a:r>
          </a:p>
        </p:txBody>
      </p:sp>
      <p:sp>
        <p:nvSpPr>
          <p:cNvPr id="3" name="Slide Number Placeholder 2">
            <a:extLst>
              <a:ext uri="{FF2B5EF4-FFF2-40B4-BE49-F238E27FC236}">
                <a16:creationId xmlns:a16="http://schemas.microsoft.com/office/drawing/2014/main" id="{8C041ABB-BC2B-FC5C-C5C9-3313701F43B9}"/>
              </a:ext>
            </a:extLst>
          </p:cNvPr>
          <p:cNvSpPr>
            <a:spLocks noGrp="1"/>
          </p:cNvSpPr>
          <p:nvPr>
            <p:ph type="sldNum" sz="quarter" idx="11"/>
          </p:nvPr>
        </p:nvSpPr>
        <p:spPr/>
        <p:txBody>
          <a:bodyPr/>
          <a:lstStyle/>
          <a:p>
            <a:pPr>
              <a:defRPr/>
            </a:pPr>
            <a:fld id="{BEED8B32-D5BB-414F-AAF8-0D2054DF8865}" type="slidenum">
              <a:rPr lang="en-US" smtClean="0"/>
              <a:pPr>
                <a:defRPr/>
              </a:pPr>
              <a:t>100</a:t>
            </a:fld>
            <a:endParaRPr lang="en-US" dirty="0">
              <a:solidFill>
                <a:schemeClr val="bg2"/>
              </a:solidFill>
            </a:endParaRPr>
          </a:p>
        </p:txBody>
      </p:sp>
      <p:sp>
        <p:nvSpPr>
          <p:cNvPr id="4" name="Title 3">
            <a:extLst>
              <a:ext uri="{FF2B5EF4-FFF2-40B4-BE49-F238E27FC236}">
                <a16:creationId xmlns:a16="http://schemas.microsoft.com/office/drawing/2014/main" id="{10ABAD47-D6FC-CB44-AD05-4682F99D93FE}"/>
              </a:ext>
            </a:extLst>
          </p:cNvPr>
          <p:cNvSpPr>
            <a:spLocks noGrp="1"/>
          </p:cNvSpPr>
          <p:nvPr>
            <p:ph type="title"/>
          </p:nvPr>
        </p:nvSpPr>
        <p:spPr/>
        <p:txBody>
          <a:bodyPr/>
          <a:lstStyle/>
          <a:p>
            <a:r>
              <a:rPr lang="en-US" dirty="0"/>
              <a:t>Source Selection Decision (</a:t>
            </a:r>
            <a:r>
              <a:rPr lang="en-US" dirty="0" err="1"/>
              <a:t>cont</a:t>
            </a:r>
            <a:r>
              <a:rPr lang="en-US" dirty="0"/>
              <a:t>)</a:t>
            </a:r>
          </a:p>
        </p:txBody>
      </p:sp>
      <p:sp>
        <p:nvSpPr>
          <p:cNvPr id="5" name="Flowchart: Punched Tape 4">
            <a:extLst>
              <a:ext uri="{FF2B5EF4-FFF2-40B4-BE49-F238E27FC236}">
                <a16:creationId xmlns:a16="http://schemas.microsoft.com/office/drawing/2014/main" id="{D7CC9DF1-E39A-1D98-DE7D-BC97853694E6}"/>
              </a:ext>
            </a:extLst>
          </p:cNvPr>
          <p:cNvSpPr/>
          <p:nvPr/>
        </p:nvSpPr>
        <p:spPr bwMode="auto">
          <a:xfrm>
            <a:off x="388937" y="5657850"/>
            <a:ext cx="8229600" cy="6096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a:ln>
                  <a:noFill/>
                </a:ln>
                <a:solidFill>
                  <a:schemeClr val="tx2"/>
                </a:solidFill>
                <a:effectLst/>
                <a:latin typeface="Calisto MT" pitchFamily="18" charset="0"/>
              </a:rPr>
              <a:t>Limit source selection sensitive information to information pertinent to the decision</a:t>
            </a:r>
          </a:p>
        </p:txBody>
      </p:sp>
    </p:spTree>
    <p:extLst>
      <p:ext uri="{BB962C8B-B14F-4D97-AF65-F5344CB8AC3E}">
        <p14:creationId xmlns:p14="http://schemas.microsoft.com/office/powerpoint/2010/main" val="19451583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2277089939"/>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resentation" r:id="rId3" imgW="4570388" imgH="3427437" progId="PowerPoint.Show.12">
                  <p:embed/>
                </p:oleObj>
              </mc:Choice>
              <mc:Fallback>
                <p:oleObj name="Presentation" r:id="rId3" imgW="4570388" imgH="3427437" progId="PowerPoint.Show.12">
                  <p:embed/>
                  <p:pic>
                    <p:nvPicPr>
                      <p:cNvPr id="1027" name="Object 3"/>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914400" y="3352800"/>
            <a:ext cx="16764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0744" y="2567355"/>
            <a:ext cx="1907287" cy="492370"/>
          </a:xfrm>
          <a:prstGeom prst="rect">
            <a:avLst/>
          </a:prstGeom>
          <a:solidFill>
            <a:schemeClr val="bg1"/>
          </a:solidFill>
        </p:spPr>
        <p:txBody>
          <a:bodyPr wrap="square" rtlCol="0">
            <a:spAutoFit/>
          </a:bodyPr>
          <a:lstStyle/>
          <a:p>
            <a:endParaRPr lang="en-US" dirty="0"/>
          </a:p>
        </p:txBody>
      </p:sp>
      <p:cxnSp>
        <p:nvCxnSpPr>
          <p:cNvPr id="11" name="Straight Connector 10"/>
          <p:cNvCxnSpPr/>
          <p:nvPr/>
        </p:nvCxnSpPr>
        <p:spPr bwMode="auto">
          <a:xfrm>
            <a:off x="990600" y="3059725"/>
            <a:ext cx="16002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17172"/>
            <a:ext cx="8305800" cy="3178628"/>
          </a:xfrm>
        </p:spPr>
        <p:txBody>
          <a:bodyPr/>
          <a:lstStyle/>
          <a:p>
            <a:pPr lvl="2">
              <a:buFont typeface="Wingdings" pitchFamily="2" charset="2"/>
              <a:buChar char="ü"/>
            </a:pPr>
            <a:endParaRPr lang="en-US" dirty="0"/>
          </a:p>
          <a:p>
            <a:pPr marL="406400" lvl="1" indent="0" algn="ctr">
              <a:buNone/>
            </a:pPr>
            <a:endParaRPr lang="en-US" sz="4000" dirty="0">
              <a:solidFill>
                <a:srgbClr val="0000CC"/>
              </a:solidFill>
            </a:endParaRPr>
          </a:p>
          <a:p>
            <a:pPr marL="406400" lvl="1" indent="0" algn="ctr">
              <a:buNone/>
            </a:pPr>
            <a:r>
              <a:rPr lang="en-US" sz="4000" dirty="0">
                <a:solidFill>
                  <a:srgbClr val="0000CC"/>
                </a:solidFill>
              </a:rPr>
              <a:t>Award and</a:t>
            </a:r>
          </a:p>
          <a:p>
            <a:pPr marL="406400" lvl="1" indent="0" algn="ctr">
              <a:buNone/>
            </a:pPr>
            <a:r>
              <a:rPr lang="en-US" sz="4000" dirty="0">
                <a:solidFill>
                  <a:srgbClr val="0000CC"/>
                </a:solidFill>
              </a:rPr>
              <a:t>Debriefings</a:t>
            </a:r>
          </a:p>
        </p:txBody>
      </p:sp>
      <p:sp>
        <p:nvSpPr>
          <p:cNvPr id="4" name="Title 3"/>
          <p:cNvSpPr>
            <a:spLocks noGrp="1"/>
          </p:cNvSpPr>
          <p:nvPr>
            <p:ph type="title"/>
          </p:nvPr>
        </p:nvSpPr>
        <p:spPr>
          <a:xfrm>
            <a:off x="2133600" y="0"/>
            <a:ext cx="5715000" cy="1219200"/>
          </a:xfrm>
        </p:spPr>
        <p:txBody>
          <a:bodyPr/>
          <a:lstStyle/>
          <a:p>
            <a:r>
              <a:rPr lang="en-US" dirty="0"/>
              <a:t>SSA and SSEB Activities</a:t>
            </a:r>
          </a:p>
        </p:txBody>
      </p:sp>
      <p:sp>
        <p:nvSpPr>
          <p:cNvPr id="5" name="Content Placeholder 6"/>
          <p:cNvSpPr txBox="1">
            <a:spLocks/>
          </p:cNvSpPr>
          <p:nvPr/>
        </p:nvSpPr>
        <p:spPr bwMode="auto">
          <a:xfrm>
            <a:off x="1829713" y="4193110"/>
            <a:ext cx="5929828" cy="120032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lgn="ctr">
              <a:spcBef>
                <a:spcPts val="0"/>
              </a:spcBef>
              <a:buNone/>
            </a:pPr>
            <a:r>
              <a:rPr lang="en-US" sz="1800" dirty="0">
                <a:solidFill>
                  <a:schemeClr val="accent2"/>
                </a:solidFill>
                <a:hlinkClick r:id="rId3"/>
              </a:rPr>
              <a:t>OFPP:  Improving Communications with Debriefings</a:t>
            </a:r>
            <a:endParaRPr lang="en-US" sz="1800" dirty="0">
              <a:solidFill>
                <a:schemeClr val="accent2"/>
              </a:solidFill>
            </a:endParaRPr>
          </a:p>
          <a:p>
            <a:pPr algn="ctr">
              <a:spcBef>
                <a:spcPts val="0"/>
              </a:spcBef>
              <a:buNone/>
            </a:pPr>
            <a:endParaRPr lang="en-US" sz="1800" dirty="0">
              <a:solidFill>
                <a:schemeClr val="accent2"/>
              </a:solidFill>
            </a:endParaRPr>
          </a:p>
          <a:p>
            <a:pPr algn="ctr">
              <a:spcBef>
                <a:spcPts val="0"/>
              </a:spcBef>
              <a:buNone/>
            </a:pPr>
            <a:r>
              <a:rPr lang="en-US" sz="1800" dirty="0">
                <a:solidFill>
                  <a:schemeClr val="accent2"/>
                </a:solidFill>
                <a:hlinkClick r:id="rId4"/>
              </a:rPr>
              <a:t>Bid Protests at GAO:  A Descriptive Guide</a:t>
            </a:r>
            <a:endParaRPr lang="en-US" sz="1800" dirty="0">
              <a:solidFill>
                <a:schemeClr val="accent2"/>
              </a:solidFill>
            </a:endParaRPr>
          </a:p>
          <a:p>
            <a:pPr algn="ctr">
              <a:spcBef>
                <a:spcPts val="0"/>
              </a:spcBef>
              <a:buNone/>
            </a:pPr>
            <a:endParaRPr lang="en-US" sz="1800" i="1" dirty="0">
              <a:solidFill>
                <a:schemeClr val="accent2"/>
              </a:solidFill>
            </a:endParaRPr>
          </a:p>
        </p:txBody>
      </p:sp>
      <p:sp>
        <p:nvSpPr>
          <p:cNvPr id="6" name="Slide Number Placeholder 5"/>
          <p:cNvSpPr>
            <a:spLocks noGrp="1"/>
          </p:cNvSpPr>
          <p:nvPr>
            <p:ph type="sldNum" sz="quarter" idx="11"/>
          </p:nvPr>
        </p:nvSpPr>
        <p:spPr/>
        <p:txBody>
          <a:bodyPr/>
          <a:lstStyle/>
          <a:p>
            <a:pPr>
              <a:defRPr/>
            </a:pPr>
            <a:fld id="{BEED8B32-D5BB-414F-AAF8-0D2054DF8865}" type="slidenum">
              <a:rPr lang="en-US" smtClean="0"/>
              <a:pPr>
                <a:defRPr/>
              </a:pPr>
              <a:t>102</a:t>
            </a:fld>
            <a:endParaRPr lang="en-US" dirty="0">
              <a:solidFill>
                <a:schemeClr val="bg2"/>
              </a:solidFill>
            </a:endParaRPr>
          </a:p>
        </p:txBody>
      </p:sp>
    </p:spTree>
    <p:extLst>
      <p:ext uri="{BB962C8B-B14F-4D97-AF65-F5344CB8AC3E}">
        <p14:creationId xmlns:p14="http://schemas.microsoft.com/office/powerpoint/2010/main" val="28430134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97875" cy="4953000"/>
          </a:xfrm>
        </p:spPr>
        <p:txBody>
          <a:bodyPr/>
          <a:lstStyle/>
          <a:p>
            <a:pPr marL="342900" lvl="1" indent="-283464">
              <a:spcBef>
                <a:spcPts val="600"/>
              </a:spcBef>
              <a:buSzPct val="100000"/>
            </a:pPr>
            <a:r>
              <a:rPr lang="en-US" sz="2400" dirty="0">
                <a:ea typeface="+mn-ea"/>
                <a:cs typeface="+mn-cs"/>
              </a:rPr>
              <a:t>Synopsis of contract award</a:t>
            </a:r>
          </a:p>
          <a:p>
            <a:pPr marL="342900" lvl="1" indent="-283464">
              <a:spcBef>
                <a:spcPts val="600"/>
              </a:spcBef>
              <a:buSzPct val="100000"/>
            </a:pPr>
            <a:r>
              <a:rPr lang="en-US" sz="2400" dirty="0">
                <a:ea typeface="+mn-ea"/>
                <a:cs typeface="+mn-cs"/>
              </a:rPr>
              <a:t>Contract award announcement</a:t>
            </a:r>
          </a:p>
          <a:p>
            <a:pPr lvl="1" indent="-283464">
              <a:spcBef>
                <a:spcPts val="600"/>
              </a:spcBef>
              <a:buSzPct val="100000"/>
            </a:pPr>
            <a:r>
              <a:rPr lang="en-US" sz="1800" dirty="0">
                <a:ea typeface="+mn-ea"/>
                <a:cs typeface="+mn-cs"/>
              </a:rPr>
              <a:t>Prepare 1279 Report (&gt;$7.5M)</a:t>
            </a:r>
          </a:p>
          <a:p>
            <a:pPr marL="342900" lvl="1" indent="-283464">
              <a:spcBef>
                <a:spcPts val="600"/>
              </a:spcBef>
              <a:buSzPct val="100000"/>
            </a:pPr>
            <a:r>
              <a:rPr lang="en-US" sz="2400" dirty="0">
                <a:ea typeface="+mn-ea"/>
                <a:cs typeface="+mn-cs"/>
              </a:rPr>
              <a:t>Notification to Unsuccessful Offeror(s) </a:t>
            </a:r>
          </a:p>
          <a:p>
            <a:pPr lvl="1" indent="-283464">
              <a:spcBef>
                <a:spcPts val="600"/>
              </a:spcBef>
              <a:buSzPct val="100000"/>
            </a:pPr>
            <a:r>
              <a:rPr lang="en-US" sz="1800" dirty="0">
                <a:ea typeface="+mn-ea"/>
                <a:cs typeface="+mn-cs"/>
              </a:rPr>
              <a:t>Preaward notice of exclusion from competitive range</a:t>
            </a:r>
          </a:p>
          <a:p>
            <a:pPr lvl="1" indent="-283464">
              <a:spcBef>
                <a:spcPts val="600"/>
              </a:spcBef>
              <a:buSzPct val="100000"/>
            </a:pPr>
            <a:r>
              <a:rPr lang="en-US" sz="1800" dirty="0">
                <a:ea typeface="+mn-ea"/>
                <a:cs typeface="+mn-cs"/>
              </a:rPr>
              <a:t>Preaward notice for small business programs</a:t>
            </a:r>
          </a:p>
          <a:p>
            <a:pPr lvl="1" indent="-283464">
              <a:spcBef>
                <a:spcPts val="600"/>
              </a:spcBef>
              <a:buSzPct val="100000"/>
            </a:pPr>
            <a:r>
              <a:rPr lang="en-US" sz="1800" dirty="0">
                <a:ea typeface="+mn-ea"/>
                <a:cs typeface="+mn-cs"/>
              </a:rPr>
              <a:t>Postaward notice</a:t>
            </a:r>
          </a:p>
          <a:p>
            <a:pPr lvl="1" indent="-283464">
              <a:spcBef>
                <a:spcPts val="600"/>
              </a:spcBef>
              <a:buSzPct val="100000"/>
            </a:pPr>
            <a:r>
              <a:rPr lang="en-US" sz="1800" dirty="0">
                <a:ea typeface="+mn-ea"/>
                <a:cs typeface="+mn-cs"/>
              </a:rPr>
              <a:t>Upon notice of award, unsuccessful offerors have 3 calendar days to request a debriefing and 10 calendar days to file a GAO protest (or 10 days after debriefing concludes)</a:t>
            </a:r>
          </a:p>
          <a:p>
            <a:pPr indent="-283464">
              <a:spcBef>
                <a:spcPts val="600"/>
              </a:spcBef>
              <a:buSzPct val="100000"/>
            </a:pPr>
            <a:r>
              <a:rPr lang="en-US" sz="2400" dirty="0">
                <a:ea typeface="+mn-ea"/>
                <a:cs typeface="+mn-cs"/>
              </a:rPr>
              <a:t>Award to Successful Offeror</a:t>
            </a:r>
          </a:p>
          <a:p>
            <a:pPr lvl="1" indent="-283464">
              <a:spcBef>
                <a:spcPts val="600"/>
              </a:spcBef>
              <a:buSzPct val="100000"/>
            </a:pPr>
            <a:r>
              <a:rPr lang="en-US" dirty="0">
                <a:ea typeface="+mn-ea"/>
                <a:cs typeface="+mn-cs"/>
              </a:rPr>
              <a:t>Successful offeror may also request a debriefing</a:t>
            </a:r>
          </a:p>
        </p:txBody>
      </p:sp>
      <p:sp>
        <p:nvSpPr>
          <p:cNvPr id="5" name="Title 4"/>
          <p:cNvSpPr>
            <a:spLocks noGrp="1"/>
          </p:cNvSpPr>
          <p:nvPr>
            <p:ph type="title"/>
          </p:nvPr>
        </p:nvSpPr>
        <p:spPr>
          <a:noFill/>
        </p:spPr>
        <p:txBody>
          <a:bodyPr/>
          <a:lstStyle/>
          <a:p>
            <a:r>
              <a:rPr lang="en-US" dirty="0">
                <a:solidFill>
                  <a:schemeClr val="accent2">
                    <a:lumMod val="50000"/>
                  </a:schemeClr>
                </a:solidFill>
              </a:rPr>
              <a:t>Award and Notifications </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103</a:t>
            </a:fld>
            <a:endParaRPr lang="en-US" dirty="0">
              <a:solidFill>
                <a:schemeClr val="bg2"/>
              </a:solidFill>
            </a:endParaRPr>
          </a:p>
        </p:txBody>
      </p:sp>
    </p:spTree>
    <p:extLst>
      <p:ext uri="{BB962C8B-B14F-4D97-AF65-F5344CB8AC3E}">
        <p14:creationId xmlns:p14="http://schemas.microsoft.com/office/powerpoint/2010/main" val="7600360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2"/>
          <p:cNvSpPr>
            <a:spLocks noGrp="1" noChangeArrowheads="1"/>
          </p:cNvSpPr>
          <p:nvPr>
            <p:ph type="title"/>
          </p:nvPr>
        </p:nvSpPr>
        <p:spPr>
          <a:xfrm>
            <a:off x="444500" y="93728"/>
            <a:ext cx="7543800" cy="1082675"/>
          </a:xfrm>
          <a:noFill/>
        </p:spPr>
        <p:txBody>
          <a:bodyPr/>
          <a:lstStyle/>
          <a:p>
            <a:pPr>
              <a:defRPr/>
            </a:pPr>
            <a:r>
              <a:rPr lang="en-US" dirty="0">
                <a:solidFill>
                  <a:schemeClr val="accent2">
                    <a:lumMod val="50000"/>
                  </a:schemeClr>
                </a:solidFill>
              </a:rPr>
              <a:t>Debriefing</a:t>
            </a:r>
          </a:p>
        </p:txBody>
      </p:sp>
      <p:sp>
        <p:nvSpPr>
          <p:cNvPr id="261125" name="Rectangle 3"/>
          <p:cNvSpPr>
            <a:spLocks noGrp="1" noChangeArrowheads="1"/>
          </p:cNvSpPr>
          <p:nvPr>
            <p:ph type="body" idx="4294967295"/>
          </p:nvPr>
        </p:nvSpPr>
        <p:spPr>
          <a:xfrm>
            <a:off x="304800" y="1295400"/>
            <a:ext cx="8153400" cy="3733800"/>
          </a:xfrm>
        </p:spPr>
        <p:txBody>
          <a:bodyPr/>
          <a:lstStyle/>
          <a:p>
            <a:pPr marL="342900" lvl="1" indent="-283464">
              <a:spcBef>
                <a:spcPts val="600"/>
              </a:spcBef>
              <a:spcAft>
                <a:spcPts val="600"/>
              </a:spcAft>
              <a:buSzPct val="100000"/>
              <a:defRPr/>
            </a:pPr>
            <a:r>
              <a:rPr lang="en-US" sz="2400" dirty="0">
                <a:ea typeface="+mn-ea"/>
                <a:cs typeface="+mn-cs"/>
              </a:rPr>
              <a:t>Government must debrief offerors if:</a:t>
            </a:r>
          </a:p>
          <a:p>
            <a:pPr lvl="1" indent="-283464">
              <a:spcBef>
                <a:spcPts val="600"/>
              </a:spcBef>
              <a:spcAft>
                <a:spcPts val="600"/>
              </a:spcAft>
              <a:buSzPct val="100000"/>
              <a:defRPr/>
            </a:pPr>
            <a:r>
              <a:rPr lang="en-US" dirty="0">
                <a:ea typeface="+mn-ea"/>
                <a:cs typeface="+mn-cs"/>
              </a:rPr>
              <a:t>Offerors make written request</a:t>
            </a:r>
          </a:p>
          <a:p>
            <a:pPr lvl="1" indent="-283464">
              <a:spcBef>
                <a:spcPts val="600"/>
              </a:spcBef>
              <a:spcAft>
                <a:spcPts val="600"/>
              </a:spcAft>
              <a:buSzPct val="100000"/>
              <a:defRPr/>
            </a:pPr>
            <a:r>
              <a:rPr lang="en-US" dirty="0">
                <a:ea typeface="+mn-ea"/>
                <a:cs typeface="+mn-cs"/>
              </a:rPr>
              <a:t>Request received within 3 calendar days after offeror received notice of exclusion from competitive range or notice of contract award </a:t>
            </a:r>
          </a:p>
          <a:p>
            <a:pPr marL="342900" lvl="1" indent="-283464">
              <a:spcBef>
                <a:spcPts val="600"/>
              </a:spcBef>
              <a:spcAft>
                <a:spcPts val="600"/>
              </a:spcAft>
              <a:buSzPct val="100000"/>
              <a:defRPr/>
            </a:pPr>
            <a:r>
              <a:rPr lang="en-US" sz="2400" dirty="0">
                <a:ea typeface="+mn-ea"/>
                <a:cs typeface="+mn-cs"/>
              </a:rPr>
              <a:t>Government may consider untimely requests</a:t>
            </a:r>
          </a:p>
          <a:p>
            <a:pPr marL="342900" lvl="1" indent="-283464">
              <a:spcBef>
                <a:spcPts val="600"/>
              </a:spcBef>
              <a:spcAft>
                <a:spcPts val="600"/>
              </a:spcAft>
              <a:buSzPct val="100000"/>
              <a:defRPr/>
            </a:pPr>
            <a:r>
              <a:rPr lang="en-US" sz="2400" dirty="0">
                <a:ea typeface="+mn-ea"/>
                <a:cs typeface="+mn-cs"/>
              </a:rPr>
              <a:t>Debriefing should be conducted within 5 days or as mutually agreed</a:t>
            </a:r>
          </a:p>
        </p:txBody>
      </p:sp>
      <p:cxnSp>
        <p:nvCxnSpPr>
          <p:cNvPr id="140296" name="Straight Connector 8"/>
          <p:cNvCxnSpPr>
            <a:cxnSpLocks noChangeShapeType="1"/>
          </p:cNvCxnSpPr>
          <p:nvPr/>
        </p:nvCxnSpPr>
        <p:spPr bwMode="auto">
          <a:xfrm rot="10800000" flipV="1">
            <a:off x="8229600" y="4953000"/>
            <a:ext cx="38100" cy="12700"/>
          </a:xfrm>
          <a:prstGeom prst="line">
            <a:avLst/>
          </a:prstGeom>
          <a:noFill/>
          <a:ln w="9525" algn="ctr">
            <a:noFill/>
            <a:round/>
            <a:headEnd/>
            <a:tailEnd/>
          </a:ln>
        </p:spPr>
      </p:cxnSp>
      <p:sp>
        <p:nvSpPr>
          <p:cNvPr id="8" name="TextBox 7"/>
          <p:cNvSpPr txBox="1"/>
          <p:nvPr/>
        </p:nvSpPr>
        <p:spPr>
          <a:xfrm>
            <a:off x="2628900" y="5638800"/>
            <a:ext cx="3505200" cy="523220"/>
          </a:xfrm>
          <a:prstGeom prst="rect">
            <a:avLst/>
          </a:prstGeom>
          <a:noFill/>
        </p:spPr>
        <p:txBody>
          <a:bodyPr wrap="square" rtlCol="0">
            <a:spAutoFit/>
          </a:bodyPr>
          <a:lstStyle/>
          <a:p>
            <a:pPr algn="ctr"/>
            <a:r>
              <a:rPr lang="en-US" sz="2800" b="1" dirty="0">
                <a:hlinkClick r:id="rId3"/>
              </a:rPr>
              <a:t>Debriefing Offerors</a:t>
            </a:r>
            <a:endParaRPr lang="en-US" sz="2800" b="1"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104</a:t>
            </a:fld>
            <a:endParaRPr lang="en-US" dirty="0">
              <a:solidFill>
                <a:schemeClr val="bg2"/>
              </a:solidFill>
            </a:endParaRPr>
          </a:p>
        </p:txBody>
      </p:sp>
      <p:sp>
        <p:nvSpPr>
          <p:cNvPr id="2" name="TextBox 1"/>
          <p:cNvSpPr txBox="1"/>
          <p:nvPr/>
        </p:nvSpPr>
        <p:spPr>
          <a:xfrm>
            <a:off x="1211893" y="4996583"/>
            <a:ext cx="6914072" cy="523220"/>
          </a:xfrm>
          <a:prstGeom prst="rect">
            <a:avLst/>
          </a:prstGeom>
          <a:noFill/>
        </p:spPr>
        <p:txBody>
          <a:bodyPr wrap="none" rtlCol="0">
            <a:spAutoFit/>
          </a:bodyPr>
          <a:lstStyle/>
          <a:p>
            <a:r>
              <a:rPr lang="en-US" sz="2800" b="1" dirty="0">
                <a:hlinkClick r:id="rId4"/>
              </a:rPr>
              <a:t>Source Selection Seminar - Debriefings</a:t>
            </a:r>
            <a:endParaRPr lang="en-US" sz="2800" b="1" dirty="0"/>
          </a:p>
        </p:txBody>
      </p:sp>
    </p:spTree>
    <p:extLst>
      <p:ext uri="{BB962C8B-B14F-4D97-AF65-F5344CB8AC3E}">
        <p14:creationId xmlns:p14="http://schemas.microsoft.com/office/powerpoint/2010/main" val="2846703703"/>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97875" cy="4743450"/>
          </a:xfrm>
        </p:spPr>
        <p:txBody>
          <a:bodyPr/>
          <a:lstStyle/>
          <a:p>
            <a:r>
              <a:rPr lang="en-US"/>
              <a:t>DFARS 215.506 </a:t>
            </a:r>
            <a:r>
              <a:rPr lang="en-US" dirty="0"/>
              <a:t>sets forth mandatory Enhanced </a:t>
            </a:r>
            <a:r>
              <a:rPr lang="en-US" dirty="0" err="1"/>
              <a:t>Postaward</a:t>
            </a:r>
            <a:r>
              <a:rPr lang="en-US" dirty="0"/>
              <a:t> Debriefing Procedures</a:t>
            </a:r>
          </a:p>
          <a:p>
            <a:pPr lvl="1"/>
            <a:r>
              <a:rPr lang="en-US" dirty="0"/>
              <a:t>Awards &gt;$10M require either a written or oral debriefing</a:t>
            </a:r>
          </a:p>
          <a:p>
            <a:pPr lvl="1"/>
            <a:r>
              <a:rPr lang="en-US" dirty="0"/>
              <a:t>Debriefings for awards between $10M and $100M require release of redacted SSDD to Small Businesses and Non-traditional defense contractors if requested</a:t>
            </a:r>
          </a:p>
          <a:p>
            <a:pPr lvl="1"/>
            <a:r>
              <a:rPr lang="en-US" dirty="0"/>
              <a:t>Debriefings for awards &gt;$100M MUST include copy of redacted SSDD </a:t>
            </a:r>
          </a:p>
          <a:p>
            <a:pPr lvl="1"/>
            <a:r>
              <a:rPr lang="en-US" dirty="0"/>
              <a:t>Must provide </a:t>
            </a:r>
            <a:r>
              <a:rPr lang="en-US" dirty="0" err="1"/>
              <a:t>offerors</a:t>
            </a:r>
            <a:r>
              <a:rPr lang="en-US" dirty="0"/>
              <a:t> opportunity to submit written questions within 2 business days after receiving debriefing</a:t>
            </a:r>
          </a:p>
          <a:p>
            <a:pPr lvl="1"/>
            <a:r>
              <a:rPr lang="en-US" dirty="0"/>
              <a:t>Must respond to questions within 5 business days after receipt</a:t>
            </a:r>
          </a:p>
          <a:p>
            <a:pPr lvl="1"/>
            <a:endParaRPr lang="en-US" dirty="0"/>
          </a:p>
          <a:p>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105</a:t>
            </a:fld>
            <a:endParaRPr lang="en-US" dirty="0">
              <a:solidFill>
                <a:schemeClr val="bg2"/>
              </a:solidFill>
            </a:endParaRPr>
          </a:p>
        </p:txBody>
      </p:sp>
      <p:sp>
        <p:nvSpPr>
          <p:cNvPr id="4" name="Title 3"/>
          <p:cNvSpPr>
            <a:spLocks noGrp="1"/>
          </p:cNvSpPr>
          <p:nvPr>
            <p:ph type="title"/>
          </p:nvPr>
        </p:nvSpPr>
        <p:spPr/>
        <p:txBody>
          <a:bodyPr/>
          <a:lstStyle/>
          <a:p>
            <a:r>
              <a:rPr lang="en-US" dirty="0"/>
              <a:t>Enhanced Post-award Debriefing</a:t>
            </a:r>
          </a:p>
        </p:txBody>
      </p:sp>
      <p:sp>
        <p:nvSpPr>
          <p:cNvPr id="5" name="Flowchart: Punched Tape 4"/>
          <p:cNvSpPr/>
          <p:nvPr/>
        </p:nvSpPr>
        <p:spPr bwMode="auto">
          <a:xfrm>
            <a:off x="577850" y="5508582"/>
            <a:ext cx="8229600" cy="6096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2"/>
                </a:solidFill>
                <a:effectLst/>
                <a:latin typeface="Calisto MT" pitchFamily="18" charset="0"/>
              </a:rPr>
              <a:t>Debriefing</a:t>
            </a:r>
            <a:r>
              <a:rPr kumimoji="0" lang="en-US" sz="2400" b="1" i="1" u="none" strike="noStrike" cap="none" normalizeH="0" dirty="0">
                <a:ln>
                  <a:noFill/>
                </a:ln>
                <a:solidFill>
                  <a:schemeClr val="tx2"/>
                </a:solidFill>
                <a:effectLst/>
                <a:latin typeface="Calisto MT" pitchFamily="18" charset="0"/>
              </a:rPr>
              <a:t> is not complete until all written questions answered!</a:t>
            </a:r>
            <a:endParaRPr kumimoji="0" lang="en-US" sz="2400" b="1" i="1" u="none" strike="noStrike" cap="none" normalizeH="0" baseline="0" dirty="0">
              <a:ln>
                <a:noFill/>
              </a:ln>
              <a:solidFill>
                <a:schemeClr val="tx2"/>
              </a:solidFill>
              <a:effectLst/>
              <a:latin typeface="Calisto MT" pitchFamily="18" charset="0"/>
            </a:endParaRPr>
          </a:p>
        </p:txBody>
      </p:sp>
    </p:spTree>
    <p:extLst>
      <p:ext uri="{BB962C8B-B14F-4D97-AF65-F5344CB8AC3E}">
        <p14:creationId xmlns:p14="http://schemas.microsoft.com/office/powerpoint/2010/main" val="33613511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2"/>
          <p:cNvSpPr>
            <a:spLocks noGrp="1" noChangeArrowheads="1"/>
          </p:cNvSpPr>
          <p:nvPr>
            <p:ph type="title"/>
          </p:nvPr>
        </p:nvSpPr>
        <p:spPr>
          <a:noFill/>
        </p:spPr>
        <p:txBody>
          <a:bodyPr/>
          <a:lstStyle/>
          <a:p>
            <a:pPr>
              <a:defRPr/>
            </a:pPr>
            <a:r>
              <a:rPr lang="en-US" dirty="0">
                <a:solidFill>
                  <a:schemeClr val="accent2">
                    <a:lumMod val="50000"/>
                  </a:schemeClr>
                </a:solidFill>
              </a:rPr>
              <a:t>Purpose of Debriefing</a:t>
            </a:r>
          </a:p>
        </p:txBody>
      </p:sp>
      <p:sp>
        <p:nvSpPr>
          <p:cNvPr id="139269" name="Rectangle 3"/>
          <p:cNvSpPr>
            <a:spLocks noGrp="1" noChangeArrowheads="1"/>
          </p:cNvSpPr>
          <p:nvPr>
            <p:ph type="body" idx="4294967295"/>
          </p:nvPr>
        </p:nvSpPr>
        <p:spPr>
          <a:xfrm>
            <a:off x="381000" y="1295400"/>
            <a:ext cx="8347075" cy="5029200"/>
          </a:xfrm>
        </p:spPr>
        <p:txBody>
          <a:bodyPr/>
          <a:lstStyle/>
          <a:p>
            <a:pPr marL="381000" lvl="1" indent="-283464">
              <a:spcBef>
                <a:spcPts val="600"/>
              </a:spcBef>
              <a:buSzPct val="100000"/>
              <a:defRPr/>
            </a:pPr>
            <a:r>
              <a:rPr lang="en-US" sz="2400" dirty="0">
                <a:ea typeface="+mn-ea"/>
                <a:cs typeface="+mn-cs"/>
              </a:rPr>
              <a:t>Explain rationale for Government’s decision</a:t>
            </a:r>
          </a:p>
          <a:p>
            <a:pPr marL="854075" lvl="1" indent="-283464">
              <a:spcBef>
                <a:spcPts val="600"/>
              </a:spcBef>
              <a:buSzPct val="100000"/>
              <a:defRPr/>
            </a:pPr>
            <a:r>
              <a:rPr lang="en-US" dirty="0">
                <a:ea typeface="+mn-ea"/>
                <a:cs typeface="+mn-cs"/>
              </a:rPr>
              <a:t>Elimination from competitive range</a:t>
            </a:r>
          </a:p>
          <a:p>
            <a:pPr marL="854075" lvl="1" indent="-283464">
              <a:spcBef>
                <a:spcPts val="600"/>
              </a:spcBef>
              <a:buSzPct val="100000"/>
              <a:defRPr/>
            </a:pPr>
            <a:r>
              <a:rPr lang="en-US" dirty="0">
                <a:ea typeface="+mn-ea"/>
                <a:cs typeface="+mn-cs"/>
              </a:rPr>
              <a:t>Offeror was successful or unsuccessful </a:t>
            </a:r>
          </a:p>
          <a:p>
            <a:pPr marL="381000" lvl="1" indent="-283464">
              <a:spcBef>
                <a:spcPts val="600"/>
              </a:spcBef>
              <a:buSzPct val="100000"/>
              <a:defRPr/>
            </a:pPr>
            <a:r>
              <a:rPr lang="en-US" sz="2400" dirty="0">
                <a:ea typeface="+mn-ea"/>
                <a:cs typeface="+mn-cs"/>
              </a:rPr>
              <a:t>Instill confidence that offeror was treated fairly</a:t>
            </a:r>
          </a:p>
          <a:p>
            <a:pPr marL="381000" lvl="1" indent="-283464">
              <a:spcBef>
                <a:spcPts val="600"/>
              </a:spcBef>
              <a:buSzPct val="100000"/>
              <a:defRPr/>
            </a:pPr>
            <a:r>
              <a:rPr lang="en-US" sz="2400" dirty="0">
                <a:ea typeface="+mn-ea"/>
                <a:cs typeface="+mn-cs"/>
              </a:rPr>
              <a:t>Assure offeror that proposals were evaluated IAW RFP, laws, and regulations</a:t>
            </a:r>
          </a:p>
          <a:p>
            <a:pPr marL="381000" lvl="1" indent="-283464">
              <a:spcBef>
                <a:spcPts val="600"/>
              </a:spcBef>
              <a:buSzPct val="100000"/>
              <a:defRPr/>
            </a:pPr>
            <a:r>
              <a:rPr lang="en-US" sz="2400" dirty="0">
                <a:ea typeface="+mn-ea"/>
                <a:cs typeface="+mn-cs"/>
              </a:rPr>
              <a:t>Identify proposal shortcomings so offeror can better prepare in future</a:t>
            </a:r>
          </a:p>
          <a:p>
            <a:pPr marL="854075" lvl="1" indent="-283464">
              <a:spcBef>
                <a:spcPts val="600"/>
              </a:spcBef>
              <a:buSzPct val="100000"/>
              <a:defRPr/>
            </a:pPr>
            <a:r>
              <a:rPr lang="en-US" dirty="0">
                <a:ea typeface="+mn-ea"/>
                <a:cs typeface="+mn-cs"/>
              </a:rPr>
              <a:t>Both content and administrative issues</a:t>
            </a:r>
          </a:p>
          <a:p>
            <a:pPr marL="381000" lvl="1" indent="-283464">
              <a:spcBef>
                <a:spcPts val="600"/>
              </a:spcBef>
              <a:buSzPct val="100000"/>
              <a:defRPr/>
            </a:pPr>
            <a:r>
              <a:rPr lang="en-US" sz="2400" dirty="0">
                <a:ea typeface="+mn-ea"/>
                <a:cs typeface="+mn-cs"/>
              </a:rPr>
              <a:t>Reduce misunderstandings and protests</a:t>
            </a:r>
          </a:p>
          <a:p>
            <a:pPr marL="381000" lvl="1" indent="-283464">
              <a:spcBef>
                <a:spcPts val="600"/>
              </a:spcBef>
              <a:buSzPct val="100000"/>
              <a:defRPr/>
            </a:pPr>
            <a:r>
              <a:rPr lang="en-US" sz="2400" dirty="0">
                <a:ea typeface="+mn-ea"/>
                <a:cs typeface="+mn-cs"/>
              </a:rPr>
              <a:t>Provide opportunity for feedback</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106</a:t>
            </a:fld>
            <a:endParaRPr lang="en-US" dirty="0">
              <a:solidFill>
                <a:schemeClr val="bg2"/>
              </a:solidFill>
            </a:endParaRPr>
          </a:p>
        </p:txBody>
      </p:sp>
    </p:spTree>
    <p:extLst>
      <p:ext uri="{BB962C8B-B14F-4D97-AF65-F5344CB8AC3E}">
        <p14:creationId xmlns:p14="http://schemas.microsoft.com/office/powerpoint/2010/main" val="351149279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534400" cy="4876800"/>
          </a:xfrm>
        </p:spPr>
        <p:txBody>
          <a:bodyPr/>
          <a:lstStyle/>
          <a:p>
            <a:pPr marL="342900" lvl="1" indent="-283464">
              <a:spcBef>
                <a:spcPts val="0"/>
              </a:spcBef>
              <a:buSzPct val="100000"/>
              <a:defRPr/>
            </a:pPr>
            <a:r>
              <a:rPr lang="en-US" sz="2400" dirty="0">
                <a:ea typeface="+mn-ea"/>
                <a:cs typeface="+mn-cs"/>
              </a:rPr>
              <a:t>PCO leads, supported by appropriate Evaluation Team members</a:t>
            </a:r>
          </a:p>
          <a:p>
            <a:pPr lvl="1" indent="-283464">
              <a:spcBef>
                <a:spcPts val="0"/>
              </a:spcBef>
              <a:buSzPct val="100000"/>
              <a:defRPr/>
            </a:pPr>
            <a:r>
              <a:rPr lang="en-US" dirty="0">
                <a:ea typeface="+mn-ea"/>
                <a:cs typeface="+mn-cs"/>
              </a:rPr>
              <a:t>PM and/or Requirements Owner and Legal Counsel should participate</a:t>
            </a:r>
            <a:endParaRPr lang="en-US" dirty="0"/>
          </a:p>
          <a:p>
            <a:pPr marL="342900" lvl="1" indent="-283464">
              <a:spcBef>
                <a:spcPts val="0"/>
              </a:spcBef>
              <a:buSzPct val="100000"/>
              <a:defRPr/>
            </a:pPr>
            <a:r>
              <a:rPr lang="en-US" sz="2400" dirty="0">
                <a:ea typeface="+mn-ea"/>
                <a:cs typeface="+mn-cs"/>
              </a:rPr>
              <a:t>Every member must be thoroughly prepared</a:t>
            </a:r>
          </a:p>
          <a:p>
            <a:pPr lvl="1" indent="-283464">
              <a:spcBef>
                <a:spcPts val="0"/>
              </a:spcBef>
              <a:buSzPct val="100000"/>
              <a:defRPr/>
            </a:pPr>
            <a:r>
              <a:rPr lang="en-US" dirty="0">
                <a:ea typeface="+mn-ea"/>
                <a:cs typeface="+mn-cs"/>
              </a:rPr>
              <a:t>Review proposal, evaluation worksheet(s), ENs, EN responses, and any proposal revisions</a:t>
            </a:r>
          </a:p>
          <a:p>
            <a:pPr marL="1089025" lvl="1" indent="-283464">
              <a:spcBef>
                <a:spcPts val="0"/>
              </a:spcBef>
              <a:buSzPct val="100000"/>
              <a:defRPr/>
            </a:pPr>
            <a:r>
              <a:rPr lang="en-US" sz="1800" dirty="0">
                <a:ea typeface="+mn-ea"/>
                <a:cs typeface="+mn-cs"/>
              </a:rPr>
              <a:t>Review SSAC briefing slides you may need to address</a:t>
            </a:r>
          </a:p>
          <a:p>
            <a:pPr lvl="1" indent="-283464">
              <a:spcBef>
                <a:spcPts val="0"/>
              </a:spcBef>
              <a:buSzPct val="100000"/>
              <a:defRPr/>
            </a:pPr>
            <a:r>
              <a:rPr lang="en-US" dirty="0">
                <a:ea typeface="+mn-ea"/>
                <a:cs typeface="+mn-cs"/>
              </a:rPr>
              <a:t>Debriefing material should be outlined, coordinated by Legal Counsel, and strictly followed during debriefing</a:t>
            </a:r>
          </a:p>
          <a:p>
            <a:pPr marL="1089025" lvl="1" indent="-283464">
              <a:spcBef>
                <a:spcPts val="0"/>
              </a:spcBef>
              <a:buSzPct val="100000"/>
              <a:defRPr/>
            </a:pPr>
            <a:r>
              <a:rPr lang="en-US" sz="1800" dirty="0">
                <a:ea typeface="+mn-ea"/>
                <a:cs typeface="+mn-cs"/>
              </a:rPr>
              <a:t>Be clear on who is going to say what when:  PCO, SSEB Chair, or Team Lead</a:t>
            </a:r>
          </a:p>
          <a:p>
            <a:pPr lvl="1" indent="-283464">
              <a:spcBef>
                <a:spcPts val="0"/>
              </a:spcBef>
              <a:buSzPct val="100000"/>
              <a:defRPr/>
            </a:pPr>
            <a:r>
              <a:rPr lang="en-US" dirty="0">
                <a:ea typeface="+mn-ea"/>
                <a:cs typeface="+mn-cs"/>
              </a:rPr>
              <a:t>Ask offerors to submit written questions in advance prior to any debriefing*</a:t>
            </a:r>
          </a:p>
        </p:txBody>
      </p:sp>
      <p:sp>
        <p:nvSpPr>
          <p:cNvPr id="4" name="Title 3"/>
          <p:cNvSpPr>
            <a:spLocks noGrp="1"/>
          </p:cNvSpPr>
          <p:nvPr>
            <p:ph type="title"/>
          </p:nvPr>
        </p:nvSpPr>
        <p:spPr/>
        <p:txBody>
          <a:bodyPr/>
          <a:lstStyle/>
          <a:p>
            <a:r>
              <a:rPr lang="en-US" dirty="0"/>
              <a:t>Participation in Debriefings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107</a:t>
            </a:fld>
            <a:endParaRPr lang="en-US" dirty="0">
              <a:solidFill>
                <a:schemeClr val="bg2"/>
              </a:solidFill>
            </a:endParaRPr>
          </a:p>
        </p:txBody>
      </p:sp>
      <p:sp>
        <p:nvSpPr>
          <p:cNvPr id="3" name="TextBox 2"/>
          <p:cNvSpPr txBox="1"/>
          <p:nvPr/>
        </p:nvSpPr>
        <p:spPr>
          <a:xfrm>
            <a:off x="5943600" y="5702081"/>
            <a:ext cx="2971800" cy="646331"/>
          </a:xfrm>
          <a:prstGeom prst="rect">
            <a:avLst/>
          </a:prstGeom>
          <a:noFill/>
        </p:spPr>
        <p:txBody>
          <a:bodyPr wrap="square" rtlCol="0">
            <a:spAutoFit/>
          </a:bodyPr>
          <a:lstStyle/>
          <a:p>
            <a:r>
              <a:rPr lang="en-US" sz="1200" dirty="0"/>
              <a:t>*</a:t>
            </a:r>
            <a:r>
              <a:rPr lang="en-US" sz="1200" b="1" dirty="0"/>
              <a:t>Does not satisfy Enhanced Debriefing obligation for submittal of written questions</a:t>
            </a:r>
          </a:p>
        </p:txBody>
      </p:sp>
    </p:spTree>
    <p:extLst>
      <p:ext uri="{BB962C8B-B14F-4D97-AF65-F5344CB8AC3E}">
        <p14:creationId xmlns:p14="http://schemas.microsoft.com/office/powerpoint/2010/main" val="34073522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534400" cy="4876800"/>
          </a:xfrm>
        </p:spPr>
        <p:txBody>
          <a:bodyPr/>
          <a:lstStyle/>
          <a:p>
            <a:pPr marL="342900" lvl="1" indent="-283464">
              <a:spcBef>
                <a:spcPts val="0"/>
              </a:spcBef>
              <a:buSzPct val="100000"/>
              <a:defRPr/>
            </a:pPr>
            <a:r>
              <a:rPr lang="en-US" sz="2400" dirty="0">
                <a:ea typeface="+mn-ea"/>
                <a:cs typeface="+mn-cs"/>
              </a:rPr>
              <a:t>Face-to-face debriefings are most effective; however, PCO may choose other methods (e.g., teleconference or virtual video meeting)</a:t>
            </a:r>
          </a:p>
        </p:txBody>
      </p:sp>
      <p:sp>
        <p:nvSpPr>
          <p:cNvPr id="4" name="Title 3"/>
          <p:cNvSpPr>
            <a:spLocks noGrp="1"/>
          </p:cNvSpPr>
          <p:nvPr>
            <p:ph type="title"/>
          </p:nvPr>
        </p:nvSpPr>
        <p:spPr/>
        <p:txBody>
          <a:bodyPr/>
          <a:lstStyle/>
          <a:p>
            <a:r>
              <a:rPr lang="en-US" dirty="0"/>
              <a:t>Participation in Debriefings (cont.)</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108</a:t>
            </a:fld>
            <a:endParaRPr lang="en-US" dirty="0">
              <a:solidFill>
                <a:schemeClr val="bg2"/>
              </a:solidFill>
            </a:endParaRPr>
          </a:p>
        </p:txBody>
      </p:sp>
    </p:spTree>
    <p:extLst>
      <p:ext uri="{BB962C8B-B14F-4D97-AF65-F5344CB8AC3E}">
        <p14:creationId xmlns:p14="http://schemas.microsoft.com/office/powerpoint/2010/main" val="40013332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4"/>
          <p:cNvSpPr txBox="1">
            <a:spLocks noGrp="1"/>
          </p:cNvSpPr>
          <p:nvPr/>
        </p:nvSpPr>
        <p:spPr bwMode="auto">
          <a:xfrm>
            <a:off x="7988300" y="6524625"/>
            <a:ext cx="1143000" cy="304800"/>
          </a:xfrm>
          <a:prstGeom prst="rect">
            <a:avLst/>
          </a:prstGeom>
          <a:noFill/>
          <a:ln w="9525">
            <a:noFill/>
            <a:miter lim="800000"/>
            <a:headEnd/>
            <a:tailEnd/>
          </a:ln>
        </p:spPr>
        <p:txBody>
          <a:bodyPr/>
          <a:lstStyle/>
          <a:p>
            <a:pPr algn="r">
              <a:lnSpc>
                <a:spcPct val="90000"/>
              </a:lnSpc>
              <a:spcBef>
                <a:spcPct val="20000"/>
              </a:spcBef>
              <a:buClr>
                <a:srgbClr val="151C77"/>
              </a:buClr>
              <a:buSzPct val="80000"/>
              <a:buFont typeface="Wingdings" pitchFamily="2" charset="2"/>
              <a:buNone/>
            </a:pPr>
            <a:fld id="{180C23F7-7AF8-4659-B61C-73D35A457008}" type="slidenum">
              <a:rPr lang="en-US" sz="1200" b="1">
                <a:solidFill>
                  <a:srgbClr val="969696"/>
                </a:solidFill>
              </a:rPr>
              <a:pPr algn="r">
                <a:lnSpc>
                  <a:spcPct val="90000"/>
                </a:lnSpc>
                <a:spcBef>
                  <a:spcPct val="20000"/>
                </a:spcBef>
                <a:buClr>
                  <a:srgbClr val="151C77"/>
                </a:buClr>
                <a:buSzPct val="80000"/>
                <a:buFont typeface="Wingdings" pitchFamily="2" charset="2"/>
                <a:buNone/>
              </a:pPr>
              <a:t>109</a:t>
            </a:fld>
            <a:endParaRPr lang="en-US" sz="1200" b="1" dirty="0">
              <a:solidFill>
                <a:schemeClr val="bg2"/>
              </a:solidFill>
            </a:endParaRPr>
          </a:p>
        </p:txBody>
      </p:sp>
      <p:sp>
        <p:nvSpPr>
          <p:cNvPr id="262147" name="Rectangle 2"/>
          <p:cNvSpPr>
            <a:spLocks noGrp="1" noChangeArrowheads="1"/>
          </p:cNvSpPr>
          <p:nvPr>
            <p:ph type="title"/>
          </p:nvPr>
        </p:nvSpPr>
        <p:spPr>
          <a:noFill/>
        </p:spPr>
        <p:txBody>
          <a:bodyPr/>
          <a:lstStyle/>
          <a:p>
            <a:pPr eaLnBrk="1" hangingPunct="1">
              <a:defRPr/>
            </a:pPr>
            <a:r>
              <a:rPr lang="en-US" dirty="0">
                <a:solidFill>
                  <a:schemeClr val="accent2">
                    <a:lumMod val="50000"/>
                  </a:schemeClr>
                </a:solidFill>
              </a:rPr>
              <a:t>Debriefing Outline</a:t>
            </a:r>
          </a:p>
        </p:txBody>
      </p:sp>
      <p:sp>
        <p:nvSpPr>
          <p:cNvPr id="262148" name="Rectangle 3"/>
          <p:cNvSpPr>
            <a:spLocks noGrp="1" noChangeArrowheads="1"/>
          </p:cNvSpPr>
          <p:nvPr>
            <p:ph type="body" idx="4294967295"/>
          </p:nvPr>
        </p:nvSpPr>
        <p:spPr>
          <a:xfrm>
            <a:off x="457200" y="1371600"/>
            <a:ext cx="8229600" cy="4191000"/>
          </a:xfrm>
        </p:spPr>
        <p:txBody>
          <a:bodyPr/>
          <a:lstStyle/>
          <a:p>
            <a:pPr eaLnBrk="1" hangingPunct="1">
              <a:spcBef>
                <a:spcPts val="0"/>
              </a:spcBef>
              <a:buSzPct val="100000"/>
              <a:defRPr/>
            </a:pPr>
            <a:r>
              <a:rPr lang="en-US" dirty="0"/>
              <a:t>Introduction</a:t>
            </a:r>
          </a:p>
          <a:p>
            <a:pPr eaLnBrk="1" hangingPunct="1">
              <a:spcBef>
                <a:spcPts val="0"/>
              </a:spcBef>
              <a:buSzPct val="100000"/>
              <a:defRPr/>
            </a:pPr>
            <a:r>
              <a:rPr lang="en-US" dirty="0"/>
              <a:t>Purpose of debriefing</a:t>
            </a:r>
          </a:p>
          <a:p>
            <a:pPr eaLnBrk="1" hangingPunct="1">
              <a:spcBef>
                <a:spcPts val="0"/>
              </a:spcBef>
              <a:buSzPct val="100000"/>
              <a:defRPr/>
            </a:pPr>
            <a:r>
              <a:rPr lang="en-US" dirty="0"/>
              <a:t>Ground rules and agenda</a:t>
            </a:r>
          </a:p>
          <a:p>
            <a:pPr eaLnBrk="1" hangingPunct="1">
              <a:spcBef>
                <a:spcPts val="0"/>
              </a:spcBef>
              <a:buSzPct val="100000"/>
              <a:defRPr/>
            </a:pPr>
            <a:r>
              <a:rPr lang="en-US" dirty="0"/>
              <a:t>Source selection process</a:t>
            </a:r>
          </a:p>
          <a:p>
            <a:pPr eaLnBrk="1" hangingPunct="1">
              <a:spcBef>
                <a:spcPts val="0"/>
              </a:spcBef>
              <a:buSzPct val="100000"/>
              <a:defRPr/>
            </a:pPr>
            <a:r>
              <a:rPr lang="en-US" dirty="0"/>
              <a:t>Evaluation factors/</a:t>
            </a:r>
            <a:r>
              <a:rPr lang="en-US" dirty="0" err="1"/>
              <a:t>subfactors</a:t>
            </a:r>
            <a:endParaRPr lang="en-US" dirty="0"/>
          </a:p>
          <a:p>
            <a:pPr eaLnBrk="1" hangingPunct="1">
              <a:spcBef>
                <a:spcPts val="0"/>
              </a:spcBef>
              <a:buSzPct val="100000"/>
              <a:defRPr/>
            </a:pPr>
            <a:r>
              <a:rPr lang="en-US" dirty="0"/>
              <a:t>Evaluation results for </a:t>
            </a:r>
            <a:r>
              <a:rPr lang="en-US" dirty="0" err="1"/>
              <a:t>offeror’s</a:t>
            </a:r>
            <a:r>
              <a:rPr lang="en-US" dirty="0"/>
              <a:t> proposal</a:t>
            </a:r>
          </a:p>
          <a:p>
            <a:pPr eaLnBrk="1" hangingPunct="1">
              <a:spcBef>
                <a:spcPts val="0"/>
              </a:spcBef>
              <a:buSzPct val="100000"/>
              <a:defRPr/>
            </a:pPr>
            <a:r>
              <a:rPr lang="en-US" dirty="0"/>
              <a:t>Rationale for eliminating offeror (pre-award)</a:t>
            </a:r>
          </a:p>
          <a:p>
            <a:pPr eaLnBrk="1" hangingPunct="1">
              <a:spcBef>
                <a:spcPts val="0"/>
              </a:spcBef>
              <a:buSzPct val="100000"/>
              <a:defRPr/>
            </a:pPr>
            <a:r>
              <a:rPr lang="en-US" dirty="0"/>
              <a:t>Responses to relevant questions</a:t>
            </a:r>
          </a:p>
          <a:p>
            <a:pPr eaLnBrk="1" hangingPunct="1">
              <a:spcBef>
                <a:spcPts val="0"/>
              </a:spcBef>
              <a:buSzPct val="100000"/>
              <a:defRPr/>
            </a:pPr>
            <a:r>
              <a:rPr lang="en-US" dirty="0"/>
              <a:t>Do not discuss proprietary information of competing offerors</a:t>
            </a:r>
          </a:p>
          <a:p>
            <a:pPr eaLnBrk="1" hangingPunct="1">
              <a:spcBef>
                <a:spcPts val="0"/>
              </a:spcBef>
              <a:buSzPct val="100000"/>
              <a:defRPr/>
            </a:pPr>
            <a:r>
              <a:rPr lang="en-US" dirty="0"/>
              <a:t>Conclusion. Inform unsuccessful offerors of opportunity to submit additional questions within two business days (post-award only)</a:t>
            </a:r>
          </a:p>
        </p:txBody>
      </p:sp>
      <p:sp>
        <p:nvSpPr>
          <p:cNvPr id="8" name="Flowchart: Punched Tape 7"/>
          <p:cNvSpPr/>
          <p:nvPr/>
        </p:nvSpPr>
        <p:spPr bwMode="auto">
          <a:xfrm>
            <a:off x="704850" y="5410200"/>
            <a:ext cx="7734300" cy="785812"/>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i="1" dirty="0">
                <a:solidFill>
                  <a:schemeClr val="tx2"/>
                </a:solidFill>
                <a:latin typeface="Calisto MT" pitchFamily="18" charset="0"/>
              </a:rPr>
              <a:t>Official record:  Debriefing documents</a:t>
            </a:r>
            <a:endParaRPr kumimoji="0" lang="en-US" sz="2000" b="1" i="1" u="none" strike="noStrike" cap="none" normalizeH="0" baseline="0" dirty="0">
              <a:ln>
                <a:noFill/>
              </a:ln>
              <a:solidFill>
                <a:schemeClr val="tx2"/>
              </a:solidFill>
              <a:effectLst/>
              <a:latin typeface="Calisto MT" pitchFamily="18" charset="0"/>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109</a:t>
            </a:fld>
            <a:endParaRPr lang="en-US" dirty="0">
              <a:solidFill>
                <a:schemeClr val="bg2"/>
              </a:solidFill>
            </a:endParaRPr>
          </a:p>
        </p:txBody>
      </p:sp>
    </p:spTree>
    <p:extLst>
      <p:ext uri="{BB962C8B-B14F-4D97-AF65-F5344CB8AC3E}">
        <p14:creationId xmlns:p14="http://schemas.microsoft.com/office/powerpoint/2010/main" val="12032103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PCO Roles and Responsibilities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66388466"/>
              </p:ext>
            </p:extLst>
          </p:nvPr>
        </p:nvGraphicFramePr>
        <p:xfrm>
          <a:off x="228600" y="1844040"/>
          <a:ext cx="8763000" cy="4312920"/>
        </p:xfrm>
        <a:graphic>
          <a:graphicData uri="http://schemas.openxmlformats.org/drawingml/2006/table">
            <a:tbl>
              <a:tblPr firstRow="1" bandRow="1">
                <a:tableStyleId>{5C22544A-7EE6-4342-B048-85BDC9FD1C3A}</a:tableStyleId>
              </a:tblPr>
              <a:tblGrid>
                <a:gridCol w="8269355">
                  <a:extLst>
                    <a:ext uri="{9D8B030D-6E8A-4147-A177-3AD203B41FA5}">
                      <a16:colId xmlns:a16="http://schemas.microsoft.com/office/drawing/2014/main" val="20000"/>
                    </a:ext>
                  </a:extLst>
                </a:gridCol>
                <a:gridCol w="493645">
                  <a:extLst>
                    <a:ext uri="{9D8B030D-6E8A-4147-A177-3AD203B41FA5}">
                      <a16:colId xmlns:a16="http://schemas.microsoft.com/office/drawing/2014/main" val="20001"/>
                    </a:ext>
                  </a:extLst>
                </a:gridCol>
              </a:tblGrid>
              <a:tr h="55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 Establishes</a:t>
                      </a:r>
                      <a:r>
                        <a:rPr lang="en-US" sz="1700" b="1" baseline="0" dirty="0">
                          <a:solidFill>
                            <a:schemeClr val="tx1"/>
                          </a:solidFill>
                        </a:rPr>
                        <a:t> plan/procedures to protect SS information and manages SS documents</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 Releases the RFP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6720">
                <a:tc>
                  <a:txBody>
                    <a:bodyPr/>
                    <a:lstStyle/>
                    <a:p>
                      <a:r>
                        <a:rPr lang="en-US" sz="1700" b="1" dirty="0">
                          <a:solidFill>
                            <a:schemeClr val="tx1"/>
                          </a:solidFill>
                        </a:rPr>
                        <a:t>- Single</a:t>
                      </a:r>
                      <a:r>
                        <a:rPr lang="en-US" sz="1700" b="1" baseline="0" dirty="0">
                          <a:solidFill>
                            <a:schemeClr val="tx1"/>
                          </a:solidFill>
                        </a:rPr>
                        <a:t> point of control for all SS information</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0893">
                <a:tc>
                  <a:txBody>
                    <a:bodyPr/>
                    <a:lstStyle/>
                    <a:p>
                      <a:r>
                        <a:rPr lang="en-US" sz="1700" b="1" dirty="0">
                          <a:solidFill>
                            <a:schemeClr val="tx1"/>
                          </a:solidFill>
                        </a:rPr>
                        <a:t>- </a:t>
                      </a:r>
                      <a:r>
                        <a:rPr lang="en-US" sz="1700" b="1" baseline="0" dirty="0">
                          <a:solidFill>
                            <a:schemeClr val="tx1"/>
                          </a:solidFill>
                        </a:rPr>
                        <a:t>Obtains all required approvals for non-government advisors before they start any support activities</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2773">
                <a:tc>
                  <a: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sz="1700" b="1" baseline="0" dirty="0">
                          <a:solidFill>
                            <a:schemeClr val="tx1"/>
                          </a:solidFill>
                        </a:rPr>
                        <a:t> Ensures SSEB evaluation is consistent with RFP</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2293">
                <a:tc>
                  <a:txBody>
                    <a:bodyPr/>
                    <a:lstStyle/>
                    <a:p>
                      <a:r>
                        <a:rPr lang="en-US" sz="1700" b="1" dirty="0">
                          <a:solidFill>
                            <a:schemeClr val="tx1"/>
                          </a:solidFill>
                        </a:rPr>
                        <a:t>- Controls</a:t>
                      </a:r>
                      <a:r>
                        <a:rPr lang="en-US" sz="1700" b="1" baseline="0" dirty="0">
                          <a:solidFill>
                            <a:schemeClr val="tx1"/>
                          </a:solidFill>
                        </a:rPr>
                        <a:t> exchanges with offerors</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 Prior to discussions,</a:t>
                      </a:r>
                      <a:r>
                        <a:rPr lang="en-US" sz="1700" b="1" baseline="0" dirty="0">
                          <a:solidFill>
                            <a:schemeClr val="tx1"/>
                          </a:solidFill>
                        </a:rPr>
                        <a:t> determines competitive range; submits to </a:t>
                      </a:r>
                      <a:r>
                        <a:rPr lang="en-US" sz="1700" b="1" dirty="0">
                          <a:solidFill>
                            <a:schemeClr val="tx1"/>
                          </a:solidFill>
                        </a:rPr>
                        <a:t>SSA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 Manages</a:t>
                      </a:r>
                      <a:r>
                        <a:rPr lang="en-US" sz="1700" b="1" baseline="0" dirty="0">
                          <a:solidFill>
                            <a:schemeClr val="tx1"/>
                          </a:solidFill>
                        </a:rPr>
                        <a:t> OCI IAW FAR 9.504(a) and FAR 9.505; identifies, evaluates and mitigates potential OCI’s early in the process</a:t>
                      </a:r>
                      <a:endParaRPr lang="en-US" sz="17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45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a:solidFill>
                            <a:schemeClr val="tx1"/>
                          </a:solidFill>
                        </a:rPr>
                        <a:t>- Awards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Rectangle 8"/>
          <p:cNvSpPr/>
          <p:nvPr/>
        </p:nvSpPr>
        <p:spPr>
          <a:xfrm>
            <a:off x="228600" y="1259265"/>
            <a:ext cx="8763000" cy="584775"/>
          </a:xfrm>
          <a:prstGeom prst="rect">
            <a:avLst/>
          </a:prstGeom>
          <a:solidFill>
            <a:srgbClr val="FFFF99"/>
          </a:solidFill>
          <a:ln>
            <a:solidFill>
              <a:schemeClr val="tx1"/>
            </a:solidFill>
          </a:ln>
        </p:spPr>
        <p:txBody>
          <a:bodyPr wrap="square">
            <a:spAutoFit/>
          </a:bodyPr>
          <a:lstStyle/>
          <a:p>
            <a:pPr algn="ctr"/>
            <a:r>
              <a:rPr lang="en-US" sz="1600" b="1" i="1" dirty="0"/>
              <a:t>Primary business advisor (Mission-focused Business Leader) and principal guidance source for entire source selection</a:t>
            </a:r>
          </a:p>
        </p:txBody>
      </p:sp>
      <p:pic>
        <p:nvPicPr>
          <p:cNvPr id="10" name="Picture 1" descr="C:\Program Files\Microsoft Office\MEDIA\OFFICE12\Bullets\BD21301_.gif"/>
          <p:cNvPicPr>
            <a:picLocks noChangeAspect="1" noChangeArrowheads="1"/>
          </p:cNvPicPr>
          <p:nvPr/>
        </p:nvPicPr>
        <p:blipFill>
          <a:blip r:embed="rId3" cstate="print"/>
          <a:srcRect/>
          <a:stretch>
            <a:fillRect/>
          </a:stretch>
        </p:blipFill>
        <p:spPr bwMode="auto">
          <a:xfrm>
            <a:off x="8559800" y="2004060"/>
            <a:ext cx="366713" cy="381000"/>
          </a:xfrm>
          <a:prstGeom prst="rect">
            <a:avLst/>
          </a:prstGeom>
          <a:noFill/>
        </p:spPr>
      </p:pic>
      <p:pic>
        <p:nvPicPr>
          <p:cNvPr id="11" name="Picture 1" descr="C:\Program Files\Microsoft Office\MEDIA\OFFICE12\Bullets\BD21301_.gif"/>
          <p:cNvPicPr>
            <a:picLocks noChangeAspect="1" noChangeArrowheads="1"/>
          </p:cNvPicPr>
          <p:nvPr/>
        </p:nvPicPr>
        <p:blipFill>
          <a:blip r:embed="rId3" cstate="print"/>
          <a:srcRect/>
          <a:stretch>
            <a:fillRect/>
          </a:stretch>
        </p:blipFill>
        <p:spPr bwMode="auto">
          <a:xfrm>
            <a:off x="8570458" y="2468880"/>
            <a:ext cx="366713" cy="381000"/>
          </a:xfrm>
          <a:prstGeom prst="rect">
            <a:avLst/>
          </a:prstGeom>
          <a:noFill/>
        </p:spPr>
      </p:pic>
      <p:pic>
        <p:nvPicPr>
          <p:cNvPr id="12" name="Picture 1" descr="C:\Program Files\Microsoft Office\MEDIA\OFFICE12\Bullets\BD21301_.gif"/>
          <p:cNvPicPr>
            <a:picLocks noChangeAspect="1" noChangeArrowheads="1"/>
          </p:cNvPicPr>
          <p:nvPr/>
        </p:nvPicPr>
        <p:blipFill>
          <a:blip r:embed="rId3" cstate="print"/>
          <a:srcRect/>
          <a:stretch>
            <a:fillRect/>
          </a:stretch>
        </p:blipFill>
        <p:spPr bwMode="auto">
          <a:xfrm>
            <a:off x="8570457" y="2875855"/>
            <a:ext cx="366713" cy="381000"/>
          </a:xfrm>
          <a:prstGeom prst="rect">
            <a:avLst/>
          </a:prstGeom>
          <a:noFill/>
        </p:spPr>
      </p:pic>
      <p:pic>
        <p:nvPicPr>
          <p:cNvPr id="13" name="Picture 1" descr="C:\Program Files\Microsoft Office\MEDIA\OFFICE12\Bullets\BD21301_.gif"/>
          <p:cNvPicPr>
            <a:picLocks noChangeAspect="1" noChangeArrowheads="1"/>
          </p:cNvPicPr>
          <p:nvPr/>
        </p:nvPicPr>
        <p:blipFill>
          <a:blip r:embed="rId3" cstate="print"/>
          <a:srcRect/>
          <a:stretch>
            <a:fillRect/>
          </a:stretch>
        </p:blipFill>
        <p:spPr bwMode="auto">
          <a:xfrm>
            <a:off x="8559799" y="3393894"/>
            <a:ext cx="366713" cy="381000"/>
          </a:xfrm>
          <a:prstGeom prst="rect">
            <a:avLst/>
          </a:prstGeom>
          <a:noFill/>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11</a:t>
            </a:fld>
            <a:endParaRPr lang="en-US" dirty="0">
              <a:solidFill>
                <a:schemeClr val="bg2"/>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2"/>
          <p:cNvSpPr txBox="1">
            <a:spLocks noChangeArrowheads="1"/>
          </p:cNvSpPr>
          <p:nvPr/>
        </p:nvSpPr>
        <p:spPr bwMode="auto">
          <a:xfrm>
            <a:off x="507284" y="2057400"/>
            <a:ext cx="8223726" cy="2554545"/>
          </a:xfrm>
          <a:prstGeom prst="rect">
            <a:avLst/>
          </a:prstGeom>
          <a:noFill/>
          <a:ln w="12700">
            <a:noFill/>
            <a:miter lim="800000"/>
            <a:headEnd/>
            <a:tailEnd/>
          </a:ln>
        </p:spPr>
        <p:txBody>
          <a:bodyPr wrap="none">
            <a:spAutoFit/>
          </a:bodyPr>
          <a:lstStyle/>
          <a:p>
            <a:pPr algn="ctr" eaLnBrk="0" hangingPunct="0"/>
            <a:r>
              <a:rPr lang="en-US" sz="4000" b="1" dirty="0">
                <a:solidFill>
                  <a:srgbClr val="0000CC"/>
                </a:solidFill>
              </a:rPr>
              <a:t>Ethics, Procurement </a:t>
            </a:r>
          </a:p>
          <a:p>
            <a:pPr algn="ctr" eaLnBrk="0" hangingPunct="0"/>
            <a:r>
              <a:rPr lang="en-US" sz="4000" b="1" dirty="0">
                <a:solidFill>
                  <a:srgbClr val="0000CC"/>
                </a:solidFill>
              </a:rPr>
              <a:t>Integrity and Conflicts of Interest</a:t>
            </a:r>
          </a:p>
          <a:p>
            <a:pPr algn="ctr" eaLnBrk="0" hangingPunct="0"/>
            <a:r>
              <a:rPr lang="en-US" sz="4000" b="1" dirty="0">
                <a:solidFill>
                  <a:srgbClr val="0070C0"/>
                </a:solidFill>
              </a:rPr>
              <a:t> </a:t>
            </a:r>
          </a:p>
          <a:p>
            <a:pPr algn="ctr" eaLnBrk="0" hangingPunct="0"/>
            <a:r>
              <a:rPr lang="en-US" sz="4000" b="1" i="1" dirty="0">
                <a:solidFill>
                  <a:srgbClr val="000066"/>
                </a:solidFill>
              </a:rPr>
              <a:t> </a:t>
            </a:r>
          </a:p>
        </p:txBody>
      </p:sp>
      <p:sp>
        <p:nvSpPr>
          <p:cNvPr id="5" name="Rectangle 4"/>
          <p:cNvSpPr/>
          <p:nvPr/>
        </p:nvSpPr>
        <p:spPr>
          <a:xfrm>
            <a:off x="1066800" y="4161472"/>
            <a:ext cx="6934200" cy="923330"/>
          </a:xfrm>
          <a:prstGeom prst="rect">
            <a:avLst/>
          </a:prstGeom>
        </p:spPr>
        <p:txBody>
          <a:bodyPr wrap="square">
            <a:spAutoFit/>
          </a:bodyPr>
          <a:lstStyle/>
          <a:p>
            <a:pPr algn="ctr"/>
            <a:r>
              <a:rPr lang="en-US" b="1" dirty="0">
                <a:solidFill>
                  <a:srgbClr val="FF0000"/>
                </a:solidFill>
              </a:rPr>
              <a:t>Use this time to have Legal Counsel conduct briefing and to get Source Selection team to sign </a:t>
            </a:r>
            <a:r>
              <a:rPr lang="en-US" b="1">
                <a:solidFill>
                  <a:srgbClr val="FF0000"/>
                </a:solidFill>
              </a:rPr>
              <a:t>Non-Disclosure Agreements </a:t>
            </a:r>
            <a:r>
              <a:rPr lang="en-US" b="1" dirty="0">
                <a:solidFill>
                  <a:srgbClr val="FF0000"/>
                </a:solidFill>
              </a:rPr>
              <a:t>or Conflict of </a:t>
            </a:r>
            <a:r>
              <a:rPr lang="en-US" b="1">
                <a:solidFill>
                  <a:srgbClr val="FF0000"/>
                </a:solidFill>
              </a:rPr>
              <a:t>Interest Statements</a:t>
            </a:r>
            <a:r>
              <a:rPr lang="en-US" b="1" dirty="0">
                <a:solidFill>
                  <a:srgbClr val="FF0000"/>
                </a:solidFill>
              </a:rPr>
              <a:t>, etc. </a:t>
            </a:r>
          </a:p>
        </p:txBody>
      </p:sp>
      <p:sp>
        <p:nvSpPr>
          <p:cNvPr id="3" name="Rectangle 2"/>
          <p:cNvSpPr/>
          <p:nvPr/>
        </p:nvSpPr>
        <p:spPr>
          <a:xfrm>
            <a:off x="3136638" y="5294649"/>
            <a:ext cx="2883162" cy="461665"/>
          </a:xfrm>
          <a:prstGeom prst="rect">
            <a:avLst/>
          </a:prstGeom>
        </p:spPr>
        <p:txBody>
          <a:bodyPr wrap="none">
            <a:spAutoFit/>
          </a:bodyPr>
          <a:lstStyle/>
          <a:p>
            <a:pPr algn="ctr">
              <a:spcBef>
                <a:spcPts val="600"/>
              </a:spcBef>
            </a:pPr>
            <a:r>
              <a:rPr lang="en-US" sz="2400" b="1" dirty="0">
                <a:hlinkClick r:id="rId3"/>
              </a:rPr>
              <a:t>SS Ethics Training</a:t>
            </a:r>
            <a:endParaRPr lang="en-US" sz="2400" b="1" dirty="0"/>
          </a:p>
        </p:txBody>
      </p:sp>
      <p:sp>
        <p:nvSpPr>
          <p:cNvPr id="2" name="Slide Number Placeholder 1"/>
          <p:cNvSpPr>
            <a:spLocks noGrp="1"/>
          </p:cNvSpPr>
          <p:nvPr>
            <p:ph type="sldNum" sz="quarter" idx="12"/>
          </p:nvPr>
        </p:nvSpPr>
        <p:spPr/>
        <p:txBody>
          <a:bodyPr/>
          <a:lstStyle/>
          <a:p>
            <a:fld id="{20805013-BF7B-4616-AD61-737F8F5786BD}" type="slidenum">
              <a:rPr lang="en-US" smtClean="0"/>
              <a:pPr/>
              <a:t>110</a:t>
            </a:fld>
            <a:endParaRPr lang="en-US"/>
          </a:p>
        </p:txBody>
      </p:sp>
      <p:sp>
        <p:nvSpPr>
          <p:cNvPr id="6" name="TextBox 5">
            <a:extLst>
              <a:ext uri="{FF2B5EF4-FFF2-40B4-BE49-F238E27FC236}">
                <a16:creationId xmlns:a16="http://schemas.microsoft.com/office/drawing/2014/main" id="{4128BE1F-E806-67E1-19B9-2865BD799FE8}"/>
              </a:ext>
            </a:extLst>
          </p:cNvPr>
          <p:cNvSpPr txBox="1"/>
          <p:nvPr/>
        </p:nvSpPr>
        <p:spPr>
          <a:xfrm>
            <a:off x="2590800" y="6521648"/>
            <a:ext cx="635071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654F0BD6-0051-A7DD-5510-21BEFDB5B15D}"/>
              </a:ext>
            </a:extLst>
          </p:cNvPr>
          <p:cNvPicPr>
            <a:picLocks noChangeAspect="1"/>
          </p:cNvPicPr>
          <p:nvPr/>
        </p:nvPicPr>
        <p:blipFill>
          <a:blip r:embed="rId4"/>
          <a:stretch>
            <a:fillRect/>
          </a:stretch>
        </p:blipFill>
        <p:spPr>
          <a:xfrm>
            <a:off x="7930427" y="127103"/>
            <a:ext cx="938865" cy="975445"/>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304800" y="1373118"/>
            <a:ext cx="8293100" cy="4570482"/>
          </a:xfrm>
        </p:spPr>
        <p:txBody>
          <a:bodyPr>
            <a:spAutoFit/>
          </a:bodyPr>
          <a:lstStyle/>
          <a:p>
            <a:pPr marL="342900" lvl="1" indent="-283464">
              <a:spcBef>
                <a:spcPts val="600"/>
              </a:spcBef>
              <a:spcAft>
                <a:spcPts val="600"/>
              </a:spcAft>
              <a:buSzPct val="100000"/>
              <a:defRPr/>
            </a:pPr>
            <a:r>
              <a:rPr lang="en-US" sz="2400" dirty="0">
                <a:ea typeface="+mn-ea"/>
                <a:cs typeface="+mn-cs"/>
              </a:rPr>
              <a:t>Direct impact on selecting best value</a:t>
            </a:r>
          </a:p>
          <a:p>
            <a:pPr lvl="1" indent="-283464">
              <a:spcBef>
                <a:spcPts val="600"/>
              </a:spcBef>
              <a:spcAft>
                <a:spcPts val="600"/>
              </a:spcAft>
              <a:buSzPct val="100000"/>
              <a:defRPr/>
            </a:pPr>
            <a:r>
              <a:rPr lang="en-US" dirty="0">
                <a:ea typeface="+mn-ea"/>
                <a:cs typeface="+mn-cs"/>
              </a:rPr>
              <a:t>Warfighters live with the result</a:t>
            </a:r>
          </a:p>
          <a:p>
            <a:pPr marL="342900" lvl="1" indent="-283464">
              <a:spcBef>
                <a:spcPts val="1200"/>
              </a:spcBef>
              <a:spcAft>
                <a:spcPts val="600"/>
              </a:spcAft>
              <a:buSzPct val="100000"/>
              <a:defRPr/>
            </a:pPr>
            <a:r>
              <a:rPr lang="en-US" sz="2400" dirty="0">
                <a:ea typeface="+mn-ea"/>
                <a:cs typeface="+mn-cs"/>
              </a:rPr>
              <a:t>Bolster our position in event of protest</a:t>
            </a:r>
          </a:p>
          <a:p>
            <a:pPr marL="342900" lvl="1" indent="-283464">
              <a:spcBef>
                <a:spcPts val="1200"/>
              </a:spcBef>
              <a:spcAft>
                <a:spcPts val="600"/>
              </a:spcAft>
              <a:buSzPct val="100000"/>
              <a:defRPr/>
            </a:pPr>
            <a:r>
              <a:rPr lang="en-US" sz="2400" dirty="0">
                <a:ea typeface="+mn-ea"/>
                <a:cs typeface="+mn-cs"/>
              </a:rPr>
              <a:t>High stakes “game”</a:t>
            </a:r>
          </a:p>
          <a:p>
            <a:pPr lvl="1" indent="-283464">
              <a:spcBef>
                <a:spcPts val="600"/>
              </a:spcBef>
              <a:spcAft>
                <a:spcPts val="600"/>
              </a:spcAft>
              <a:buSzPct val="100000"/>
              <a:defRPr/>
            </a:pPr>
            <a:r>
              <a:rPr lang="en-US" dirty="0">
                <a:ea typeface="+mn-ea"/>
                <a:cs typeface="+mn-cs"/>
              </a:rPr>
              <a:t>Severe consequences if we don’t do it right</a:t>
            </a:r>
          </a:p>
          <a:p>
            <a:pPr marL="342900" lvl="1" indent="-283464">
              <a:spcBef>
                <a:spcPts val="1200"/>
              </a:spcBef>
              <a:spcAft>
                <a:spcPts val="600"/>
              </a:spcAft>
              <a:buSzPct val="100000"/>
              <a:defRPr/>
            </a:pPr>
            <a:r>
              <a:rPr lang="en-US" sz="2400" dirty="0">
                <a:ea typeface="+mn-ea"/>
                <a:cs typeface="+mn-cs"/>
              </a:rPr>
              <a:t>Not luck but</a:t>
            </a:r>
          </a:p>
          <a:p>
            <a:pPr lvl="1" indent="-283464">
              <a:spcBef>
                <a:spcPts val="600"/>
              </a:spcBef>
              <a:spcAft>
                <a:spcPts val="600"/>
              </a:spcAft>
              <a:buSzPct val="100000"/>
              <a:defRPr/>
            </a:pPr>
            <a:r>
              <a:rPr lang="en-US" dirty="0">
                <a:ea typeface="+mn-ea"/>
                <a:cs typeface="+mn-cs"/>
              </a:rPr>
              <a:t>Well-disciplined process throughout</a:t>
            </a:r>
          </a:p>
          <a:p>
            <a:pPr lvl="1" indent="-283464">
              <a:spcBef>
                <a:spcPts val="600"/>
              </a:spcBef>
              <a:spcAft>
                <a:spcPts val="600"/>
              </a:spcAft>
              <a:buSzPct val="100000"/>
              <a:defRPr/>
            </a:pPr>
            <a:r>
              <a:rPr lang="en-US" dirty="0">
                <a:ea typeface="+mn-ea"/>
                <a:cs typeface="+mn-cs"/>
              </a:rPr>
              <a:t>Hard work</a:t>
            </a:r>
          </a:p>
          <a:p>
            <a:pPr lvl="1" indent="-283464">
              <a:spcBef>
                <a:spcPts val="600"/>
              </a:spcBef>
              <a:spcAft>
                <a:spcPts val="600"/>
              </a:spcAft>
              <a:buSzPct val="100000"/>
              <a:defRPr/>
            </a:pPr>
            <a:r>
              <a:rPr lang="en-US" dirty="0">
                <a:ea typeface="+mn-ea"/>
                <a:cs typeface="+mn-cs"/>
              </a:rPr>
              <a:t>Expertise, dedication, concentration</a:t>
            </a:r>
            <a:endParaRPr lang="en-US" sz="2800" dirty="0">
              <a:ea typeface="+mn-ea"/>
              <a:cs typeface="+mn-cs"/>
            </a:endParaRPr>
          </a:p>
        </p:txBody>
      </p:sp>
      <p:sp>
        <p:nvSpPr>
          <p:cNvPr id="30724" name="Title 3"/>
          <p:cNvSpPr>
            <a:spLocks noGrp="1"/>
          </p:cNvSpPr>
          <p:nvPr>
            <p:ph type="title"/>
          </p:nvPr>
        </p:nvSpPr>
        <p:spPr>
          <a:xfrm>
            <a:off x="1295400" y="28575"/>
            <a:ext cx="6692901" cy="1114425"/>
          </a:xfrm>
        </p:spPr>
        <p:txBody>
          <a:bodyPr/>
          <a:lstStyle/>
          <a:p>
            <a:r>
              <a:rPr lang="en-US" dirty="0"/>
              <a:t>Summary </a:t>
            </a:r>
            <a:br>
              <a:rPr lang="en-US" dirty="0"/>
            </a:br>
            <a:r>
              <a:rPr lang="en-US" dirty="0"/>
              <a:t>You Can Have A Major Impact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111</a:t>
            </a:fld>
            <a:endParaRPr lang="en-US" dirty="0">
              <a:solidFill>
                <a:schemeClr val="bg2"/>
              </a:solidFill>
            </a:endParaRPr>
          </a:p>
        </p:txBody>
      </p:sp>
    </p:spTree>
    <p:extLst>
      <p:ext uri="{BB962C8B-B14F-4D97-AF65-F5344CB8AC3E}">
        <p14:creationId xmlns:p14="http://schemas.microsoft.com/office/powerpoint/2010/main" val="32220297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95401"/>
            <a:ext cx="8293100" cy="3123932"/>
          </a:xfrm>
        </p:spPr>
        <p:txBody>
          <a:bodyPr wrap="square">
            <a:spAutoFit/>
          </a:bodyPr>
          <a:lstStyle/>
          <a:p>
            <a:pPr indent="-283464">
              <a:spcBef>
                <a:spcPts val="300"/>
              </a:spcBef>
              <a:spcAft>
                <a:spcPts val="300"/>
              </a:spcAft>
              <a:buSzPct val="100000"/>
              <a:defRPr/>
            </a:pPr>
            <a:r>
              <a:rPr lang="en-US" sz="2400"/>
              <a:t>Designated SS </a:t>
            </a:r>
            <a:r>
              <a:rPr lang="en-US" sz="2400" dirty="0"/>
              <a:t>Trainer provides training </a:t>
            </a:r>
            <a:r>
              <a:rPr lang="en-US" sz="2400" dirty="0">
                <a:hlinkClick r:id="rId3"/>
              </a:rPr>
              <a:t>certificates</a:t>
            </a:r>
            <a:r>
              <a:rPr lang="en-US" sz="2400" dirty="0"/>
              <a:t> to attendees </a:t>
            </a:r>
          </a:p>
          <a:p>
            <a:pPr lvl="1" indent="-283464">
              <a:spcBef>
                <a:spcPts val="300"/>
              </a:spcBef>
              <a:spcAft>
                <a:spcPts val="300"/>
              </a:spcAft>
              <a:buSzPct val="100000"/>
              <a:defRPr/>
            </a:pPr>
            <a:r>
              <a:rPr lang="en-US" dirty="0">
                <a:ea typeface="+mn-ea"/>
                <a:cs typeface="+mn-cs"/>
              </a:rPr>
              <a:t>Attendee names will be provided to Source Selection Training Manager</a:t>
            </a:r>
          </a:p>
          <a:p>
            <a:pPr indent="-283464">
              <a:spcBef>
                <a:spcPts val="300"/>
              </a:spcBef>
              <a:spcAft>
                <a:spcPts val="300"/>
              </a:spcAft>
              <a:buSzPct val="100000"/>
              <a:defRPr/>
            </a:pPr>
            <a:r>
              <a:rPr lang="en-US" sz="2400" dirty="0"/>
              <a:t>Continuous Learning (CL) points</a:t>
            </a:r>
          </a:p>
          <a:p>
            <a:pPr lvl="1" indent="-283464">
              <a:spcBef>
                <a:spcPts val="300"/>
              </a:spcBef>
              <a:spcAft>
                <a:spcPts val="300"/>
              </a:spcAft>
              <a:buSzPct val="100000"/>
              <a:defRPr/>
            </a:pPr>
            <a:r>
              <a:rPr lang="en-US" dirty="0">
                <a:ea typeface="+mn-ea"/>
                <a:cs typeface="+mn-cs"/>
              </a:rPr>
              <a:t>6  CL points for each full day of instruction</a:t>
            </a:r>
          </a:p>
          <a:p>
            <a:pPr lvl="1" indent="-283464">
              <a:spcBef>
                <a:spcPts val="300"/>
              </a:spcBef>
              <a:spcAft>
                <a:spcPts val="300"/>
              </a:spcAft>
              <a:buSzPct val="100000"/>
              <a:defRPr/>
            </a:pPr>
            <a:r>
              <a:rPr lang="en-US" dirty="0">
                <a:ea typeface="+mn-ea"/>
                <a:cs typeface="+mn-cs"/>
              </a:rPr>
              <a:t>3 CL points for any half day of instruction</a:t>
            </a:r>
          </a:p>
          <a:p>
            <a:pPr lvl="1" indent="-283464">
              <a:spcBef>
                <a:spcPts val="300"/>
              </a:spcBef>
              <a:spcAft>
                <a:spcPts val="300"/>
              </a:spcAft>
              <a:buSzPct val="100000"/>
              <a:defRPr/>
            </a:pPr>
            <a:r>
              <a:rPr lang="en-US" dirty="0">
                <a:ea typeface="+mn-ea"/>
                <a:cs typeface="+mn-cs"/>
              </a:rPr>
              <a:t>1 CL point for 2 hours or less of instruction </a:t>
            </a:r>
          </a:p>
        </p:txBody>
      </p:sp>
      <p:sp>
        <p:nvSpPr>
          <p:cNvPr id="2" name="Title 1"/>
          <p:cNvSpPr>
            <a:spLocks noGrp="1"/>
          </p:cNvSpPr>
          <p:nvPr>
            <p:ph type="title"/>
          </p:nvPr>
        </p:nvSpPr>
        <p:spPr/>
        <p:txBody>
          <a:bodyPr/>
          <a:lstStyle/>
          <a:p>
            <a:r>
              <a:rPr lang="en-US" dirty="0"/>
              <a:t>Feedback and Certificate</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112</a:t>
            </a:fld>
            <a:endParaRPr lang="en-US" dirty="0">
              <a:solidFill>
                <a:schemeClr val="bg2"/>
              </a:solidFill>
            </a:endParaRPr>
          </a:p>
        </p:txBody>
      </p:sp>
    </p:spTree>
    <p:extLst>
      <p:ext uri="{BB962C8B-B14F-4D97-AF65-F5344CB8AC3E}">
        <p14:creationId xmlns:p14="http://schemas.microsoft.com/office/powerpoint/2010/main" val="4248771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Grp="1" noChangeArrowheads="1"/>
          </p:cNvSpPr>
          <p:nvPr>
            <p:ph idx="1"/>
          </p:nvPr>
        </p:nvSpPr>
        <p:spPr>
          <a:xfrm>
            <a:off x="304800" y="1295400"/>
            <a:ext cx="8610600" cy="5257800"/>
          </a:xfrm>
        </p:spPr>
        <p:txBody>
          <a:bodyPr/>
          <a:lstStyle/>
          <a:p>
            <a:pPr indent="-283464">
              <a:spcBef>
                <a:spcPts val="0"/>
              </a:spcBef>
              <a:buSzPct val="100000"/>
            </a:pPr>
            <a:r>
              <a:rPr lang="en-US" sz="2400" dirty="0">
                <a:hlinkClick r:id="rId3"/>
              </a:rPr>
              <a:t>DoD Source Selection Procedures</a:t>
            </a:r>
            <a:r>
              <a:rPr lang="en-US" dirty="0"/>
              <a:t> (Effective 20 Aug 2022)</a:t>
            </a:r>
          </a:p>
          <a:p>
            <a:pPr indent="-283464">
              <a:spcBef>
                <a:spcPts val="1200"/>
              </a:spcBef>
              <a:buSzPct val="100000"/>
              <a:defRPr/>
            </a:pPr>
            <a:r>
              <a:rPr lang="en-US" sz="2400" dirty="0">
                <a:hlinkClick r:id="rId4"/>
              </a:rPr>
              <a:t>DAFFARS MP5315.3</a:t>
            </a:r>
            <a:r>
              <a:rPr lang="en-US" dirty="0"/>
              <a:t>  (2023 Edition)</a:t>
            </a:r>
          </a:p>
          <a:p>
            <a:pPr indent="-283464">
              <a:spcBef>
                <a:spcPts val="1200"/>
              </a:spcBef>
              <a:buSzPct val="100000"/>
            </a:pPr>
            <a:r>
              <a:rPr lang="en-US" sz="2400" dirty="0"/>
              <a:t>Types of Contracts - </a:t>
            </a:r>
            <a:r>
              <a:rPr lang="en-US" dirty="0">
                <a:hlinkClick r:id="rId5"/>
              </a:rPr>
              <a:t>FAR 16.103 &amp; 104</a:t>
            </a:r>
            <a:r>
              <a:rPr lang="en-US" dirty="0"/>
              <a:t>, </a:t>
            </a:r>
            <a:r>
              <a:rPr lang="en-US" dirty="0">
                <a:hlinkClick r:id="rId6"/>
              </a:rPr>
              <a:t>DFARS 216.1</a:t>
            </a:r>
            <a:endParaRPr lang="en-US" dirty="0"/>
          </a:p>
          <a:p>
            <a:pPr indent="-283464">
              <a:spcBef>
                <a:spcPts val="1200"/>
              </a:spcBef>
              <a:buSzPct val="100000"/>
            </a:pPr>
            <a:r>
              <a:rPr lang="en-US" sz="2400" dirty="0"/>
              <a:t>Contracting by Negotiation - </a:t>
            </a:r>
            <a:r>
              <a:rPr lang="en-US" dirty="0">
                <a:hlinkClick r:id="rId7"/>
              </a:rPr>
              <a:t>FAR 15</a:t>
            </a:r>
            <a:r>
              <a:rPr lang="en-US" dirty="0"/>
              <a:t>, </a:t>
            </a:r>
            <a:r>
              <a:rPr lang="en-US" dirty="0">
                <a:hlinkClick r:id="rId8"/>
              </a:rPr>
              <a:t>DFARS 215</a:t>
            </a:r>
            <a:endParaRPr lang="en-US" sz="2400" dirty="0"/>
          </a:p>
          <a:p>
            <a:pPr indent="-283464">
              <a:spcBef>
                <a:spcPts val="1200"/>
              </a:spcBef>
              <a:buSzPct val="100000"/>
            </a:pPr>
            <a:r>
              <a:rPr lang="en-US" sz="2400" dirty="0"/>
              <a:t>Acquisition of Commercial Items - </a:t>
            </a:r>
            <a:r>
              <a:rPr lang="en-US" dirty="0">
                <a:hlinkClick r:id="rId9"/>
              </a:rPr>
              <a:t>FAR 12.303</a:t>
            </a:r>
            <a:endParaRPr lang="en-US" sz="2400" dirty="0"/>
          </a:p>
          <a:p>
            <a:pPr indent="-283464">
              <a:spcBef>
                <a:spcPts val="1200"/>
              </a:spcBef>
              <a:buSzPct val="100000"/>
            </a:pPr>
            <a:r>
              <a:rPr lang="en-US" sz="2400" dirty="0"/>
              <a:t>Describing Agency Needs </a:t>
            </a:r>
            <a:r>
              <a:rPr lang="en-US" dirty="0"/>
              <a:t>(Rqmts) - </a:t>
            </a:r>
            <a:r>
              <a:rPr lang="en-US" dirty="0">
                <a:hlinkClick r:id="rId10"/>
              </a:rPr>
              <a:t>FAR 11.101</a:t>
            </a:r>
            <a:r>
              <a:rPr lang="en-US" dirty="0"/>
              <a:t>, </a:t>
            </a:r>
            <a:r>
              <a:rPr lang="en-US" dirty="0">
                <a:hlinkClick r:id="rId11"/>
              </a:rPr>
              <a:t>DFARS 211.1</a:t>
            </a:r>
            <a:endParaRPr lang="en-US" dirty="0"/>
          </a:p>
          <a:p>
            <a:pPr indent="-283464">
              <a:spcBef>
                <a:spcPts val="1200"/>
              </a:spcBef>
              <a:buSzPct val="100000"/>
            </a:pPr>
            <a:r>
              <a:rPr lang="en-US" sz="2400" dirty="0"/>
              <a:t>Market Research - </a:t>
            </a:r>
            <a:r>
              <a:rPr lang="en-US" dirty="0">
                <a:hlinkClick r:id="rId12"/>
              </a:rPr>
              <a:t>FAR 10</a:t>
            </a:r>
            <a:r>
              <a:rPr lang="en-US" dirty="0"/>
              <a:t>, </a:t>
            </a:r>
            <a:r>
              <a:rPr lang="en-US" dirty="0">
                <a:hlinkClick r:id="rId13"/>
              </a:rPr>
              <a:t>DFARS 210</a:t>
            </a:r>
            <a:endParaRPr lang="en-US" dirty="0"/>
          </a:p>
          <a:p>
            <a:pPr indent="-283464">
              <a:spcBef>
                <a:spcPts val="1200"/>
              </a:spcBef>
              <a:buSzPct val="100000"/>
            </a:pPr>
            <a:r>
              <a:rPr lang="en-US" sz="2400" dirty="0"/>
              <a:t>Acquisition Planning - </a:t>
            </a:r>
            <a:r>
              <a:rPr lang="en-US" dirty="0">
                <a:hlinkClick r:id="rId14"/>
              </a:rPr>
              <a:t>FAR 7.1</a:t>
            </a:r>
            <a:r>
              <a:rPr lang="en-US" dirty="0"/>
              <a:t>, </a:t>
            </a:r>
            <a:r>
              <a:rPr lang="en-US" dirty="0">
                <a:hlinkClick r:id="rId15"/>
              </a:rPr>
              <a:t>DFARS 207.1</a:t>
            </a:r>
            <a:endParaRPr lang="en-US" dirty="0"/>
          </a:p>
          <a:p>
            <a:pPr indent="-283464">
              <a:spcBef>
                <a:spcPts val="1200"/>
              </a:spcBef>
              <a:buSzPct val="100000"/>
            </a:pPr>
            <a:r>
              <a:rPr lang="en-US" sz="2400" dirty="0"/>
              <a:t>Conflicts of Interest - </a:t>
            </a:r>
            <a:r>
              <a:rPr lang="en-US" dirty="0">
                <a:hlinkClick r:id="rId16"/>
              </a:rPr>
              <a:t>FAR 3.104</a:t>
            </a:r>
            <a:r>
              <a:rPr lang="en-US" dirty="0"/>
              <a:t>, </a:t>
            </a:r>
            <a:r>
              <a:rPr lang="en-US" dirty="0">
                <a:hlinkClick r:id="rId17"/>
              </a:rPr>
              <a:t>DFARS 203.104</a:t>
            </a:r>
            <a:endParaRPr lang="en-US" dirty="0"/>
          </a:p>
        </p:txBody>
      </p:sp>
      <p:sp>
        <p:nvSpPr>
          <p:cNvPr id="39939" name="Slide Number Placeholder 4"/>
          <p:cNvSpPr>
            <a:spLocks noGrp="1"/>
          </p:cNvSpPr>
          <p:nvPr>
            <p:ph type="sldNum" sz="quarter" idx="11"/>
          </p:nvPr>
        </p:nvSpPr>
        <p:spPr/>
        <p:txBody>
          <a:bodyPr/>
          <a:lstStyle/>
          <a:p>
            <a:pPr>
              <a:defRPr/>
            </a:pPr>
            <a:fld id="{92DB3EF9-D645-4BEE-BB73-10683A6A2489}" type="slidenum">
              <a:rPr lang="en-US" smtClean="0"/>
              <a:pPr>
                <a:defRPr/>
              </a:pPr>
              <a:t>113</a:t>
            </a:fld>
            <a:endParaRPr lang="en-US">
              <a:solidFill>
                <a:schemeClr val="bg2"/>
              </a:solidFill>
            </a:endParaRPr>
          </a:p>
        </p:txBody>
      </p:sp>
      <p:sp>
        <p:nvSpPr>
          <p:cNvPr id="39941" name="Rectangle 4"/>
          <p:cNvSpPr>
            <a:spLocks noGrp="1" noChangeArrowheads="1"/>
          </p:cNvSpPr>
          <p:nvPr>
            <p:ph type="title"/>
          </p:nvPr>
        </p:nvSpPr>
        <p:spPr>
          <a:xfrm>
            <a:off x="4267200" y="51724"/>
            <a:ext cx="3549650" cy="1143000"/>
          </a:xfrm>
        </p:spPr>
        <p:txBody>
          <a:bodyPr/>
          <a:lstStyle/>
          <a:p>
            <a:r>
              <a:rPr lang="en-US" sz="3200" dirty="0"/>
              <a:t>Updated  References/Links  </a:t>
            </a:r>
          </a:p>
        </p:txBody>
      </p:sp>
    </p:spTree>
    <p:extLst>
      <p:ext uri="{BB962C8B-B14F-4D97-AF65-F5344CB8AC3E}">
        <p14:creationId xmlns:p14="http://schemas.microsoft.com/office/powerpoint/2010/main" val="1406413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6225" y="1295400"/>
            <a:ext cx="8397875" cy="4743450"/>
          </a:xfrm>
        </p:spPr>
        <p:txBody>
          <a:bodyPr/>
          <a:lstStyle/>
          <a:p>
            <a:pPr algn="ctr">
              <a:buNone/>
            </a:pPr>
            <a:endParaRPr lang="en-US" sz="3200" dirty="0"/>
          </a:p>
          <a:p>
            <a:pPr algn="ctr">
              <a:buNone/>
            </a:pPr>
            <a:endParaRPr lang="en-US" sz="3200" dirty="0"/>
          </a:p>
          <a:p>
            <a:pPr algn="ctr">
              <a:buNone/>
            </a:pPr>
            <a:r>
              <a:rPr lang="en-US" sz="4000" i="1" dirty="0">
                <a:latin typeface="+mj-lt"/>
              </a:rPr>
              <a:t>LINKED CHARTS</a:t>
            </a:r>
            <a:endParaRPr lang="en-US" sz="4000" i="1"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114</a:t>
            </a:fld>
            <a:endParaRPr lang="en-US" dirty="0">
              <a:solidFill>
                <a:schemeClr val="bg2"/>
              </a:solidFill>
            </a:endParaRPr>
          </a:p>
        </p:txBody>
      </p:sp>
    </p:spTree>
    <p:extLst>
      <p:ext uri="{BB962C8B-B14F-4D97-AF65-F5344CB8AC3E}">
        <p14:creationId xmlns:p14="http://schemas.microsoft.com/office/powerpoint/2010/main" val="35903836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normAutofit/>
          </a:bodyPr>
          <a:lstStyle/>
          <a:p>
            <a:pPr algn="r"/>
            <a:r>
              <a:rPr lang="en-US" dirty="0"/>
              <a:t>Technical Rating Method </a:t>
            </a:r>
          </a:p>
        </p:txBody>
      </p:sp>
      <p:sp>
        <p:nvSpPr>
          <p:cNvPr id="22530" name="Slide Number Placeholder 3"/>
          <p:cNvSpPr>
            <a:spLocks noGrp="1"/>
          </p:cNvSpPr>
          <p:nvPr>
            <p:ph type="sldNum" sz="quarter" idx="12"/>
          </p:nvPr>
        </p:nvSpPr>
        <p:spPr/>
        <p:txBody>
          <a:bodyPr/>
          <a:lstStyle/>
          <a:p>
            <a:pPr>
              <a:defRPr/>
            </a:pPr>
            <a:fld id="{57636445-0A89-4751-9047-83AF7213AFF8}" type="slidenum">
              <a:rPr lang="en-US" smtClean="0"/>
              <a:pPr>
                <a:defRPr/>
              </a:pPr>
              <a:t>115</a:t>
            </a:fld>
            <a:endParaRPr lang="en-US" dirty="0">
              <a:solidFill>
                <a:schemeClr val="bg2"/>
              </a:solidFill>
            </a:endParaRPr>
          </a:p>
        </p:txBody>
      </p:sp>
      <p:graphicFrame>
        <p:nvGraphicFramePr>
          <p:cNvPr id="5" name="Table 4"/>
          <p:cNvGraphicFramePr>
            <a:graphicFrameLocks noGrp="1"/>
          </p:cNvGraphicFramePr>
          <p:nvPr/>
        </p:nvGraphicFramePr>
        <p:xfrm>
          <a:off x="409575" y="1292225"/>
          <a:ext cx="8356726" cy="5129904"/>
        </p:xfrm>
        <a:graphic>
          <a:graphicData uri="http://schemas.openxmlformats.org/drawingml/2006/table">
            <a:tbl>
              <a:tblPr/>
              <a:tblGrid>
                <a:gridCol w="1343246">
                  <a:extLst>
                    <a:ext uri="{9D8B030D-6E8A-4147-A177-3AD203B41FA5}">
                      <a16:colId xmlns:a16="http://schemas.microsoft.com/office/drawing/2014/main" val="20000"/>
                    </a:ext>
                  </a:extLst>
                </a:gridCol>
                <a:gridCol w="1560407">
                  <a:extLst>
                    <a:ext uri="{9D8B030D-6E8A-4147-A177-3AD203B41FA5}">
                      <a16:colId xmlns:a16="http://schemas.microsoft.com/office/drawing/2014/main" val="20001"/>
                    </a:ext>
                  </a:extLst>
                </a:gridCol>
                <a:gridCol w="5453073">
                  <a:extLst>
                    <a:ext uri="{9D8B030D-6E8A-4147-A177-3AD203B41FA5}">
                      <a16:colId xmlns:a16="http://schemas.microsoft.com/office/drawing/2014/main" val="20002"/>
                    </a:ext>
                  </a:extLst>
                </a:gridCol>
              </a:tblGrid>
              <a:tr h="388173">
                <a:tc gridSpan="3">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Table 2A. Technical Rating</a:t>
                      </a:r>
                      <a:r>
                        <a:rPr lang="en-US" sz="1600" b="1" baseline="0" dirty="0">
                          <a:latin typeface="Arial" pitchFamily="34" charset="0"/>
                          <a:ea typeface="Times New Roman"/>
                          <a:cs typeface="Arial" pitchFamily="34" charset="0"/>
                        </a:rPr>
                        <a:t> Method</a:t>
                      </a:r>
                      <a:endParaRPr lang="en-US" sz="16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753">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Color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71259">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Blue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Outstanding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demonstrates an exceptional approach and understanding of the requirements, contains multiple strengths and/or at least one significant strength.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71259">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Purple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Good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solidFill>
                            <a:schemeClr val="tx1"/>
                          </a:solidFill>
                          <a:latin typeface="Arial" pitchFamily="34" charset="0"/>
                          <a:ea typeface="Times New Roman"/>
                          <a:cs typeface="Arial" pitchFamily="34" charset="0"/>
                        </a:rPr>
                        <a:t>Proposal demonstrates a thorough approach and understanding of the requirements and contains at least one strength or significant strength.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7506">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Green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demonstrates an adequate approach and understanding of the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13977">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Yellow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1"/>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Marginal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has not demonstrated an adequate approach and understanding of the requirements.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3977">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4F"/>
                    </a:solidFill>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Arial" pitchFamily="34" charset="0"/>
                          <a:ea typeface="Times New Roman"/>
                          <a:cs typeface="Arial" pitchFamily="34" charset="0"/>
                        </a:rPr>
                        <a:t>Proposal does not meet requirements of the solicitation and, thus, contains one or more deficiencies and is un-awardable.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Right Arrow 4">
            <a:hlinkClick r:id="rId3" action="ppaction://hlinksldjump"/>
            <a:extLst>
              <a:ext uri="{FF2B5EF4-FFF2-40B4-BE49-F238E27FC236}">
                <a16:creationId xmlns:a16="http://schemas.microsoft.com/office/drawing/2014/main" id="{ACC65F97-D9F7-0F89-4CEF-971E56DB8C0E}"/>
              </a:ext>
            </a:extLst>
          </p:cNvPr>
          <p:cNvSpPr/>
          <p:nvPr/>
        </p:nvSpPr>
        <p:spPr bwMode="auto">
          <a:xfrm rot="10800000">
            <a:off x="8420100" y="6160025"/>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071AE3AE-2225-55C0-E41C-C8E656A9B73C}"/>
              </a:ext>
            </a:extLst>
          </p:cNvPr>
          <p:cNvSpPr txBox="1"/>
          <p:nvPr/>
        </p:nvSpPr>
        <p:spPr>
          <a:xfrm>
            <a:off x="2362200" y="6518151"/>
            <a:ext cx="59436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4" name="Picture 3">
            <a:extLst>
              <a:ext uri="{FF2B5EF4-FFF2-40B4-BE49-F238E27FC236}">
                <a16:creationId xmlns:a16="http://schemas.microsoft.com/office/drawing/2014/main" id="{35F4FF77-A07E-48BB-2D93-4317817CD32E}"/>
              </a:ext>
            </a:extLst>
          </p:cNvPr>
          <p:cNvPicPr>
            <a:picLocks noChangeAspect="1"/>
          </p:cNvPicPr>
          <p:nvPr/>
        </p:nvPicPr>
        <p:blipFill>
          <a:blip r:embed="rId4"/>
          <a:stretch>
            <a:fillRect/>
          </a:stretch>
        </p:blipFill>
        <p:spPr>
          <a:xfrm>
            <a:off x="8090367" y="44972"/>
            <a:ext cx="938865" cy="975445"/>
          </a:xfrm>
          <a:prstGeom prst="rect">
            <a:avLst/>
          </a:prstGeom>
        </p:spPr>
      </p:pic>
    </p:spTree>
    <p:extLst>
      <p:ext uri="{BB962C8B-B14F-4D97-AF65-F5344CB8AC3E}">
        <p14:creationId xmlns:p14="http://schemas.microsoft.com/office/powerpoint/2010/main" val="40876611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normAutofit fontScale="90000"/>
          </a:bodyPr>
          <a:lstStyle/>
          <a:p>
            <a:pPr algn="r"/>
            <a:r>
              <a:rPr lang="en-US" dirty="0"/>
              <a:t>Technical Risk Rating Method</a:t>
            </a:r>
          </a:p>
        </p:txBody>
      </p:sp>
      <p:sp>
        <p:nvSpPr>
          <p:cNvPr id="23554" name="Slide Number Placeholder 3"/>
          <p:cNvSpPr>
            <a:spLocks noGrp="1"/>
          </p:cNvSpPr>
          <p:nvPr>
            <p:ph type="sldNum" sz="quarter" idx="12"/>
          </p:nvPr>
        </p:nvSpPr>
        <p:spPr/>
        <p:txBody>
          <a:bodyPr/>
          <a:lstStyle/>
          <a:p>
            <a:pPr>
              <a:defRPr/>
            </a:pPr>
            <a:fld id="{63AE0B19-05A3-4E30-ADBA-64EFC2519635}" type="slidenum">
              <a:rPr lang="en-US" smtClean="0"/>
              <a:pPr>
                <a:defRPr/>
              </a:pPr>
              <a:t>116</a:t>
            </a:fld>
            <a:endParaRPr lang="en-US"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37585299"/>
              </p:ext>
            </p:extLst>
          </p:nvPr>
        </p:nvGraphicFramePr>
        <p:xfrm>
          <a:off x="228600" y="1367533"/>
          <a:ext cx="8762999" cy="5040149"/>
        </p:xfrm>
        <a:graphic>
          <a:graphicData uri="http://schemas.openxmlformats.org/drawingml/2006/table">
            <a:tbl>
              <a:tblPr/>
              <a:tblGrid>
                <a:gridCol w="1466187">
                  <a:extLst>
                    <a:ext uri="{9D8B030D-6E8A-4147-A177-3AD203B41FA5}">
                      <a16:colId xmlns:a16="http://schemas.microsoft.com/office/drawing/2014/main" val="20000"/>
                    </a:ext>
                  </a:extLst>
                </a:gridCol>
                <a:gridCol w="7296812">
                  <a:extLst>
                    <a:ext uri="{9D8B030D-6E8A-4147-A177-3AD203B41FA5}">
                      <a16:colId xmlns:a16="http://schemas.microsoft.com/office/drawing/2014/main" val="20001"/>
                    </a:ext>
                  </a:extLst>
                </a:gridCol>
              </a:tblGrid>
              <a:tr h="232667">
                <a:tc gridSpan="2">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Table 2B. Technical Risk Rating</a:t>
                      </a:r>
                      <a:r>
                        <a:rPr lang="en-US" sz="1500" b="1" baseline="0" dirty="0">
                          <a:latin typeface="Arial" pitchFamily="34" charset="0"/>
                          <a:ea typeface="Times New Roman"/>
                          <a:cs typeface="Arial" pitchFamily="34" charset="0"/>
                        </a:rPr>
                        <a:t> Method</a:t>
                      </a:r>
                      <a:endParaRPr lang="en-US" sz="15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98513">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6021">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Proposal may contain weaknesses</a:t>
                      </a:r>
                      <a:r>
                        <a:rPr lang="en-US" sz="1500" b="1" baseline="0" dirty="0">
                          <a:latin typeface="Arial" pitchFamily="34" charset="0"/>
                          <a:ea typeface="Times New Roman"/>
                          <a:cs typeface="Arial" pitchFamily="34" charset="0"/>
                        </a:rPr>
                        <a:t> which have </a:t>
                      </a:r>
                      <a:r>
                        <a:rPr lang="en-US" sz="1500" b="1" dirty="0">
                          <a:latin typeface="Arial" pitchFamily="34" charset="0"/>
                          <a:ea typeface="Times New Roman"/>
                          <a:cs typeface="Arial" pitchFamily="34" charset="0"/>
                        </a:rPr>
                        <a:t>low potential to cause disruption of schedule, increased cost or degradation of performance. Normal contractor effort and normal Government monitoring will likely be able to overcome any difficulties.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4064">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Moderate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pitchFamily="34" charset="0"/>
                          <a:ea typeface="Times New Roman"/>
                          <a:cs typeface="Arial" pitchFamily="34" charset="0"/>
                        </a:rPr>
                        <a:t>Proposal contains a significant</a:t>
                      </a:r>
                      <a:r>
                        <a:rPr lang="en-US" sz="1500" b="1" baseline="0" dirty="0">
                          <a:latin typeface="Arial" pitchFamily="34" charset="0"/>
                          <a:ea typeface="Times New Roman"/>
                          <a:cs typeface="Arial" pitchFamily="34" charset="0"/>
                        </a:rPr>
                        <a:t> weakness or combination of weaknesses which may have a moderate potential to </a:t>
                      </a:r>
                      <a:r>
                        <a:rPr lang="en-US" sz="1500" b="1" dirty="0">
                          <a:latin typeface="Arial" pitchFamily="34" charset="0"/>
                          <a:ea typeface="Times New Roman"/>
                          <a:cs typeface="Arial" pitchFamily="34" charset="0"/>
                        </a:rPr>
                        <a:t>cause disruption of schedule, increased cost or degradation of performance. Special contractor emphasis and close Government monitoring will likely be able to overcome difficulties.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0383">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Proposal contains a significant weakness or combination of weaknesses which is likely to</a:t>
                      </a:r>
                      <a:r>
                        <a:rPr lang="en-US" sz="1500" b="1" baseline="0" dirty="0">
                          <a:solidFill>
                            <a:schemeClr val="tx1"/>
                          </a:solidFill>
                          <a:latin typeface="Arial" pitchFamily="34" charset="0"/>
                          <a:ea typeface="Times New Roman"/>
                          <a:cs typeface="Arial" pitchFamily="34" charset="0"/>
                        </a:rPr>
                        <a:t> have high potential to </a:t>
                      </a:r>
                      <a:r>
                        <a:rPr lang="en-US" sz="1500" b="1" dirty="0">
                          <a:solidFill>
                            <a:schemeClr val="tx1"/>
                          </a:solidFill>
                          <a:latin typeface="Arial" pitchFamily="34" charset="0"/>
                          <a:ea typeface="Times New Roman"/>
                          <a:cs typeface="Arial" pitchFamily="34" charset="0"/>
                        </a:rPr>
                        <a:t>cause significant disruption of schedule, increased cost or degradation of performance. Special contractor emphasis and close Government</a:t>
                      </a:r>
                      <a:r>
                        <a:rPr lang="en-US" sz="1500" b="1" baseline="0" dirty="0">
                          <a:solidFill>
                            <a:schemeClr val="tx1"/>
                          </a:solidFill>
                          <a:latin typeface="Arial" pitchFamily="34" charset="0"/>
                          <a:ea typeface="Times New Roman"/>
                          <a:cs typeface="Arial" pitchFamily="34" charset="0"/>
                        </a:rPr>
                        <a:t> monitoring will un</a:t>
                      </a:r>
                      <a:r>
                        <a:rPr lang="en-US" sz="1500" b="1" dirty="0">
                          <a:solidFill>
                            <a:schemeClr val="tx1"/>
                          </a:solidFill>
                          <a:latin typeface="Arial" pitchFamily="34" charset="0"/>
                          <a:ea typeface="Times New Roman"/>
                          <a:cs typeface="Arial" pitchFamily="34" charset="0"/>
                        </a:rPr>
                        <a:t>likely be able to overcome any difficulties.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0630">
                <a:tc>
                  <a:txBody>
                    <a:bodyPr/>
                    <a:lstStyle/>
                    <a:p>
                      <a:pPr marL="0" marR="0">
                        <a:lnSpc>
                          <a:spcPct val="115000"/>
                        </a:lnSpc>
                        <a:spcBef>
                          <a:spcPts val="0"/>
                        </a:spcBef>
                        <a:spcAft>
                          <a:spcPts val="0"/>
                        </a:spcAft>
                      </a:pPr>
                      <a:r>
                        <a:rPr lang="en-US" sz="1500" b="1" dirty="0">
                          <a:solidFill>
                            <a:schemeClr val="tx1"/>
                          </a:solidFill>
                          <a:latin typeface="Arial" pitchFamily="34" charset="0"/>
                          <a:ea typeface="Times New Roman"/>
                          <a:cs typeface="Arial" pitchFamily="34" charset="0"/>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kern="1200" dirty="0">
                          <a:solidFill>
                            <a:schemeClr val="tx1"/>
                          </a:solidFill>
                          <a:effectLst/>
                          <a:latin typeface="+mj-lt"/>
                          <a:ea typeface="+mn-ea"/>
                          <a:cs typeface="+mn-cs"/>
                        </a:rPr>
                        <a:t>Proposal contains a deficiency or a combination of significant weaknesses that causes an unacceptable level of risk of unsuccessful performance</a:t>
                      </a:r>
                      <a:r>
                        <a:rPr lang="en-US" sz="1500" b="1" kern="1200" dirty="0">
                          <a:solidFill>
                            <a:schemeClr val="tx1"/>
                          </a:solidFill>
                          <a:effectLst/>
                          <a:latin typeface="+mn-lt"/>
                          <a:ea typeface="+mn-ea"/>
                          <a:cs typeface="+mn-cs"/>
                        </a:rPr>
                        <a:t>. </a:t>
                      </a:r>
                      <a:endParaRPr lang="en-US" sz="1500" b="1" dirty="0">
                        <a:solidFill>
                          <a:schemeClr val="tx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ight Arrow 4">
            <a:hlinkClick r:id="rId3" action="ppaction://hlinksldjump"/>
          </p:cNvPr>
          <p:cNvSpPr/>
          <p:nvPr/>
        </p:nvSpPr>
        <p:spPr bwMode="auto">
          <a:xfrm rot="10800000">
            <a:off x="8420100" y="6160025"/>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0DA8F9E-FD74-2F96-F10D-6979A052AE00}"/>
              </a:ext>
            </a:extLst>
          </p:cNvPr>
          <p:cNvSpPr txBox="1"/>
          <p:nvPr/>
        </p:nvSpPr>
        <p:spPr>
          <a:xfrm>
            <a:off x="2378075" y="6521648"/>
            <a:ext cx="57150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4" name="Picture 3">
            <a:extLst>
              <a:ext uri="{FF2B5EF4-FFF2-40B4-BE49-F238E27FC236}">
                <a16:creationId xmlns:a16="http://schemas.microsoft.com/office/drawing/2014/main" id="{99FF1EC9-F7E3-E50B-6CB0-059D6C4EE5E6}"/>
              </a:ext>
            </a:extLst>
          </p:cNvPr>
          <p:cNvPicPr>
            <a:picLocks noChangeAspect="1"/>
          </p:cNvPicPr>
          <p:nvPr/>
        </p:nvPicPr>
        <p:blipFill>
          <a:blip r:embed="rId4"/>
          <a:stretch>
            <a:fillRect/>
          </a:stretch>
        </p:blipFill>
        <p:spPr>
          <a:xfrm>
            <a:off x="8090367" y="129814"/>
            <a:ext cx="938865" cy="975445"/>
          </a:xfrm>
          <a:prstGeom prst="rect">
            <a:avLst/>
          </a:prstGeom>
        </p:spPr>
      </p:pic>
    </p:spTree>
    <p:extLst>
      <p:ext uri="{BB962C8B-B14F-4D97-AF65-F5344CB8AC3E}">
        <p14:creationId xmlns:p14="http://schemas.microsoft.com/office/powerpoint/2010/main" val="3426637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1663700" y="76200"/>
            <a:ext cx="6413500" cy="995363"/>
          </a:xfrm>
        </p:spPr>
        <p:txBody>
          <a:bodyPr>
            <a:normAutofit fontScale="90000"/>
          </a:bodyPr>
          <a:lstStyle/>
          <a:p>
            <a:pPr algn="r"/>
            <a:r>
              <a:rPr lang="en-US" dirty="0"/>
              <a:t> Combined Technical/Risk Rating Method</a:t>
            </a:r>
          </a:p>
        </p:txBody>
      </p:sp>
      <p:sp>
        <p:nvSpPr>
          <p:cNvPr id="21506" name="Slide Number Placeholder 3"/>
          <p:cNvSpPr>
            <a:spLocks noGrp="1"/>
          </p:cNvSpPr>
          <p:nvPr>
            <p:ph type="sldNum" sz="quarter" idx="12"/>
          </p:nvPr>
        </p:nvSpPr>
        <p:spPr>
          <a:xfrm>
            <a:off x="8001000" y="6524625"/>
            <a:ext cx="1143000" cy="304800"/>
          </a:xfrm>
        </p:spPr>
        <p:txBody>
          <a:bodyPr/>
          <a:lstStyle/>
          <a:p>
            <a:pPr>
              <a:defRPr/>
            </a:pPr>
            <a:fld id="{F4776E01-2772-4A2A-A410-2C16E0ECC7F1}" type="slidenum">
              <a:rPr lang="en-US" smtClean="0"/>
              <a:pPr>
                <a:defRPr/>
              </a:pPr>
              <a:t>117</a:t>
            </a:fld>
            <a:endParaRPr lang="en-US" dirty="0">
              <a:solidFill>
                <a:schemeClr val="bg2"/>
              </a:solidFill>
            </a:endParaRPr>
          </a:p>
        </p:txBody>
      </p:sp>
      <p:graphicFrame>
        <p:nvGraphicFramePr>
          <p:cNvPr id="318" name="Table 317"/>
          <p:cNvGraphicFramePr>
            <a:graphicFrameLocks noGrp="1"/>
          </p:cNvGraphicFramePr>
          <p:nvPr/>
        </p:nvGraphicFramePr>
        <p:xfrm>
          <a:off x="377824" y="1347788"/>
          <a:ext cx="8537575" cy="5154329"/>
        </p:xfrm>
        <a:graphic>
          <a:graphicData uri="http://schemas.openxmlformats.org/drawingml/2006/table">
            <a:tbl>
              <a:tblPr/>
              <a:tblGrid>
                <a:gridCol w="1424713">
                  <a:extLst>
                    <a:ext uri="{9D8B030D-6E8A-4147-A177-3AD203B41FA5}">
                      <a16:colId xmlns:a16="http://schemas.microsoft.com/office/drawing/2014/main" val="20000"/>
                    </a:ext>
                  </a:extLst>
                </a:gridCol>
                <a:gridCol w="1582518">
                  <a:extLst>
                    <a:ext uri="{9D8B030D-6E8A-4147-A177-3AD203B41FA5}">
                      <a16:colId xmlns:a16="http://schemas.microsoft.com/office/drawing/2014/main" val="20001"/>
                    </a:ext>
                  </a:extLst>
                </a:gridCol>
                <a:gridCol w="5530344">
                  <a:extLst>
                    <a:ext uri="{9D8B030D-6E8A-4147-A177-3AD203B41FA5}">
                      <a16:colId xmlns:a16="http://schemas.microsoft.com/office/drawing/2014/main" val="20002"/>
                    </a:ext>
                  </a:extLst>
                </a:gridCol>
              </a:tblGrid>
              <a:tr h="283391">
                <a:tc gridSpan="3">
                  <a:txBody>
                    <a:bodyPr/>
                    <a:lstStyle/>
                    <a:p>
                      <a:pPr marL="0" marR="0">
                        <a:lnSpc>
                          <a:spcPct val="115000"/>
                        </a:lnSpc>
                        <a:spcBef>
                          <a:spcPts val="0"/>
                        </a:spcBef>
                        <a:spcAft>
                          <a:spcPts val="0"/>
                        </a:spcAft>
                      </a:pPr>
                      <a:r>
                        <a:rPr lang="en-US" sz="1400" b="1" dirty="0">
                          <a:latin typeface="Arial"/>
                          <a:ea typeface="Times New Roman"/>
                          <a:cs typeface="Times New Roman"/>
                        </a:rPr>
                        <a:t>Table 3.  Combined Technical/Risk Rating</a:t>
                      </a:r>
                      <a:r>
                        <a:rPr lang="en-US" sz="1400" b="1" baseline="0" dirty="0">
                          <a:latin typeface="Arial"/>
                          <a:ea typeface="Times New Roman"/>
                          <a:cs typeface="Times New Roman"/>
                        </a:rPr>
                        <a:t> Method</a:t>
                      </a:r>
                      <a:endParaRPr lang="en-US" sz="1400" b="1" dirty="0">
                        <a:latin typeface="Arial"/>
                        <a:ea typeface="Times New Roman"/>
                        <a:cs typeface="Times New Roman"/>
                      </a:endParaRP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3391">
                <a:tc>
                  <a:txBody>
                    <a:bodyPr/>
                    <a:lstStyle/>
                    <a:p>
                      <a:pPr marL="0" marR="0">
                        <a:lnSpc>
                          <a:spcPct val="115000"/>
                        </a:lnSpc>
                        <a:spcBef>
                          <a:spcPts val="0"/>
                        </a:spcBef>
                        <a:spcAft>
                          <a:spcPts val="0"/>
                        </a:spcAft>
                      </a:pPr>
                      <a:r>
                        <a:rPr lang="en-US" sz="1400" b="1" dirty="0">
                          <a:latin typeface="Arial"/>
                          <a:ea typeface="Times New Roman"/>
                          <a:cs typeface="Times New Roman"/>
                        </a:rPr>
                        <a:t>Color</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Rating</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Description</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8446">
                <a:tc>
                  <a:txBody>
                    <a:bodyPr/>
                    <a:lstStyle/>
                    <a:p>
                      <a:pPr marL="0" marR="0">
                        <a:lnSpc>
                          <a:spcPct val="115000"/>
                        </a:lnSpc>
                        <a:spcBef>
                          <a:spcPts val="0"/>
                        </a:spcBef>
                        <a:spcAft>
                          <a:spcPts val="0"/>
                        </a:spcAft>
                      </a:pPr>
                      <a:r>
                        <a:rPr lang="en-US" sz="1400" b="1" dirty="0">
                          <a:latin typeface="Arial"/>
                          <a:ea typeface="Times New Roman"/>
                          <a:cs typeface="Times New Roman"/>
                        </a:rPr>
                        <a:t>Blue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Outstanding</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demonstrates an exceptional approach and understanding of the requirements and</a:t>
                      </a:r>
                      <a:r>
                        <a:rPr lang="en-US" sz="1400" b="1" baseline="0" dirty="0">
                          <a:latin typeface="Arial"/>
                          <a:ea typeface="Times New Roman"/>
                          <a:cs typeface="Times New Roman"/>
                        </a:rPr>
                        <a:t> contains multiple s</a:t>
                      </a:r>
                      <a:r>
                        <a:rPr lang="en-US" sz="1400" b="1" dirty="0">
                          <a:latin typeface="Arial"/>
                          <a:ea typeface="Times New Roman"/>
                          <a:cs typeface="Times New Roman"/>
                        </a:rPr>
                        <a:t>trengths and/or at least one significant strength,</a:t>
                      </a:r>
                      <a:r>
                        <a:rPr lang="en-US" sz="1400" b="1" baseline="0" dirty="0">
                          <a:latin typeface="Arial"/>
                          <a:ea typeface="Times New Roman"/>
                          <a:cs typeface="Times New Roman"/>
                        </a:rPr>
                        <a:t> </a:t>
                      </a:r>
                      <a:r>
                        <a:rPr lang="en-US" sz="1400" b="1" dirty="0">
                          <a:latin typeface="Arial"/>
                          <a:ea typeface="Times New Roman"/>
                          <a:cs typeface="Times New Roman"/>
                        </a:rPr>
                        <a:t>and risk of unsuccessful performance is low.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Purple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4ECA"/>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Good</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indicates a thorough approach and understanding of the requirements and contains</a:t>
                      </a:r>
                      <a:r>
                        <a:rPr lang="en-US" sz="1400" b="1" baseline="0" dirty="0">
                          <a:latin typeface="Arial"/>
                          <a:ea typeface="Times New Roman"/>
                          <a:cs typeface="Times New Roman"/>
                        </a:rPr>
                        <a:t> at least one strength or significant strength and r</a:t>
                      </a:r>
                      <a:r>
                        <a:rPr lang="en-US" sz="1400" b="1" dirty="0">
                          <a:latin typeface="Arial"/>
                          <a:ea typeface="Times New Roman"/>
                          <a:cs typeface="Times New Roman"/>
                        </a:rPr>
                        <a:t>isk of unsuccessful performance is low to moderate.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Green</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Acceptable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meets requirements and indicates an adequate approach and understanding of the requirements, and risk of unsuccessful performance is no worse than moderate.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1366">
                <a:tc>
                  <a:txBody>
                    <a:bodyPr/>
                    <a:lstStyle/>
                    <a:p>
                      <a:pPr marL="0" marR="0">
                        <a:lnSpc>
                          <a:spcPct val="115000"/>
                        </a:lnSpc>
                        <a:spcBef>
                          <a:spcPts val="0"/>
                        </a:spcBef>
                        <a:spcAft>
                          <a:spcPts val="0"/>
                        </a:spcAft>
                      </a:pPr>
                      <a:r>
                        <a:rPr lang="en-US" sz="1400" b="1" dirty="0">
                          <a:latin typeface="Arial"/>
                          <a:ea typeface="Times New Roman"/>
                          <a:cs typeface="Times New Roman"/>
                        </a:rPr>
                        <a:t>Yellow</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81"/>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Marginal</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has not demonstrated an adequate approach and understanding of the requirements, and/or risk of unsuccessful performance is high.</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23685">
                <a:tc>
                  <a:txBody>
                    <a:bodyPr/>
                    <a:lstStyle/>
                    <a:p>
                      <a:pPr marL="0" marR="0">
                        <a:lnSpc>
                          <a:spcPct val="115000"/>
                        </a:lnSpc>
                        <a:spcBef>
                          <a:spcPts val="0"/>
                        </a:spcBef>
                        <a:spcAft>
                          <a:spcPts val="0"/>
                        </a:spcAft>
                      </a:pPr>
                      <a:r>
                        <a:rPr lang="en-US" sz="1400" b="1" dirty="0">
                          <a:latin typeface="Arial"/>
                          <a:ea typeface="Times New Roman"/>
                          <a:cs typeface="Times New Roman"/>
                        </a:rPr>
                        <a:t>Red</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4F4F"/>
                    </a:solidFill>
                  </a:tcPr>
                </a:tc>
                <a:tc>
                  <a:txBody>
                    <a:bodyPr/>
                    <a:lstStyle/>
                    <a:p>
                      <a:pPr marL="0" marR="0">
                        <a:lnSpc>
                          <a:spcPct val="115000"/>
                        </a:lnSpc>
                        <a:spcBef>
                          <a:spcPts val="0"/>
                        </a:spcBef>
                        <a:spcAft>
                          <a:spcPts val="0"/>
                        </a:spcAft>
                      </a:pPr>
                      <a:r>
                        <a:rPr lang="en-US" sz="1400" b="1" dirty="0">
                          <a:latin typeface="Arial"/>
                          <a:ea typeface="Times New Roman"/>
                          <a:cs typeface="Times New Roman"/>
                        </a:rPr>
                        <a:t>Unacceptable</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Times New Roman"/>
                          <a:cs typeface="Times New Roman"/>
                        </a:rPr>
                        <a:t>Proposal does not meet requirements of the solicitation, and thus, contains one or more deficiencies and is </a:t>
                      </a:r>
                      <a:r>
                        <a:rPr lang="en-US" sz="1400" b="1" dirty="0" err="1">
                          <a:latin typeface="Arial"/>
                          <a:ea typeface="Times New Roman"/>
                          <a:cs typeface="Times New Roman"/>
                        </a:rPr>
                        <a:t>unawardable</a:t>
                      </a:r>
                      <a:r>
                        <a:rPr lang="en-US" sz="1400" b="1" dirty="0">
                          <a:latin typeface="Arial"/>
                          <a:ea typeface="Times New Roman"/>
                          <a:cs typeface="Times New Roman"/>
                        </a:rPr>
                        <a:t> and/or risk of performance is unacceptably high. </a:t>
                      </a:r>
                    </a:p>
                  </a:txBody>
                  <a:tcPr marL="55627" marR="55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ight Arrow 4">
            <a:hlinkClick r:id="rId3" action="ppaction://hlinksldjump"/>
          </p:cNvPr>
          <p:cNvSpPr/>
          <p:nvPr/>
        </p:nvSpPr>
        <p:spPr bwMode="auto">
          <a:xfrm rot="10800000">
            <a:off x="8229600" y="60960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2" name="Picture 1">
            <a:extLst>
              <a:ext uri="{FF2B5EF4-FFF2-40B4-BE49-F238E27FC236}">
                <a16:creationId xmlns:a16="http://schemas.microsoft.com/office/drawing/2014/main" id="{F9AA2E92-AB0B-AEA2-0FA8-214DA4A899F3}"/>
              </a:ext>
            </a:extLst>
          </p:cNvPr>
          <p:cNvPicPr>
            <a:picLocks noChangeAspect="1"/>
          </p:cNvPicPr>
          <p:nvPr/>
        </p:nvPicPr>
        <p:blipFill>
          <a:blip r:embed="rId4"/>
          <a:stretch>
            <a:fillRect/>
          </a:stretch>
        </p:blipFill>
        <p:spPr>
          <a:xfrm>
            <a:off x="8042476" y="96118"/>
            <a:ext cx="938865" cy="975445"/>
          </a:xfrm>
          <a:prstGeom prst="rect">
            <a:avLst/>
          </a:prstGeom>
        </p:spPr>
      </p:pic>
    </p:spTree>
    <p:extLst>
      <p:ext uri="{BB962C8B-B14F-4D97-AF65-F5344CB8AC3E}">
        <p14:creationId xmlns:p14="http://schemas.microsoft.com/office/powerpoint/2010/main" val="32333149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219200" y="0"/>
            <a:ext cx="6629400" cy="1219200"/>
          </a:xfrm>
        </p:spPr>
        <p:txBody>
          <a:bodyPr/>
          <a:lstStyle/>
          <a:p>
            <a:pPr algn="l"/>
            <a:r>
              <a:rPr lang="en-US" sz="2800" dirty="0"/>
              <a:t>Technical Acceptable/Unacceptable Rating Method</a:t>
            </a:r>
          </a:p>
        </p:txBody>
      </p:sp>
      <p:sp>
        <p:nvSpPr>
          <p:cNvPr id="24578" name="Slide Number Placeholder 3"/>
          <p:cNvSpPr>
            <a:spLocks noGrp="1"/>
          </p:cNvSpPr>
          <p:nvPr>
            <p:ph type="sldNum" sz="quarter" idx="12"/>
          </p:nvPr>
        </p:nvSpPr>
        <p:spPr/>
        <p:txBody>
          <a:bodyPr/>
          <a:lstStyle/>
          <a:p>
            <a:pPr>
              <a:defRPr/>
            </a:pPr>
            <a:fld id="{9137E437-A8A1-4C97-8415-7661AF041346}" type="slidenum">
              <a:rPr lang="en-US" smtClean="0"/>
              <a:pPr>
                <a:defRPr/>
              </a:pPr>
              <a:t>118</a:t>
            </a:fld>
            <a:endParaRPr lang="en-US" dirty="0">
              <a:solidFill>
                <a:schemeClr val="bg2"/>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81354870"/>
              </p:ext>
            </p:extLst>
          </p:nvPr>
        </p:nvGraphicFramePr>
        <p:xfrm>
          <a:off x="406400" y="1450975"/>
          <a:ext cx="8331200" cy="3151062"/>
        </p:xfrm>
        <a:graphic>
          <a:graphicData uri="http://schemas.openxmlformats.org/drawingml/2006/table">
            <a:tbl>
              <a:tblPr/>
              <a:tblGrid>
                <a:gridCol w="2408958">
                  <a:extLst>
                    <a:ext uri="{9D8B030D-6E8A-4147-A177-3AD203B41FA5}">
                      <a16:colId xmlns:a16="http://schemas.microsoft.com/office/drawing/2014/main" val="20000"/>
                    </a:ext>
                  </a:extLst>
                </a:gridCol>
                <a:gridCol w="5922242">
                  <a:extLst>
                    <a:ext uri="{9D8B030D-6E8A-4147-A177-3AD203B41FA5}">
                      <a16:colId xmlns:a16="http://schemas.microsoft.com/office/drawing/2014/main" val="20001"/>
                    </a:ext>
                  </a:extLst>
                </a:gridCol>
              </a:tblGrid>
              <a:tr h="481252">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Description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3752">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Proposal meets the requirements</a:t>
                      </a:r>
                      <a:r>
                        <a:rPr lang="en-US" sz="2400" b="1" baseline="0" dirty="0">
                          <a:latin typeface="Arial"/>
                          <a:ea typeface="Times New Roman"/>
                          <a:cs typeface="Times New Roman"/>
                        </a:rPr>
                        <a:t> of the solicitation.</a:t>
                      </a:r>
                      <a:endParaRPr lang="en-US" sz="24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9815">
                <a:tc>
                  <a:txBody>
                    <a:bodyPr/>
                    <a:lstStyle/>
                    <a:p>
                      <a:pPr marL="0" marR="0" indent="0">
                        <a:lnSpc>
                          <a:spcPct val="115000"/>
                        </a:lnSpc>
                        <a:spcBef>
                          <a:spcPts val="0"/>
                        </a:spcBef>
                        <a:spcAft>
                          <a:spcPts val="0"/>
                        </a:spcAft>
                        <a:tabLst>
                          <a:tab pos="914400" algn="l"/>
                          <a:tab pos="457200" algn="l"/>
                        </a:tabLst>
                      </a:pPr>
                      <a:r>
                        <a:rPr lang="en-US" sz="2400" b="1" dirty="0">
                          <a:latin typeface="Arial"/>
                          <a:ea typeface="Times New Roman"/>
                          <a:cs typeface="Times New Roman"/>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914400" algn="l"/>
                          <a:tab pos="457200" algn="l"/>
                        </a:tabLst>
                        <a:defRPr/>
                      </a:pPr>
                      <a:r>
                        <a:rPr lang="en-US" sz="2400" b="1" kern="1200" dirty="0">
                          <a:solidFill>
                            <a:schemeClr val="tx1"/>
                          </a:solidFill>
                          <a:latin typeface="Arial"/>
                          <a:ea typeface="Times New Roman"/>
                          <a:cs typeface="Times New Roman"/>
                        </a:rPr>
                        <a:t>Proposal does not meet the requirements of the solicitation.</a:t>
                      </a:r>
                    </a:p>
                    <a:p>
                      <a:pPr marL="0" marR="0" indent="0">
                        <a:lnSpc>
                          <a:spcPct val="115000"/>
                        </a:lnSpc>
                        <a:spcBef>
                          <a:spcPts val="0"/>
                        </a:spcBef>
                        <a:spcAft>
                          <a:spcPts val="0"/>
                        </a:spcAft>
                        <a:tabLst>
                          <a:tab pos="914400" algn="l"/>
                          <a:tab pos="457200" algn="l"/>
                        </a:tabLst>
                      </a:pPr>
                      <a:endParaRPr lang="en-US" sz="2400" b="1" kern="1200" dirty="0">
                        <a:solidFill>
                          <a:schemeClr val="tx1"/>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ight Arrow 4">
            <a:hlinkClick r:id="rId3" action="ppaction://hlinksldjump"/>
          </p:cNvPr>
          <p:cNvSpPr/>
          <p:nvPr/>
        </p:nvSpPr>
        <p:spPr bwMode="auto">
          <a:xfrm rot="10800000">
            <a:off x="8229600" y="5943600"/>
            <a:ext cx="520700" cy="457199"/>
          </a:xfrm>
          <a:prstGeom prst="rightArrow">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FA5C8BE6-DD49-466F-6D38-3B77617D9E8B}"/>
              </a:ext>
            </a:extLst>
          </p:cNvPr>
          <p:cNvSpPr txBox="1"/>
          <p:nvPr/>
        </p:nvSpPr>
        <p:spPr>
          <a:xfrm>
            <a:off x="2577618" y="6496931"/>
            <a:ext cx="6413982"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4" name="Picture 3">
            <a:extLst>
              <a:ext uri="{FF2B5EF4-FFF2-40B4-BE49-F238E27FC236}">
                <a16:creationId xmlns:a16="http://schemas.microsoft.com/office/drawing/2014/main" id="{62A185DD-4E2F-15B5-627C-FCD697AB5073}"/>
              </a:ext>
            </a:extLst>
          </p:cNvPr>
          <p:cNvPicPr>
            <a:picLocks noChangeAspect="1"/>
          </p:cNvPicPr>
          <p:nvPr/>
        </p:nvPicPr>
        <p:blipFill>
          <a:blip r:embed="rId4"/>
          <a:stretch>
            <a:fillRect/>
          </a:stretch>
        </p:blipFill>
        <p:spPr>
          <a:xfrm>
            <a:off x="7924800" y="109412"/>
            <a:ext cx="938865" cy="975445"/>
          </a:xfrm>
          <a:prstGeom prst="rect">
            <a:avLst/>
          </a:prstGeom>
        </p:spPr>
      </p:pic>
    </p:spTree>
    <p:extLst>
      <p:ext uri="{BB962C8B-B14F-4D97-AF65-F5344CB8AC3E}">
        <p14:creationId xmlns:p14="http://schemas.microsoft.com/office/powerpoint/2010/main" val="21755435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1066800" y="76200"/>
            <a:ext cx="6781800" cy="1143000"/>
          </a:xfrm>
        </p:spPr>
        <p:txBody>
          <a:bodyPr/>
          <a:lstStyle/>
          <a:p>
            <a:pPr algn="r"/>
            <a:r>
              <a:rPr lang="en-US" dirty="0"/>
              <a:t>Past Performance Evaluation</a:t>
            </a:r>
          </a:p>
        </p:txBody>
      </p:sp>
      <p:graphicFrame>
        <p:nvGraphicFramePr>
          <p:cNvPr id="6" name="Table 5"/>
          <p:cNvGraphicFramePr>
            <a:graphicFrameLocks noGrp="1"/>
          </p:cNvGraphicFramePr>
          <p:nvPr>
            <p:extLst>
              <p:ext uri="{D42A27DB-BD31-4B8C-83A1-F6EECF244321}">
                <p14:modId xmlns:p14="http://schemas.microsoft.com/office/powerpoint/2010/main" val="2252168750"/>
              </p:ext>
            </p:extLst>
          </p:nvPr>
        </p:nvGraphicFramePr>
        <p:xfrm>
          <a:off x="397203" y="2787501"/>
          <a:ext cx="8327697" cy="3159126"/>
        </p:xfrm>
        <a:graphic>
          <a:graphicData uri="http://schemas.openxmlformats.org/drawingml/2006/table">
            <a:tbl>
              <a:tblPr/>
              <a:tblGrid>
                <a:gridCol w="2407945">
                  <a:extLst>
                    <a:ext uri="{9D8B030D-6E8A-4147-A177-3AD203B41FA5}">
                      <a16:colId xmlns:a16="http://schemas.microsoft.com/office/drawing/2014/main" val="20000"/>
                    </a:ext>
                  </a:extLst>
                </a:gridCol>
                <a:gridCol w="5919752">
                  <a:extLst>
                    <a:ext uri="{9D8B030D-6E8A-4147-A177-3AD203B41FA5}">
                      <a16:colId xmlns:a16="http://schemas.microsoft.com/office/drawing/2014/main" val="20001"/>
                    </a:ext>
                  </a:extLst>
                </a:gridCol>
              </a:tblGrid>
              <a:tr h="360576">
                <a:tc gridSpan="2">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Table C-2. Past Performance</a:t>
                      </a:r>
                      <a:r>
                        <a:rPr lang="en-US" sz="1600" b="1" baseline="0" dirty="0">
                          <a:latin typeface="Arial"/>
                          <a:ea typeface="Times New Roman"/>
                          <a:cs typeface="Times New Roman"/>
                        </a:rPr>
                        <a:t> Acceptable/Unacceptable Rating Method</a:t>
                      </a:r>
                      <a:endParaRPr lang="en-US" sz="16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60576">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Rating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18774">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Based on the offeror’s performance record, the Government has a reasonable expectation that the offeror will successfully perform the required</a:t>
                      </a:r>
                      <a:r>
                        <a:rPr lang="en-US" sz="1600" b="1" baseline="0" dirty="0">
                          <a:latin typeface="Arial"/>
                          <a:ea typeface="Times New Roman"/>
                          <a:cs typeface="Times New Roman"/>
                        </a:rPr>
                        <a:t> effort, or the offeror’s performance record is unknown. (See note above.)</a:t>
                      </a:r>
                      <a:endParaRPr lang="en-US" sz="16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19200">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Unacceptable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914400" algn="l"/>
                          <a:tab pos="457200" algn="l"/>
                        </a:tabLst>
                        <a:defRPr/>
                      </a:pPr>
                      <a:r>
                        <a:rPr lang="en-US" sz="1600" b="1" kern="1200" dirty="0">
                          <a:solidFill>
                            <a:schemeClr val="tx1"/>
                          </a:solidFill>
                          <a:latin typeface="Arial"/>
                          <a:ea typeface="Times New Roman"/>
                          <a:cs typeface="Times New Roman"/>
                        </a:rPr>
                        <a:t>Based on the offeror’s performance record, the Government does not have a reasonable expectation that the offeror will be able to successfully perform the required effort.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Rectangle 1"/>
          <p:cNvSpPr/>
          <p:nvPr/>
        </p:nvSpPr>
        <p:spPr>
          <a:xfrm>
            <a:off x="381000" y="1219200"/>
            <a:ext cx="8343900" cy="1384995"/>
          </a:xfrm>
          <a:prstGeom prst="rect">
            <a:avLst/>
          </a:prstGeom>
        </p:spPr>
        <p:txBody>
          <a:bodyPr wrap="square">
            <a:spAutoFit/>
          </a:bodyPr>
          <a:lstStyle/>
          <a:p>
            <a:pPr algn="just" eaLnBrk="0" hangingPunct="0"/>
            <a:r>
              <a:rPr lang="en-US" sz="1400" b="1" dirty="0"/>
              <a:t>Note</a:t>
            </a:r>
            <a:r>
              <a:rPr lang="en-US" sz="1400" dirty="0"/>
              <a:t>:  In the case of an </a:t>
            </a:r>
            <a:r>
              <a:rPr lang="en-US" sz="1400" dirty="0" err="1"/>
              <a:t>offeror</a:t>
            </a:r>
            <a:r>
              <a:rPr lang="en-US" sz="1400" dirty="0"/>
              <a:t> without a record of relevant past performance or for whom information on past performance is not available or so sparse that no meaningful past performance rating can be reasonably assigned , the </a:t>
            </a:r>
            <a:r>
              <a:rPr lang="en-US" sz="1400" dirty="0" err="1"/>
              <a:t>offeror</a:t>
            </a:r>
            <a:r>
              <a:rPr lang="en-US" sz="1400" dirty="0"/>
              <a:t> may not be evaluated favorably or unfavorably on past performance (see FAR 15.305(a)(2)(iv)).  Therefore, the offeror shall be determined to have unknown (or “neutral”) past performance.  In the context of acceptability/unacceptability, a neutral ratings hall be considered “acceptable”.</a:t>
            </a:r>
          </a:p>
        </p:txBody>
      </p:sp>
      <p:sp>
        <p:nvSpPr>
          <p:cNvPr id="7" name="Right Arrow 6">
            <a:hlinkClick r:id="rId3" action="ppaction://hlinksldjump"/>
          </p:cNvPr>
          <p:cNvSpPr/>
          <p:nvPr/>
        </p:nvSpPr>
        <p:spPr bwMode="auto">
          <a:xfrm rot="10800000">
            <a:off x="8229600" y="5943600"/>
            <a:ext cx="609600" cy="484632"/>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119</a:t>
            </a:fld>
            <a:endParaRPr lang="en-US"/>
          </a:p>
        </p:txBody>
      </p:sp>
      <p:sp>
        <p:nvSpPr>
          <p:cNvPr id="5" name="TextBox 4">
            <a:extLst>
              <a:ext uri="{FF2B5EF4-FFF2-40B4-BE49-F238E27FC236}">
                <a16:creationId xmlns:a16="http://schemas.microsoft.com/office/drawing/2014/main" id="{07D3573E-7223-4AC4-1D69-CD795F827B38}"/>
              </a:ext>
            </a:extLst>
          </p:cNvPr>
          <p:cNvSpPr txBox="1"/>
          <p:nvPr/>
        </p:nvSpPr>
        <p:spPr>
          <a:xfrm>
            <a:off x="2493380" y="6484633"/>
            <a:ext cx="60198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8" name="Picture 7">
            <a:extLst>
              <a:ext uri="{FF2B5EF4-FFF2-40B4-BE49-F238E27FC236}">
                <a16:creationId xmlns:a16="http://schemas.microsoft.com/office/drawing/2014/main" id="{1C34F3C1-0D53-6677-289D-463991EFB4F2}"/>
              </a:ext>
            </a:extLst>
          </p:cNvPr>
          <p:cNvPicPr>
            <a:picLocks noChangeAspect="1"/>
          </p:cNvPicPr>
          <p:nvPr/>
        </p:nvPicPr>
        <p:blipFill>
          <a:blip r:embed="rId4"/>
          <a:stretch>
            <a:fillRect/>
          </a:stretch>
        </p:blipFill>
        <p:spPr>
          <a:xfrm>
            <a:off x="8090367" y="142353"/>
            <a:ext cx="938865" cy="975445"/>
          </a:xfrm>
          <a:prstGeom prst="rect">
            <a:avLst/>
          </a:prstGeom>
        </p:spPr>
      </p:pic>
    </p:spTree>
    <p:extLst>
      <p:ext uri="{BB962C8B-B14F-4D97-AF65-F5344CB8AC3E}">
        <p14:creationId xmlns:p14="http://schemas.microsoft.com/office/powerpoint/2010/main" val="258690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76200"/>
            <a:ext cx="6692900" cy="1055132"/>
          </a:xfrm>
        </p:spPr>
        <p:txBody>
          <a:bodyPr/>
          <a:lstStyle/>
          <a:p>
            <a:r>
              <a:rPr lang="en-US" dirty="0"/>
              <a:t>SSAC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99356101"/>
              </p:ext>
            </p:extLst>
          </p:nvPr>
        </p:nvGraphicFramePr>
        <p:xfrm>
          <a:off x="381000" y="2590800"/>
          <a:ext cx="8321676" cy="1752600"/>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gridCol w="396876">
                  <a:extLst>
                    <a:ext uri="{9D8B030D-6E8A-4147-A177-3AD203B41FA5}">
                      <a16:colId xmlns:a16="http://schemas.microsoft.com/office/drawing/2014/main" val="20001"/>
                    </a:ext>
                  </a:extLst>
                </a:gridCol>
              </a:tblGrid>
              <a:tr h="370840">
                <a:tc>
                  <a:txBody>
                    <a:bodyPr/>
                    <a:lstStyle/>
                    <a:p>
                      <a:r>
                        <a:rPr lang="en-US" b="1" dirty="0">
                          <a:solidFill>
                            <a:schemeClr val="tx1"/>
                          </a:solidFill>
                        </a:rPr>
                        <a:t>- Oversees SSEB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Reviews </a:t>
                      </a:r>
                      <a:r>
                        <a:rPr lang="en-US" sz="1800" b="1" dirty="0">
                          <a:solidFill>
                            <a:schemeClr val="tx1"/>
                          </a:solidFill>
                        </a:rPr>
                        <a:t>SSEB evaluation</a:t>
                      </a:r>
                      <a:r>
                        <a:rPr lang="en-US" sz="1800" b="1" baseline="0" dirty="0">
                          <a:solidFill>
                            <a:schemeClr val="tx1"/>
                          </a:solidFill>
                        </a:rPr>
                        <a:t> results to ensure consistency with RFP</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b="1" dirty="0">
                          <a:solidFill>
                            <a:schemeClr val="tx1"/>
                          </a:solidFill>
                        </a:rPr>
                        <a:t>-</a:t>
                      </a:r>
                      <a:r>
                        <a:rPr lang="en-US" b="1" baseline="0" dirty="0">
                          <a:solidFill>
                            <a:schemeClr val="tx1"/>
                          </a:solidFill>
                        </a:rPr>
                        <a:t> Provides written </a:t>
                      </a:r>
                      <a:r>
                        <a:rPr lang="en-US" b="1" baseline="0" dirty="0">
                          <a:solidFill>
                            <a:schemeClr val="tx1"/>
                          </a:solidFill>
                          <a:hlinkClick r:id="rId3"/>
                        </a:rPr>
                        <a:t>Comparative Analysis Report and Award Recommendation</a:t>
                      </a:r>
                      <a:r>
                        <a:rPr lang="en-US" b="1" baseline="0" dirty="0">
                          <a:solidFill>
                            <a:schemeClr val="tx1"/>
                          </a:solidFill>
                        </a:rPr>
                        <a:t> (CAR) to SSA (other than LPTA)</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b="1" dirty="0">
                          <a:solidFill>
                            <a:schemeClr val="tx1"/>
                          </a:solidFill>
                        </a:rPr>
                        <a:t>- Ensures minority opinions</a:t>
                      </a:r>
                      <a:r>
                        <a:rPr lang="en-US" b="1" baseline="0" dirty="0">
                          <a:solidFill>
                            <a:schemeClr val="tx1"/>
                          </a:solidFill>
                        </a:rPr>
                        <a:t> within SSAC are documented in CAR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Rectangle 8"/>
          <p:cNvSpPr/>
          <p:nvPr/>
        </p:nvSpPr>
        <p:spPr>
          <a:xfrm>
            <a:off x="381000" y="1676400"/>
            <a:ext cx="8305800" cy="369332"/>
          </a:xfrm>
          <a:prstGeom prst="rect">
            <a:avLst/>
          </a:prstGeom>
          <a:solidFill>
            <a:srgbClr val="FFFF99"/>
          </a:solidFill>
          <a:ln>
            <a:solidFill>
              <a:schemeClr val="tx1"/>
            </a:solidFill>
          </a:ln>
        </p:spPr>
        <p:txBody>
          <a:bodyPr wrap="square">
            <a:spAutoFit/>
          </a:bodyPr>
          <a:lstStyle/>
          <a:p>
            <a:pPr algn="ctr"/>
            <a:r>
              <a:rPr lang="en-US" b="1" i="1" dirty="0"/>
              <a:t>Established by SSA to provide functional expertise and support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12</a:t>
            </a:fld>
            <a:endParaRPr lang="en-US" dirty="0">
              <a:solidFill>
                <a:schemeClr val="bg2"/>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1295400" y="76200"/>
            <a:ext cx="6692900" cy="1005681"/>
          </a:xfrm>
        </p:spPr>
        <p:txBody>
          <a:bodyPr>
            <a:normAutofit/>
          </a:bodyPr>
          <a:lstStyle/>
          <a:p>
            <a:pPr algn="r"/>
            <a:r>
              <a:rPr lang="en-US" dirty="0"/>
              <a:t>Past Performance Evaluation</a:t>
            </a:r>
          </a:p>
        </p:txBody>
      </p:sp>
      <p:graphicFrame>
        <p:nvGraphicFramePr>
          <p:cNvPr id="6" name="Table 5"/>
          <p:cNvGraphicFramePr>
            <a:graphicFrameLocks noGrp="1"/>
          </p:cNvGraphicFramePr>
          <p:nvPr>
            <p:extLst>
              <p:ext uri="{D42A27DB-BD31-4B8C-83A1-F6EECF244321}">
                <p14:modId xmlns:p14="http://schemas.microsoft.com/office/powerpoint/2010/main" val="2673354397"/>
              </p:ext>
            </p:extLst>
          </p:nvPr>
        </p:nvGraphicFramePr>
        <p:xfrm>
          <a:off x="457200" y="1306513"/>
          <a:ext cx="8280400" cy="4408487"/>
        </p:xfrm>
        <a:graphic>
          <a:graphicData uri="http://schemas.openxmlformats.org/drawingml/2006/table">
            <a:tbl>
              <a:tblPr/>
              <a:tblGrid>
                <a:gridCol w="2394269">
                  <a:extLst>
                    <a:ext uri="{9D8B030D-6E8A-4147-A177-3AD203B41FA5}">
                      <a16:colId xmlns:a16="http://schemas.microsoft.com/office/drawing/2014/main" val="20000"/>
                    </a:ext>
                  </a:extLst>
                </a:gridCol>
                <a:gridCol w="5886131">
                  <a:extLst>
                    <a:ext uri="{9D8B030D-6E8A-4147-A177-3AD203B41FA5}">
                      <a16:colId xmlns:a16="http://schemas.microsoft.com/office/drawing/2014/main" val="20001"/>
                    </a:ext>
                  </a:extLst>
                </a:gridCol>
              </a:tblGrid>
              <a:tr h="360443">
                <a:tc gridSpan="2">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Table 4. Past Performance</a:t>
                      </a:r>
                      <a:r>
                        <a:rPr lang="en-US" sz="1600" b="1" baseline="0" dirty="0">
                          <a:latin typeface="Arial"/>
                          <a:ea typeface="Times New Roman"/>
                          <a:cs typeface="Times New Roman"/>
                        </a:rPr>
                        <a:t> Relevancy</a:t>
                      </a:r>
                      <a:r>
                        <a:rPr lang="en-US" sz="1600" b="1" dirty="0">
                          <a:latin typeface="Arial"/>
                          <a:ea typeface="Times New Roman"/>
                          <a:cs typeface="Times New Roman"/>
                        </a:rPr>
                        <a:t> Rating</a:t>
                      </a:r>
                      <a:r>
                        <a:rPr lang="en-US" sz="1600" b="1" baseline="0" dirty="0">
                          <a:latin typeface="Arial"/>
                          <a:ea typeface="Times New Roman"/>
                          <a:cs typeface="Times New Roman"/>
                        </a:rPr>
                        <a:t> Method</a:t>
                      </a:r>
                      <a:endParaRPr lang="en-US" sz="16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60443">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Rating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Definition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8857">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Very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Present/past performance effort involved essentially the same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1030">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Present/past performance effort involved similar scope and</a:t>
                      </a:r>
                      <a:r>
                        <a:rPr lang="en-US" sz="1600" b="1" baseline="0" dirty="0">
                          <a:latin typeface="Arial"/>
                          <a:ea typeface="Times New Roman"/>
                          <a:cs typeface="Times New Roman"/>
                        </a:rPr>
                        <a:t> </a:t>
                      </a:r>
                      <a:r>
                        <a:rPr lang="en-US" sz="1600" b="1" dirty="0">
                          <a:latin typeface="Arial"/>
                          <a:ea typeface="Times New Roman"/>
                          <a:cs typeface="Times New Roman"/>
                        </a:rPr>
                        <a:t>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8857">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Somewhat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Present/past performance effort involved some of the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48857">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Not Relevant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15000"/>
                        </a:lnSpc>
                        <a:spcBef>
                          <a:spcPts val="0"/>
                        </a:spcBef>
                        <a:spcAft>
                          <a:spcPts val="0"/>
                        </a:spcAft>
                        <a:tabLst>
                          <a:tab pos="914400" algn="l"/>
                          <a:tab pos="457200" algn="l"/>
                        </a:tabLst>
                      </a:pPr>
                      <a:r>
                        <a:rPr lang="en-US" sz="1600" b="1" dirty="0">
                          <a:latin typeface="Arial"/>
                          <a:ea typeface="Times New Roman"/>
                          <a:cs typeface="Times New Roman"/>
                        </a:rPr>
                        <a:t>Present/past performance effort involved little or none of the scope and magnitude of effort and complexities this solicitation requires.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444500" y="5715218"/>
            <a:ext cx="8305800" cy="584775"/>
          </a:xfrm>
          <a:prstGeom prst="rect">
            <a:avLst/>
          </a:prstGeom>
          <a:noFill/>
        </p:spPr>
        <p:txBody>
          <a:bodyPr wrap="square" rtlCol="0">
            <a:spAutoFit/>
          </a:bodyPr>
          <a:lstStyle/>
          <a:p>
            <a:r>
              <a:rPr lang="en-US" sz="1600" b="1" dirty="0"/>
              <a:t>May use, as a minimum, “Acceptable” or “Unacceptable” ratings (Table C-2) for source selections requiring less discrimination in past performance evaluation.</a:t>
            </a:r>
          </a:p>
        </p:txBody>
      </p:sp>
      <p:sp>
        <p:nvSpPr>
          <p:cNvPr id="2" name="Slide Number Placeholder 1"/>
          <p:cNvSpPr>
            <a:spLocks noGrp="1"/>
          </p:cNvSpPr>
          <p:nvPr>
            <p:ph type="sldNum" sz="quarter" idx="12"/>
          </p:nvPr>
        </p:nvSpPr>
        <p:spPr/>
        <p:txBody>
          <a:bodyPr/>
          <a:lstStyle/>
          <a:p>
            <a:fld id="{20805013-BF7B-4616-AD61-737F8F5786BD}" type="slidenum">
              <a:rPr lang="en-US" smtClean="0"/>
              <a:pPr/>
              <a:t>120</a:t>
            </a:fld>
            <a:endParaRPr lang="en-US"/>
          </a:p>
        </p:txBody>
      </p:sp>
      <p:sp>
        <p:nvSpPr>
          <p:cNvPr id="8" name="Right Arrow 6">
            <a:hlinkClick r:id="rId3" action="ppaction://hlinksldjump"/>
            <a:extLst>
              <a:ext uri="{FF2B5EF4-FFF2-40B4-BE49-F238E27FC236}">
                <a16:creationId xmlns:a16="http://schemas.microsoft.com/office/drawing/2014/main" id="{5A10C972-7E31-8198-37CB-649C065C5328}"/>
              </a:ext>
            </a:extLst>
          </p:cNvPr>
          <p:cNvSpPr/>
          <p:nvPr/>
        </p:nvSpPr>
        <p:spPr bwMode="auto">
          <a:xfrm rot="10800000">
            <a:off x="8229600" y="5943600"/>
            <a:ext cx="609600" cy="484632"/>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7D4D0B6B-4B2D-6098-D431-553045C29C8E}"/>
              </a:ext>
            </a:extLst>
          </p:cNvPr>
          <p:cNvPicPr>
            <a:picLocks noChangeAspect="1"/>
          </p:cNvPicPr>
          <p:nvPr/>
        </p:nvPicPr>
        <p:blipFill>
          <a:blip r:embed="rId4"/>
          <a:stretch>
            <a:fillRect/>
          </a:stretch>
        </p:blipFill>
        <p:spPr>
          <a:xfrm>
            <a:off x="8090367" y="106436"/>
            <a:ext cx="938865" cy="975445"/>
          </a:xfrm>
          <a:prstGeom prst="rect">
            <a:avLst/>
          </a:prstGeom>
        </p:spPr>
      </p:pic>
    </p:spTree>
    <p:extLst>
      <p:ext uri="{BB962C8B-B14F-4D97-AF65-F5344CB8AC3E}">
        <p14:creationId xmlns:p14="http://schemas.microsoft.com/office/powerpoint/2010/main" val="32578944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normAutofit/>
          </a:bodyPr>
          <a:lstStyle/>
          <a:p>
            <a:pPr marL="0" marR="0" algn="l">
              <a:lnSpc>
                <a:spcPct val="115000"/>
              </a:lnSpc>
              <a:spcBef>
                <a:spcPts val="0"/>
              </a:spcBef>
              <a:spcAft>
                <a:spcPts val="0"/>
              </a:spcAft>
            </a:pPr>
            <a:r>
              <a:rPr lang="en-US" dirty="0"/>
              <a:t>Past Performance Evaluation</a:t>
            </a:r>
            <a:endParaRPr lang="en-US" dirty="0">
              <a:latin typeface="Arial"/>
              <a:ea typeface="Times New Roman"/>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2603121692"/>
              </p:ext>
            </p:extLst>
          </p:nvPr>
        </p:nvGraphicFramePr>
        <p:xfrm>
          <a:off x="381000" y="1317621"/>
          <a:ext cx="8327345" cy="5006980"/>
        </p:xfrm>
        <a:graphic>
          <a:graphicData uri="http://schemas.openxmlformats.org/drawingml/2006/table">
            <a:tbl>
              <a:tblPr/>
              <a:tblGrid>
                <a:gridCol w="2625600">
                  <a:extLst>
                    <a:ext uri="{9D8B030D-6E8A-4147-A177-3AD203B41FA5}">
                      <a16:colId xmlns:a16="http://schemas.microsoft.com/office/drawing/2014/main" val="20000"/>
                    </a:ext>
                  </a:extLst>
                </a:gridCol>
                <a:gridCol w="5701745">
                  <a:extLst>
                    <a:ext uri="{9D8B030D-6E8A-4147-A177-3AD203B41FA5}">
                      <a16:colId xmlns:a16="http://schemas.microsoft.com/office/drawing/2014/main" val="20001"/>
                    </a:ext>
                  </a:extLst>
                </a:gridCol>
              </a:tblGrid>
              <a:tr h="305924">
                <a:tc gridSpan="2">
                  <a:txBody>
                    <a:bodyPr/>
                    <a:lstStyle/>
                    <a:p>
                      <a:pPr marL="0" marR="0" algn="l">
                        <a:lnSpc>
                          <a:spcPct val="115000"/>
                        </a:lnSpc>
                        <a:spcBef>
                          <a:spcPts val="0"/>
                        </a:spcBef>
                        <a:spcAft>
                          <a:spcPts val="0"/>
                        </a:spcAft>
                      </a:pPr>
                      <a:r>
                        <a:rPr lang="en-US" sz="1200" b="1" dirty="0">
                          <a:latin typeface="Arial"/>
                          <a:ea typeface="Times New Roman"/>
                          <a:cs typeface="Times New Roman"/>
                        </a:rPr>
                        <a:t>Table 5.</a:t>
                      </a:r>
                      <a:r>
                        <a:rPr lang="en-US" sz="1200" b="1" baseline="0" dirty="0">
                          <a:latin typeface="Arial"/>
                          <a:ea typeface="Times New Roman"/>
                          <a:cs typeface="Times New Roman"/>
                        </a:rPr>
                        <a:t> </a:t>
                      </a:r>
                      <a:r>
                        <a:rPr lang="en-US" sz="1200" b="1" dirty="0">
                          <a:latin typeface="Arial"/>
                          <a:ea typeface="Times New Roman"/>
                          <a:cs typeface="Times New Roman"/>
                        </a:rPr>
                        <a:t>Performance Confidence Assessments Rating</a:t>
                      </a:r>
                      <a:r>
                        <a:rPr lang="en-US" sz="1200" b="1" baseline="0" dirty="0">
                          <a:latin typeface="Arial"/>
                          <a:ea typeface="Times New Roman"/>
                          <a:cs typeface="Times New Roman"/>
                        </a:rPr>
                        <a:t> Method</a:t>
                      </a:r>
                      <a:endParaRPr lang="en-US" sz="1200" b="1" dirty="0">
                        <a:latin typeface="Arial"/>
                        <a:ea typeface="Times New Roman"/>
                        <a:cs typeface="Times New Roman"/>
                      </a:endParaRP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05924">
                <a:tc>
                  <a:txBody>
                    <a:bodyPr/>
                    <a:lstStyle/>
                    <a:p>
                      <a:pPr marL="0" marR="0" algn="l">
                        <a:lnSpc>
                          <a:spcPct val="115000"/>
                        </a:lnSpc>
                        <a:spcBef>
                          <a:spcPts val="0"/>
                        </a:spcBef>
                        <a:spcAft>
                          <a:spcPts val="0"/>
                        </a:spcAft>
                      </a:pPr>
                      <a:r>
                        <a:rPr lang="en-US" sz="1200" b="1" dirty="0">
                          <a:latin typeface="Arial"/>
                          <a:ea typeface="Times New Roman"/>
                          <a:cs typeface="Times New Roman"/>
                        </a:rPr>
                        <a:t>Rating</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Times New Roman"/>
                          <a:cs typeface="Times New Roman"/>
                        </a:rPr>
                        <a:t>Description</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56047">
                <a:tc>
                  <a:txBody>
                    <a:bodyPr/>
                    <a:lstStyle/>
                    <a:p>
                      <a:pPr marL="0" marR="0" algn="l">
                        <a:lnSpc>
                          <a:spcPct val="115000"/>
                        </a:lnSpc>
                        <a:spcBef>
                          <a:spcPts val="0"/>
                        </a:spcBef>
                        <a:spcAft>
                          <a:spcPts val="0"/>
                        </a:spcAft>
                      </a:pPr>
                      <a:r>
                        <a:rPr lang="en-US" sz="1200" b="1" dirty="0">
                          <a:latin typeface="Arial"/>
                          <a:ea typeface="Times New Roman"/>
                          <a:cs typeface="Times New Roman"/>
                        </a:rPr>
                        <a:t>Substantial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Times New Roman"/>
                          <a:cs typeface="Times New Roman"/>
                        </a:rPr>
                        <a:t>Based on the offeror’s recent/relevant performance record, the Government has a high expectation that the offeror will successfully perform the required effort.</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6047">
                <a:tc>
                  <a:txBody>
                    <a:bodyPr/>
                    <a:lstStyle/>
                    <a:p>
                      <a:pPr marL="0" marR="0" algn="l">
                        <a:lnSpc>
                          <a:spcPct val="115000"/>
                        </a:lnSpc>
                        <a:spcBef>
                          <a:spcPts val="0"/>
                        </a:spcBef>
                        <a:spcAft>
                          <a:spcPts val="0"/>
                        </a:spcAft>
                      </a:pPr>
                      <a:r>
                        <a:rPr lang="en-US" sz="1200" b="1" dirty="0">
                          <a:latin typeface="Arial"/>
                          <a:ea typeface="Times New Roman"/>
                          <a:cs typeface="Times New Roman"/>
                        </a:rPr>
                        <a:t>Satisfactory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latin typeface="Arial"/>
                          <a:ea typeface="Times New Roman"/>
                          <a:cs typeface="Times New Roman"/>
                        </a:rPr>
                        <a:t>Based on the offeror’s recent/relevant performance record, the Government has a reasonable expectation that the offeror will successfully perform the required effort.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06171">
                <a:tc>
                  <a:txBody>
                    <a:bodyPr/>
                    <a:lstStyle/>
                    <a:p>
                      <a:pPr marL="0" marR="0" algn="l">
                        <a:lnSpc>
                          <a:spcPct val="115000"/>
                        </a:lnSpc>
                        <a:spcBef>
                          <a:spcPts val="0"/>
                        </a:spcBef>
                        <a:spcAft>
                          <a:spcPts val="0"/>
                        </a:spcAft>
                      </a:pPr>
                      <a:r>
                        <a:rPr lang="en-US" sz="1200" b="1" dirty="0">
                          <a:latin typeface="Arial"/>
                          <a:ea typeface="Times New Roman"/>
                          <a:cs typeface="Times New Roman"/>
                        </a:rPr>
                        <a:t>Neutral</a:t>
                      </a:r>
                      <a:r>
                        <a:rPr lang="en-US" sz="1200" b="1" baseline="0" dirty="0">
                          <a:latin typeface="Arial"/>
                          <a:ea typeface="Times New Roman"/>
                          <a:cs typeface="Times New Roman"/>
                        </a:rPr>
                        <a:t> </a:t>
                      </a:r>
                      <a:r>
                        <a:rPr lang="en-US" sz="1200" b="1" dirty="0">
                          <a:latin typeface="Arial"/>
                          <a:ea typeface="Times New Roman"/>
                          <a:cs typeface="Times New Roman"/>
                        </a:rPr>
                        <a:t>Confidence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latin typeface="Arial"/>
                          <a:ea typeface="Times New Roman"/>
                          <a:cs typeface="Times New Roman"/>
                        </a:rPr>
                        <a:t>No recent/relevant performance record is available or the </a:t>
                      </a:r>
                      <a:r>
                        <a:rPr lang="en-US" sz="1200" b="1" dirty="0" err="1">
                          <a:latin typeface="Arial"/>
                          <a:ea typeface="Times New Roman"/>
                          <a:cs typeface="Times New Roman"/>
                        </a:rPr>
                        <a:t>offeror’s</a:t>
                      </a:r>
                      <a:r>
                        <a:rPr lang="en-US" sz="1200" b="1" dirty="0">
                          <a:latin typeface="Arial"/>
                          <a:ea typeface="Times New Roman"/>
                          <a:cs typeface="Times New Roman"/>
                        </a:rPr>
                        <a:t> performance record is so sparse that no meaningful confidence assessment rating can be reasonably assigned.  The </a:t>
                      </a:r>
                      <a:r>
                        <a:rPr lang="en-US" sz="1200" b="1" dirty="0" err="1">
                          <a:latin typeface="Arial"/>
                          <a:ea typeface="Times New Roman"/>
                          <a:cs typeface="Times New Roman"/>
                        </a:rPr>
                        <a:t>offeror</a:t>
                      </a:r>
                      <a:r>
                        <a:rPr lang="en-US" sz="1200" b="1" dirty="0">
                          <a:latin typeface="Arial"/>
                          <a:ea typeface="Times New Roman"/>
                          <a:cs typeface="Times New Roman"/>
                        </a:rPr>
                        <a:t> may not be evaluated favorably or unfavorably on the factor of past performance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56047">
                <a:tc>
                  <a:txBody>
                    <a:bodyPr/>
                    <a:lstStyle/>
                    <a:p>
                      <a:pPr marL="0" marR="0" algn="l">
                        <a:lnSpc>
                          <a:spcPct val="115000"/>
                        </a:lnSpc>
                        <a:spcBef>
                          <a:spcPts val="0"/>
                        </a:spcBef>
                        <a:spcAft>
                          <a:spcPts val="0"/>
                        </a:spcAft>
                      </a:pPr>
                      <a:r>
                        <a:rPr lang="en-US" sz="1200" b="1" dirty="0">
                          <a:latin typeface="Arial"/>
                          <a:ea typeface="Times New Roman"/>
                          <a:cs typeface="Times New Roman"/>
                        </a:rPr>
                        <a:t>Limited</a:t>
                      </a:r>
                      <a:r>
                        <a:rPr lang="en-US" sz="1200" b="1" baseline="0" dirty="0">
                          <a:latin typeface="Arial"/>
                          <a:ea typeface="Times New Roman"/>
                          <a:cs typeface="Times New Roman"/>
                        </a:rPr>
                        <a:t> Confidence</a:t>
                      </a:r>
                      <a:endParaRPr lang="en-US" sz="1200" b="1" dirty="0">
                        <a:latin typeface="Arial"/>
                        <a:ea typeface="Times New Roman"/>
                        <a:cs typeface="Times New Roman"/>
                      </a:endParaRP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latin typeface="Arial"/>
                          <a:ea typeface="Times New Roman"/>
                          <a:cs typeface="Times New Roman"/>
                        </a:rPr>
                        <a:t>Based on the </a:t>
                      </a:r>
                      <a:r>
                        <a:rPr lang="en-US" sz="1200" b="1" dirty="0" err="1">
                          <a:latin typeface="Arial"/>
                          <a:ea typeface="Times New Roman"/>
                          <a:cs typeface="Times New Roman"/>
                        </a:rPr>
                        <a:t>offeror’s</a:t>
                      </a:r>
                      <a:r>
                        <a:rPr lang="en-US" sz="1200" b="1" dirty="0">
                          <a:latin typeface="Arial"/>
                          <a:ea typeface="Times New Roman"/>
                          <a:cs typeface="Times New Roman"/>
                        </a:rPr>
                        <a:t> recent/relevant performance record, the Government has a low expectation that the </a:t>
                      </a:r>
                      <a:r>
                        <a:rPr lang="en-US" sz="1200" b="1" dirty="0" err="1">
                          <a:latin typeface="Arial"/>
                          <a:ea typeface="Times New Roman"/>
                          <a:cs typeface="Times New Roman"/>
                        </a:rPr>
                        <a:t>offeror</a:t>
                      </a:r>
                      <a:r>
                        <a:rPr lang="en-US" sz="1200" b="1" dirty="0">
                          <a:latin typeface="Arial"/>
                          <a:ea typeface="Times New Roman"/>
                          <a:cs typeface="Times New Roman"/>
                        </a:rPr>
                        <a:t> will successfully perform the required effort.</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20820">
                <a:tc>
                  <a:txBody>
                    <a:bodyPr/>
                    <a:lstStyle/>
                    <a:p>
                      <a:pPr marL="0" marR="0" algn="l">
                        <a:lnSpc>
                          <a:spcPct val="115000"/>
                        </a:lnSpc>
                        <a:spcBef>
                          <a:spcPts val="0"/>
                        </a:spcBef>
                        <a:spcAft>
                          <a:spcPts val="0"/>
                        </a:spcAft>
                      </a:pPr>
                      <a:r>
                        <a:rPr lang="en-US" sz="1200" b="1" dirty="0">
                          <a:latin typeface="Arial"/>
                          <a:ea typeface="Times New Roman"/>
                          <a:cs typeface="Times New Roman"/>
                        </a:rPr>
                        <a:t>No Confidence</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latin typeface="Arial"/>
                          <a:ea typeface="Times New Roman"/>
                          <a:cs typeface="Times New Roman"/>
                        </a:rPr>
                        <a:t>Based on the </a:t>
                      </a:r>
                      <a:r>
                        <a:rPr lang="en-US" sz="1200" b="1" dirty="0" err="1">
                          <a:latin typeface="Arial"/>
                          <a:ea typeface="Times New Roman"/>
                          <a:cs typeface="Times New Roman"/>
                        </a:rPr>
                        <a:t>offeror’s</a:t>
                      </a:r>
                      <a:r>
                        <a:rPr lang="en-US" sz="1200" b="1" dirty="0">
                          <a:latin typeface="Arial"/>
                          <a:ea typeface="Times New Roman"/>
                          <a:cs typeface="Times New Roman"/>
                        </a:rPr>
                        <a:t> recent/relevant performance record, the Government has no expectation that the </a:t>
                      </a:r>
                      <a:r>
                        <a:rPr lang="en-US" sz="1200" b="1" dirty="0" err="1">
                          <a:latin typeface="Arial"/>
                          <a:ea typeface="Times New Roman"/>
                          <a:cs typeface="Times New Roman"/>
                        </a:rPr>
                        <a:t>offeror</a:t>
                      </a:r>
                      <a:r>
                        <a:rPr lang="en-US" sz="1200" b="1" dirty="0">
                          <a:latin typeface="Arial"/>
                          <a:ea typeface="Times New Roman"/>
                          <a:cs typeface="Times New Roman"/>
                        </a:rPr>
                        <a:t> will be able to successfully perform the required effort. </a:t>
                      </a:r>
                    </a:p>
                  </a:txBody>
                  <a:tcPr marL="44078" marR="44078" marT="44078" marB="440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ight Arrow 4">
            <a:hlinkClick r:id="rId3" action="ppaction://hlinksldjump"/>
          </p:cNvPr>
          <p:cNvSpPr/>
          <p:nvPr/>
        </p:nvSpPr>
        <p:spPr bwMode="auto">
          <a:xfrm rot="10800000">
            <a:off x="8229600" y="5943600"/>
            <a:ext cx="609600" cy="484632"/>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fld id="{20805013-BF7B-4616-AD61-737F8F5786BD}" type="slidenum">
              <a:rPr lang="en-US" smtClean="0"/>
              <a:pPr/>
              <a:t>121</a:t>
            </a:fld>
            <a:endParaRPr lang="en-US"/>
          </a:p>
        </p:txBody>
      </p:sp>
      <p:pic>
        <p:nvPicPr>
          <p:cNvPr id="3" name="Picture 2">
            <a:extLst>
              <a:ext uri="{FF2B5EF4-FFF2-40B4-BE49-F238E27FC236}">
                <a16:creationId xmlns:a16="http://schemas.microsoft.com/office/drawing/2014/main" id="{C55C14D0-CAFF-01A0-AEBD-193B7828B789}"/>
              </a:ext>
            </a:extLst>
          </p:cNvPr>
          <p:cNvPicPr>
            <a:picLocks noChangeAspect="1"/>
          </p:cNvPicPr>
          <p:nvPr/>
        </p:nvPicPr>
        <p:blipFill>
          <a:blip r:embed="rId4"/>
          <a:stretch>
            <a:fillRect/>
          </a:stretch>
        </p:blipFill>
        <p:spPr>
          <a:xfrm>
            <a:off x="8090367" y="128690"/>
            <a:ext cx="938865" cy="975445"/>
          </a:xfrm>
          <a:prstGeom prst="rect">
            <a:avLst/>
          </a:prstGeom>
        </p:spPr>
      </p:pic>
    </p:spTree>
    <p:extLst>
      <p:ext uri="{BB962C8B-B14F-4D97-AF65-F5344CB8AC3E}">
        <p14:creationId xmlns:p14="http://schemas.microsoft.com/office/powerpoint/2010/main" val="33062542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0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0000"/>
              </a:spcBef>
              <a:buClr>
                <a:srgbClr val="151C77"/>
              </a:buClr>
              <a:buSzPct val="80000"/>
              <a:buFont typeface="Wingdings" panose="05000000000000000000" pitchFamily="2" charset="2"/>
              <a:buChar char="n"/>
              <a:defRPr b="1">
                <a:solidFill>
                  <a:schemeClr val="tx1"/>
                </a:solidFill>
                <a:latin typeface="Arial" panose="020B0604020202020204" pitchFamily="34" charset="0"/>
              </a:defRPr>
            </a:lvl3pPr>
            <a:lvl4pPr marL="16002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FF94C0EE-1105-4ED6-BB8F-C541ECA05A69}" type="slidenum">
              <a:rPr lang="en-US" altLang="en-US" sz="1000" b="0" smtClean="0">
                <a:solidFill>
                  <a:srgbClr val="969696"/>
                </a:solidFill>
              </a:rPr>
              <a:pPr>
                <a:spcBef>
                  <a:spcPct val="0"/>
                </a:spcBef>
                <a:buClrTx/>
                <a:buSzTx/>
                <a:buFontTx/>
                <a:buNone/>
              </a:pPr>
              <a:t>122</a:t>
            </a:fld>
            <a:endParaRPr lang="en-US" altLang="en-US" sz="1000" b="0">
              <a:solidFill>
                <a:schemeClr val="bg2"/>
              </a:solidFill>
            </a:endParaRPr>
          </a:p>
        </p:txBody>
      </p:sp>
      <p:graphicFrame>
        <p:nvGraphicFramePr>
          <p:cNvPr id="458818" name="Group 66"/>
          <p:cNvGraphicFramePr>
            <a:graphicFrameLocks noGrp="1"/>
          </p:cNvGraphicFramePr>
          <p:nvPr>
            <p:ph idx="1"/>
          </p:nvPr>
        </p:nvGraphicFramePr>
        <p:xfrm>
          <a:off x="363038" y="1355936"/>
          <a:ext cx="8320087" cy="4059953"/>
        </p:xfrm>
        <a:graphic>
          <a:graphicData uri="http://schemas.openxmlformats.org/drawingml/2006/table">
            <a:tbl>
              <a:tblPr/>
              <a:tblGrid>
                <a:gridCol w="1042987">
                  <a:extLst>
                    <a:ext uri="{9D8B030D-6E8A-4147-A177-3AD203B41FA5}">
                      <a16:colId xmlns:a16="http://schemas.microsoft.com/office/drawing/2014/main" val="20000"/>
                    </a:ext>
                  </a:extLst>
                </a:gridCol>
                <a:gridCol w="1636713">
                  <a:extLst>
                    <a:ext uri="{9D8B030D-6E8A-4147-A177-3AD203B41FA5}">
                      <a16:colId xmlns:a16="http://schemas.microsoft.com/office/drawing/2014/main" val="20001"/>
                    </a:ext>
                  </a:extLst>
                </a:gridCol>
                <a:gridCol w="5640387">
                  <a:extLst>
                    <a:ext uri="{9D8B030D-6E8A-4147-A177-3AD203B41FA5}">
                      <a16:colId xmlns:a16="http://schemas.microsoft.com/office/drawing/2014/main" val="20002"/>
                    </a:ext>
                  </a:extLst>
                </a:gridCol>
              </a:tblGrid>
              <a:tr h="402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ea typeface="@Arial Unicode MS" charset="-128"/>
                          <a:cs typeface="Times New Roman" pitchFamily="18" charset="0"/>
                        </a:rPr>
                        <a:t>Color</a:t>
                      </a: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ea typeface="@Arial Unicode MS" charset="-128"/>
                          <a:cs typeface="Times New Roman" pitchFamily="18" charset="0"/>
                        </a:rPr>
                        <a:t>Rating</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pitchFamily="34" charset="0"/>
                          <a:ea typeface="@Arial Unicode MS" charset="-128"/>
                          <a:cs typeface="Times New Roman" pitchFamily="18" charset="0"/>
                        </a:rPr>
                        <a:t>Description</a:t>
                      </a: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99"/>
                    </a:solidFill>
                  </a:tcPr>
                </a:tc>
                <a:extLst>
                  <a:ext uri="{0D108BD9-81ED-4DB2-BD59-A6C34878D82A}">
                    <a16:rowId xmlns:a16="http://schemas.microsoft.com/office/drawing/2014/main" val="10000"/>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bg1"/>
                          </a:solidFill>
                          <a:effectLst/>
                          <a:latin typeface="Arial" pitchFamily="34" charset="0"/>
                          <a:ea typeface="@Arial Unicode MS" charset="-128"/>
                          <a:cs typeface="Times New Roman" pitchFamily="18" charset="0"/>
                        </a:rPr>
                        <a:t>Blue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bg1"/>
                        </a:solidFill>
                        <a:effectLst/>
                        <a:latin typeface="Arial" pitchFamily="34" charset="0"/>
                        <a:ea typeface="@Arial Unicode MS" charset="-128"/>
                        <a:cs typeface="Times New Roman" pitchFamily="18" charset="0"/>
                      </a:endParaRP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Outstanding</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Proposal indicates an exceptional approach and understanding of the small business objectives.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34" charset="0"/>
                          <a:ea typeface="@Arial Unicode MS" charset="-128"/>
                          <a:cs typeface="Times New Roman" pitchFamily="18" charset="0"/>
                        </a:rPr>
                        <a:t>Purple</a:t>
                      </a: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Good</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Proposal indicates a thorough approach and understanding of the small business objectives.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2"/>
                          </a:solidFill>
                          <a:effectLst/>
                          <a:latin typeface="Arial" pitchFamily="34" charset="0"/>
                          <a:ea typeface="@Arial Unicode MS" charset="-128"/>
                          <a:cs typeface="Times New Roman" pitchFamily="18" charset="0"/>
                        </a:rPr>
                        <a:t>Green</a:t>
                      </a: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8E35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2"/>
                          </a:solidFill>
                          <a:effectLst/>
                          <a:latin typeface="Arial" pitchFamily="34" charset="0"/>
                          <a:ea typeface="@Arial Unicode MS" charset="-128"/>
                          <a:cs typeface="Times New Roman" pitchFamily="18" charset="0"/>
                        </a:rPr>
                        <a:t>Acceptable</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2"/>
                          </a:solidFill>
                          <a:effectLst/>
                          <a:latin typeface="Arial" pitchFamily="34" charset="0"/>
                          <a:ea typeface="@Arial Unicode MS" charset="-128"/>
                          <a:cs typeface="Times New Roman" pitchFamily="18" charset="0"/>
                        </a:rPr>
                        <a:t>Proposal indicates an adequate approach and understanding of the small business objectives.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itchFamily="34" charset="0"/>
                        <a:ea typeface="@Arial Unicode MS" charset="-128"/>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pitchFamily="34" charset="0"/>
                          <a:ea typeface="@Arial Unicode MS" charset="-128"/>
                          <a:cs typeface="Times New Roman" pitchFamily="18" charset="0"/>
                        </a:rPr>
                        <a:t>Yellow</a:t>
                      </a: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Arial Unicode MS" charset="-128"/>
                          <a:cs typeface="Times New Roman" pitchFamily="18" charset="0"/>
                        </a:rPr>
                        <a:t>Marginal</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Proposal has not demonstrated an adequate approach and understanding of the small business objectives.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Arial" pitchFamily="34" charset="0"/>
                          <a:ea typeface="@Arial Unicode MS" charset="-128"/>
                          <a:cs typeface="Times New Roman" pitchFamily="18" charset="0"/>
                        </a:rPr>
                        <a:t>Red</a:t>
                      </a:r>
                    </a:p>
                  </a:txBody>
                  <a:tcPr marT="45719" marB="45719"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B3415"/>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Arial Unicode MS" charset="-128"/>
                          <a:cs typeface="Times New Roman" pitchFamily="18" charset="0"/>
                        </a:rPr>
                        <a:t>Unacceptable</a:t>
                      </a: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rPr>
                        <a:t>Proposal does not meet small business objectives.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Arial Unicode MS" charset="-128"/>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26"/>
          <p:cNvSpPr>
            <a:spLocks noGrp="1" noChangeArrowheads="1"/>
          </p:cNvSpPr>
          <p:nvPr>
            <p:ph type="title"/>
          </p:nvPr>
        </p:nvSpPr>
        <p:spPr>
          <a:xfrm>
            <a:off x="1663700" y="76200"/>
            <a:ext cx="5501871" cy="1143000"/>
          </a:xfrm>
        </p:spPr>
        <p:txBody>
          <a:bodyPr/>
          <a:lstStyle/>
          <a:p>
            <a:pPr algn="ctr"/>
            <a:r>
              <a:rPr lang="en-US" altLang="en-US" sz="3200" dirty="0"/>
              <a:t>Definitions</a:t>
            </a:r>
            <a:br>
              <a:rPr lang="en-US" altLang="en-US" sz="3200" dirty="0"/>
            </a:br>
            <a:r>
              <a:rPr lang="en-US" altLang="en-US" sz="3200" dirty="0"/>
              <a:t>Small Business Rating</a:t>
            </a:r>
            <a:endParaRPr lang="en-US" altLang="en-US" sz="2000" dirty="0">
              <a:solidFill>
                <a:srgbClr val="FF0000"/>
              </a:solidFill>
            </a:endParaRPr>
          </a:p>
        </p:txBody>
      </p:sp>
      <p:pic>
        <p:nvPicPr>
          <p:cNvPr id="2" name="Picture 1">
            <a:extLst>
              <a:ext uri="{FF2B5EF4-FFF2-40B4-BE49-F238E27FC236}">
                <a16:creationId xmlns:a16="http://schemas.microsoft.com/office/drawing/2014/main" id="{E496D67C-671F-0C58-D790-DB1ADDE9938D}"/>
              </a:ext>
            </a:extLst>
          </p:cNvPr>
          <p:cNvPicPr>
            <a:picLocks noChangeAspect="1"/>
          </p:cNvPicPr>
          <p:nvPr/>
        </p:nvPicPr>
        <p:blipFill>
          <a:blip r:embed="rId3"/>
          <a:stretch>
            <a:fillRect/>
          </a:stretch>
        </p:blipFill>
        <p:spPr>
          <a:xfrm>
            <a:off x="7988300" y="76200"/>
            <a:ext cx="938865" cy="975445"/>
          </a:xfrm>
          <a:prstGeom prst="rect">
            <a:avLst/>
          </a:prstGeom>
        </p:spPr>
      </p:pic>
    </p:spTree>
    <p:extLst>
      <p:ext uri="{BB962C8B-B14F-4D97-AF65-F5344CB8AC3E}">
        <p14:creationId xmlns:p14="http://schemas.microsoft.com/office/powerpoint/2010/main" val="42473059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1295400"/>
            <a:ext cx="8397875" cy="5105400"/>
          </a:xfrm>
        </p:spPr>
        <p:txBody>
          <a:bodyPr/>
          <a:lstStyle/>
          <a:p>
            <a:pPr marL="342900" lvl="1" indent="-283464">
              <a:spcBef>
                <a:spcPts val="600"/>
              </a:spcBef>
              <a:buSzPct val="100000"/>
              <a:defRPr/>
            </a:pPr>
            <a:r>
              <a:rPr lang="en-US" sz="2400" dirty="0">
                <a:ea typeface="+mn-ea"/>
                <a:cs typeface="+mn-cs"/>
              </a:rPr>
              <a:t>Mandatory use criteria for competitive acquisitions (except classified acquisitions)</a:t>
            </a:r>
          </a:p>
          <a:p>
            <a:pPr lvl="1" indent="-283464">
              <a:spcBef>
                <a:spcPts val="600"/>
              </a:spcBef>
              <a:buSzPct val="100000"/>
              <a:defRPr/>
            </a:pPr>
            <a:r>
              <a:rPr lang="en-US" dirty="0">
                <a:ea typeface="+mn-ea"/>
                <a:cs typeface="+mn-cs"/>
              </a:rPr>
              <a:t>Value $100M or more (unless waived by CAA)</a:t>
            </a:r>
          </a:p>
          <a:p>
            <a:pPr lvl="1" indent="-283464">
              <a:spcBef>
                <a:spcPts val="600"/>
              </a:spcBef>
              <a:buSzPct val="100000"/>
              <a:defRPr/>
            </a:pPr>
            <a:r>
              <a:rPr lang="en-US" dirty="0">
                <a:ea typeface="+mn-ea"/>
                <a:cs typeface="+mn-cs"/>
              </a:rPr>
              <a:t>Hi-visibility programs</a:t>
            </a:r>
          </a:p>
          <a:p>
            <a:pPr marL="1089025" lvl="1" indent="-283464">
              <a:spcBef>
                <a:spcPts val="600"/>
              </a:spcBef>
              <a:buSzPct val="100000"/>
              <a:defRPr/>
            </a:pPr>
            <a:r>
              <a:rPr lang="en-US" sz="1800" dirty="0">
                <a:ea typeface="+mn-ea"/>
                <a:cs typeface="+mn-cs"/>
              </a:rPr>
              <a:t>Consolidation of individual contracts</a:t>
            </a:r>
          </a:p>
          <a:p>
            <a:pPr marL="1089025" lvl="1" indent="-283464">
              <a:spcBef>
                <a:spcPts val="600"/>
              </a:spcBef>
              <a:buSzPct val="100000"/>
              <a:defRPr/>
            </a:pPr>
            <a:r>
              <a:rPr lang="en-US" sz="1800" dirty="0">
                <a:ea typeface="+mn-ea"/>
                <a:cs typeface="+mn-cs"/>
              </a:rPr>
              <a:t>Re-competition as a result of sustained protest (corrective action)</a:t>
            </a:r>
          </a:p>
          <a:p>
            <a:pPr marL="1089025" lvl="1" indent="-283464">
              <a:spcBef>
                <a:spcPts val="600"/>
              </a:spcBef>
              <a:buSzPct val="100000"/>
              <a:defRPr/>
            </a:pPr>
            <a:r>
              <a:rPr lang="en-US" sz="1800" dirty="0">
                <a:ea typeface="+mn-ea"/>
                <a:cs typeface="+mn-cs"/>
              </a:rPr>
              <a:t>Political sensitivity</a:t>
            </a:r>
          </a:p>
          <a:p>
            <a:pPr marL="1089025" lvl="1" indent="-283464">
              <a:spcBef>
                <a:spcPts val="600"/>
              </a:spcBef>
              <a:buSzPct val="100000"/>
              <a:defRPr/>
            </a:pPr>
            <a:r>
              <a:rPr lang="en-US" sz="1800" dirty="0">
                <a:ea typeface="+mn-ea"/>
                <a:cs typeface="+mn-cs"/>
              </a:rPr>
              <a:t>PEO or CC deems high-risk program regardless of dollar value or ACAT level</a:t>
            </a:r>
          </a:p>
          <a:p>
            <a:pPr marL="685800" indent="-283464">
              <a:spcBef>
                <a:spcPts val="600"/>
              </a:spcBef>
              <a:buSzPct val="100000"/>
              <a:defRPr/>
            </a:pPr>
            <a:endParaRPr lang="en-US" sz="1800" dirty="0">
              <a:ea typeface="+mn-ea"/>
              <a:cs typeface="+mn-cs"/>
            </a:endParaRPr>
          </a:p>
          <a:p>
            <a:endParaRPr lang="en-US" dirty="0"/>
          </a:p>
        </p:txBody>
      </p:sp>
      <p:sp>
        <p:nvSpPr>
          <p:cNvPr id="4" name="Title 3"/>
          <p:cNvSpPr>
            <a:spLocks noGrp="1"/>
          </p:cNvSpPr>
          <p:nvPr>
            <p:ph type="title"/>
          </p:nvPr>
        </p:nvSpPr>
        <p:spPr>
          <a:xfrm>
            <a:off x="4025900" y="63299"/>
            <a:ext cx="3962400" cy="1143000"/>
          </a:xfrm>
        </p:spPr>
        <p:txBody>
          <a:bodyPr/>
          <a:lstStyle/>
          <a:p>
            <a:br>
              <a:rPr lang="en-US" dirty="0"/>
            </a:br>
            <a:r>
              <a:rPr lang="en-US" dirty="0"/>
              <a:t>EZ Source Tool</a:t>
            </a:r>
            <a:br>
              <a:rPr lang="en-US" dirty="0"/>
            </a:br>
            <a:r>
              <a:rPr lang="en-US" dirty="0"/>
              <a:t> </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123</a:t>
            </a:fld>
            <a:endParaRPr lang="en-US" dirty="0">
              <a:solidFill>
                <a:schemeClr val="bg2"/>
              </a:solidFill>
            </a:endParaRPr>
          </a:p>
        </p:txBody>
      </p:sp>
    </p:spTree>
    <p:extLst>
      <p:ext uri="{BB962C8B-B14F-4D97-AF65-F5344CB8AC3E}">
        <p14:creationId xmlns:p14="http://schemas.microsoft.com/office/powerpoint/2010/main" val="3482177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3"/>
          <p:cNvSpPr>
            <a:spLocks noGrp="1" noChangeArrowheads="1"/>
          </p:cNvSpPr>
          <p:nvPr>
            <p:ph idx="1"/>
          </p:nvPr>
        </p:nvSpPr>
        <p:spPr>
          <a:xfrm>
            <a:off x="349250" y="1371600"/>
            <a:ext cx="8458200" cy="4170372"/>
          </a:xfrm>
        </p:spPr>
        <p:txBody>
          <a:bodyPr>
            <a:spAutoFit/>
          </a:bodyPr>
          <a:lstStyle/>
          <a:p>
            <a:pPr marL="342900" lvl="1" indent="-283464">
              <a:spcBef>
                <a:spcPts val="600"/>
              </a:spcBef>
              <a:buSzPct val="100000"/>
              <a:defRPr/>
            </a:pPr>
            <a:r>
              <a:rPr lang="en-US" sz="2400" dirty="0">
                <a:ea typeface="+mn-ea"/>
                <a:cs typeface="+mn-cs"/>
              </a:rPr>
              <a:t>EZ Source Tool (AFMC)</a:t>
            </a:r>
          </a:p>
          <a:p>
            <a:pPr lvl="1">
              <a:buSzPct val="100000"/>
            </a:pPr>
            <a:r>
              <a:rPr lang="en-US" sz="1800" dirty="0">
                <a:solidFill>
                  <a:srgbClr val="000000"/>
                </a:solidFill>
                <a:ea typeface="Calibri" panose="020F0502020204030204" pitchFamily="34" charset="0"/>
              </a:rPr>
              <a:t>Cathy Kinder, </a:t>
            </a:r>
            <a:r>
              <a:rPr lang="en-US" sz="1800" dirty="0">
                <a:solidFill>
                  <a:srgbClr val="000000"/>
                </a:solidFill>
                <a:ea typeface="Calibri" panose="020F0502020204030204" pitchFamily="34" charset="0"/>
                <a:hlinkClick r:id="rId3"/>
              </a:rPr>
              <a:t>cathryn.kinder.1@us.af.mil</a:t>
            </a:r>
            <a:r>
              <a:rPr lang="en-US" sz="1800" dirty="0">
                <a:solidFill>
                  <a:srgbClr val="000000"/>
                </a:solidFill>
                <a:ea typeface="Calibri" panose="020F0502020204030204" pitchFamily="34" charset="0"/>
              </a:rPr>
              <a:t>, O: 937-305-0622, DSN 986-0622, C: 937- 469-5388</a:t>
            </a:r>
          </a:p>
          <a:p>
            <a:pPr lvl="1">
              <a:buSzPct val="100000"/>
            </a:pPr>
            <a:r>
              <a:rPr lang="en-US" sz="1800" dirty="0">
                <a:solidFill>
                  <a:srgbClr val="000000"/>
                </a:solidFill>
                <a:ea typeface="Calibri" panose="020F0502020204030204" pitchFamily="34" charset="0"/>
              </a:rPr>
              <a:t>Perry Wyatt, </a:t>
            </a:r>
            <a:r>
              <a:rPr lang="en-US" sz="1800" dirty="0">
                <a:solidFill>
                  <a:srgbClr val="000000"/>
                </a:solidFill>
                <a:ea typeface="Calibri" panose="020F0502020204030204" pitchFamily="34" charset="0"/>
                <a:hlinkClick r:id="rId4"/>
              </a:rPr>
              <a:t>perry.wyatt.1@us.af.mil</a:t>
            </a:r>
            <a:r>
              <a:rPr lang="en-US" sz="1800" dirty="0">
                <a:solidFill>
                  <a:srgbClr val="000000"/>
                </a:solidFill>
                <a:ea typeface="Calibri" panose="020F0502020204030204" pitchFamily="34" charset="0"/>
              </a:rPr>
              <a:t>, 937-305-0622, DSN 986-0622</a:t>
            </a:r>
          </a:p>
          <a:p>
            <a:pPr marL="681038" lvl="2" indent="-283464">
              <a:spcBef>
                <a:spcPts val="600"/>
              </a:spcBef>
              <a:buSzPct val="100000"/>
              <a:defRPr/>
            </a:pPr>
            <a:r>
              <a:rPr lang="en-US" b="0" dirty="0">
                <a:ea typeface="+mn-ea"/>
                <a:cs typeface="+mn-cs"/>
                <a:hlinkClick r:id="rId5"/>
              </a:rPr>
              <a:t>EZ Source Templates</a:t>
            </a:r>
            <a:endParaRPr lang="en-US" b="0" dirty="0">
              <a:ea typeface="+mn-ea"/>
              <a:cs typeface="+mn-cs"/>
            </a:endParaRPr>
          </a:p>
          <a:p>
            <a:pPr marL="342900" lvl="1" indent="-283464">
              <a:spcBef>
                <a:spcPts val="1800"/>
              </a:spcBef>
              <a:buSzPct val="100000"/>
              <a:defRPr/>
            </a:pPr>
            <a:r>
              <a:rPr lang="en-US" sz="2400" dirty="0">
                <a:ea typeface="+mn-ea"/>
                <a:cs typeface="+mn-cs"/>
              </a:rPr>
              <a:t>Decision Point</a:t>
            </a:r>
          </a:p>
          <a:p>
            <a:pPr lvl="1" indent="-283464">
              <a:spcBef>
                <a:spcPts val="600"/>
              </a:spcBef>
              <a:buSzPct val="100000"/>
              <a:defRPr/>
            </a:pPr>
            <a:r>
              <a:rPr lang="en-US" b="0">
                <a:ea typeface="+mn-ea"/>
                <a:cs typeface="+mn-cs"/>
              </a:rPr>
              <a:t>See </a:t>
            </a:r>
            <a:r>
              <a:rPr lang="en-US" b="0">
                <a:ea typeface="+mn-ea"/>
                <a:cs typeface="+mn-cs"/>
                <a:hlinkClick r:id="rId6"/>
              </a:rPr>
              <a:t>GSA Advantage</a:t>
            </a:r>
            <a:r>
              <a:rPr lang="en-US" b="0">
                <a:ea typeface="+mn-ea"/>
                <a:cs typeface="+mn-cs"/>
              </a:rPr>
              <a:t> </a:t>
            </a:r>
            <a:r>
              <a:rPr lang="en-US" b="0" dirty="0">
                <a:ea typeface="+mn-ea"/>
                <a:cs typeface="+mn-cs"/>
              </a:rPr>
              <a:t>for more information.</a:t>
            </a:r>
          </a:p>
          <a:p>
            <a:pPr marL="342900" lvl="1" indent="-283464">
              <a:spcBef>
                <a:spcPts val="1800"/>
              </a:spcBef>
              <a:buSzPct val="100000"/>
              <a:defRPr/>
            </a:pPr>
            <a:r>
              <a:rPr lang="en-US" sz="2400" dirty="0">
                <a:ea typeface="+mn-ea"/>
                <a:cs typeface="+mn-cs"/>
              </a:rPr>
              <a:t>Fed Select</a:t>
            </a:r>
          </a:p>
          <a:p>
            <a:pPr lvl="1" indent="-283464">
              <a:spcBef>
                <a:spcPts val="600"/>
              </a:spcBef>
              <a:buSzPct val="100000"/>
              <a:defRPr/>
            </a:pPr>
            <a:r>
              <a:rPr lang="en-US" b="0" dirty="0">
                <a:ea typeface="+mn-ea"/>
                <a:cs typeface="+mn-cs"/>
              </a:rPr>
              <a:t>See </a:t>
            </a:r>
            <a:r>
              <a:rPr lang="en-US" b="0" dirty="0">
                <a:ea typeface="+mn-ea"/>
                <a:cs typeface="+mn-cs"/>
                <a:hlinkClick r:id="rId7"/>
              </a:rPr>
              <a:t>www.caci.com</a:t>
            </a:r>
            <a:r>
              <a:rPr lang="en-US" b="0" dirty="0">
                <a:ea typeface="+mn-ea"/>
                <a:cs typeface="+mn-cs"/>
              </a:rPr>
              <a:t>.</a:t>
            </a:r>
          </a:p>
          <a:p>
            <a:pPr lvl="1" indent="-283464">
              <a:spcBef>
                <a:spcPts val="600"/>
              </a:spcBef>
              <a:buSzPct val="100000"/>
              <a:defRPr/>
            </a:pPr>
            <a:r>
              <a:rPr lang="en-US" b="0" dirty="0">
                <a:ea typeface="+mn-ea"/>
                <a:cs typeface="+mn-cs"/>
              </a:rPr>
              <a:t>Josette Kelley, </a:t>
            </a:r>
            <a:r>
              <a:rPr lang="en-US" b="0" dirty="0">
                <a:ea typeface="+mn-ea"/>
                <a:cs typeface="+mn-cs"/>
                <a:hlinkClick r:id="rId8"/>
              </a:rPr>
              <a:t>jkelley@caci.com</a:t>
            </a:r>
            <a:r>
              <a:rPr lang="en-US" b="0" dirty="0">
                <a:ea typeface="+mn-ea"/>
                <a:cs typeface="+mn-cs"/>
              </a:rPr>
              <a:t> , (571) 290-4035</a:t>
            </a:r>
          </a:p>
        </p:txBody>
      </p:sp>
      <p:sp>
        <p:nvSpPr>
          <p:cNvPr id="175108" name="Rectangle 2"/>
          <p:cNvSpPr>
            <a:spLocks noGrp="1" noChangeArrowheads="1"/>
          </p:cNvSpPr>
          <p:nvPr>
            <p:ph type="title"/>
          </p:nvPr>
        </p:nvSpPr>
        <p:spPr/>
        <p:txBody>
          <a:bodyPr/>
          <a:lstStyle/>
          <a:p>
            <a:r>
              <a:rPr lang="en-US" dirty="0"/>
              <a:t>Source Selection Tools POCs</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124</a:t>
            </a:fld>
            <a:endParaRPr lang="en-US" dirty="0">
              <a:solidFill>
                <a:schemeClr val="bg2"/>
              </a:solidFill>
            </a:endParaRPr>
          </a:p>
        </p:txBody>
      </p:sp>
    </p:spTree>
    <p:extLst>
      <p:ext uri="{BB962C8B-B14F-4D97-AF65-F5344CB8AC3E}">
        <p14:creationId xmlns:p14="http://schemas.microsoft.com/office/powerpoint/2010/main" val="36006961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58416" cy="4876800"/>
          </a:xfrm>
        </p:spPr>
        <p:txBody>
          <a:bodyPr/>
          <a:lstStyle/>
          <a:p>
            <a:pPr indent="-283464">
              <a:spcBef>
                <a:spcPts val="0"/>
              </a:spcBef>
              <a:buSzPct val="100000"/>
              <a:defRPr/>
            </a:pPr>
            <a:r>
              <a:rPr lang="en-US" sz="2400" dirty="0"/>
              <a:t>May include bargaining (persuasion, alteration of assumptions and positions, give-and-take) that applies to:</a:t>
            </a:r>
          </a:p>
          <a:p>
            <a:pPr lvl="1" indent="-283464">
              <a:spcBef>
                <a:spcPts val="0"/>
              </a:spcBef>
              <a:buSzPct val="100000"/>
              <a:defRPr/>
            </a:pPr>
            <a:r>
              <a:rPr lang="en-US" dirty="0">
                <a:ea typeface="+mn-ea"/>
                <a:cs typeface="+mn-cs"/>
              </a:rPr>
              <a:t>Price</a:t>
            </a:r>
          </a:p>
          <a:p>
            <a:pPr lvl="1" indent="-283464">
              <a:spcBef>
                <a:spcPts val="0"/>
              </a:spcBef>
              <a:buSzPct val="100000"/>
              <a:defRPr/>
            </a:pPr>
            <a:r>
              <a:rPr lang="en-US" dirty="0">
                <a:ea typeface="+mn-ea"/>
                <a:cs typeface="+mn-cs"/>
              </a:rPr>
              <a:t>Schedule </a:t>
            </a:r>
          </a:p>
          <a:p>
            <a:pPr lvl="1" indent="-283464">
              <a:spcBef>
                <a:spcPts val="0"/>
              </a:spcBef>
              <a:buSzPct val="100000"/>
              <a:defRPr/>
            </a:pPr>
            <a:r>
              <a:rPr lang="en-US" dirty="0">
                <a:ea typeface="+mn-ea"/>
                <a:cs typeface="+mn-cs"/>
              </a:rPr>
              <a:t>Technical requirements</a:t>
            </a:r>
          </a:p>
          <a:p>
            <a:pPr lvl="1" indent="-283464">
              <a:spcBef>
                <a:spcPts val="0"/>
              </a:spcBef>
              <a:buSzPct val="100000"/>
              <a:defRPr/>
            </a:pPr>
            <a:r>
              <a:rPr lang="en-US" dirty="0">
                <a:ea typeface="+mn-ea"/>
                <a:cs typeface="+mn-cs"/>
              </a:rPr>
              <a:t>Type of contract or other contract terms</a:t>
            </a:r>
          </a:p>
          <a:p>
            <a:pPr indent="-283464">
              <a:spcBef>
                <a:spcPts val="2400"/>
              </a:spcBef>
              <a:buSzPct val="100000"/>
              <a:defRPr/>
            </a:pPr>
            <a:r>
              <a:rPr lang="en-US" sz="2400" dirty="0"/>
              <a:t>Evaluation credit offered in solicitation for technical solutions exceeding mandatory minimums – PCO may</a:t>
            </a:r>
          </a:p>
          <a:p>
            <a:pPr lvl="1" indent="-283464">
              <a:spcBef>
                <a:spcPts val="0"/>
              </a:spcBef>
              <a:buSzPct val="100000"/>
              <a:defRPr/>
            </a:pPr>
            <a:r>
              <a:rPr lang="en-US" dirty="0">
                <a:ea typeface="+mn-ea"/>
                <a:cs typeface="+mn-cs"/>
              </a:rPr>
              <a:t>Negotiate for increased performance (strength)</a:t>
            </a:r>
          </a:p>
          <a:p>
            <a:pPr lvl="1" indent="-283464">
              <a:spcBef>
                <a:spcPts val="0"/>
              </a:spcBef>
              <a:buSzPct val="100000"/>
              <a:defRPr/>
            </a:pPr>
            <a:r>
              <a:rPr lang="en-US" dirty="0">
                <a:ea typeface="+mn-ea"/>
                <a:cs typeface="+mn-cs"/>
              </a:rPr>
              <a:t>Suggest removing strengths to make proposals more competitive</a:t>
            </a:r>
          </a:p>
          <a:p>
            <a:pPr lvl="1" indent="-283464">
              <a:spcBef>
                <a:spcPts val="0"/>
              </a:spcBef>
              <a:buSzPct val="100000"/>
              <a:defRPr/>
            </a:pPr>
            <a:r>
              <a:rPr lang="en-US" dirty="0">
                <a:ea typeface="+mn-ea"/>
                <a:cs typeface="+mn-cs"/>
              </a:rPr>
              <a:t>Consider and discuss if offeror’s strength causes associated weakness (risk) </a:t>
            </a:r>
          </a:p>
        </p:txBody>
      </p:sp>
      <p:sp>
        <p:nvSpPr>
          <p:cNvPr id="4" name="Title 3"/>
          <p:cNvSpPr>
            <a:spLocks noGrp="1"/>
          </p:cNvSpPr>
          <p:nvPr>
            <p:ph type="title"/>
          </p:nvPr>
        </p:nvSpPr>
        <p:spPr/>
        <p:txBody>
          <a:bodyPr/>
          <a:lstStyle/>
          <a:p>
            <a:r>
              <a:rPr lang="en-US" dirty="0">
                <a:solidFill>
                  <a:schemeClr val="accent2">
                    <a:lumMod val="50000"/>
                  </a:schemeClr>
                </a:solidFill>
              </a:rPr>
              <a:t>Conduct Discussions</a:t>
            </a:r>
            <a:endParaRPr lang="en-US" dirty="0"/>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125</a:t>
            </a:fld>
            <a:endParaRPr lang="en-US" dirty="0">
              <a:solidFill>
                <a:schemeClr val="bg2"/>
              </a:solidFill>
            </a:endParaRPr>
          </a:p>
        </p:txBody>
      </p:sp>
    </p:spTree>
    <p:extLst>
      <p:ext uri="{BB962C8B-B14F-4D97-AF65-F5344CB8AC3E}">
        <p14:creationId xmlns:p14="http://schemas.microsoft.com/office/powerpoint/2010/main" val="266609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SSEB Chairperson Roles and Responsibilities</a:t>
            </a:r>
          </a:p>
        </p:txBody>
      </p:sp>
      <p:graphicFrame>
        <p:nvGraphicFramePr>
          <p:cNvPr id="7" name="Table 6"/>
          <p:cNvGraphicFramePr>
            <a:graphicFrameLocks noGrp="1"/>
          </p:cNvGraphicFramePr>
          <p:nvPr/>
        </p:nvGraphicFramePr>
        <p:xfrm>
          <a:off x="391250" y="1883625"/>
          <a:ext cx="8397876" cy="4516120"/>
        </p:xfrm>
        <a:graphic>
          <a:graphicData uri="http://schemas.openxmlformats.org/drawingml/2006/table">
            <a:tbl>
              <a:tblPr firstRow="1" bandRow="1">
                <a:tableStyleId>{5C22544A-7EE6-4342-B048-85BDC9FD1C3A}</a:tableStyleId>
              </a:tblPr>
              <a:tblGrid>
                <a:gridCol w="7940676">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r>
                        <a:rPr lang="en-US" b="1" dirty="0">
                          <a:solidFill>
                            <a:schemeClr val="tx1"/>
                          </a:solidFill>
                        </a:rPr>
                        <a:t>- Works with PCO and Legal to guide and manage SS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b="1" dirty="0">
                          <a:solidFill>
                            <a:schemeClr val="tx1"/>
                          </a:solidFill>
                        </a:rPr>
                        <a:t>- Appoints SSEB members and establishes functional evaluation 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b="1" dirty="0">
                          <a:solidFill>
                            <a:schemeClr val="tx1"/>
                          </a:solidFill>
                        </a:rPr>
                        <a:t>- Ensures SSEB</a:t>
                      </a:r>
                      <a:r>
                        <a:rPr lang="en-US" b="1" baseline="0" dirty="0">
                          <a:solidFill>
                            <a:schemeClr val="tx1"/>
                          </a:solidFill>
                        </a:rPr>
                        <a:t> members know HOW to evaluate proposals BEFORE they review proposals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b="1" dirty="0">
                          <a:solidFill>
                            <a:schemeClr val="tx1"/>
                          </a:solidFill>
                        </a:rPr>
                        <a:t>-</a:t>
                      </a:r>
                      <a:r>
                        <a:rPr lang="en-US" b="1" baseline="0" dirty="0">
                          <a:solidFill>
                            <a:schemeClr val="tx1"/>
                          </a:solidFill>
                        </a:rPr>
                        <a:t> Staffs SST with proper skilled and experience personnel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b="1" dirty="0">
                          <a:solidFill>
                            <a:schemeClr val="tx1"/>
                          </a:solidFill>
                        </a:rPr>
                        <a:t>- Schedules adequate time to successfully complete source selection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b="1" dirty="0">
                          <a:solidFill>
                            <a:schemeClr val="tx1"/>
                          </a:solidFill>
                        </a:rPr>
                        <a:t>- Ensures adequate resources are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b="1" dirty="0">
                          <a:solidFill>
                            <a:schemeClr val="tx1"/>
                          </a:solidFill>
                        </a:rPr>
                        <a:t>- Provides consolidated</a:t>
                      </a:r>
                      <a:r>
                        <a:rPr lang="en-US" b="1" baseline="0" dirty="0">
                          <a:solidFill>
                            <a:schemeClr val="tx1"/>
                          </a:solidFill>
                        </a:rPr>
                        <a:t> results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b="1" dirty="0">
                          <a:solidFill>
                            <a:schemeClr val="tx1"/>
                          </a:solidFill>
                        </a:rPr>
                        <a:t>- Documents</a:t>
                      </a:r>
                      <a:r>
                        <a:rPr lang="en-US" b="1" baseline="0" dirty="0">
                          <a:solidFill>
                            <a:schemeClr val="tx1"/>
                          </a:solidFill>
                        </a:rPr>
                        <a:t> SSEB evaluation results (</a:t>
                      </a:r>
                      <a:r>
                        <a:rPr lang="en-US" b="1" baseline="0" dirty="0">
                          <a:solidFill>
                            <a:schemeClr val="tx1"/>
                          </a:solidFill>
                          <a:hlinkClick r:id="rId3"/>
                        </a:rPr>
                        <a:t>SSEB Report </a:t>
                      </a:r>
                      <a:r>
                        <a:rPr lang="en-US" b="1" baseline="0" dirty="0">
                          <a:solidFill>
                            <a:schemeClr val="tx1"/>
                          </a:solidFill>
                        </a:rPr>
                        <a:t>– Initial, Update, and Final, briefing charts, etc.)</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a:t>
                      </a:r>
                      <a:r>
                        <a:rPr lang="en-US" b="1" dirty="0">
                          <a:solidFill>
                            <a:schemeClr val="tx1"/>
                          </a:solidFill>
                          <a:latin typeface="Arial" pitchFamily="34" charset="0"/>
                          <a:cs typeface="Arial" pitchFamily="34" charset="0"/>
                        </a:rPr>
                        <a:t>Does </a:t>
                      </a:r>
                      <a:r>
                        <a:rPr lang="en-US" b="1" u="sng" dirty="0">
                          <a:solidFill>
                            <a:schemeClr val="tx1"/>
                          </a:solidFill>
                          <a:latin typeface="Arial" pitchFamily="34" charset="0"/>
                          <a:cs typeface="Arial" pitchFamily="34" charset="0"/>
                        </a:rPr>
                        <a:t>not</a:t>
                      </a:r>
                      <a:r>
                        <a:rPr lang="en-US" b="1" dirty="0">
                          <a:solidFill>
                            <a:schemeClr val="tx1"/>
                          </a:solidFill>
                          <a:latin typeface="Arial" pitchFamily="34" charset="0"/>
                          <a:cs typeface="Arial" pitchFamily="34" charset="0"/>
                        </a:rPr>
                        <a:t> perform comparative analysis of proposals</a:t>
                      </a:r>
                      <a:r>
                        <a:rPr lang="en-US" b="1" baseline="0" dirty="0">
                          <a:solidFill>
                            <a:schemeClr val="tx1"/>
                          </a:solidFill>
                          <a:latin typeface="Arial" pitchFamily="34" charset="0"/>
                          <a:cs typeface="Arial" pitchFamily="34" charset="0"/>
                        </a:rPr>
                        <a:t> or make source selection recommendation unless requested by SSA</a:t>
                      </a:r>
                      <a:endParaRPr lang="en-US"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Supports post-award</a:t>
                      </a:r>
                      <a:r>
                        <a:rPr lang="en-US" b="1" baseline="0" dirty="0">
                          <a:solidFill>
                            <a:schemeClr val="tx1"/>
                          </a:solidFill>
                        </a:rPr>
                        <a:t> activities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053934"/>
                  </a:ext>
                </a:extLst>
              </a:tr>
            </a:tbl>
          </a:graphicData>
        </a:graphic>
      </p:graphicFrame>
      <p:sp>
        <p:nvSpPr>
          <p:cNvPr id="8" name="Rectangle 7"/>
          <p:cNvSpPr/>
          <p:nvPr/>
        </p:nvSpPr>
        <p:spPr>
          <a:xfrm>
            <a:off x="381000" y="1447800"/>
            <a:ext cx="8382000" cy="369332"/>
          </a:xfrm>
          <a:prstGeom prst="rect">
            <a:avLst/>
          </a:prstGeom>
          <a:solidFill>
            <a:srgbClr val="FFFF99"/>
          </a:solidFill>
          <a:ln>
            <a:solidFill>
              <a:schemeClr val="tx1"/>
            </a:solidFill>
          </a:ln>
        </p:spPr>
        <p:txBody>
          <a:bodyPr wrap="square">
            <a:spAutoFit/>
          </a:bodyPr>
          <a:lstStyle/>
          <a:p>
            <a:pPr algn="ctr">
              <a:buNone/>
            </a:pPr>
            <a:r>
              <a:rPr lang="en-US" b="1" i="1" dirty="0"/>
              <a:t>Manages evaluation team and interface to SSA and SSAC</a:t>
            </a:r>
          </a:p>
        </p:txBody>
      </p:sp>
      <p:pic>
        <p:nvPicPr>
          <p:cNvPr id="10" name="Picture 1" descr="C:\Program Files\Microsoft Office\MEDIA\OFFICE12\Bullets\BD21301_.gif"/>
          <p:cNvPicPr>
            <a:picLocks noChangeAspect="1" noChangeArrowheads="1"/>
          </p:cNvPicPr>
          <p:nvPr/>
        </p:nvPicPr>
        <p:blipFill>
          <a:blip r:embed="rId4" cstate="print"/>
          <a:srcRect/>
          <a:stretch>
            <a:fillRect/>
          </a:stretch>
        </p:blipFill>
        <p:spPr bwMode="auto">
          <a:xfrm>
            <a:off x="8413115" y="1926375"/>
            <a:ext cx="293370" cy="304800"/>
          </a:xfrm>
          <a:prstGeom prst="rect">
            <a:avLst/>
          </a:prstGeom>
          <a:noFill/>
        </p:spPr>
      </p:pic>
      <p:pic>
        <p:nvPicPr>
          <p:cNvPr id="11" name="Picture 1" descr="C:\Program Files\Microsoft Office\MEDIA\OFFICE12\Bullets\BD21301_.gif"/>
          <p:cNvPicPr>
            <a:picLocks noChangeAspect="1" noChangeArrowheads="1"/>
          </p:cNvPicPr>
          <p:nvPr/>
        </p:nvPicPr>
        <p:blipFill>
          <a:blip r:embed="rId4" cstate="print"/>
          <a:srcRect/>
          <a:stretch>
            <a:fillRect/>
          </a:stretch>
        </p:blipFill>
        <p:spPr bwMode="auto">
          <a:xfrm>
            <a:off x="8413115" y="2307375"/>
            <a:ext cx="293370" cy="304800"/>
          </a:xfrm>
          <a:prstGeom prst="rect">
            <a:avLst/>
          </a:prstGeom>
          <a:noFill/>
        </p:spPr>
      </p:pic>
      <p:pic>
        <p:nvPicPr>
          <p:cNvPr id="13" name="Picture 1" descr="C:\Program Files\Microsoft Office\MEDIA\OFFICE12\Bullets\BD21301_.gif"/>
          <p:cNvPicPr>
            <a:picLocks noChangeAspect="1" noChangeArrowheads="1"/>
          </p:cNvPicPr>
          <p:nvPr/>
        </p:nvPicPr>
        <p:blipFill>
          <a:blip r:embed="rId4" cstate="print"/>
          <a:srcRect/>
          <a:stretch>
            <a:fillRect/>
          </a:stretch>
        </p:blipFill>
        <p:spPr bwMode="auto">
          <a:xfrm>
            <a:off x="8393430" y="2764047"/>
            <a:ext cx="293370" cy="304800"/>
          </a:xfrm>
          <a:prstGeom prst="rect">
            <a:avLst/>
          </a:prstGeom>
          <a:noFill/>
        </p:spPr>
      </p:pic>
      <p:pic>
        <p:nvPicPr>
          <p:cNvPr id="14" name="Picture 1" descr="C:\Program Files\Microsoft Office\MEDIA\OFFICE12\Bullets\BD21301_.gif"/>
          <p:cNvPicPr>
            <a:picLocks noChangeAspect="1" noChangeArrowheads="1"/>
          </p:cNvPicPr>
          <p:nvPr/>
        </p:nvPicPr>
        <p:blipFill>
          <a:blip r:embed="rId4" cstate="print"/>
          <a:srcRect/>
          <a:stretch>
            <a:fillRect/>
          </a:stretch>
        </p:blipFill>
        <p:spPr bwMode="auto">
          <a:xfrm>
            <a:off x="8413115" y="3310679"/>
            <a:ext cx="293370" cy="304800"/>
          </a:xfrm>
          <a:prstGeom prst="rect">
            <a:avLst/>
          </a:prstGeom>
          <a:noFill/>
        </p:spPr>
      </p:pic>
      <p:pic>
        <p:nvPicPr>
          <p:cNvPr id="15" name="Picture 1" descr="C:\Program Files\Microsoft Office\MEDIA\OFFICE12\Bullets\BD21301_.gif"/>
          <p:cNvPicPr>
            <a:picLocks noChangeAspect="1" noChangeArrowheads="1"/>
          </p:cNvPicPr>
          <p:nvPr/>
        </p:nvPicPr>
        <p:blipFill>
          <a:blip r:embed="rId4" cstate="print"/>
          <a:srcRect/>
          <a:stretch>
            <a:fillRect/>
          </a:stretch>
        </p:blipFill>
        <p:spPr bwMode="auto">
          <a:xfrm>
            <a:off x="8413115" y="3681972"/>
            <a:ext cx="293370" cy="304800"/>
          </a:xfrm>
          <a:prstGeom prst="rect">
            <a:avLst/>
          </a:prstGeom>
          <a:noFill/>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13</a:t>
            </a:fld>
            <a:endParaRPr lang="en-US" dirty="0">
              <a:solidFill>
                <a:schemeClr val="bg2"/>
              </a:solidFill>
            </a:endParaRPr>
          </a:p>
        </p:txBody>
      </p:sp>
      <p:pic>
        <p:nvPicPr>
          <p:cNvPr id="12" name="Picture 1" descr="C:\Program Files\Microsoft Office\MEDIA\OFFICE12\Bullets\BD21301_.gif"/>
          <p:cNvPicPr>
            <a:picLocks noChangeAspect="1" noChangeArrowheads="1"/>
          </p:cNvPicPr>
          <p:nvPr/>
        </p:nvPicPr>
        <p:blipFill>
          <a:blip r:embed="rId4" cstate="print"/>
          <a:srcRect/>
          <a:stretch>
            <a:fillRect/>
          </a:stretch>
        </p:blipFill>
        <p:spPr bwMode="auto">
          <a:xfrm>
            <a:off x="8416653" y="4053265"/>
            <a:ext cx="293370" cy="304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SSEB Member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2335542665"/>
              </p:ext>
            </p:extLst>
          </p:nvPr>
        </p:nvGraphicFramePr>
        <p:xfrm>
          <a:off x="380999" y="2286001"/>
          <a:ext cx="8305801" cy="3870077"/>
        </p:xfrm>
        <a:graphic>
          <a:graphicData uri="http://schemas.openxmlformats.org/drawingml/2006/table">
            <a:tbl>
              <a:tblPr firstRow="1" bandRow="1">
                <a:tableStyleId>{5C22544A-7EE6-4342-B048-85BDC9FD1C3A}</a:tableStyleId>
              </a:tblPr>
              <a:tblGrid>
                <a:gridCol w="7909682">
                  <a:extLst>
                    <a:ext uri="{9D8B030D-6E8A-4147-A177-3AD203B41FA5}">
                      <a16:colId xmlns:a16="http://schemas.microsoft.com/office/drawing/2014/main" val="20000"/>
                    </a:ext>
                  </a:extLst>
                </a:gridCol>
                <a:gridCol w="396119">
                  <a:extLst>
                    <a:ext uri="{9D8B030D-6E8A-4147-A177-3AD203B41FA5}">
                      <a16:colId xmlns:a16="http://schemas.microsoft.com/office/drawing/2014/main" val="20001"/>
                    </a:ext>
                  </a:extLst>
                </a:gridCol>
              </a:tblGrid>
              <a:tr h="723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Prioritize source selection responsibilities</a:t>
                      </a:r>
                      <a:r>
                        <a:rPr lang="en-US" b="1" baseline="0" dirty="0">
                          <a:solidFill>
                            <a:schemeClr val="tx1"/>
                          </a:solidFill>
                        </a:rPr>
                        <a:t> over other workload – primary duty responsibility</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Conduct comprehensive</a:t>
                      </a:r>
                      <a:r>
                        <a:rPr lang="en-US" b="1" baseline="0" dirty="0">
                          <a:solidFill>
                            <a:schemeClr val="tx1"/>
                          </a:solidFill>
                        </a:rPr>
                        <a:t> review and evaluation of proposals solely </a:t>
                      </a:r>
                      <a:r>
                        <a:rPr lang="en-US" b="1" u="sng" baseline="0" dirty="0">
                          <a:solidFill>
                            <a:schemeClr val="tx1"/>
                          </a:solidFill>
                        </a:rPr>
                        <a:t>against solicitation evaluation criteria</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23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chemeClr val="tx1"/>
                          </a:solidFill>
                        </a:rPr>
                        <a:t>If required, consult with PCO in assessing establishment of Competitive Range (IAW DoD Procedures Para. 3.5.3)</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166598"/>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Advise SSA, PCO, SSAC and SSEB,</a:t>
                      </a:r>
                      <a:r>
                        <a:rPr lang="en-US" b="1" baseline="0" dirty="0">
                          <a:solidFill>
                            <a:schemeClr val="tx1"/>
                          </a:solidFill>
                        </a:rPr>
                        <a:t> as required, related to assigned factor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536882"/>
                  </a:ext>
                </a:extLst>
              </a:tr>
              <a:tr h="419210">
                <a:tc>
                  <a:txBody>
                    <a:bodyPr/>
                    <a:lstStyle/>
                    <a:p>
                      <a:r>
                        <a:rPr lang="en-US" b="1" dirty="0">
                          <a:solidFill>
                            <a:schemeClr val="tx1"/>
                          </a:solidFill>
                        </a:rPr>
                        <a:t>- </a:t>
                      </a:r>
                      <a:r>
                        <a:rPr lang="en-US" b="1" u="sng" dirty="0">
                          <a:solidFill>
                            <a:schemeClr val="tx1"/>
                          </a:solidFill>
                        </a:rPr>
                        <a:t>Contemporaneously</a:t>
                      </a:r>
                      <a:r>
                        <a:rPr lang="en-US" b="1" u="none" baseline="0" dirty="0">
                          <a:solidFill>
                            <a:schemeClr val="tx1"/>
                          </a:solidFill>
                        </a:rPr>
                        <a:t> and </a:t>
                      </a:r>
                      <a:r>
                        <a:rPr lang="en-US" b="1" u="sng" baseline="0" dirty="0">
                          <a:solidFill>
                            <a:schemeClr val="tx1"/>
                          </a:solidFill>
                        </a:rPr>
                        <a:t>thoroughly</a:t>
                      </a:r>
                      <a:r>
                        <a:rPr lang="en-US" b="1" u="none" baseline="0" dirty="0">
                          <a:solidFill>
                            <a:schemeClr val="tx1"/>
                          </a:solidFill>
                        </a:rPr>
                        <a:t> d</a:t>
                      </a:r>
                      <a:r>
                        <a:rPr lang="en-US" b="1" u="none" dirty="0">
                          <a:solidFill>
                            <a:schemeClr val="tx1"/>
                          </a:solidFill>
                        </a:rPr>
                        <a:t>ocument</a:t>
                      </a:r>
                      <a:r>
                        <a:rPr lang="en-US" b="1" dirty="0">
                          <a:solidFill>
                            <a:schemeClr val="tx1"/>
                          </a:solidFill>
                        </a:rPr>
                        <a:t> evaluation results, in</a:t>
                      </a:r>
                      <a:r>
                        <a:rPr lang="en-US" b="1" baseline="0" dirty="0">
                          <a:solidFill>
                            <a:schemeClr val="tx1"/>
                          </a:solidFill>
                        </a:rPr>
                        <a:t> writing and provide support to SSEB Chair</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210">
                <a:tc>
                  <a:txBody>
                    <a:bodyPr/>
                    <a:lstStyle/>
                    <a:p>
                      <a:pPr marL="0" indent="0">
                        <a:buFontTx/>
                        <a:buNone/>
                      </a:pPr>
                      <a:r>
                        <a:rPr lang="en-US" b="1" dirty="0">
                          <a:solidFill>
                            <a:schemeClr val="tx1"/>
                          </a:solidFill>
                        </a:rPr>
                        <a:t>- Support </a:t>
                      </a:r>
                      <a:r>
                        <a:rPr lang="en-US" b="1" baseline="0" dirty="0">
                          <a:solidFill>
                            <a:schemeClr val="tx1"/>
                          </a:solidFill>
                        </a:rPr>
                        <a:t>post-award activities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ectangle 6"/>
          <p:cNvSpPr/>
          <p:nvPr/>
        </p:nvSpPr>
        <p:spPr>
          <a:xfrm>
            <a:off x="381000" y="1600200"/>
            <a:ext cx="8305800" cy="369332"/>
          </a:xfrm>
          <a:prstGeom prst="rect">
            <a:avLst/>
          </a:prstGeom>
          <a:solidFill>
            <a:srgbClr val="FFFF99"/>
          </a:solidFill>
          <a:ln>
            <a:solidFill>
              <a:schemeClr val="tx1"/>
            </a:solidFill>
          </a:ln>
        </p:spPr>
        <p:txBody>
          <a:bodyPr wrap="square">
            <a:spAutoFit/>
          </a:bodyPr>
          <a:lstStyle/>
          <a:p>
            <a:pPr algn="ctr">
              <a:buNone/>
            </a:pPr>
            <a:r>
              <a:rPr lang="en-US" b="1" i="1" dirty="0"/>
              <a:t>Evaluate offeror proposals – frequently organized into functional areas</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14</a:t>
            </a:fld>
            <a:endParaRPr lang="en-US" dirty="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Legal Counsel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2168805132"/>
              </p:ext>
            </p:extLst>
          </p:nvPr>
        </p:nvGraphicFramePr>
        <p:xfrm>
          <a:off x="346165" y="1889545"/>
          <a:ext cx="8305801" cy="4534449"/>
        </p:xfrm>
        <a:graphic>
          <a:graphicData uri="http://schemas.openxmlformats.org/drawingml/2006/table">
            <a:tbl>
              <a:tblPr firstRow="1" bandRow="1">
                <a:tableStyleId>{5C22544A-7EE6-4342-B048-85BDC9FD1C3A}</a:tableStyleId>
              </a:tblPr>
              <a:tblGrid>
                <a:gridCol w="7909682">
                  <a:extLst>
                    <a:ext uri="{9D8B030D-6E8A-4147-A177-3AD203B41FA5}">
                      <a16:colId xmlns:a16="http://schemas.microsoft.com/office/drawing/2014/main" val="20000"/>
                    </a:ext>
                  </a:extLst>
                </a:gridCol>
                <a:gridCol w="396119">
                  <a:extLst>
                    <a:ext uri="{9D8B030D-6E8A-4147-A177-3AD203B41FA5}">
                      <a16:colId xmlns:a16="http://schemas.microsoft.com/office/drawing/2014/main" val="20001"/>
                    </a:ext>
                  </a:extLst>
                </a:gridCol>
              </a:tblGrid>
              <a:tr h="419210">
                <a:tc>
                  <a:txBody>
                    <a:bodyPr/>
                    <a:lstStyle/>
                    <a:p>
                      <a:r>
                        <a:rPr lang="en-US" dirty="0">
                          <a:solidFill>
                            <a:srgbClr val="0000CC"/>
                          </a:solidFill>
                        </a:rPr>
                        <a:t>Legal Counsel shall: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8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Advise SSA, PCO, SSAC, and SSEB, as required, on matters related to legal aspects of source selection process</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a:t>
                      </a:r>
                      <a:r>
                        <a:rPr lang="en-US" b="1" dirty="0">
                          <a:solidFill>
                            <a:schemeClr val="tx1"/>
                          </a:solidFill>
                        </a:rPr>
                        <a:t>Review</a:t>
                      </a:r>
                      <a:r>
                        <a:rPr lang="en-US" b="1" baseline="0" dirty="0">
                          <a:solidFill>
                            <a:schemeClr val="tx1"/>
                          </a:solidFill>
                        </a:rPr>
                        <a:t> RPP prior to issuance</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Review source selection documents to determine if evaluation was reasonable and consistent with evaluation criteria, statutes, regulations and adequately documented</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210">
                <a:tc>
                  <a:txBody>
                    <a:bodyPr/>
                    <a:lstStyle/>
                    <a:p>
                      <a:pPr marL="0" indent="0">
                        <a:buFontTx/>
                        <a:buNone/>
                      </a:pPr>
                      <a:r>
                        <a:rPr lang="en-US" b="1" dirty="0">
                          <a:solidFill>
                            <a:schemeClr val="tx1"/>
                          </a:solidFill>
                        </a:rPr>
                        <a:t>-</a:t>
                      </a:r>
                      <a:r>
                        <a:rPr lang="en-US" b="1" baseline="0" dirty="0">
                          <a:solidFill>
                            <a:schemeClr val="tx1"/>
                          </a:solidFill>
                        </a:rPr>
                        <a:t> Participate as non-voting member in SSAC meetings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9210">
                <a:tc>
                  <a:txBody>
                    <a:bodyPr/>
                    <a:lstStyle/>
                    <a:p>
                      <a:pPr marL="0" indent="0">
                        <a:buFontTx/>
                        <a:buNone/>
                      </a:pPr>
                      <a:r>
                        <a:rPr lang="en-US" b="1" dirty="0">
                          <a:solidFill>
                            <a:schemeClr val="tx1"/>
                          </a:solidFill>
                        </a:rPr>
                        <a:t>- Review</a:t>
                      </a:r>
                      <a:r>
                        <a:rPr lang="en-US" b="1" baseline="0" dirty="0">
                          <a:solidFill>
                            <a:schemeClr val="tx1"/>
                          </a:solidFill>
                        </a:rPr>
                        <a:t> proposed contract prior to award</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210">
                <a:tc>
                  <a:txBody>
                    <a:bodyPr/>
                    <a:lstStyle/>
                    <a:p>
                      <a:pPr marL="0" indent="0">
                        <a:buFontTx/>
                        <a:buNone/>
                      </a:pPr>
                      <a:r>
                        <a:rPr lang="en-US" b="1" dirty="0">
                          <a:solidFill>
                            <a:schemeClr val="tx1"/>
                          </a:solidFill>
                        </a:rPr>
                        <a:t>- Review all </a:t>
                      </a:r>
                      <a:r>
                        <a:rPr lang="en-US" b="1" dirty="0">
                          <a:solidFill>
                            <a:schemeClr val="tx1"/>
                          </a:solidFill>
                          <a:hlinkClick r:id="rId3"/>
                        </a:rPr>
                        <a:t>Evaluation Notices</a:t>
                      </a:r>
                      <a:r>
                        <a:rPr lang="en-US" b="1" dirty="0">
                          <a:solidFill>
                            <a:schemeClr val="tx1"/>
                          </a:solidFill>
                        </a:rPr>
                        <a:t> (ENs)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19210">
                <a:tc>
                  <a:txBody>
                    <a:bodyPr/>
                    <a:lstStyle/>
                    <a:p>
                      <a:pPr marL="0" indent="0">
                        <a:buFontTx/>
                        <a:buNone/>
                      </a:pPr>
                      <a:r>
                        <a:rPr lang="en-US" b="1" dirty="0">
                          <a:solidFill>
                            <a:schemeClr val="tx1"/>
                          </a:solidFill>
                        </a:rPr>
                        <a:t>- Assist PCO during discussions with offerors (upon</a:t>
                      </a:r>
                      <a:r>
                        <a:rPr lang="en-US" b="1" baseline="0" dirty="0">
                          <a:solidFill>
                            <a:schemeClr val="tx1"/>
                          </a:solidFill>
                        </a:rPr>
                        <a:t> request)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19210">
                <a:tc>
                  <a:txBody>
                    <a:bodyPr/>
                    <a:lstStyle/>
                    <a:p>
                      <a:pPr marL="0" indent="0">
                        <a:buFontTx/>
                        <a:buNone/>
                      </a:pPr>
                      <a:r>
                        <a:rPr lang="en-US" b="1" dirty="0">
                          <a:solidFill>
                            <a:schemeClr val="tx1"/>
                          </a:solidFill>
                        </a:rPr>
                        <a:t>- Assist PCO with debriefings</a:t>
                      </a:r>
                      <a:r>
                        <a:rPr lang="en-US" b="1" baseline="0" dirty="0">
                          <a:solidFill>
                            <a:schemeClr val="tx1"/>
                          </a:solidFill>
                        </a:rPr>
                        <a:t> (upon request)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7" name="Rectangle 6"/>
          <p:cNvSpPr/>
          <p:nvPr/>
        </p:nvSpPr>
        <p:spPr>
          <a:xfrm>
            <a:off x="380999" y="1397811"/>
            <a:ext cx="8305800" cy="369332"/>
          </a:xfrm>
          <a:prstGeom prst="rect">
            <a:avLst/>
          </a:prstGeom>
          <a:solidFill>
            <a:srgbClr val="FFFF99"/>
          </a:solidFill>
          <a:ln>
            <a:solidFill>
              <a:schemeClr val="tx1"/>
            </a:solidFill>
          </a:ln>
        </p:spPr>
        <p:txBody>
          <a:bodyPr wrap="square">
            <a:spAutoFit/>
          </a:bodyPr>
          <a:lstStyle/>
          <a:p>
            <a:pPr algn="ctr">
              <a:buNone/>
            </a:pPr>
            <a:r>
              <a:rPr lang="en-US" b="1" i="1" dirty="0"/>
              <a:t>Provides legal advice throughout the source selection</a:t>
            </a:r>
          </a:p>
        </p:txBody>
      </p:sp>
      <p:pic>
        <p:nvPicPr>
          <p:cNvPr id="8" name="Picture 1" descr="C:\Program Files\Microsoft Office\MEDIA\OFFICE12\Bullets\BD21301_.gif"/>
          <p:cNvPicPr>
            <a:picLocks noChangeAspect="1" noChangeArrowheads="1"/>
          </p:cNvPicPr>
          <p:nvPr/>
        </p:nvPicPr>
        <p:blipFill>
          <a:blip r:embed="rId4" cstate="print"/>
          <a:srcRect/>
          <a:stretch>
            <a:fillRect/>
          </a:stretch>
        </p:blipFill>
        <p:spPr bwMode="auto">
          <a:xfrm>
            <a:off x="8328887" y="3079354"/>
            <a:ext cx="293370" cy="304800"/>
          </a:xfrm>
          <a:prstGeom prst="rect">
            <a:avLst/>
          </a:prstGeom>
          <a:noFill/>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15</a:t>
            </a:fld>
            <a:endParaRPr lang="en-US" dirty="0">
              <a:solidFill>
                <a:schemeClr val="bg2"/>
              </a:solidFill>
            </a:endParaRPr>
          </a:p>
        </p:txBody>
      </p:sp>
      <p:pic>
        <p:nvPicPr>
          <p:cNvPr id="9" name="Picture 1" descr="C:\Program Files\Microsoft Office\MEDIA\OFFICE12\Bullets\BD21301_.gif"/>
          <p:cNvPicPr>
            <a:picLocks noChangeAspect="1" noChangeArrowheads="1"/>
          </p:cNvPicPr>
          <p:nvPr/>
        </p:nvPicPr>
        <p:blipFill>
          <a:blip r:embed="rId4" cstate="print"/>
          <a:srcRect/>
          <a:stretch>
            <a:fillRect/>
          </a:stretch>
        </p:blipFill>
        <p:spPr bwMode="auto">
          <a:xfrm>
            <a:off x="8321404" y="2514600"/>
            <a:ext cx="293370" cy="304800"/>
          </a:xfrm>
          <a:prstGeom prst="rect">
            <a:avLst/>
          </a:prstGeom>
          <a:noFill/>
        </p:spPr>
      </p:pic>
    </p:spTree>
    <p:extLst>
      <p:ext uri="{BB962C8B-B14F-4D97-AF65-F5344CB8AC3E}">
        <p14:creationId xmlns:p14="http://schemas.microsoft.com/office/powerpoint/2010/main" val="149967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Program Manager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3582277112"/>
              </p:ext>
            </p:extLst>
          </p:nvPr>
        </p:nvGraphicFramePr>
        <p:xfrm>
          <a:off x="380999" y="1664732"/>
          <a:ext cx="8305801" cy="4530223"/>
        </p:xfrm>
        <a:graphic>
          <a:graphicData uri="http://schemas.openxmlformats.org/drawingml/2006/table">
            <a:tbl>
              <a:tblPr firstRow="1" bandRow="1">
                <a:tableStyleId>{5C22544A-7EE6-4342-B048-85BDC9FD1C3A}</a:tableStyleId>
              </a:tblPr>
              <a:tblGrid>
                <a:gridCol w="7909682">
                  <a:extLst>
                    <a:ext uri="{9D8B030D-6E8A-4147-A177-3AD203B41FA5}">
                      <a16:colId xmlns:a16="http://schemas.microsoft.com/office/drawing/2014/main" val="20000"/>
                    </a:ext>
                  </a:extLst>
                </a:gridCol>
                <a:gridCol w="396119">
                  <a:extLst>
                    <a:ext uri="{9D8B030D-6E8A-4147-A177-3AD203B41FA5}">
                      <a16:colId xmlns:a16="http://schemas.microsoft.com/office/drawing/2014/main" val="20001"/>
                    </a:ext>
                  </a:extLst>
                </a:gridCol>
              </a:tblGrid>
              <a:tr h="415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tx1"/>
                          </a:solidFill>
                        </a:rPr>
                        <a:t>- Provide approved technical requirements documents, establish technical specifications; develop requirements documents (SOW/PWS/SOO)</a:t>
                      </a:r>
                      <a:endParaRPr lang="en-US" sz="18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38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t>
                      </a:r>
                      <a:r>
                        <a:rPr lang="en-US" sz="1800" b="1" baseline="0" dirty="0">
                          <a:solidFill>
                            <a:schemeClr val="tx1"/>
                          </a:solidFill>
                        </a:rPr>
                        <a:t> Ensure technical requirements are approved and stable; establish technical specifications; develop requirements documents</a:t>
                      </a:r>
                      <a:endParaRPr lang="en-US" sz="18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2456">
                <a:tc>
                  <a:txBody>
                    <a:bodyPr/>
                    <a:lstStyle/>
                    <a:p>
                      <a:pPr marL="0" indent="0">
                        <a:buFontTx/>
                        <a:buNone/>
                      </a:pPr>
                      <a:r>
                        <a:rPr lang="en-US" sz="1800" b="1" dirty="0">
                          <a:solidFill>
                            <a:schemeClr val="tx1"/>
                          </a:solidFill>
                        </a:rPr>
                        <a:t>-</a:t>
                      </a:r>
                      <a:r>
                        <a:rPr lang="en-US" sz="1800" b="1" baseline="0" dirty="0">
                          <a:solidFill>
                            <a:schemeClr val="tx1"/>
                          </a:solidFill>
                        </a:rPr>
                        <a:t> Allocate necessary resources to support the SS process</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3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Assist in establishment of SST, to</a:t>
                      </a:r>
                      <a:r>
                        <a:rPr lang="en-US" sz="1800" b="1" baseline="0" dirty="0">
                          <a:solidFill>
                            <a:schemeClr val="tx1"/>
                          </a:solidFill>
                        </a:rPr>
                        <a:t> include serving as an advisor or member of the SSAC and/or SSEB, as needed</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2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Assist in development of evaluation criteria; identify potential discriminators and areas for</a:t>
                      </a:r>
                      <a:r>
                        <a:rPr lang="en-US" sz="1800" b="1" baseline="0" dirty="0">
                          <a:solidFill>
                            <a:schemeClr val="tx1"/>
                          </a:solidFill>
                        </a:rPr>
                        <a:t> tailoring and coordinate with SSA and PCO</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5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Consult/concur with PCO regarding determination</a:t>
                      </a:r>
                      <a:r>
                        <a:rPr lang="en-US" sz="1800" b="1" baseline="0" dirty="0">
                          <a:solidFill>
                            <a:schemeClr val="tx1"/>
                          </a:solidFill>
                        </a:rPr>
                        <a:t> not to include past performance as an evaluation factor</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17417"/>
                  </a:ext>
                </a:extLst>
              </a:tr>
              <a:tr h="415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 Support post-award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7" name="Rectangle 6"/>
          <p:cNvSpPr/>
          <p:nvPr/>
        </p:nvSpPr>
        <p:spPr>
          <a:xfrm>
            <a:off x="381000" y="1295400"/>
            <a:ext cx="8305800" cy="369332"/>
          </a:xfrm>
          <a:prstGeom prst="rect">
            <a:avLst/>
          </a:prstGeom>
          <a:solidFill>
            <a:srgbClr val="FFFF99"/>
          </a:solidFill>
          <a:ln>
            <a:solidFill>
              <a:schemeClr val="tx1"/>
            </a:solidFill>
          </a:ln>
        </p:spPr>
        <p:txBody>
          <a:bodyPr wrap="square">
            <a:spAutoFit/>
          </a:bodyPr>
          <a:lstStyle/>
          <a:p>
            <a:pPr algn="ctr">
              <a:buNone/>
            </a:pPr>
            <a:r>
              <a:rPr lang="en-US" b="1" i="1" dirty="0"/>
              <a:t>Provides a key leadership role in the source selection process and shall:</a:t>
            </a:r>
          </a:p>
        </p:txBody>
      </p:sp>
      <p:pic>
        <p:nvPicPr>
          <p:cNvPr id="9"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61046" y="2743200"/>
            <a:ext cx="293370" cy="304800"/>
          </a:xfrm>
          <a:prstGeom prst="rect">
            <a:avLst/>
          </a:prstGeom>
          <a:noFill/>
        </p:spPr>
      </p:pic>
      <p:pic>
        <p:nvPicPr>
          <p:cNvPr id="10"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61046" y="3262312"/>
            <a:ext cx="293370" cy="304800"/>
          </a:xfrm>
          <a:prstGeom prst="rect">
            <a:avLst/>
          </a:prstGeom>
          <a:noFill/>
        </p:spPr>
      </p:pic>
      <p:pic>
        <p:nvPicPr>
          <p:cNvPr id="11"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61046" y="3681412"/>
            <a:ext cx="293370" cy="304800"/>
          </a:xfrm>
          <a:prstGeom prst="rect">
            <a:avLst/>
          </a:prstGeom>
          <a:noFill/>
        </p:spPr>
      </p:pic>
      <p:pic>
        <p:nvPicPr>
          <p:cNvPr id="12"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3330" y="4505579"/>
            <a:ext cx="293370" cy="304800"/>
          </a:xfrm>
          <a:prstGeom prst="rect">
            <a:avLst/>
          </a:prstGeom>
          <a:noFill/>
        </p:spPr>
      </p:pic>
      <p:pic>
        <p:nvPicPr>
          <p:cNvPr id="14"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39389" y="1987070"/>
            <a:ext cx="293370" cy="304800"/>
          </a:xfrm>
          <a:prstGeom prst="rect">
            <a:avLst/>
          </a:prstGeom>
          <a:noFill/>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16</a:t>
            </a:fld>
            <a:endParaRPr lang="en-US" dirty="0">
              <a:solidFill>
                <a:schemeClr val="bg2"/>
              </a:solidFill>
            </a:endParaRPr>
          </a:p>
        </p:txBody>
      </p:sp>
      <p:pic>
        <p:nvPicPr>
          <p:cNvPr id="13" name="Picture 1" descr="C:\Program Files\Microsoft Office\MEDIA\OFFICE12\Bullets\BD21301_.gif">
            <a:extLst>
              <a:ext uri="{FF2B5EF4-FFF2-40B4-BE49-F238E27FC236}">
                <a16:creationId xmlns:a16="http://schemas.microsoft.com/office/drawing/2014/main" id="{56A4A992-D0F7-5986-CD8F-50D021C44356}"/>
              </a:ext>
            </a:extLst>
          </p:cNvPr>
          <p:cNvPicPr>
            <a:picLocks noChangeAspect="1" noChangeArrowheads="1"/>
          </p:cNvPicPr>
          <p:nvPr/>
        </p:nvPicPr>
        <p:blipFill>
          <a:blip r:embed="rId3" cstate="print"/>
          <a:srcRect/>
          <a:stretch>
            <a:fillRect/>
          </a:stretch>
        </p:blipFill>
        <p:spPr bwMode="auto">
          <a:xfrm>
            <a:off x="8366833" y="5291193"/>
            <a:ext cx="293370" cy="304800"/>
          </a:xfrm>
          <a:prstGeom prst="rect">
            <a:avLst/>
          </a:prstGeom>
          <a:noFill/>
        </p:spPr>
      </p:pic>
    </p:spTree>
    <p:extLst>
      <p:ext uri="{BB962C8B-B14F-4D97-AF65-F5344CB8AC3E}">
        <p14:creationId xmlns:p14="http://schemas.microsoft.com/office/powerpoint/2010/main" val="380035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Requirements Owner Roles and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3565515860"/>
              </p:ext>
            </p:extLst>
          </p:nvPr>
        </p:nvGraphicFramePr>
        <p:xfrm>
          <a:off x="380999" y="2078300"/>
          <a:ext cx="8305801" cy="3863449"/>
        </p:xfrm>
        <a:graphic>
          <a:graphicData uri="http://schemas.openxmlformats.org/drawingml/2006/table">
            <a:tbl>
              <a:tblPr firstRow="1" bandRow="1">
                <a:tableStyleId>{5C22544A-7EE6-4342-B048-85BDC9FD1C3A}</a:tableStyleId>
              </a:tblPr>
              <a:tblGrid>
                <a:gridCol w="7909682">
                  <a:extLst>
                    <a:ext uri="{9D8B030D-6E8A-4147-A177-3AD203B41FA5}">
                      <a16:colId xmlns:a16="http://schemas.microsoft.com/office/drawing/2014/main" val="20000"/>
                    </a:ext>
                  </a:extLst>
                </a:gridCol>
                <a:gridCol w="396119">
                  <a:extLst>
                    <a:ext uri="{9D8B030D-6E8A-4147-A177-3AD203B41FA5}">
                      <a16:colId xmlns:a16="http://schemas.microsoft.com/office/drawing/2014/main" val="20001"/>
                    </a:ext>
                  </a:extLst>
                </a:gridCol>
              </a:tblGrid>
              <a:tr h="419210">
                <a:tc>
                  <a:txBody>
                    <a:bodyPr/>
                    <a:lstStyle/>
                    <a:p>
                      <a:r>
                        <a:rPr lang="en-US" dirty="0">
                          <a:solidFill>
                            <a:srgbClr val="0000CC"/>
                          </a:solidFill>
                        </a:rPr>
                        <a:t>Requirements Owner shall: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189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Ensure Government requirement is clear, concise, and descriptive in outlining mission need and desired outcome</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47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Ensure requirements documents are stable, reviewed, and validated</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9210">
                <a:tc>
                  <a:txBody>
                    <a:bodyPr/>
                    <a:lstStyle/>
                    <a:p>
                      <a:r>
                        <a:rPr lang="en-US" b="1" dirty="0">
                          <a:solidFill>
                            <a:schemeClr val="tx1"/>
                          </a:solidFill>
                        </a:rPr>
                        <a:t>-</a:t>
                      </a:r>
                      <a:r>
                        <a:rPr lang="en-US" b="1" baseline="0" dirty="0">
                          <a:solidFill>
                            <a:schemeClr val="tx1"/>
                          </a:solidFill>
                        </a:rPr>
                        <a:t> Ensure Independent Government Cost Estimate is developed prior to RFP release</a:t>
                      </a:r>
                      <a:endParaRPr lang="en-US"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19210">
                <a:tc>
                  <a:txBody>
                    <a:bodyPr/>
                    <a:lstStyle/>
                    <a:p>
                      <a:pPr marL="0" indent="0">
                        <a:buFontTx/>
                        <a:buNone/>
                      </a:pPr>
                      <a:r>
                        <a:rPr lang="en-US" b="1" dirty="0">
                          <a:solidFill>
                            <a:schemeClr val="tx1"/>
                          </a:solidFill>
                        </a:rPr>
                        <a:t>-</a:t>
                      </a:r>
                      <a:r>
                        <a:rPr lang="en-US" b="1" baseline="0" dirty="0">
                          <a:solidFill>
                            <a:schemeClr val="tx1"/>
                          </a:solidFill>
                        </a:rPr>
                        <a:t> Assist with selecting tradeoff methodology; identify any measurable above minimum performance parameters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I</a:t>
                      </a:r>
                      <a:r>
                        <a:rPr lang="en-US" b="1" baseline="0" dirty="0">
                          <a:solidFill>
                            <a:schemeClr val="tx1"/>
                          </a:solidFill>
                        </a:rPr>
                        <a:t>f using VATEP determine appropriate performance characteristics and monetary value to government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9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Serve on SST as requested by SSA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5513801"/>
                  </a:ext>
                </a:extLst>
              </a:tr>
            </a:tbl>
          </a:graphicData>
        </a:graphic>
      </p:graphicFrame>
      <p:sp>
        <p:nvSpPr>
          <p:cNvPr id="7" name="Rectangle 6"/>
          <p:cNvSpPr/>
          <p:nvPr/>
        </p:nvSpPr>
        <p:spPr>
          <a:xfrm>
            <a:off x="381000" y="1535668"/>
            <a:ext cx="8305800" cy="369332"/>
          </a:xfrm>
          <a:prstGeom prst="rect">
            <a:avLst/>
          </a:prstGeom>
          <a:solidFill>
            <a:srgbClr val="FFFF99"/>
          </a:solidFill>
          <a:ln>
            <a:solidFill>
              <a:schemeClr val="tx1"/>
            </a:solidFill>
          </a:ln>
        </p:spPr>
        <p:txBody>
          <a:bodyPr wrap="square">
            <a:spAutoFit/>
          </a:bodyPr>
          <a:lstStyle/>
          <a:p>
            <a:pPr algn="ctr">
              <a:buNone/>
            </a:pPr>
            <a:r>
              <a:rPr lang="en-US" b="1" i="1" dirty="0"/>
              <a:t>Generator of acquisition requirement</a:t>
            </a:r>
          </a:p>
        </p:txBody>
      </p:sp>
      <p:pic>
        <p:nvPicPr>
          <p:cNvPr id="8"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6433" y="2693724"/>
            <a:ext cx="293370" cy="304800"/>
          </a:xfrm>
          <a:prstGeom prst="rect">
            <a:avLst/>
          </a:prstGeom>
          <a:noFill/>
        </p:spPr>
      </p:pic>
      <p:pic>
        <p:nvPicPr>
          <p:cNvPr id="9"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6433" y="3227124"/>
            <a:ext cx="293370" cy="304800"/>
          </a:xfrm>
          <a:prstGeom prst="rect">
            <a:avLst/>
          </a:prstGeom>
          <a:noFill/>
        </p:spPr>
      </p:pic>
      <p:pic>
        <p:nvPicPr>
          <p:cNvPr id="10"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6433" y="3760524"/>
            <a:ext cx="293370" cy="304800"/>
          </a:xfrm>
          <a:prstGeom prst="rect">
            <a:avLst/>
          </a:prstGeom>
          <a:noFill/>
        </p:spPr>
      </p:pic>
      <p:pic>
        <p:nvPicPr>
          <p:cNvPr id="11"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6433" y="4446324"/>
            <a:ext cx="293370" cy="304800"/>
          </a:xfrm>
          <a:prstGeom prst="rect">
            <a:avLst/>
          </a:prstGeom>
          <a:noFill/>
        </p:spPr>
      </p:pic>
      <p:pic>
        <p:nvPicPr>
          <p:cNvPr id="12" name="Picture 1" descr="C:\Program Files\Microsoft Office\MEDIA\OFFICE12\Bullets\BD21301_.gif"/>
          <p:cNvPicPr>
            <a:picLocks noChangeAspect="1" noChangeArrowheads="1"/>
          </p:cNvPicPr>
          <p:nvPr/>
        </p:nvPicPr>
        <p:blipFill>
          <a:blip r:embed="rId3" cstate="print"/>
          <a:srcRect/>
          <a:stretch>
            <a:fillRect/>
          </a:stretch>
        </p:blipFill>
        <p:spPr bwMode="auto">
          <a:xfrm>
            <a:off x="8353225" y="5038387"/>
            <a:ext cx="293370" cy="283945"/>
          </a:xfrm>
          <a:prstGeom prst="rect">
            <a:avLst/>
          </a:prstGeom>
          <a:noFill/>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17</a:t>
            </a:fld>
            <a:endParaRPr lang="en-US" dirty="0">
              <a:solidFill>
                <a:schemeClr val="bg2"/>
              </a:solidFill>
            </a:endParaRPr>
          </a:p>
        </p:txBody>
      </p:sp>
    </p:spTree>
    <p:extLst>
      <p:ext uri="{BB962C8B-B14F-4D97-AF65-F5344CB8AC3E}">
        <p14:creationId xmlns:p14="http://schemas.microsoft.com/office/powerpoint/2010/main" val="297197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Advisor Roles and Responsibilities</a:t>
            </a:r>
          </a:p>
        </p:txBody>
      </p:sp>
      <p:graphicFrame>
        <p:nvGraphicFramePr>
          <p:cNvPr id="6" name="Table 5"/>
          <p:cNvGraphicFramePr>
            <a:graphicFrameLocks noGrp="1"/>
          </p:cNvGraphicFramePr>
          <p:nvPr/>
        </p:nvGraphicFramePr>
        <p:xfrm>
          <a:off x="381000" y="1696720"/>
          <a:ext cx="8382000" cy="1762760"/>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81000">
                <a:tc>
                  <a:txBody>
                    <a:bodyPr/>
                    <a:lstStyle/>
                    <a:p>
                      <a:r>
                        <a:rPr lang="en-US" dirty="0">
                          <a:solidFill>
                            <a:schemeClr val="accent6"/>
                          </a:solidFill>
                        </a:rPr>
                        <a:t>Government </a:t>
                      </a:r>
                      <a:r>
                        <a:rPr lang="en-US" baseline="0" dirty="0">
                          <a:solidFill>
                            <a:schemeClr val="accent6"/>
                          </a:solidFill>
                        </a:rPr>
                        <a:t>A</a:t>
                      </a:r>
                      <a:r>
                        <a:rPr lang="en-US" dirty="0">
                          <a:solidFill>
                            <a:schemeClr val="accent6"/>
                          </a:solidFill>
                        </a:rPr>
                        <a:t>dvisors: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dirty="0">
                          <a:solidFill>
                            <a:schemeClr val="tx1"/>
                          </a:solidFill>
                        </a:rPr>
                        <a:t>- </a:t>
                      </a:r>
                      <a:r>
                        <a:rPr lang="en-US" b="1" dirty="0">
                          <a:solidFill>
                            <a:schemeClr val="tx1"/>
                          </a:solidFill>
                        </a:rPr>
                        <a:t>Assist SSA, SSAC and SSEB by providing advice, identifying goals, risk and capabilities and compiling information in their areas of expertise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dirty="0">
                          <a:solidFill>
                            <a:schemeClr val="tx1"/>
                          </a:solidFill>
                        </a:rPr>
                        <a:t>- </a:t>
                      </a:r>
                      <a:r>
                        <a:rPr lang="en-US" b="1" dirty="0">
                          <a:solidFill>
                            <a:schemeClr val="tx1"/>
                          </a:solidFill>
                        </a:rPr>
                        <a:t>Assist SSEB as subject matter experts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0174275"/>
                  </a:ext>
                </a:extLst>
              </a:tr>
            </a:tbl>
          </a:graphicData>
        </a:graphic>
      </p:graphicFrame>
      <p:sp>
        <p:nvSpPr>
          <p:cNvPr id="7" name="Rectangle 6"/>
          <p:cNvSpPr/>
          <p:nvPr/>
        </p:nvSpPr>
        <p:spPr>
          <a:xfrm>
            <a:off x="366010" y="1286628"/>
            <a:ext cx="8382000" cy="369332"/>
          </a:xfrm>
          <a:prstGeom prst="rect">
            <a:avLst/>
          </a:prstGeom>
          <a:solidFill>
            <a:srgbClr val="FFFF99"/>
          </a:solidFill>
          <a:ln>
            <a:solidFill>
              <a:schemeClr val="tx1"/>
            </a:solidFill>
          </a:ln>
        </p:spPr>
        <p:txBody>
          <a:bodyPr wrap="square">
            <a:spAutoFit/>
          </a:bodyPr>
          <a:lstStyle/>
          <a:p>
            <a:pPr algn="ctr"/>
            <a:r>
              <a:rPr lang="en-US" b="1" i="1" dirty="0"/>
              <a:t>Two Distinct Types Of Advisors:  Government and Nongovernment</a:t>
            </a:r>
          </a:p>
        </p:txBody>
      </p:sp>
      <p:graphicFrame>
        <p:nvGraphicFramePr>
          <p:cNvPr id="8" name="Table 7"/>
          <p:cNvGraphicFramePr>
            <a:graphicFrameLocks noGrp="1"/>
          </p:cNvGraphicFramePr>
          <p:nvPr/>
        </p:nvGraphicFramePr>
        <p:xfrm>
          <a:off x="381000" y="2819400"/>
          <a:ext cx="8382000" cy="3413759"/>
        </p:xfrm>
        <a:graphic>
          <a:graphicData uri="http://schemas.openxmlformats.org/drawingml/2006/table">
            <a:tbl>
              <a:tblPr firstRow="1" bandRow="1">
                <a:tableStyleId>{5C22544A-7EE6-4342-B048-85BDC9FD1C3A}</a:tableStyleId>
              </a:tblPr>
              <a:tblGrid>
                <a:gridCol w="8382000">
                  <a:extLst>
                    <a:ext uri="{9D8B030D-6E8A-4147-A177-3AD203B41FA5}">
                      <a16:colId xmlns:a16="http://schemas.microsoft.com/office/drawing/2014/main" val="20000"/>
                    </a:ext>
                  </a:extLst>
                </a:gridCol>
              </a:tblGrid>
              <a:tr h="380999">
                <a:tc>
                  <a:txBody>
                    <a:bodyPr/>
                    <a:lstStyle/>
                    <a:p>
                      <a:r>
                        <a:rPr lang="en-US" dirty="0">
                          <a:solidFill>
                            <a:schemeClr val="tx1"/>
                          </a:solidFill>
                        </a:rPr>
                        <a:t>- FMS customers/partners may only participate as advisors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solidFill>
                        </a:rPr>
                        <a:t>Non-Government Advisors</a:t>
                      </a:r>
                      <a:r>
                        <a:rPr lang="en-US" b="1" dirty="0">
                          <a:solidFill>
                            <a:schemeClr val="accent2">
                              <a:lumMod val="50000"/>
                            </a:schemeClr>
                          </a:solidFill>
                        </a:rPr>
                        <a:t> </a:t>
                      </a:r>
                      <a:r>
                        <a:rPr lang="en-US" b="1" u="sng" dirty="0">
                          <a:solidFill>
                            <a:schemeClr val="accent6"/>
                          </a:solidFill>
                        </a:rPr>
                        <a:t>shall</a:t>
                      </a:r>
                      <a:r>
                        <a:rPr lang="en-US" b="1" dirty="0">
                          <a:solidFill>
                            <a:schemeClr val="accent6"/>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t>
                      </a:r>
                      <a:r>
                        <a:rPr lang="en-US" b="1" baseline="0" dirty="0">
                          <a:solidFill>
                            <a:schemeClr val="tx1"/>
                          </a:solidFill>
                        </a:rPr>
                        <a:t> </a:t>
                      </a:r>
                      <a:r>
                        <a:rPr lang="en-US" b="1" dirty="0">
                          <a:solidFill>
                            <a:schemeClr val="tx1"/>
                          </a:solidFill>
                        </a:rPr>
                        <a:t>Be</a:t>
                      </a:r>
                      <a:r>
                        <a:rPr lang="en-US" b="1" baseline="0" dirty="0">
                          <a:solidFill>
                            <a:schemeClr val="tx1"/>
                          </a:solidFill>
                        </a:rPr>
                        <a:t> u</a:t>
                      </a:r>
                      <a:r>
                        <a:rPr lang="en-US" b="1" dirty="0">
                          <a:solidFill>
                            <a:schemeClr val="tx1"/>
                          </a:solidFill>
                        </a:rPr>
                        <a:t>se</a:t>
                      </a:r>
                      <a:r>
                        <a:rPr lang="en-US" b="1" baseline="0" dirty="0">
                          <a:solidFill>
                            <a:schemeClr val="tx1"/>
                          </a:solidFill>
                        </a:rPr>
                        <a:t>d on a limited basis and </a:t>
                      </a:r>
                      <a:r>
                        <a:rPr lang="en-US" b="1" dirty="0">
                          <a:solidFill>
                            <a:schemeClr val="tx1"/>
                          </a:solidFill>
                        </a:rPr>
                        <a:t>approved via written</a:t>
                      </a:r>
                      <a:r>
                        <a:rPr lang="en-US" b="1" baseline="0" dirty="0">
                          <a:solidFill>
                            <a:schemeClr val="tx1"/>
                          </a:solidFill>
                        </a:rPr>
                        <a:t> determination (FAR 37.203/37.204) –not FFRDCs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dirty="0">
                          <a:solidFill>
                            <a:schemeClr val="tx1"/>
                          </a:solidFill>
                        </a:rPr>
                        <a:t>- </a:t>
                      </a:r>
                      <a:r>
                        <a:rPr lang="en-US" b="1" dirty="0">
                          <a:solidFill>
                            <a:schemeClr val="tx1"/>
                          </a:solidFill>
                        </a:rPr>
                        <a:t>Sign</a:t>
                      </a:r>
                      <a:r>
                        <a:rPr lang="en-US" b="1" baseline="0" dirty="0">
                          <a:solidFill>
                            <a:schemeClr val="tx1"/>
                          </a:solidFill>
                        </a:rPr>
                        <a:t> </a:t>
                      </a:r>
                      <a:r>
                        <a:rPr lang="en-US" b="1" baseline="0" dirty="0">
                          <a:solidFill>
                            <a:schemeClr val="tx1"/>
                          </a:solidFill>
                          <a:hlinkClick r:id="rId3"/>
                        </a:rPr>
                        <a:t>Non-Disclosure Agreement (NDA)</a:t>
                      </a:r>
                      <a:r>
                        <a:rPr lang="en-US" b="1" baseline="0" dirty="0">
                          <a:solidFill>
                            <a:schemeClr val="tx1"/>
                          </a:solidFill>
                        </a:rPr>
                        <a:t> and </a:t>
                      </a:r>
                      <a:r>
                        <a:rPr lang="en-US" b="1" baseline="0" dirty="0">
                          <a:solidFill>
                            <a:schemeClr val="tx1"/>
                          </a:solidFill>
                          <a:hlinkClick r:id="rId4"/>
                        </a:rPr>
                        <a:t>Conflict of Interest Statement (COI)</a:t>
                      </a:r>
                      <a:r>
                        <a:rPr lang="en-US" b="1" baseline="0" dirty="0">
                          <a:solidFill>
                            <a:schemeClr val="tx1"/>
                          </a:solidFill>
                        </a:rPr>
                        <a:t> and provide documentation regarding personal stocks owned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b="1" dirty="0">
                          <a:solidFill>
                            <a:schemeClr val="accent6"/>
                          </a:solidFill>
                        </a:rPr>
                        <a:t>Nongovernment</a:t>
                      </a:r>
                      <a:r>
                        <a:rPr lang="en-US" b="1" baseline="0" dirty="0">
                          <a:solidFill>
                            <a:schemeClr val="accent6"/>
                          </a:solidFill>
                        </a:rPr>
                        <a:t> Advisors </a:t>
                      </a:r>
                      <a:r>
                        <a:rPr lang="en-US" b="1" u="sng" baseline="0" dirty="0">
                          <a:solidFill>
                            <a:schemeClr val="accent6"/>
                          </a:solidFill>
                        </a:rPr>
                        <a:t>shall not</a:t>
                      </a:r>
                      <a:r>
                        <a:rPr lang="en-US" b="1" baseline="0" dirty="0">
                          <a:solidFill>
                            <a:schemeClr val="tx1"/>
                          </a:solidFill>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b="1" dirty="0">
                          <a:solidFill>
                            <a:schemeClr val="tx1"/>
                          </a:solidFill>
                        </a:rPr>
                        <a:t>- </a:t>
                      </a:r>
                      <a:r>
                        <a:rPr lang="en-US" b="1" baseline="0" dirty="0">
                          <a:solidFill>
                            <a:schemeClr val="tx1"/>
                          </a:solidFill>
                        </a:rPr>
                        <a:t>R</a:t>
                      </a:r>
                      <a:r>
                        <a:rPr lang="en-US" b="1" dirty="0">
                          <a:solidFill>
                            <a:schemeClr val="tx1"/>
                          </a:solidFill>
                        </a:rPr>
                        <a:t>ate or rank</a:t>
                      </a:r>
                      <a:r>
                        <a:rPr lang="en-US" b="1" baseline="0" dirty="0">
                          <a:solidFill>
                            <a:schemeClr val="tx1"/>
                          </a:solidFill>
                        </a:rPr>
                        <a:t> </a:t>
                      </a:r>
                      <a:r>
                        <a:rPr lang="en-US" b="1" baseline="0" dirty="0" err="1">
                          <a:solidFill>
                            <a:schemeClr val="tx1"/>
                          </a:solidFill>
                        </a:rPr>
                        <a:t>offerors’</a:t>
                      </a:r>
                      <a:r>
                        <a:rPr lang="en-US" b="1" baseline="0" dirty="0">
                          <a:solidFill>
                            <a:schemeClr val="tx1"/>
                          </a:solidFill>
                        </a:rPr>
                        <a:t> proposal</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b="1" dirty="0">
                          <a:solidFill>
                            <a:schemeClr val="tx1"/>
                          </a:solidFill>
                        </a:rPr>
                        <a:t>- Participate in past</a:t>
                      </a:r>
                      <a:r>
                        <a:rPr lang="en-US" b="1" baseline="0" dirty="0">
                          <a:solidFill>
                            <a:schemeClr val="tx1"/>
                          </a:solidFill>
                        </a:rPr>
                        <a:t> </a:t>
                      </a:r>
                      <a:r>
                        <a:rPr lang="en-US" b="1" dirty="0">
                          <a:solidFill>
                            <a:schemeClr val="tx1"/>
                          </a:solidFill>
                        </a:rPr>
                        <a:t>performance evaluation or access </a:t>
                      </a:r>
                      <a:r>
                        <a:rPr lang="en-US" b="1" dirty="0" err="1">
                          <a:solidFill>
                            <a:schemeClr val="tx1"/>
                          </a:solidFill>
                        </a:rPr>
                        <a:t>offerors’</a:t>
                      </a:r>
                      <a:r>
                        <a:rPr lang="en-US" b="1" dirty="0">
                          <a:solidFill>
                            <a:schemeClr val="tx1"/>
                          </a:solidFill>
                        </a:rPr>
                        <a:t> past performance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18</a:t>
            </a:fld>
            <a:endParaRPr lang="en-US">
              <a:solidFill>
                <a:schemeClr val="bg2"/>
              </a:solidFill>
            </a:endParaRPr>
          </a:p>
        </p:txBody>
      </p:sp>
    </p:spTree>
    <p:extLst>
      <p:ext uri="{BB962C8B-B14F-4D97-AF65-F5344CB8AC3E}">
        <p14:creationId xmlns:p14="http://schemas.microsoft.com/office/powerpoint/2010/main" val="258619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71800"/>
            <a:ext cx="8382000" cy="1323439"/>
          </a:xfrm>
          <a:prstGeom prst="rect">
            <a:avLst/>
          </a:prstGeom>
        </p:spPr>
        <p:txBody>
          <a:bodyPr wrap="square">
            <a:spAutoFit/>
          </a:bodyPr>
          <a:lstStyle/>
          <a:p>
            <a:pPr algn="ctr"/>
            <a:r>
              <a:rPr lang="en-US" sz="4000" b="1" dirty="0">
                <a:solidFill>
                  <a:srgbClr val="0000CC"/>
                </a:solidFill>
              </a:rPr>
              <a:t>Records Retention and Source Selection Documentation</a:t>
            </a:r>
          </a:p>
        </p:txBody>
      </p:sp>
      <p:sp>
        <p:nvSpPr>
          <p:cNvPr id="6" name="TextBox 5"/>
          <p:cNvSpPr txBox="1"/>
          <p:nvPr/>
        </p:nvSpPr>
        <p:spPr>
          <a:xfrm>
            <a:off x="1525218" y="4648200"/>
            <a:ext cx="5788764" cy="1200329"/>
          </a:xfrm>
          <a:prstGeom prst="rect">
            <a:avLst/>
          </a:prstGeom>
          <a:noFill/>
        </p:spPr>
        <p:txBody>
          <a:bodyPr wrap="none" rtlCol="0">
            <a:spAutoFit/>
          </a:bodyPr>
          <a:lstStyle/>
          <a:p>
            <a:pPr algn="ctr"/>
            <a:r>
              <a:rPr lang="en-US" b="1" dirty="0">
                <a:hlinkClick r:id="rId3"/>
              </a:rPr>
              <a:t>Source Selection Documentation Guidance</a:t>
            </a:r>
            <a:endParaRPr lang="en-US" b="1" dirty="0"/>
          </a:p>
          <a:p>
            <a:pPr algn="ctr"/>
            <a:endParaRPr lang="en-US" b="1" dirty="0"/>
          </a:p>
          <a:p>
            <a:pPr algn="ctr"/>
            <a:r>
              <a:rPr lang="en-US" b="1" dirty="0">
                <a:hlinkClick r:id="rId4"/>
              </a:rPr>
              <a:t>Importance of Documentation in Source Selections</a:t>
            </a:r>
            <a:endParaRPr lang="en-US" b="1" dirty="0"/>
          </a:p>
          <a:p>
            <a:pPr algn="ctr"/>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a:extLst>
              <a:ext uri="{FF2B5EF4-FFF2-40B4-BE49-F238E27FC236}">
                <a16:creationId xmlns:a16="http://schemas.microsoft.com/office/drawing/2014/main" id="{786FFAB7-BA08-C756-48D0-2991E593651E}"/>
              </a:ext>
            </a:extLst>
          </p:cNvPr>
          <p:cNvSpPr txBox="1"/>
          <p:nvPr/>
        </p:nvSpPr>
        <p:spPr>
          <a:xfrm>
            <a:off x="2514600" y="6521648"/>
            <a:ext cx="55626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3CCAB458-C86D-0241-D69C-78256A1FFA96}"/>
              </a:ext>
            </a:extLst>
          </p:cNvPr>
          <p:cNvPicPr>
            <a:picLocks noChangeAspect="1"/>
          </p:cNvPicPr>
          <p:nvPr/>
        </p:nvPicPr>
        <p:blipFill>
          <a:blip r:embed="rId5"/>
          <a:stretch>
            <a:fillRect/>
          </a:stretch>
        </p:blipFill>
        <p:spPr>
          <a:xfrm>
            <a:off x="7988300" y="152400"/>
            <a:ext cx="938865" cy="975445"/>
          </a:xfrm>
          <a:prstGeom prst="rect">
            <a:avLst/>
          </a:prstGeom>
        </p:spPr>
      </p:pic>
    </p:spTree>
    <p:extLst>
      <p:ext uri="{BB962C8B-B14F-4D97-AF65-F5344CB8AC3E}">
        <p14:creationId xmlns:p14="http://schemas.microsoft.com/office/powerpoint/2010/main" val="383125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95800" y="228600"/>
            <a:ext cx="2641600" cy="762000"/>
          </a:xfrm>
        </p:spPr>
        <p:txBody>
          <a:bodyPr/>
          <a:lstStyle/>
          <a:p>
            <a:r>
              <a:rPr lang="en-US" dirty="0">
                <a:solidFill>
                  <a:schemeClr val="accent2">
                    <a:lumMod val="50000"/>
                  </a:schemeClr>
                </a:solidFill>
              </a:rPr>
              <a:t>Overview</a:t>
            </a:r>
          </a:p>
        </p:txBody>
      </p:sp>
      <p:sp>
        <p:nvSpPr>
          <p:cNvPr id="7" name="Text Placeholder 6"/>
          <p:cNvSpPr>
            <a:spLocks noGrp="1"/>
          </p:cNvSpPr>
          <p:nvPr>
            <p:ph type="body" sz="half" idx="1"/>
          </p:nvPr>
        </p:nvSpPr>
        <p:spPr>
          <a:xfrm>
            <a:off x="304800" y="1219200"/>
            <a:ext cx="4191000" cy="5105400"/>
          </a:xfrm>
        </p:spPr>
        <p:txBody>
          <a:bodyPr/>
          <a:lstStyle/>
          <a:p>
            <a:pPr>
              <a:spcBef>
                <a:spcPts val="200"/>
              </a:spcBef>
              <a:spcAft>
                <a:spcPts val="0"/>
              </a:spcAft>
            </a:pPr>
            <a:r>
              <a:rPr lang="en-US" dirty="0"/>
              <a:t>Learning Objectives</a:t>
            </a:r>
          </a:p>
          <a:p>
            <a:pPr>
              <a:spcBef>
                <a:spcPts val="200"/>
              </a:spcBef>
              <a:spcAft>
                <a:spcPts val="0"/>
              </a:spcAft>
            </a:pPr>
            <a:r>
              <a:rPr lang="en-US" dirty="0"/>
              <a:t>Purpose of Source Selection </a:t>
            </a:r>
          </a:p>
          <a:p>
            <a:pPr>
              <a:spcBef>
                <a:spcPts val="200"/>
              </a:spcBef>
              <a:spcAft>
                <a:spcPts val="0"/>
              </a:spcAft>
            </a:pPr>
            <a:r>
              <a:rPr lang="en-US" dirty="0"/>
              <a:t>Recap</a:t>
            </a:r>
          </a:p>
          <a:p>
            <a:pPr>
              <a:spcBef>
                <a:spcPts val="200"/>
              </a:spcBef>
              <a:spcAft>
                <a:spcPts val="0"/>
              </a:spcAft>
            </a:pPr>
            <a:r>
              <a:rPr lang="en-US" dirty="0"/>
              <a:t>Schedule</a:t>
            </a:r>
          </a:p>
          <a:p>
            <a:pPr>
              <a:spcBef>
                <a:spcPts val="200"/>
              </a:spcBef>
              <a:spcAft>
                <a:spcPts val="0"/>
              </a:spcAft>
            </a:pPr>
            <a:r>
              <a:rPr lang="en-US" dirty="0"/>
              <a:t>Source Selection Organization</a:t>
            </a:r>
          </a:p>
          <a:p>
            <a:pPr marL="623888" lvl="2" indent="-285750">
              <a:spcBef>
                <a:spcPts val="0"/>
              </a:spcBef>
              <a:buSzPct val="100000"/>
            </a:pPr>
            <a:r>
              <a:rPr lang="en-US" sz="1800" dirty="0"/>
              <a:t>Roles and Responsibilities</a:t>
            </a:r>
          </a:p>
          <a:p>
            <a:pPr>
              <a:spcBef>
                <a:spcPts val="200"/>
              </a:spcBef>
              <a:spcAft>
                <a:spcPts val="0"/>
              </a:spcAft>
            </a:pPr>
            <a:r>
              <a:rPr lang="en-US" dirty="0"/>
              <a:t>Records Retention</a:t>
            </a:r>
          </a:p>
          <a:p>
            <a:pPr>
              <a:spcBef>
                <a:spcPts val="200"/>
              </a:spcBef>
              <a:spcAft>
                <a:spcPts val="0"/>
              </a:spcAft>
            </a:pPr>
            <a:r>
              <a:rPr lang="en-US" dirty="0"/>
              <a:t>Initial Evaluation Activities</a:t>
            </a:r>
          </a:p>
          <a:p>
            <a:pPr marL="623888" lvl="2" indent="-285750">
              <a:spcBef>
                <a:spcPts val="0"/>
              </a:spcBef>
              <a:buSzPct val="100000"/>
            </a:pPr>
            <a:r>
              <a:rPr lang="en-US" sz="1800" dirty="0"/>
              <a:t>Proposal Receipt, Basic Evaluation Guidelines  </a:t>
            </a:r>
          </a:p>
          <a:p>
            <a:pPr marL="623888" lvl="2" indent="-285750">
              <a:spcBef>
                <a:spcPts val="0"/>
              </a:spcBef>
              <a:buSzPct val="100000"/>
            </a:pPr>
            <a:r>
              <a:rPr lang="en-US" sz="1800" dirty="0"/>
              <a:t>Technical</a:t>
            </a:r>
          </a:p>
          <a:p>
            <a:pPr marL="623888" lvl="2" indent="-285750">
              <a:spcBef>
                <a:spcPts val="0"/>
              </a:spcBef>
              <a:buSzPct val="100000"/>
            </a:pPr>
            <a:r>
              <a:rPr lang="en-US" sz="1800" dirty="0"/>
              <a:t>Past Performance</a:t>
            </a:r>
          </a:p>
          <a:p>
            <a:pPr marL="623888" lvl="2" indent="-285750">
              <a:spcBef>
                <a:spcPts val="0"/>
              </a:spcBef>
              <a:buSzPct val="100000"/>
            </a:pPr>
            <a:r>
              <a:rPr lang="en-US" sz="1800" dirty="0"/>
              <a:t>Cost/Price</a:t>
            </a:r>
          </a:p>
          <a:p>
            <a:pPr marL="623888" lvl="2" indent="-285750">
              <a:spcBef>
                <a:spcPts val="0"/>
              </a:spcBef>
              <a:buSzPct val="100000"/>
            </a:pPr>
            <a:r>
              <a:rPr lang="en-US" sz="1800" dirty="0"/>
              <a:t>Contracting</a:t>
            </a:r>
          </a:p>
          <a:p>
            <a:pPr marL="623888" lvl="2" indent="-285750">
              <a:spcBef>
                <a:spcPts val="0"/>
              </a:spcBef>
              <a:buSzPct val="100000"/>
            </a:pPr>
            <a:r>
              <a:rPr lang="en-US" sz="1800" dirty="0"/>
              <a:t>Evaluation Notices</a:t>
            </a:r>
          </a:p>
          <a:p>
            <a:pPr marL="623888" lvl="2" indent="-285750">
              <a:spcBef>
                <a:spcPts val="0"/>
              </a:spcBef>
              <a:buSzPct val="100000"/>
            </a:pPr>
            <a:r>
              <a:rPr lang="en-US" sz="1800" dirty="0"/>
              <a:t>Award without Discussions or Establish Competitive Range</a:t>
            </a:r>
          </a:p>
          <a:p>
            <a:pPr marL="0" indent="0">
              <a:buNone/>
            </a:pPr>
            <a:endParaRPr lang="en-US" dirty="0"/>
          </a:p>
        </p:txBody>
      </p:sp>
      <p:sp>
        <p:nvSpPr>
          <p:cNvPr id="8" name="Content Placeholder 7"/>
          <p:cNvSpPr>
            <a:spLocks noGrp="1"/>
          </p:cNvSpPr>
          <p:nvPr>
            <p:ph sz="half" idx="2"/>
          </p:nvPr>
        </p:nvSpPr>
        <p:spPr>
          <a:xfrm>
            <a:off x="4648201" y="1219200"/>
            <a:ext cx="4191000" cy="5181600"/>
          </a:xfrm>
        </p:spPr>
        <p:txBody>
          <a:bodyPr/>
          <a:lstStyle/>
          <a:p>
            <a:pPr>
              <a:spcBef>
                <a:spcPts val="300"/>
              </a:spcBef>
              <a:spcAft>
                <a:spcPts val="0"/>
              </a:spcAft>
              <a:defRPr/>
            </a:pPr>
            <a:r>
              <a:rPr lang="en-US" dirty="0"/>
              <a:t>Conduct Discussions</a:t>
            </a:r>
          </a:p>
          <a:p>
            <a:pPr>
              <a:spcBef>
                <a:spcPts val="300"/>
              </a:spcBef>
              <a:spcAft>
                <a:spcPts val="0"/>
              </a:spcAft>
              <a:defRPr/>
            </a:pPr>
            <a:r>
              <a:rPr lang="en-US" dirty="0"/>
              <a:t>Request for Final Proposal Revision</a:t>
            </a:r>
          </a:p>
          <a:p>
            <a:pPr>
              <a:spcBef>
                <a:spcPts val="300"/>
              </a:spcBef>
              <a:spcAft>
                <a:spcPts val="0"/>
              </a:spcAft>
              <a:defRPr/>
            </a:pPr>
            <a:r>
              <a:rPr lang="en-US" dirty="0"/>
              <a:t>Final Evaluation Activities</a:t>
            </a:r>
          </a:p>
          <a:p>
            <a:pPr marL="623888" lvl="2" indent="-285750">
              <a:spcBef>
                <a:spcPts val="0"/>
              </a:spcBef>
              <a:buSzPct val="100000"/>
              <a:defRPr/>
            </a:pPr>
            <a:r>
              <a:rPr lang="en-US" sz="1800" dirty="0"/>
              <a:t>Proposal Evaluation</a:t>
            </a:r>
          </a:p>
          <a:p>
            <a:pPr marL="623888" lvl="2" indent="-285750">
              <a:spcBef>
                <a:spcPts val="0"/>
              </a:spcBef>
              <a:buSzPct val="100000"/>
              <a:defRPr/>
            </a:pPr>
            <a:r>
              <a:rPr lang="en-US" sz="1800" dirty="0"/>
              <a:t>SSAC Comparative Analysis Report</a:t>
            </a:r>
          </a:p>
          <a:p>
            <a:pPr marL="623888" lvl="2" indent="-285750">
              <a:spcBef>
                <a:spcPts val="0"/>
              </a:spcBef>
              <a:buSzPct val="100000"/>
              <a:defRPr/>
            </a:pPr>
            <a:r>
              <a:rPr lang="en-US" sz="1800" dirty="0"/>
              <a:t>Decision Brief</a:t>
            </a:r>
          </a:p>
          <a:p>
            <a:pPr marL="623888" lvl="2" indent="-285750">
              <a:spcBef>
                <a:spcPts val="0"/>
              </a:spcBef>
              <a:buSzPct val="100000"/>
              <a:defRPr/>
            </a:pPr>
            <a:r>
              <a:rPr lang="en-US" sz="1800" dirty="0"/>
              <a:t>Source Selection Decision</a:t>
            </a:r>
          </a:p>
          <a:p>
            <a:pPr>
              <a:spcBef>
                <a:spcPts val="300"/>
              </a:spcBef>
              <a:spcAft>
                <a:spcPts val="0"/>
              </a:spcAft>
              <a:defRPr/>
            </a:pPr>
            <a:r>
              <a:rPr lang="en-US" dirty="0"/>
              <a:t>Award</a:t>
            </a:r>
          </a:p>
          <a:p>
            <a:pPr>
              <a:spcBef>
                <a:spcPts val="300"/>
              </a:spcBef>
              <a:spcAft>
                <a:spcPts val="0"/>
              </a:spcAft>
              <a:defRPr/>
            </a:pPr>
            <a:r>
              <a:rPr lang="en-US" dirty="0"/>
              <a:t>Debriefing </a:t>
            </a:r>
          </a:p>
          <a:p>
            <a:pPr>
              <a:spcBef>
                <a:spcPts val="300"/>
              </a:spcBef>
              <a:spcAft>
                <a:spcPts val="0"/>
              </a:spcAft>
              <a:defRPr/>
            </a:pPr>
            <a:r>
              <a:rPr lang="en-US" dirty="0"/>
              <a:t>Ethics, Procurement Integrity &amp; Conflicts of Interest</a:t>
            </a:r>
          </a:p>
          <a:p>
            <a:pPr>
              <a:spcBef>
                <a:spcPts val="300"/>
              </a:spcBef>
              <a:spcAft>
                <a:spcPts val="0"/>
              </a:spcAft>
              <a:defRPr/>
            </a:pPr>
            <a:r>
              <a:rPr lang="en-US" dirty="0"/>
              <a:t>References</a:t>
            </a:r>
          </a:p>
          <a:p>
            <a:pPr>
              <a:spcBef>
                <a:spcPts val="300"/>
              </a:spcBef>
              <a:spcAft>
                <a:spcPts val="0"/>
              </a:spcAft>
              <a:defRPr/>
            </a:pPr>
            <a:r>
              <a:rPr lang="en-US" dirty="0"/>
              <a:t>Summary</a:t>
            </a:r>
          </a:p>
          <a:p>
            <a:endParaRPr lang="en-US" dirty="0"/>
          </a:p>
        </p:txBody>
      </p:sp>
      <p:cxnSp>
        <p:nvCxnSpPr>
          <p:cNvPr id="10" name="Straight Connector 9"/>
          <p:cNvCxnSpPr/>
          <p:nvPr/>
        </p:nvCxnSpPr>
        <p:spPr bwMode="auto">
          <a:xfrm rot="5400000">
            <a:off x="2019300" y="3848100"/>
            <a:ext cx="5105400" cy="0"/>
          </a:xfrm>
          <a:prstGeom prst="line">
            <a:avLst/>
          </a:prstGeom>
          <a:solidFill>
            <a:schemeClr val="accent1"/>
          </a:solidFill>
          <a:ln w="57150" cap="flat" cmpd="sng" algn="ctr">
            <a:solidFill>
              <a:schemeClr val="accent2">
                <a:lumMod val="50000"/>
              </a:schemeClr>
            </a:solidFill>
            <a:prstDash val="solid"/>
            <a:round/>
            <a:headEnd type="none" w="med" len="med"/>
            <a:tailEnd type="none" w="med" len="med"/>
          </a:ln>
          <a:effectLst/>
        </p:spPr>
      </p:cxnSp>
      <p:sp>
        <p:nvSpPr>
          <p:cNvPr id="3" name="Slide Number Placeholder 2"/>
          <p:cNvSpPr>
            <a:spLocks noGrp="1"/>
          </p:cNvSpPr>
          <p:nvPr>
            <p:ph type="sldNum" sz="quarter" idx="11"/>
          </p:nvPr>
        </p:nvSpPr>
        <p:spPr/>
        <p:txBody>
          <a:bodyPr/>
          <a:lstStyle/>
          <a:p>
            <a:pPr>
              <a:defRPr/>
            </a:pPr>
            <a:fld id="{C4083F7D-13B8-44A9-A5F2-C0539F4AB70F}" type="slidenum">
              <a:rPr lang="en-US" smtClean="0"/>
              <a:pPr>
                <a:defRPr/>
              </a:pPr>
              <a:t>2</a:t>
            </a:fld>
            <a:endParaRPr lang="en-US" dirty="0">
              <a:solidFill>
                <a:schemeClr val="bg2"/>
              </a:solidFill>
            </a:endParaRPr>
          </a:p>
        </p:txBody>
      </p:sp>
      <p:pic>
        <p:nvPicPr>
          <p:cNvPr id="4" name="Picture 3">
            <a:extLst>
              <a:ext uri="{FF2B5EF4-FFF2-40B4-BE49-F238E27FC236}">
                <a16:creationId xmlns:a16="http://schemas.microsoft.com/office/drawing/2014/main" id="{6713CF17-BCB4-976B-8E81-CDFE8E1D242B}"/>
              </a:ext>
            </a:extLst>
          </p:cNvPr>
          <p:cNvPicPr>
            <a:picLocks noChangeAspect="1"/>
          </p:cNvPicPr>
          <p:nvPr/>
        </p:nvPicPr>
        <p:blipFill>
          <a:blip r:embed="rId3"/>
          <a:stretch>
            <a:fillRect/>
          </a:stretch>
        </p:blipFill>
        <p:spPr>
          <a:xfrm>
            <a:off x="7848600" y="119930"/>
            <a:ext cx="938865" cy="9754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2"/>
          <p:cNvSpPr>
            <a:spLocks noGrp="1" noChangeArrowheads="1"/>
          </p:cNvSpPr>
          <p:nvPr>
            <p:ph type="title"/>
          </p:nvPr>
        </p:nvSpPr>
        <p:spPr>
          <a:xfrm>
            <a:off x="1268413" y="76199"/>
            <a:ext cx="6719887" cy="1171575"/>
          </a:xfrm>
          <a:noFill/>
        </p:spPr>
        <p:txBody>
          <a:bodyPr/>
          <a:lstStyle/>
          <a:p>
            <a:r>
              <a:rPr lang="en-US" dirty="0">
                <a:solidFill>
                  <a:schemeClr val="accent2">
                    <a:lumMod val="50000"/>
                  </a:schemeClr>
                </a:solidFill>
              </a:rPr>
              <a:t>Records and Retention</a:t>
            </a:r>
          </a:p>
        </p:txBody>
      </p:sp>
      <p:sp>
        <p:nvSpPr>
          <p:cNvPr id="132101" name="Rectangle 3"/>
          <p:cNvSpPr>
            <a:spLocks noGrp="1" noChangeArrowheads="1"/>
          </p:cNvSpPr>
          <p:nvPr>
            <p:ph idx="1"/>
          </p:nvPr>
        </p:nvSpPr>
        <p:spPr>
          <a:xfrm>
            <a:off x="304800" y="1415150"/>
            <a:ext cx="8153400" cy="4343400"/>
          </a:xfrm>
        </p:spPr>
        <p:txBody>
          <a:bodyPr lIns="92075" tIns="46038" rIns="92075" bIns="46038" anchor="ctr" anchorCtr="1"/>
          <a:lstStyle/>
          <a:p>
            <a:pPr>
              <a:buNone/>
            </a:pPr>
            <a:endParaRPr lang="en-US" dirty="0"/>
          </a:p>
          <a:p>
            <a:pPr lvl="1">
              <a:buNone/>
            </a:pPr>
            <a:endParaRPr lang="en-US" sz="2000" dirty="0"/>
          </a:p>
        </p:txBody>
      </p:sp>
      <p:sp>
        <p:nvSpPr>
          <p:cNvPr id="6" name="Rectangle 5"/>
          <p:cNvSpPr txBox="1">
            <a:spLocks noChangeArrowheads="1"/>
          </p:cNvSpPr>
          <p:nvPr/>
        </p:nvSpPr>
        <p:spPr bwMode="auto">
          <a:xfrm>
            <a:off x="304800" y="1295400"/>
            <a:ext cx="8575675"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spcBef>
                <a:spcPts val="600"/>
              </a:spcBef>
              <a:spcAft>
                <a:spcPts val="600"/>
              </a:spcAft>
              <a:buClr>
                <a:srgbClr val="151C77"/>
              </a:buClr>
              <a:buSzPct val="100000"/>
              <a:buFont typeface="Wingdings" pitchFamily="2" charset="2"/>
              <a:buChar char="n"/>
              <a:tabLst/>
              <a:defRPr/>
            </a:pPr>
            <a:r>
              <a:rPr lang="en-US" sz="2400" b="1" kern="0" dirty="0"/>
              <a:t>Ensure team follows written operating procedures (i.e., rules of engagement regarding protection, management, and disposition of SS records)</a:t>
            </a:r>
          </a:p>
          <a:p>
            <a:pPr marL="285750" indent="-285750" eaLnBrk="0" fontAlgn="base" hangingPunct="0">
              <a:spcBef>
                <a:spcPts val="600"/>
              </a:spcBef>
              <a:spcAft>
                <a:spcPts val="600"/>
              </a:spcAft>
              <a:buClr>
                <a:srgbClr val="151C77"/>
              </a:buClr>
              <a:buSzPct val="100000"/>
              <a:buFont typeface="Wingdings" pitchFamily="2" charset="2"/>
              <a:buChar char="n"/>
              <a:defRPr/>
            </a:pPr>
            <a:r>
              <a:rPr lang="en-US" sz="2400" b="1" kern="0" dirty="0"/>
              <a:t>Use electronic tool to extent possible and maintain in format that facilitates discovery (.pdf)</a:t>
            </a:r>
          </a:p>
          <a:p>
            <a:pPr marL="742950" lvl="1" indent="-285750" eaLnBrk="0" fontAlgn="base" hangingPunct="0">
              <a:spcBef>
                <a:spcPts val="600"/>
              </a:spcBef>
              <a:spcAft>
                <a:spcPts val="600"/>
              </a:spcAft>
              <a:buClr>
                <a:srgbClr val="151C77"/>
              </a:buClr>
              <a:buSzPct val="100000"/>
              <a:buFont typeface="Wingdings" pitchFamily="2" charset="2"/>
              <a:buChar char="n"/>
              <a:defRPr/>
            </a:pPr>
            <a:r>
              <a:rPr lang="en-US" sz="2400" b="1" kern="0" dirty="0"/>
              <a:t>All final documents must be retained in the contract file in case of contract litigation</a:t>
            </a:r>
          </a:p>
          <a:p>
            <a:pPr marL="285750" indent="-285750" eaLnBrk="0" fontAlgn="base" hangingPunct="0">
              <a:spcBef>
                <a:spcPts val="600"/>
              </a:spcBef>
              <a:spcAft>
                <a:spcPts val="600"/>
              </a:spcAft>
              <a:buClr>
                <a:srgbClr val="151C77"/>
              </a:buClr>
              <a:buSzPct val="100000"/>
              <a:buFont typeface="Wingdings" pitchFamily="2" charset="2"/>
              <a:buChar char="n"/>
              <a:defRPr/>
            </a:pPr>
            <a:r>
              <a:rPr lang="en-US" sz="2400" b="1" kern="0" dirty="0"/>
              <a:t>Consult PCO and Legal Counsel prior to deletion/destruction of any SS documents</a:t>
            </a:r>
          </a:p>
          <a:p>
            <a:pPr marL="742950" lvl="1" indent="-285750" eaLnBrk="0" fontAlgn="base" hangingPunct="0">
              <a:spcBef>
                <a:spcPts val="600"/>
              </a:spcBef>
              <a:spcAft>
                <a:spcPts val="600"/>
              </a:spcAft>
              <a:buClr>
                <a:srgbClr val="151C77"/>
              </a:buClr>
              <a:buSzPct val="100000"/>
              <a:buFont typeface="Wingdings" pitchFamily="2" charset="2"/>
              <a:buChar char="n"/>
              <a:defRPr/>
            </a:pPr>
            <a:r>
              <a:rPr lang="en-US" sz="2000" b="1" kern="0" dirty="0"/>
              <a:t>E-mails and working papers may constitute SS documents</a:t>
            </a:r>
          </a:p>
          <a:p>
            <a:pPr marL="742950" lvl="1" indent="-285750" eaLnBrk="0" fontAlgn="base" hangingPunct="0">
              <a:spcBef>
                <a:spcPts val="600"/>
              </a:spcBef>
              <a:spcAft>
                <a:spcPts val="600"/>
              </a:spcAft>
              <a:buClr>
                <a:srgbClr val="151C77"/>
              </a:buClr>
              <a:buSzPct val="100000"/>
              <a:buFont typeface="Wingdings" pitchFamily="2" charset="2"/>
              <a:buChar char="n"/>
              <a:defRPr/>
            </a:pPr>
            <a:r>
              <a:rPr lang="en-US" sz="2000" b="1" kern="0" dirty="0"/>
              <a:t>Do not delete e-mails or destroy working papers until all relevant information is captured in official record</a:t>
            </a:r>
          </a:p>
          <a:p>
            <a:pPr marL="742950" lvl="1" indent="-285750" eaLnBrk="0" fontAlgn="base" hangingPunct="0">
              <a:spcBef>
                <a:spcPts val="600"/>
              </a:spcBef>
              <a:spcAft>
                <a:spcPts val="600"/>
              </a:spcAft>
              <a:buClr>
                <a:srgbClr val="151C77"/>
              </a:buClr>
              <a:buSzPct val="100000"/>
              <a:buFont typeface="Wingdings" pitchFamily="2" charset="2"/>
              <a:buChar char="n"/>
              <a:defRPr/>
            </a:pPr>
            <a:endParaRPr lang="en-US" sz="2000" b="1" kern="0" dirty="0"/>
          </a:p>
          <a:p>
            <a:pPr marL="285750" indent="-285750" eaLnBrk="0" fontAlgn="base" hangingPunct="0">
              <a:spcBef>
                <a:spcPts val="600"/>
              </a:spcBef>
              <a:spcAft>
                <a:spcPts val="600"/>
              </a:spcAft>
              <a:buClr>
                <a:srgbClr val="151C77"/>
              </a:buClr>
              <a:buSzPct val="100000"/>
              <a:buFont typeface="Wingdings" pitchFamily="2" charset="2"/>
              <a:buChar char="n"/>
              <a:defRPr/>
            </a:pPr>
            <a:endParaRPr kumimoji="0" lang="en-US" sz="2000" b="1" i="0" u="none" strike="noStrike" kern="0" cap="none" spc="0" normalizeH="0" baseline="0" noProof="0" dirty="0">
              <a:ln>
                <a:noFill/>
              </a:ln>
              <a:solidFill>
                <a:schemeClr val="tx1"/>
              </a:solidFill>
              <a:effectLst/>
              <a:uLnTx/>
              <a:uFillTx/>
              <a:latin typeface="+mn-lt"/>
            </a:endParaRPr>
          </a:p>
          <a:p>
            <a:pPr marL="688975" marR="0" lvl="1" indent="-282575" algn="l" defTabSz="914400" rtl="0" eaLnBrk="0" fontAlgn="base" latinLnBrk="0" hangingPunct="0">
              <a:lnSpc>
                <a:spcPct val="100000"/>
              </a:lnSpc>
              <a:spcBef>
                <a:spcPts val="1200"/>
              </a:spcBef>
              <a:spcAft>
                <a:spcPts val="600"/>
              </a:spcAft>
              <a:buClr>
                <a:srgbClr val="151C77"/>
              </a:buClr>
              <a:buSzPct val="80000"/>
              <a:buFont typeface="Wingdings" pitchFamily="2" charset="2"/>
              <a:buNone/>
              <a:tabLst/>
              <a:defRPr/>
            </a:pPr>
            <a:endParaRPr kumimoji="0" lang="en-US" sz="2000" b="1" i="0" u="none" strike="noStrike" kern="0" cap="none" spc="0" normalizeH="0" baseline="0" noProof="0" dirty="0">
              <a:ln>
                <a:noFill/>
              </a:ln>
              <a:solidFill>
                <a:schemeClr val="tx1"/>
              </a:solidFill>
              <a:effectLst/>
              <a:uLnTx/>
              <a:uFillTx/>
              <a:latin typeface="+mn-lt"/>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20</a:t>
            </a:fld>
            <a:endParaRPr lang="en-US" dirty="0">
              <a:solidFill>
                <a:schemeClr val="bg2"/>
              </a:solidFill>
            </a:endParaRPr>
          </a:p>
        </p:txBody>
      </p:sp>
    </p:spTree>
    <p:extLst>
      <p:ext uri="{BB962C8B-B14F-4D97-AF65-F5344CB8AC3E}">
        <p14:creationId xmlns:p14="http://schemas.microsoft.com/office/powerpoint/2010/main" val="9531460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304800" y="1299895"/>
            <a:ext cx="8458200" cy="4678204"/>
          </a:xfrm>
        </p:spPr>
        <p:txBody>
          <a:bodyPr wrap="square">
            <a:spAutoFit/>
          </a:bodyPr>
          <a:lstStyle/>
          <a:p>
            <a:pPr indent="-283464">
              <a:spcBef>
                <a:spcPts val="600"/>
              </a:spcBef>
              <a:spcAft>
                <a:spcPts val="600"/>
              </a:spcAft>
              <a:buSzPct val="100000"/>
              <a:defRPr/>
            </a:pPr>
            <a:r>
              <a:rPr lang="en-US" sz="2400" dirty="0"/>
              <a:t>Emphasize standardization for configuration control</a:t>
            </a:r>
          </a:p>
          <a:p>
            <a:pPr indent="-283464">
              <a:spcBef>
                <a:spcPts val="600"/>
              </a:spcBef>
              <a:spcAft>
                <a:spcPts val="600"/>
              </a:spcAft>
              <a:buSzPct val="100000"/>
              <a:defRPr/>
            </a:pPr>
            <a:r>
              <a:rPr lang="en-US" sz="2400" dirty="0"/>
              <a:t>Establish ROEs for data management and accountability</a:t>
            </a:r>
          </a:p>
          <a:p>
            <a:pPr marL="623888" lvl="2" indent="-283464">
              <a:spcBef>
                <a:spcPts val="600"/>
              </a:spcBef>
              <a:spcAft>
                <a:spcPts val="600"/>
              </a:spcAft>
              <a:buSzPct val="100000"/>
              <a:defRPr/>
            </a:pPr>
            <a:r>
              <a:rPr lang="en-US" dirty="0">
                <a:ea typeface="+mn-ea"/>
                <a:cs typeface="+mn-cs"/>
              </a:rPr>
              <a:t>Increases ability to audit and establish completeness of record</a:t>
            </a:r>
          </a:p>
          <a:p>
            <a:pPr marL="285750" lvl="1" indent="-283464">
              <a:spcBef>
                <a:spcPts val="600"/>
              </a:spcBef>
              <a:spcAft>
                <a:spcPts val="600"/>
              </a:spcAft>
              <a:buSzPct val="100000"/>
              <a:defRPr/>
            </a:pPr>
            <a:r>
              <a:rPr lang="en-US" sz="2400" dirty="0">
                <a:ea typeface="+mn-ea"/>
                <a:cs typeface="+mn-cs"/>
              </a:rPr>
              <a:t>Fully understand capabilities and limitations of SS tools</a:t>
            </a:r>
          </a:p>
          <a:p>
            <a:pPr marL="623888" lvl="2" indent="-283464">
              <a:spcBef>
                <a:spcPts val="600"/>
              </a:spcBef>
              <a:spcAft>
                <a:spcPts val="600"/>
              </a:spcAft>
              <a:buSzPct val="100000"/>
              <a:defRPr/>
            </a:pPr>
            <a:r>
              <a:rPr lang="en-US" dirty="0">
                <a:ea typeface="+mn-ea"/>
                <a:cs typeface="+mn-cs"/>
              </a:rPr>
              <a:t>SS tool does not contain entire record</a:t>
            </a:r>
            <a:endParaRPr lang="en-US" sz="2400" dirty="0">
              <a:ea typeface="+mn-ea"/>
              <a:cs typeface="+mn-cs"/>
            </a:endParaRPr>
          </a:p>
          <a:p>
            <a:pPr marL="285750" lvl="1" indent="-283464">
              <a:spcBef>
                <a:spcPts val="600"/>
              </a:spcBef>
              <a:spcAft>
                <a:spcPts val="600"/>
              </a:spcAft>
              <a:buSzPct val="100000"/>
              <a:defRPr/>
            </a:pPr>
            <a:r>
              <a:rPr lang="en-US" sz="2400" dirty="0">
                <a:ea typeface="+mn-ea"/>
                <a:cs typeface="+mn-cs"/>
              </a:rPr>
              <a:t>Appoint SS Records Custodian </a:t>
            </a:r>
          </a:p>
          <a:p>
            <a:pPr marL="623888" lvl="2" indent="-283464">
              <a:spcBef>
                <a:spcPts val="600"/>
              </a:spcBef>
              <a:spcAft>
                <a:spcPts val="600"/>
              </a:spcAft>
              <a:buSzPct val="100000"/>
              <a:defRPr/>
            </a:pPr>
            <a:r>
              <a:rPr lang="en-US" dirty="0">
                <a:ea typeface="+mn-ea"/>
                <a:cs typeface="+mn-cs"/>
              </a:rPr>
              <a:t>Recommended best practice </a:t>
            </a:r>
          </a:p>
          <a:p>
            <a:pPr marL="285750" lvl="1" indent="-283464">
              <a:spcBef>
                <a:spcPts val="600"/>
              </a:spcBef>
              <a:spcAft>
                <a:spcPts val="600"/>
              </a:spcAft>
              <a:buSzPct val="100000"/>
              <a:defRPr/>
            </a:pPr>
            <a:r>
              <a:rPr lang="en-US" sz="2400" dirty="0">
                <a:ea typeface="+mn-ea"/>
                <a:cs typeface="+mn-cs"/>
              </a:rPr>
              <a:t>Document management, file structure, and disposition </a:t>
            </a:r>
          </a:p>
        </p:txBody>
      </p:sp>
      <p:sp>
        <p:nvSpPr>
          <p:cNvPr id="12292" name="Title 3"/>
          <p:cNvSpPr>
            <a:spLocks noGrp="1"/>
          </p:cNvSpPr>
          <p:nvPr>
            <p:ph type="title"/>
          </p:nvPr>
        </p:nvSpPr>
        <p:spPr>
          <a:xfrm>
            <a:off x="2138363" y="-1"/>
            <a:ext cx="5710237" cy="1299895"/>
          </a:xfrm>
        </p:spPr>
        <p:txBody>
          <a:bodyPr/>
          <a:lstStyle/>
          <a:p>
            <a:r>
              <a:rPr lang="en-US" dirty="0"/>
              <a:t> </a:t>
            </a:r>
            <a:br>
              <a:rPr lang="en-US" dirty="0"/>
            </a:br>
            <a:r>
              <a:rPr lang="en-US" dirty="0"/>
              <a:t>SS Documentation and</a:t>
            </a:r>
            <a:br>
              <a:rPr lang="en-US" dirty="0"/>
            </a:br>
            <a:r>
              <a:rPr lang="en-US" dirty="0"/>
              <a:t> File Management</a:t>
            </a:r>
            <a:br>
              <a:rPr lang="en-US" dirty="0"/>
            </a:br>
            <a:r>
              <a:rPr lang="en-US" dirty="0"/>
              <a:t> </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21</a:t>
            </a:fld>
            <a:endParaRPr lang="en-US" dirty="0">
              <a:solidFill>
                <a:schemeClr val="bg2"/>
              </a:solidFill>
            </a:endParaRPr>
          </a:p>
        </p:txBody>
      </p:sp>
    </p:spTree>
    <p:extLst>
      <p:ext uri="{BB962C8B-B14F-4D97-AF65-F5344CB8AC3E}">
        <p14:creationId xmlns:p14="http://schemas.microsoft.com/office/powerpoint/2010/main" val="369939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269999"/>
            <a:ext cx="8397875" cy="5254625"/>
          </a:xfrm>
        </p:spPr>
        <p:txBody>
          <a:bodyPr/>
          <a:lstStyle/>
          <a:p>
            <a:pPr>
              <a:spcBef>
                <a:spcPts val="600"/>
              </a:spcBef>
              <a:spcAft>
                <a:spcPts val="600"/>
              </a:spcAft>
              <a:buSzPct val="100000"/>
            </a:pPr>
            <a:r>
              <a:rPr lang="en-US" dirty="0"/>
              <a:t>Ten types of information (FAR 2.101)</a:t>
            </a:r>
          </a:p>
          <a:p>
            <a:pPr>
              <a:spcBef>
                <a:spcPts val="600"/>
              </a:spcBef>
              <a:spcAft>
                <a:spcPts val="600"/>
              </a:spcAft>
              <a:buNone/>
            </a:pPr>
            <a:r>
              <a:rPr lang="en-US" sz="1800" dirty="0"/>
              <a:t>	1. Bid prices submitted by bidders</a:t>
            </a:r>
          </a:p>
          <a:p>
            <a:pPr>
              <a:spcBef>
                <a:spcPts val="600"/>
              </a:spcBef>
              <a:spcAft>
                <a:spcPts val="600"/>
              </a:spcAft>
              <a:buNone/>
            </a:pPr>
            <a:r>
              <a:rPr lang="en-US" sz="1800" dirty="0"/>
              <a:t>	2. Costs or prices submitted by offerors</a:t>
            </a:r>
          </a:p>
          <a:p>
            <a:pPr>
              <a:spcBef>
                <a:spcPts val="600"/>
              </a:spcBef>
              <a:spcAft>
                <a:spcPts val="600"/>
              </a:spcAft>
              <a:buNone/>
            </a:pPr>
            <a:r>
              <a:rPr lang="en-US" sz="1800" dirty="0"/>
              <a:t>	3. Source selection plans</a:t>
            </a:r>
          </a:p>
          <a:p>
            <a:pPr>
              <a:spcBef>
                <a:spcPts val="600"/>
              </a:spcBef>
              <a:spcAft>
                <a:spcPts val="600"/>
              </a:spcAft>
              <a:buNone/>
            </a:pPr>
            <a:r>
              <a:rPr lang="en-US" sz="1800" dirty="0"/>
              <a:t>	4. Technical evaluation plans</a:t>
            </a:r>
          </a:p>
          <a:p>
            <a:pPr>
              <a:spcBef>
                <a:spcPts val="600"/>
              </a:spcBef>
              <a:spcAft>
                <a:spcPts val="600"/>
              </a:spcAft>
              <a:buNone/>
            </a:pPr>
            <a:r>
              <a:rPr lang="en-US" sz="1800" dirty="0"/>
              <a:t>	5. Technical evaluations of proposals</a:t>
            </a:r>
          </a:p>
          <a:p>
            <a:pPr>
              <a:spcBef>
                <a:spcPts val="600"/>
              </a:spcBef>
              <a:spcAft>
                <a:spcPts val="600"/>
              </a:spcAft>
              <a:buNone/>
            </a:pPr>
            <a:r>
              <a:rPr lang="en-US" sz="1800" dirty="0"/>
              <a:t>	6. Cost or price evaluations of proposals</a:t>
            </a:r>
          </a:p>
          <a:p>
            <a:pPr>
              <a:spcBef>
                <a:spcPts val="600"/>
              </a:spcBef>
              <a:spcAft>
                <a:spcPts val="600"/>
              </a:spcAft>
              <a:buNone/>
            </a:pPr>
            <a:r>
              <a:rPr lang="en-US" sz="1800" dirty="0"/>
              <a:t>	7. Competitive range determinations</a:t>
            </a:r>
          </a:p>
          <a:p>
            <a:pPr>
              <a:spcBef>
                <a:spcPts val="600"/>
              </a:spcBef>
              <a:spcAft>
                <a:spcPts val="600"/>
              </a:spcAft>
              <a:buNone/>
            </a:pPr>
            <a:r>
              <a:rPr lang="en-US" sz="1800" dirty="0"/>
              <a:t>	8. Rankings of bids, proposals, or competitors</a:t>
            </a:r>
          </a:p>
          <a:p>
            <a:pPr>
              <a:spcBef>
                <a:spcPts val="600"/>
              </a:spcBef>
              <a:spcAft>
                <a:spcPts val="600"/>
              </a:spcAft>
              <a:buNone/>
            </a:pPr>
            <a:r>
              <a:rPr lang="en-US" sz="1800" dirty="0"/>
              <a:t>	9. Reports and evaluations of SSAC</a:t>
            </a:r>
          </a:p>
          <a:p>
            <a:pPr>
              <a:spcBef>
                <a:spcPts val="600"/>
              </a:spcBef>
              <a:spcAft>
                <a:spcPts val="600"/>
              </a:spcAft>
              <a:buNone/>
            </a:pPr>
            <a:r>
              <a:rPr lang="en-US" sz="1800" dirty="0"/>
              <a:t>	10. Other information, if PCO determines that disclosure would         jeopardize integrity of procurement, and is marked </a:t>
            </a:r>
            <a:r>
              <a:rPr lang="en-US" sz="1800" dirty="0">
                <a:hlinkClick r:id="rId3"/>
              </a:rPr>
              <a:t>CUI</a:t>
            </a:r>
            <a:r>
              <a:rPr lang="en-US" sz="1800" dirty="0"/>
              <a:t> “Source Selection Sensitive</a:t>
            </a:r>
            <a:r>
              <a:rPr lang="en-US" sz="1200" dirty="0"/>
              <a:t> </a:t>
            </a:r>
            <a:r>
              <a:rPr lang="en-US" sz="1800" dirty="0"/>
              <a:t>– See FAR 2.101 and 3.104”</a:t>
            </a:r>
          </a:p>
          <a:p>
            <a:pPr>
              <a:buNone/>
            </a:pPr>
            <a:endParaRPr lang="en-US" dirty="0"/>
          </a:p>
        </p:txBody>
      </p:sp>
      <p:sp>
        <p:nvSpPr>
          <p:cNvPr id="4" name="Title 3"/>
          <p:cNvSpPr>
            <a:spLocks noGrp="1"/>
          </p:cNvSpPr>
          <p:nvPr>
            <p:ph type="title"/>
          </p:nvPr>
        </p:nvSpPr>
        <p:spPr/>
        <p:txBody>
          <a:bodyPr/>
          <a:lstStyle/>
          <a:p>
            <a:r>
              <a:rPr lang="en-US" dirty="0"/>
              <a:t>What is Source Selection Information (SSI)?</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22</a:t>
            </a:fld>
            <a:endParaRPr lang="en-US" dirty="0">
              <a:solidFill>
                <a:schemeClr val="bg2"/>
              </a:solidFill>
            </a:endParaRPr>
          </a:p>
        </p:txBody>
      </p:sp>
    </p:spTree>
    <p:extLst>
      <p:ext uri="{BB962C8B-B14F-4D97-AF65-F5344CB8AC3E}">
        <p14:creationId xmlns:p14="http://schemas.microsoft.com/office/powerpoint/2010/main" val="111612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76200"/>
            <a:ext cx="6845300" cy="1044575"/>
          </a:xfrm>
        </p:spPr>
        <p:txBody>
          <a:bodyPr/>
          <a:lstStyle/>
          <a:p>
            <a:r>
              <a:rPr lang="en-US" dirty="0"/>
              <a:t>GAO Findings on Source Selection Documentation</a:t>
            </a:r>
          </a:p>
        </p:txBody>
      </p:sp>
      <p:sp>
        <p:nvSpPr>
          <p:cNvPr id="6" name="Rectangle 3"/>
          <p:cNvSpPr>
            <a:spLocks noGrp="1" noChangeArrowheads="1"/>
          </p:cNvSpPr>
          <p:nvPr>
            <p:ph idx="1"/>
          </p:nvPr>
        </p:nvSpPr>
        <p:spPr>
          <a:xfrm>
            <a:off x="228600" y="1308100"/>
            <a:ext cx="8559801" cy="5029200"/>
          </a:xfrm>
        </p:spPr>
        <p:txBody>
          <a:bodyPr anchor="t" anchorCtr="0"/>
          <a:lstStyle/>
          <a:p>
            <a:pPr>
              <a:spcBef>
                <a:spcPts val="600"/>
              </a:spcBef>
              <a:spcAft>
                <a:spcPts val="600"/>
              </a:spcAft>
            </a:pPr>
            <a:r>
              <a:rPr lang="en-US" sz="2400" dirty="0"/>
              <a:t>SST’s evaluation must be sufficiently documented to allow review of the merits during a protest</a:t>
            </a:r>
          </a:p>
          <a:p>
            <a:pPr>
              <a:spcBef>
                <a:spcPts val="600"/>
              </a:spcBef>
              <a:spcAft>
                <a:spcPts val="600"/>
              </a:spcAft>
            </a:pPr>
            <a:r>
              <a:rPr lang="en-US" sz="2400" dirty="0"/>
              <a:t>Without sufficient documentation, SST bears the risk that there may not be adequately supporting rationale in the record for GAO to conclude the agency had a reasonable basis for the selection decision</a:t>
            </a:r>
          </a:p>
          <a:p>
            <a:pPr>
              <a:spcBef>
                <a:spcPts val="600"/>
              </a:spcBef>
              <a:spcAft>
                <a:spcPts val="600"/>
              </a:spcAft>
            </a:pPr>
            <a:r>
              <a:rPr lang="en-US" sz="2400" dirty="0">
                <a:latin typeface="Arial" pitchFamily="34" charset="0"/>
                <a:cs typeface="Arial" pitchFamily="34" charset="0"/>
              </a:rPr>
              <a:t>As part of a protest, GAO does not re-evaluate proposals in order to make their own determination as to the acceptability or relative merits of each proposal</a:t>
            </a:r>
          </a:p>
          <a:p>
            <a:pPr>
              <a:spcBef>
                <a:spcPts val="600"/>
              </a:spcBef>
              <a:spcAft>
                <a:spcPts val="600"/>
              </a:spcAft>
            </a:pPr>
            <a:r>
              <a:rPr lang="en-US" sz="2400" dirty="0">
                <a:latin typeface="Arial" pitchFamily="34" charset="0"/>
                <a:cs typeface="Arial" pitchFamily="34" charset="0"/>
              </a:rPr>
              <a:t>GAO reviews SST’s record to determine whether the documented evaluation was fair, reasonable, and consistent with the evaluation criteria</a:t>
            </a:r>
            <a:endParaRPr lang="en-US" sz="2400" dirty="0"/>
          </a:p>
          <a:p>
            <a:pPr lvl="1">
              <a:spcBef>
                <a:spcPts val="600"/>
              </a:spcBef>
              <a:spcAft>
                <a:spcPts val="600"/>
              </a:spcAft>
              <a:buSzPct val="100000"/>
              <a:buFont typeface="Wingdings" pitchFamily="2" charset="2"/>
              <a:buChar char="Ø"/>
            </a:pPr>
            <a:endParaRPr lang="en-US" sz="2400" dirty="0"/>
          </a:p>
          <a:p>
            <a:pPr lvl="2">
              <a:spcBef>
                <a:spcPts val="600"/>
              </a:spcBef>
              <a:spcAft>
                <a:spcPts val="600"/>
              </a:spcAft>
            </a:pPr>
            <a:endParaRPr lang="en-US" sz="2400" dirty="0"/>
          </a:p>
          <a:p>
            <a:pPr lvl="1">
              <a:spcBef>
                <a:spcPts val="600"/>
              </a:spcBef>
              <a:spcAft>
                <a:spcPts val="600"/>
              </a:spcAft>
            </a:pPr>
            <a:endParaRPr lang="en-US" sz="2400"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23</a:t>
            </a:fld>
            <a:endParaRPr lang="en-US" dirty="0">
              <a:solidFill>
                <a:schemeClr val="bg2"/>
              </a:solidFill>
            </a:endParaRPr>
          </a:p>
        </p:txBody>
      </p:sp>
    </p:spTree>
    <p:extLst>
      <p:ext uri="{BB962C8B-B14F-4D97-AF65-F5344CB8AC3E}">
        <p14:creationId xmlns:p14="http://schemas.microsoft.com/office/powerpoint/2010/main" val="181260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2670867312"/>
              </p:ext>
            </p:extLst>
          </p:nvPr>
        </p:nvGraphicFramePr>
        <p:xfrm>
          <a:off x="0" y="152400"/>
          <a:ext cx="9296400" cy="6972300"/>
        </p:xfrm>
        <a:graphic>
          <a:graphicData uri="http://schemas.openxmlformats.org/presentationml/2006/ole">
            <mc:AlternateContent xmlns:mc="http://schemas.openxmlformats.org/markup-compatibility/2006">
              <mc:Choice xmlns:v="urn:schemas-microsoft-com:vml" Requires="v">
                <p:oleObj name="Presentation" r:id="rId3" imgW="4472984" imgH="3354375" progId="PowerPoint.Show.12">
                  <p:embed/>
                </p:oleObj>
              </mc:Choice>
              <mc:Fallback>
                <p:oleObj name="Presentation" r:id="rId3" imgW="4472984" imgH="3354375" progId="PowerPoint.Show.12">
                  <p:embed/>
                  <p:pic>
                    <p:nvPicPr>
                      <p:cNvPr id="1027" name="Object 3"/>
                      <p:cNvPicPr>
                        <a:picLocks noChangeAspect="1" noChangeArrowheads="1"/>
                      </p:cNvPicPr>
                      <p:nvPr/>
                    </p:nvPicPr>
                    <p:blipFill>
                      <a:blip r:embed="rId4"/>
                      <a:srcRect/>
                      <a:stretch>
                        <a:fillRect/>
                      </a:stretch>
                    </p:blipFill>
                    <p:spPr bwMode="auto">
                      <a:xfrm>
                        <a:off x="0" y="152400"/>
                        <a:ext cx="9296400" cy="6972300"/>
                      </a:xfrm>
                      <a:prstGeom prst="rect">
                        <a:avLst/>
                      </a:prstGeom>
                      <a:noFill/>
                      <a:ln>
                        <a:noFill/>
                      </a:ln>
                      <a:effectLst/>
                    </p:spPr>
                  </p:pic>
                </p:oleObj>
              </mc:Fallback>
            </mc:AlternateContent>
          </a:graphicData>
        </a:graphic>
      </p:graphicFrame>
      <p:sp>
        <p:nvSpPr>
          <p:cNvPr id="4" name="Oval 3"/>
          <p:cNvSpPr/>
          <p:nvPr/>
        </p:nvSpPr>
        <p:spPr>
          <a:xfrm>
            <a:off x="7467600" y="838200"/>
            <a:ext cx="14478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00744" y="2567355"/>
            <a:ext cx="1907287" cy="492370"/>
          </a:xfrm>
          <a:prstGeom prst="rect">
            <a:avLst/>
          </a:prstGeom>
          <a:solidFill>
            <a:schemeClr val="bg1"/>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971800"/>
            <a:ext cx="7010400" cy="707886"/>
          </a:xfrm>
          <a:prstGeom prst="rect">
            <a:avLst/>
          </a:prstGeom>
        </p:spPr>
        <p:txBody>
          <a:bodyPr wrap="square">
            <a:spAutoFit/>
          </a:bodyPr>
          <a:lstStyle/>
          <a:p>
            <a:pPr algn="ctr"/>
            <a:r>
              <a:rPr lang="en-US" sz="4000" b="1" dirty="0">
                <a:solidFill>
                  <a:srgbClr val="0000CC"/>
                </a:solidFill>
              </a:rPr>
              <a:t>Initial Evaluation Activities</a:t>
            </a:r>
          </a:p>
        </p:txBody>
      </p:sp>
      <p:sp>
        <p:nvSpPr>
          <p:cNvPr id="2" name="TextBox 1"/>
          <p:cNvSpPr txBox="1"/>
          <p:nvPr/>
        </p:nvSpPr>
        <p:spPr>
          <a:xfrm>
            <a:off x="1104900" y="4343400"/>
            <a:ext cx="6934200" cy="369332"/>
          </a:xfrm>
          <a:prstGeom prst="rect">
            <a:avLst/>
          </a:prstGeom>
          <a:noFill/>
        </p:spPr>
        <p:txBody>
          <a:bodyPr wrap="square" rtlCol="0">
            <a:spAutoFit/>
          </a:bodyPr>
          <a:lstStyle/>
          <a:p>
            <a:pPr algn="ctr"/>
            <a:r>
              <a:rPr lang="en-US" dirty="0">
                <a:solidFill>
                  <a:srgbClr val="0000CC"/>
                </a:solidFill>
                <a:hlinkClick r:id="rId3"/>
              </a:rPr>
              <a:t>Professional Employee Compensation Evaluation</a:t>
            </a:r>
            <a:endParaRPr lang="en-US" dirty="0">
              <a:solidFill>
                <a:srgbClr val="0000C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a:extLst>
              <a:ext uri="{FF2B5EF4-FFF2-40B4-BE49-F238E27FC236}">
                <a16:creationId xmlns:a16="http://schemas.microsoft.com/office/drawing/2014/main" id="{8C8EADA5-763E-83B4-E92F-FD387EDF1A8C}"/>
              </a:ext>
            </a:extLst>
          </p:cNvPr>
          <p:cNvSpPr txBox="1"/>
          <p:nvPr/>
        </p:nvSpPr>
        <p:spPr>
          <a:xfrm>
            <a:off x="2667000" y="6510435"/>
            <a:ext cx="56388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EC5AE259-0DD8-7EFB-F11C-18D7E2420F85}"/>
              </a:ext>
            </a:extLst>
          </p:cNvPr>
          <p:cNvPicPr>
            <a:picLocks noChangeAspect="1"/>
          </p:cNvPicPr>
          <p:nvPr/>
        </p:nvPicPr>
        <p:blipFill>
          <a:blip r:embed="rId4"/>
          <a:stretch>
            <a:fillRect/>
          </a:stretch>
        </p:blipFill>
        <p:spPr>
          <a:xfrm>
            <a:off x="7971903" y="93258"/>
            <a:ext cx="938865" cy="975445"/>
          </a:xfrm>
          <a:prstGeom prst="rect">
            <a:avLst/>
          </a:prstGeom>
        </p:spPr>
      </p:pic>
    </p:spTree>
    <p:extLst>
      <p:ext uri="{BB962C8B-B14F-4D97-AF65-F5344CB8AC3E}">
        <p14:creationId xmlns:p14="http://schemas.microsoft.com/office/powerpoint/2010/main" val="149106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457200" y="1371600"/>
            <a:ext cx="8216900" cy="4953000"/>
          </a:xfrm>
        </p:spPr>
        <p:txBody>
          <a:bodyPr/>
          <a:lstStyle/>
          <a:p>
            <a:pPr algn="ctr">
              <a:buNone/>
            </a:pPr>
            <a:r>
              <a:rPr lang="en-US" sz="2400" dirty="0"/>
              <a:t>PCO ensure: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lvl="1">
              <a:buNone/>
            </a:pPr>
            <a:endParaRPr lang="en-US" sz="1800" dirty="0"/>
          </a:p>
        </p:txBody>
      </p:sp>
      <p:sp>
        <p:nvSpPr>
          <p:cNvPr id="46084" name="Rectangle 4"/>
          <p:cNvSpPr>
            <a:spLocks noGrp="1" noChangeArrowheads="1"/>
          </p:cNvSpPr>
          <p:nvPr>
            <p:ph type="title"/>
          </p:nvPr>
        </p:nvSpPr>
        <p:spPr>
          <a:xfrm>
            <a:off x="1600200" y="0"/>
            <a:ext cx="6388100" cy="1143000"/>
          </a:xfrm>
          <a:noFill/>
        </p:spPr>
        <p:txBody>
          <a:bodyPr/>
          <a:lstStyle/>
          <a:p>
            <a:r>
              <a:rPr lang="en-US" dirty="0">
                <a:solidFill>
                  <a:schemeClr val="accent6">
                    <a:lumMod val="75000"/>
                  </a:schemeClr>
                </a:solidFill>
              </a:rPr>
              <a:t>Initial Evaluation Activities – Proposal Receipt</a:t>
            </a:r>
          </a:p>
        </p:txBody>
      </p:sp>
      <p:graphicFrame>
        <p:nvGraphicFramePr>
          <p:cNvPr id="6" name="Diagram 5"/>
          <p:cNvGraphicFramePr/>
          <p:nvPr>
            <p:extLst>
              <p:ext uri="{D42A27DB-BD31-4B8C-83A1-F6EECF244321}">
                <p14:modId xmlns:p14="http://schemas.microsoft.com/office/powerpoint/2010/main" val="2821807057"/>
              </p:ext>
            </p:extLst>
          </p:nvPr>
        </p:nvGraphicFramePr>
        <p:xfrm>
          <a:off x="990600" y="1981200"/>
          <a:ext cx="7239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26</a:t>
            </a:fld>
            <a:endParaRPr lang="en-US" dirty="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1447800" y="76200"/>
            <a:ext cx="6540500" cy="1200150"/>
          </a:xfrm>
          <a:noFill/>
        </p:spPr>
        <p:txBody>
          <a:bodyPr/>
          <a:lstStyle/>
          <a:p>
            <a:r>
              <a:rPr lang="en-US" dirty="0"/>
              <a:t>‘Quick Look’ Status Update</a:t>
            </a:r>
          </a:p>
        </p:txBody>
      </p:sp>
      <p:sp>
        <p:nvSpPr>
          <p:cNvPr id="47109" name="Rectangle 3"/>
          <p:cNvSpPr>
            <a:spLocks noGrp="1" noChangeArrowheads="1"/>
          </p:cNvSpPr>
          <p:nvPr>
            <p:ph type="body" idx="1"/>
          </p:nvPr>
        </p:nvSpPr>
        <p:spPr>
          <a:xfrm>
            <a:off x="304800" y="1276350"/>
            <a:ext cx="8397875" cy="3829050"/>
          </a:xfrm>
        </p:spPr>
        <p:txBody>
          <a:bodyPr/>
          <a:lstStyle/>
          <a:p>
            <a:pPr indent="-283464">
              <a:spcBef>
                <a:spcPts val="600"/>
              </a:spcBef>
              <a:spcAft>
                <a:spcPts val="600"/>
              </a:spcAft>
              <a:buSzPct val="100000"/>
            </a:pPr>
            <a:r>
              <a:rPr lang="en-US" sz="2400" dirty="0"/>
              <a:t>After receipt of proposals, SSEB Chair may update SSA with a Quick Look status brief/report</a:t>
            </a:r>
          </a:p>
          <a:p>
            <a:pPr lvl="1" indent="-283464">
              <a:spcBef>
                <a:spcPts val="600"/>
              </a:spcBef>
              <a:spcAft>
                <a:spcPts val="600"/>
              </a:spcAft>
              <a:buSzPct val="100000"/>
            </a:pPr>
            <a:r>
              <a:rPr lang="en-US" dirty="0">
                <a:ea typeface="+mn-ea"/>
                <a:cs typeface="+mn-cs"/>
              </a:rPr>
              <a:t>Provides SSA with an initial summary of proposals</a:t>
            </a:r>
          </a:p>
          <a:p>
            <a:pPr lvl="2" indent="-283464">
              <a:spcBef>
                <a:spcPts val="600"/>
              </a:spcBef>
              <a:spcAft>
                <a:spcPts val="600"/>
              </a:spcAft>
              <a:buSzPct val="100000"/>
            </a:pPr>
            <a:r>
              <a:rPr lang="en-US" sz="1800" dirty="0">
                <a:ea typeface="+mn-ea"/>
                <a:cs typeface="+mn-cs"/>
              </a:rPr>
              <a:t>Name(s) of offerors</a:t>
            </a:r>
          </a:p>
          <a:p>
            <a:pPr lvl="2" indent="-283464">
              <a:spcBef>
                <a:spcPts val="600"/>
              </a:spcBef>
              <a:spcAft>
                <a:spcPts val="600"/>
              </a:spcAft>
              <a:buSzPct val="100000"/>
            </a:pPr>
            <a:r>
              <a:rPr lang="en-US" sz="1800" dirty="0">
                <a:ea typeface="+mn-ea"/>
                <a:cs typeface="+mn-cs"/>
              </a:rPr>
              <a:t>Proposal compliance with RFP</a:t>
            </a:r>
          </a:p>
          <a:p>
            <a:pPr lvl="2" indent="-283464">
              <a:spcBef>
                <a:spcPts val="600"/>
              </a:spcBef>
              <a:spcAft>
                <a:spcPts val="600"/>
              </a:spcAft>
              <a:buSzPct val="100000"/>
            </a:pPr>
            <a:r>
              <a:rPr lang="en-US" sz="1800" dirty="0">
                <a:ea typeface="+mn-ea"/>
                <a:cs typeface="+mn-cs"/>
              </a:rPr>
              <a:t>Proper page count </a:t>
            </a:r>
          </a:p>
          <a:p>
            <a:pPr lvl="2" indent="-283464">
              <a:spcBef>
                <a:spcPts val="600"/>
              </a:spcBef>
              <a:spcAft>
                <a:spcPts val="600"/>
              </a:spcAft>
              <a:buSzPct val="100000"/>
            </a:pPr>
            <a:r>
              <a:rPr lang="en-US" sz="1800" dirty="0">
                <a:ea typeface="+mn-ea"/>
                <a:cs typeface="+mn-cs"/>
              </a:rPr>
              <a:t>Identification of any exceptions taken to RFP requirements</a:t>
            </a:r>
          </a:p>
          <a:p>
            <a:pPr lvl="2" indent="-283464">
              <a:spcBef>
                <a:spcPts val="600"/>
              </a:spcBef>
              <a:spcAft>
                <a:spcPts val="600"/>
              </a:spcAft>
              <a:buSzPct val="100000"/>
            </a:pPr>
            <a:r>
              <a:rPr lang="en-US" sz="1800" dirty="0">
                <a:ea typeface="+mn-ea"/>
                <a:cs typeface="+mn-cs"/>
              </a:rPr>
              <a:t>Any obvious showstoppers</a:t>
            </a:r>
          </a:p>
        </p:txBody>
      </p:sp>
      <p:sp>
        <p:nvSpPr>
          <p:cNvPr id="7" name="Flowchart: Punched Tape 6"/>
          <p:cNvSpPr/>
          <p:nvPr/>
        </p:nvSpPr>
        <p:spPr bwMode="auto">
          <a:xfrm>
            <a:off x="457200" y="5257800"/>
            <a:ext cx="7924800" cy="7620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i="1" dirty="0">
                <a:solidFill>
                  <a:schemeClr val="tx2"/>
                </a:solidFill>
                <a:latin typeface="Calisto MT" pitchFamily="18" charset="0"/>
              </a:rPr>
              <a:t>Recommended practice – May be done in conjunction with SSA Training</a:t>
            </a:r>
            <a:endParaRPr kumimoji="0" lang="en-US" sz="2000" b="1" i="1" u="none" strike="noStrike" cap="none" normalizeH="0" baseline="0" dirty="0">
              <a:ln>
                <a:noFill/>
              </a:ln>
              <a:solidFill>
                <a:schemeClr val="tx2"/>
              </a:solidFill>
              <a:effectLst/>
              <a:latin typeface="Calisto MT" pitchFamily="18" charset="0"/>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27</a:t>
            </a:fld>
            <a:endParaRPr lang="en-US" dirty="0">
              <a:solidFill>
                <a:schemeClr val="bg2"/>
              </a:solidFill>
            </a:endParaRPr>
          </a:p>
        </p:txBody>
      </p:sp>
    </p:spTree>
    <p:extLst>
      <p:ext uri="{BB962C8B-B14F-4D97-AF65-F5344CB8AC3E}">
        <p14:creationId xmlns:p14="http://schemas.microsoft.com/office/powerpoint/2010/main" val="20557125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idx="1"/>
          </p:nvPr>
        </p:nvSpPr>
        <p:spPr>
          <a:xfrm>
            <a:off x="381000" y="1295400"/>
            <a:ext cx="8382000" cy="4267200"/>
          </a:xfrm>
        </p:spPr>
        <p:txBody>
          <a:bodyPr/>
          <a:lstStyle/>
          <a:p>
            <a:pPr indent="-283464">
              <a:spcBef>
                <a:spcPts val="1200"/>
              </a:spcBef>
              <a:spcAft>
                <a:spcPts val="1200"/>
              </a:spcAft>
              <a:buSzPct val="100000"/>
            </a:pPr>
            <a:r>
              <a:rPr lang="en-US" sz="2400" dirty="0"/>
              <a:t>What will you use to document evaluation?</a:t>
            </a:r>
          </a:p>
          <a:p>
            <a:pPr indent="-283464">
              <a:spcBef>
                <a:spcPts val="1200"/>
              </a:spcBef>
              <a:spcAft>
                <a:spcPts val="1200"/>
              </a:spcAft>
              <a:buSzPct val="100000"/>
            </a:pPr>
            <a:r>
              <a:rPr lang="en-US" sz="2400" dirty="0"/>
              <a:t>What SS tool (EZ Source or other) is your team using? </a:t>
            </a:r>
          </a:p>
          <a:p>
            <a:pPr lvl="1" indent="-283464">
              <a:spcBef>
                <a:spcPts val="1200"/>
              </a:spcBef>
              <a:spcAft>
                <a:spcPts val="1200"/>
              </a:spcAft>
              <a:buSzPct val="100000"/>
            </a:pPr>
            <a:r>
              <a:rPr lang="en-US" dirty="0">
                <a:ea typeface="+mn-ea"/>
                <a:cs typeface="+mn-cs"/>
              </a:rPr>
              <a:t>Has PCO loaded all proposal data into EZ Source?</a:t>
            </a:r>
          </a:p>
          <a:p>
            <a:pPr lvl="1" indent="-283464">
              <a:spcBef>
                <a:spcPts val="1200"/>
              </a:spcBef>
              <a:spcAft>
                <a:spcPts val="1200"/>
              </a:spcAft>
              <a:buSzPct val="100000"/>
            </a:pPr>
            <a:r>
              <a:rPr lang="en-US" dirty="0">
                <a:ea typeface="+mn-ea"/>
                <a:cs typeface="+mn-cs"/>
              </a:rPr>
              <a:t>Have team members been adequately trained?</a:t>
            </a:r>
          </a:p>
          <a:p>
            <a:pPr indent="-283464">
              <a:spcBef>
                <a:spcPts val="1200"/>
              </a:spcBef>
              <a:spcAft>
                <a:spcPts val="1200"/>
              </a:spcAft>
              <a:buSzPct val="100000"/>
            </a:pPr>
            <a:r>
              <a:rPr lang="en-US" sz="2400" dirty="0"/>
              <a:t>Initiate past performance review upon receipt of past performance questionnaires</a:t>
            </a:r>
          </a:p>
          <a:p>
            <a:pPr lvl="1" indent="-283464">
              <a:spcBef>
                <a:spcPts val="1200"/>
              </a:spcBef>
              <a:spcAft>
                <a:spcPts val="1200"/>
              </a:spcAft>
              <a:buSzPct val="100000"/>
            </a:pPr>
            <a:r>
              <a:rPr lang="en-US" dirty="0">
                <a:ea typeface="+mn-ea"/>
                <a:cs typeface="+mn-cs"/>
              </a:rPr>
              <a:t>Check CPARS and/or FAPIIS </a:t>
            </a:r>
          </a:p>
        </p:txBody>
      </p:sp>
      <p:sp>
        <p:nvSpPr>
          <p:cNvPr id="46084" name="Rectangle 4"/>
          <p:cNvSpPr>
            <a:spLocks noGrp="1" noChangeArrowheads="1"/>
          </p:cNvSpPr>
          <p:nvPr>
            <p:ph type="title"/>
          </p:nvPr>
        </p:nvSpPr>
        <p:spPr>
          <a:xfrm>
            <a:off x="1600200" y="76200"/>
            <a:ext cx="6388100" cy="1066800"/>
          </a:xfrm>
          <a:noFill/>
        </p:spPr>
        <p:txBody>
          <a:bodyPr/>
          <a:lstStyle/>
          <a:p>
            <a:r>
              <a:rPr lang="en-US" dirty="0">
                <a:solidFill>
                  <a:schemeClr val="accent6">
                    <a:lumMod val="75000"/>
                  </a:schemeClr>
                </a:solidFill>
              </a:rPr>
              <a:t>Proposal Receipt </a:t>
            </a:r>
            <a:r>
              <a:rPr lang="en-US" sz="3200" dirty="0">
                <a:solidFill>
                  <a:schemeClr val="accent6">
                    <a:lumMod val="75000"/>
                  </a:schemeClr>
                </a:solidFill>
              </a:rPr>
              <a:t>(cont.) </a:t>
            </a:r>
          </a:p>
        </p:txBody>
      </p:sp>
      <p:sp>
        <p:nvSpPr>
          <p:cNvPr id="7" name="TextBox 6"/>
          <p:cNvSpPr txBox="1"/>
          <p:nvPr/>
        </p:nvSpPr>
        <p:spPr>
          <a:xfrm>
            <a:off x="533400" y="5791200"/>
            <a:ext cx="8153400" cy="369332"/>
          </a:xfrm>
          <a:prstGeom prst="rect">
            <a:avLst/>
          </a:prstGeom>
          <a:noFill/>
          <a:ln>
            <a:solidFill>
              <a:srgbClr val="FF0000"/>
            </a:solidFill>
            <a:prstDash val="lgDash"/>
          </a:ln>
        </p:spPr>
        <p:txBody>
          <a:bodyPr wrap="square" rtlCol="0">
            <a:spAutoFit/>
          </a:bodyPr>
          <a:lstStyle/>
          <a:p>
            <a:pPr algn="ctr"/>
            <a:r>
              <a:rPr lang="en-US" b="1" dirty="0">
                <a:solidFill>
                  <a:srgbClr val="FF0000"/>
                </a:solidFill>
              </a:rPr>
              <a:t>Trainer:  Update past performance information based on RFP </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28</a:t>
            </a:fld>
            <a:endParaRPr lang="en-US" dirty="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04800" y="1295400"/>
            <a:ext cx="8293100" cy="4876800"/>
          </a:xfrm>
        </p:spPr>
        <p:txBody>
          <a:bodyPr/>
          <a:lstStyle/>
          <a:p>
            <a:pPr indent="-283464">
              <a:spcBef>
                <a:spcPts val="600"/>
              </a:spcBef>
              <a:spcAft>
                <a:spcPts val="600"/>
              </a:spcAft>
              <a:buSzPct val="100000"/>
            </a:pPr>
            <a:r>
              <a:rPr lang="en-US" dirty="0"/>
              <a:t>Each Factor Evaluation Team assesses proposals for its factor – Cost/Price, Technical, Past Performance, Small Business</a:t>
            </a:r>
          </a:p>
          <a:p>
            <a:pPr indent="-283464">
              <a:spcBef>
                <a:spcPts val="600"/>
              </a:spcBef>
              <a:spcAft>
                <a:spcPts val="600"/>
              </a:spcAft>
              <a:buSzPct val="100000"/>
              <a:defRPr/>
            </a:pPr>
            <a:r>
              <a:rPr lang="en-US" dirty="0"/>
              <a:t>Evaluators generate facts and findings in their assigned areas and record them on worksheets</a:t>
            </a:r>
          </a:p>
          <a:p>
            <a:pPr lvl="1" indent="-283464">
              <a:spcBef>
                <a:spcPts val="600"/>
              </a:spcBef>
              <a:spcAft>
                <a:spcPts val="600"/>
              </a:spcAft>
              <a:buSzPct val="100000"/>
              <a:defRPr/>
            </a:pPr>
            <a:r>
              <a:rPr lang="en-US" dirty="0">
                <a:ea typeface="+mn-ea"/>
                <a:cs typeface="+mn-cs"/>
              </a:rPr>
              <a:t>Team Leads</a:t>
            </a:r>
          </a:p>
          <a:p>
            <a:pPr lvl="2" indent="-283464">
              <a:spcBef>
                <a:spcPts val="600"/>
              </a:spcBef>
              <a:spcAft>
                <a:spcPts val="600"/>
              </a:spcAft>
              <a:buSzPct val="100000"/>
              <a:defRPr/>
            </a:pPr>
            <a:r>
              <a:rPr lang="en-US" dirty="0">
                <a:ea typeface="+mn-ea"/>
                <a:cs typeface="+mn-cs"/>
              </a:rPr>
              <a:t>Combine information from individual worksheets into summary sheets </a:t>
            </a:r>
          </a:p>
          <a:p>
            <a:pPr lvl="2" indent="-283464">
              <a:spcBef>
                <a:spcPts val="600"/>
              </a:spcBef>
              <a:spcAft>
                <a:spcPts val="600"/>
              </a:spcAft>
              <a:buSzPct val="100000"/>
              <a:defRPr/>
            </a:pPr>
            <a:r>
              <a:rPr lang="en-US" dirty="0">
                <a:ea typeface="+mn-ea"/>
                <a:cs typeface="+mn-cs"/>
              </a:rPr>
              <a:t>Use summary sheets to build their portion of the SSEB Initial Report </a:t>
            </a:r>
          </a:p>
          <a:p>
            <a:pPr lvl="1" indent="-283464">
              <a:spcBef>
                <a:spcPts val="600"/>
              </a:spcBef>
              <a:spcAft>
                <a:spcPts val="600"/>
              </a:spcAft>
              <a:buSzPct val="100000"/>
              <a:defRPr/>
            </a:pPr>
            <a:r>
              <a:rPr lang="en-US" dirty="0">
                <a:ea typeface="+mn-ea"/>
                <a:cs typeface="+mn-cs"/>
              </a:rPr>
              <a:t>SSEB Chair consolidates inputs to build SSEB Initial Report</a:t>
            </a:r>
          </a:p>
          <a:p>
            <a:pPr lvl="2" indent="-283464">
              <a:spcBef>
                <a:spcPts val="600"/>
              </a:spcBef>
              <a:spcAft>
                <a:spcPts val="600"/>
              </a:spcAft>
              <a:buSzPct val="100000"/>
              <a:defRPr/>
            </a:pPr>
            <a:r>
              <a:rPr lang="en-US" dirty="0">
                <a:ea typeface="+mn-ea"/>
                <a:cs typeface="+mn-cs"/>
              </a:rPr>
              <a:t>Generates SSAC/SSA briefing slides</a:t>
            </a:r>
          </a:p>
          <a:p>
            <a:pPr lvl="2" indent="-283464">
              <a:spcBef>
                <a:spcPts val="600"/>
              </a:spcBef>
              <a:spcAft>
                <a:spcPts val="600"/>
              </a:spcAft>
              <a:buSzPct val="100000"/>
              <a:defRPr/>
            </a:pPr>
            <a:r>
              <a:rPr lang="en-US" dirty="0">
                <a:ea typeface="+mn-ea"/>
                <a:cs typeface="+mn-cs"/>
              </a:rPr>
              <a:t>Must document any disagreements among SSEB members</a:t>
            </a:r>
          </a:p>
        </p:txBody>
      </p:sp>
      <p:sp>
        <p:nvSpPr>
          <p:cNvPr id="7" name="Title 6"/>
          <p:cNvSpPr>
            <a:spLocks noGrp="1"/>
          </p:cNvSpPr>
          <p:nvPr>
            <p:ph type="title"/>
          </p:nvPr>
        </p:nvSpPr>
        <p:spPr/>
        <p:txBody>
          <a:bodyPr/>
          <a:lstStyle/>
          <a:p>
            <a:r>
              <a:rPr lang="en-US" dirty="0"/>
              <a:t>Initial Evaluation Phase</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29</a:t>
            </a:fld>
            <a:endParaRPr lang="en-US" dirty="0">
              <a:solidFill>
                <a:schemeClr val="bg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76200" y="1276350"/>
            <a:ext cx="8293100" cy="4743450"/>
          </a:xfrm>
        </p:spPr>
        <p:txBody>
          <a:bodyPr/>
          <a:lstStyle/>
          <a:p>
            <a:pPr marL="571500" lvl="1" indent="-283464">
              <a:spcBef>
                <a:spcPts val="1200"/>
              </a:spcBef>
              <a:spcAft>
                <a:spcPts val="1200"/>
              </a:spcAft>
              <a:buSzPct val="100000"/>
            </a:pPr>
            <a:r>
              <a:rPr lang="en-US" sz="2400" dirty="0">
                <a:ea typeface="+mn-ea"/>
                <a:cs typeface="+mn-cs"/>
              </a:rPr>
              <a:t>Source Selection Teams will understand:</a:t>
            </a:r>
          </a:p>
          <a:p>
            <a:pPr marL="909638" lvl="2" indent="-283464">
              <a:spcBef>
                <a:spcPts val="1200"/>
              </a:spcBef>
              <a:spcAft>
                <a:spcPts val="1200"/>
              </a:spcAft>
              <a:buSzPct val="100000"/>
            </a:pPr>
            <a:r>
              <a:rPr lang="en-US" dirty="0">
                <a:ea typeface="+mn-ea"/>
                <a:cs typeface="+mn-cs"/>
              </a:rPr>
              <a:t>Roles and responsibilities </a:t>
            </a:r>
          </a:p>
          <a:p>
            <a:pPr marL="909638" lvl="2" indent="-283464">
              <a:spcBef>
                <a:spcPts val="1200"/>
              </a:spcBef>
              <a:spcAft>
                <a:spcPts val="1200"/>
              </a:spcAft>
              <a:buSzPct val="100000"/>
            </a:pPr>
            <a:r>
              <a:rPr lang="en-US" dirty="0">
                <a:ea typeface="+mn-ea"/>
                <a:cs typeface="+mn-cs"/>
              </a:rPr>
              <a:t>Processes and procedures to evaluate proposals</a:t>
            </a:r>
          </a:p>
          <a:p>
            <a:pPr marL="909638" lvl="2" indent="-283464">
              <a:spcBef>
                <a:spcPts val="1200"/>
              </a:spcBef>
              <a:spcAft>
                <a:spcPts val="1200"/>
              </a:spcAft>
              <a:buSzPct val="100000"/>
            </a:pPr>
            <a:r>
              <a:rPr lang="en-US" dirty="0">
                <a:ea typeface="+mn-ea"/>
                <a:cs typeface="+mn-cs"/>
              </a:rPr>
              <a:t>Methodology and requirements for creation and maintenance of documentation</a:t>
            </a:r>
          </a:p>
          <a:p>
            <a:pPr marL="909638" lvl="2" indent="-283464">
              <a:spcBef>
                <a:spcPts val="1200"/>
              </a:spcBef>
              <a:spcAft>
                <a:spcPts val="1200"/>
              </a:spcAft>
              <a:buSzPct val="100000"/>
            </a:pPr>
            <a:r>
              <a:rPr lang="en-US" dirty="0">
                <a:ea typeface="+mn-ea"/>
                <a:cs typeface="+mn-cs"/>
              </a:rPr>
              <a:t>Approaches and tools available</a:t>
            </a:r>
          </a:p>
          <a:p>
            <a:pPr marL="909638" lvl="2" indent="-283464">
              <a:spcBef>
                <a:spcPts val="1200"/>
              </a:spcBef>
              <a:spcAft>
                <a:spcPts val="1200"/>
              </a:spcAft>
              <a:buSzPct val="100000"/>
            </a:pPr>
            <a:r>
              <a:rPr lang="en-US" dirty="0">
                <a:ea typeface="+mn-ea"/>
                <a:cs typeface="+mn-cs"/>
              </a:rPr>
              <a:t>Necessity of conducting</a:t>
            </a:r>
            <a:r>
              <a:rPr lang="en-US" sz="2400" dirty="0">
                <a:ea typeface="+mn-ea"/>
                <a:cs typeface="+mn-cs"/>
              </a:rPr>
              <a:t> </a:t>
            </a:r>
            <a:r>
              <a:rPr lang="en-US" dirty="0"/>
              <a:t>thorough and timely debriefings</a:t>
            </a:r>
          </a:p>
          <a:p>
            <a:pPr marL="909638" lvl="2" indent="-283464">
              <a:spcBef>
                <a:spcPts val="1200"/>
              </a:spcBef>
              <a:spcAft>
                <a:spcPts val="1200"/>
              </a:spcAft>
              <a:buSzPct val="100000"/>
            </a:pPr>
            <a:r>
              <a:rPr lang="en-US" dirty="0"/>
              <a:t>Importance and applicability of ethics and procurement integrity rules throughout the process</a:t>
            </a:r>
          </a:p>
          <a:p>
            <a:pPr marL="566738" lvl="2" indent="0">
              <a:spcAft>
                <a:spcPts val="600"/>
              </a:spcAft>
              <a:buNone/>
            </a:pPr>
            <a:endParaRPr lang="en-US" dirty="0"/>
          </a:p>
          <a:p>
            <a:pPr marL="228600" lvl="1" indent="0">
              <a:buFont typeface="Wingdings" pitchFamily="2" charset="2"/>
              <a:buNone/>
            </a:pPr>
            <a:endParaRPr lang="en-US" sz="2800" dirty="0"/>
          </a:p>
          <a:p>
            <a:pPr marL="0" indent="0">
              <a:buFont typeface="Wingdings" pitchFamily="2" charset="2"/>
              <a:buNone/>
            </a:pPr>
            <a:endParaRPr lang="en-US" sz="2800" dirty="0"/>
          </a:p>
        </p:txBody>
      </p:sp>
      <p:sp>
        <p:nvSpPr>
          <p:cNvPr id="5124" name="Rectangle 2"/>
          <p:cNvSpPr>
            <a:spLocks noGrp="1" noChangeArrowheads="1"/>
          </p:cNvSpPr>
          <p:nvPr>
            <p:ph type="title"/>
          </p:nvPr>
        </p:nvSpPr>
        <p:spPr>
          <a:xfrm>
            <a:off x="2971800" y="152400"/>
            <a:ext cx="4921250" cy="914400"/>
          </a:xfrm>
        </p:spPr>
        <p:txBody>
          <a:bodyPr/>
          <a:lstStyle/>
          <a:p>
            <a:pPr>
              <a:defRPr/>
            </a:pPr>
            <a:r>
              <a:rPr lang="en-US" dirty="0">
                <a:solidFill>
                  <a:schemeClr val="accent2">
                    <a:lumMod val="50000"/>
                  </a:schemeClr>
                </a:solidFill>
              </a:rPr>
              <a:t>Learning Objectives</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a:t>
            </a:fld>
            <a:endParaRPr lang="en-US" dirty="0">
              <a:solidFill>
                <a:schemeClr val="bg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0" y="50800"/>
            <a:ext cx="5905500" cy="1192660"/>
          </a:xfrm>
        </p:spPr>
        <p:txBody>
          <a:bodyPr/>
          <a:lstStyle/>
          <a:p>
            <a:r>
              <a:rPr lang="en-US" dirty="0"/>
              <a:t>Flow of Evaluation Findings</a:t>
            </a:r>
          </a:p>
        </p:txBody>
      </p:sp>
      <p:pic>
        <p:nvPicPr>
          <p:cNvPr id="6" name="Picture 2"/>
          <p:cNvPicPr>
            <a:picLocks noGrp="1" noChangeAspect="1" noChangeArrowheads="1"/>
          </p:cNvPicPr>
          <p:nvPr>
            <p:ph idx="1"/>
          </p:nvPr>
        </p:nvPicPr>
        <p:blipFill>
          <a:blip r:embed="rId3" cstate="print"/>
          <a:srcRect l="7399" t="33371" r="27990" b="22105"/>
          <a:stretch>
            <a:fillRect/>
          </a:stretch>
        </p:blipFill>
        <p:spPr bwMode="auto">
          <a:xfrm>
            <a:off x="393699" y="1447800"/>
            <a:ext cx="8486183" cy="4678322"/>
          </a:xfrm>
          <a:prstGeom prst="rect">
            <a:avLst/>
          </a:prstGeom>
          <a:noFill/>
          <a:ln w="9525">
            <a:noFill/>
            <a:miter lim="800000"/>
            <a:headEnd/>
            <a:tailEnd/>
          </a:ln>
        </p:spPr>
      </p:pic>
      <p:sp>
        <p:nvSpPr>
          <p:cNvPr id="7" name="Rectangle 6"/>
          <p:cNvSpPr/>
          <p:nvPr/>
        </p:nvSpPr>
        <p:spPr bwMode="auto">
          <a:xfrm flipH="1">
            <a:off x="393700" y="5702300"/>
            <a:ext cx="60452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grpSp>
        <p:nvGrpSpPr>
          <p:cNvPr id="3" name="Group 11"/>
          <p:cNvGrpSpPr/>
          <p:nvPr/>
        </p:nvGrpSpPr>
        <p:grpSpPr>
          <a:xfrm>
            <a:off x="6390640" y="5105400"/>
            <a:ext cx="2565754" cy="1225062"/>
            <a:chOff x="6390640" y="5105400"/>
            <a:chExt cx="2565754" cy="1102361"/>
          </a:xfrm>
        </p:grpSpPr>
        <p:sp>
          <p:nvSpPr>
            <p:cNvPr id="10" name="TextBox 9"/>
            <p:cNvSpPr txBox="1"/>
            <p:nvPr/>
          </p:nvSpPr>
          <p:spPr>
            <a:xfrm>
              <a:off x="6390640" y="5130683"/>
              <a:ext cx="2565754" cy="1077078"/>
            </a:xfrm>
            <a:prstGeom prst="rect">
              <a:avLst/>
            </a:prstGeom>
            <a:solidFill>
              <a:schemeClr val="bg1"/>
            </a:solidFill>
            <a:ln>
              <a:noFill/>
            </a:ln>
          </p:spPr>
          <p:txBody>
            <a:bodyPr wrap="square" rtlCol="0">
              <a:noAutofit/>
            </a:bodyPr>
            <a:lstStyle/>
            <a:p>
              <a:endParaRPr lang="en-US" dirty="0"/>
            </a:p>
          </p:txBody>
        </p:sp>
        <p:sp>
          <p:nvSpPr>
            <p:cNvPr id="11" name="Oval 10"/>
            <p:cNvSpPr/>
            <p:nvPr/>
          </p:nvSpPr>
          <p:spPr>
            <a:xfrm>
              <a:off x="6548120" y="5105400"/>
              <a:ext cx="2362200" cy="1004777"/>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i="1" dirty="0">
                  <a:solidFill>
                    <a:srgbClr val="A50021"/>
                  </a:solidFill>
                </a:rPr>
                <a:t>SSAC BRIEF</a:t>
              </a:r>
            </a:p>
          </p:txBody>
        </p:sp>
      </p:grpSp>
      <p:sp>
        <p:nvSpPr>
          <p:cNvPr id="8" name="Oval 7"/>
          <p:cNvSpPr/>
          <p:nvPr/>
        </p:nvSpPr>
        <p:spPr bwMode="auto">
          <a:xfrm>
            <a:off x="6858000" y="5181600"/>
            <a:ext cx="1676400" cy="944522"/>
          </a:xfrm>
          <a:prstGeom prst="ellipse">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TextBox 8"/>
          <p:cNvSpPr txBox="1"/>
          <p:nvPr/>
        </p:nvSpPr>
        <p:spPr>
          <a:xfrm>
            <a:off x="6824980" y="5332382"/>
            <a:ext cx="1818640" cy="707886"/>
          </a:xfrm>
          <a:prstGeom prst="rect">
            <a:avLst/>
          </a:prstGeom>
          <a:noFill/>
        </p:spPr>
        <p:txBody>
          <a:bodyPr wrap="square" rtlCol="0">
            <a:spAutoFit/>
          </a:bodyPr>
          <a:lstStyle/>
          <a:p>
            <a:pPr algn="ctr"/>
            <a:r>
              <a:rPr lang="en-US" sz="2000" b="1" i="1" dirty="0"/>
              <a:t>SSAC</a:t>
            </a:r>
            <a:r>
              <a:rPr lang="en-US" sz="800" b="1" i="1" dirty="0"/>
              <a:t> </a:t>
            </a:r>
            <a:r>
              <a:rPr lang="en-US" sz="2000" b="1" i="1" dirty="0"/>
              <a:t>/</a:t>
            </a:r>
            <a:r>
              <a:rPr lang="en-US" sz="800" b="1" i="1" dirty="0"/>
              <a:t> </a:t>
            </a:r>
            <a:r>
              <a:rPr lang="en-US" sz="2000" b="1" i="1" dirty="0"/>
              <a:t>SSA BRIEF</a:t>
            </a:r>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30</a:t>
            </a:fld>
            <a:endParaRPr lang="en-US" dirty="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2"/>
          <p:cNvSpPr>
            <a:spLocks noGrp="1" noChangeArrowheads="1"/>
          </p:cNvSpPr>
          <p:nvPr>
            <p:ph type="title" idx="4294967295"/>
          </p:nvPr>
        </p:nvSpPr>
        <p:spPr>
          <a:xfrm>
            <a:off x="1663700" y="76199"/>
            <a:ext cx="5943600" cy="1109663"/>
          </a:xfrm>
        </p:spPr>
        <p:txBody>
          <a:bodyPr/>
          <a:lstStyle/>
          <a:p>
            <a:r>
              <a:rPr lang="en-US" dirty="0"/>
              <a:t>Basic Evaluation Guidelines</a:t>
            </a:r>
          </a:p>
        </p:txBody>
      </p:sp>
      <p:grpSp>
        <p:nvGrpSpPr>
          <p:cNvPr id="2" name="Group 3"/>
          <p:cNvGrpSpPr>
            <a:grpSpLocks/>
          </p:cNvGrpSpPr>
          <p:nvPr/>
        </p:nvGrpSpPr>
        <p:grpSpPr bwMode="auto">
          <a:xfrm>
            <a:off x="455613" y="2514600"/>
            <a:ext cx="3506787" cy="3505200"/>
            <a:chOff x="432" y="1248"/>
            <a:chExt cx="2209" cy="2208"/>
          </a:xfrm>
        </p:grpSpPr>
        <p:sp>
          <p:nvSpPr>
            <p:cNvPr id="164869" name="Oval 4"/>
            <p:cNvSpPr>
              <a:spLocks noChangeArrowheads="1"/>
            </p:cNvSpPr>
            <p:nvPr/>
          </p:nvSpPr>
          <p:spPr bwMode="auto">
            <a:xfrm>
              <a:off x="432" y="1248"/>
              <a:ext cx="2208" cy="2208"/>
            </a:xfrm>
            <a:prstGeom prst="ellipse">
              <a:avLst/>
            </a:prstGeom>
            <a:solidFill>
              <a:srgbClr val="EAEAEA"/>
            </a:solidFill>
            <a:ln w="88900" algn="ctr">
              <a:solidFill>
                <a:srgbClr val="FF0000"/>
              </a:solidFill>
              <a:round/>
              <a:headEnd/>
              <a:tailEnd/>
            </a:ln>
          </p:spPr>
          <p:txBody>
            <a:bodyPr wrap="none" lIns="92075" tIns="46038" rIns="92075" bIns="46038" anchor="ctr"/>
            <a:lstStyle/>
            <a:p>
              <a:pPr>
                <a:lnSpc>
                  <a:spcPct val="100000"/>
                </a:lnSpc>
                <a:buClr>
                  <a:srgbClr val="FF3300"/>
                </a:buClr>
                <a:buSzTx/>
                <a:buFont typeface="Wingdings" pitchFamily="2" charset="2"/>
                <a:buChar char="•"/>
              </a:pPr>
              <a:endParaRPr lang="en-US" sz="2000" dirty="0"/>
            </a:p>
          </p:txBody>
        </p:sp>
        <p:sp>
          <p:nvSpPr>
            <p:cNvPr id="164870" name="Text Box 5"/>
            <p:cNvSpPr txBox="1">
              <a:spLocks noChangeArrowheads="1"/>
            </p:cNvSpPr>
            <p:nvPr/>
          </p:nvSpPr>
          <p:spPr bwMode="auto">
            <a:xfrm>
              <a:off x="1248" y="1536"/>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br>
                <a:rPr lang="en-US" sz="2000" dirty="0"/>
              </a:br>
              <a:r>
                <a:rPr lang="en-US" sz="2800" dirty="0"/>
                <a:t>A</a:t>
              </a:r>
            </a:p>
          </p:txBody>
        </p:sp>
        <p:sp>
          <p:nvSpPr>
            <p:cNvPr id="164871" name="Text Box 6"/>
            <p:cNvSpPr txBox="1">
              <a:spLocks noChangeArrowheads="1"/>
            </p:cNvSpPr>
            <p:nvPr/>
          </p:nvSpPr>
          <p:spPr bwMode="auto">
            <a:xfrm>
              <a:off x="576" y="2208"/>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r>
                <a:rPr lang="en-US" sz="2800" dirty="0"/>
                <a:t>B</a:t>
              </a:r>
            </a:p>
          </p:txBody>
        </p:sp>
        <p:sp>
          <p:nvSpPr>
            <p:cNvPr id="164872" name="Text Box 7"/>
            <p:cNvSpPr txBox="1">
              <a:spLocks noChangeArrowheads="1"/>
            </p:cNvSpPr>
            <p:nvPr/>
          </p:nvSpPr>
          <p:spPr bwMode="auto">
            <a:xfrm>
              <a:off x="1920" y="2208"/>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br>
                <a:rPr lang="en-US" sz="2000" dirty="0"/>
              </a:br>
              <a:r>
                <a:rPr lang="en-US" sz="2800" dirty="0"/>
                <a:t>C</a:t>
              </a:r>
            </a:p>
          </p:txBody>
        </p:sp>
        <p:grpSp>
          <p:nvGrpSpPr>
            <p:cNvPr id="3" name="Group 8"/>
            <p:cNvGrpSpPr>
              <a:grpSpLocks/>
            </p:cNvGrpSpPr>
            <p:nvPr/>
          </p:nvGrpSpPr>
          <p:grpSpPr bwMode="auto">
            <a:xfrm>
              <a:off x="1824" y="1824"/>
              <a:ext cx="384" cy="384"/>
              <a:chOff x="1632" y="1584"/>
              <a:chExt cx="384" cy="384"/>
            </a:xfrm>
          </p:grpSpPr>
          <p:sp>
            <p:nvSpPr>
              <p:cNvPr id="164874" name="Line 9"/>
              <p:cNvSpPr>
                <a:spLocks noChangeShapeType="1"/>
              </p:cNvSpPr>
              <p:nvPr/>
            </p:nvSpPr>
            <p:spPr bwMode="auto">
              <a:xfrm rot="5400000">
                <a:off x="1824" y="1776"/>
                <a:ext cx="384" cy="0"/>
              </a:xfrm>
              <a:prstGeom prst="line">
                <a:avLst/>
              </a:prstGeom>
              <a:noFill/>
              <a:ln w="25400">
                <a:solidFill>
                  <a:schemeClr val="accent2"/>
                </a:solidFill>
                <a:round/>
                <a:headEnd/>
                <a:tailEnd type="triangle" w="lg" len="lg"/>
              </a:ln>
            </p:spPr>
            <p:txBody>
              <a:bodyPr lIns="92075" tIns="46038" rIns="92075" bIns="46038" anchor="ctr" anchorCtr="1"/>
              <a:lstStyle/>
              <a:p>
                <a:endParaRPr lang="en-US" dirty="0"/>
              </a:p>
            </p:txBody>
          </p:sp>
          <p:sp>
            <p:nvSpPr>
              <p:cNvPr id="164875" name="Line 10"/>
              <p:cNvSpPr>
                <a:spLocks noChangeShapeType="1"/>
              </p:cNvSpPr>
              <p:nvPr/>
            </p:nvSpPr>
            <p:spPr bwMode="auto">
              <a:xfrm flipH="1">
                <a:off x="1632" y="1584"/>
                <a:ext cx="384" cy="0"/>
              </a:xfrm>
              <a:prstGeom prst="line">
                <a:avLst/>
              </a:prstGeom>
              <a:noFill/>
              <a:ln w="25400">
                <a:solidFill>
                  <a:schemeClr val="accent2"/>
                </a:solidFill>
                <a:round/>
                <a:headEnd/>
                <a:tailEnd type="triangle" w="lg" len="lg"/>
              </a:ln>
            </p:spPr>
            <p:txBody>
              <a:bodyPr lIns="92075" tIns="46038" rIns="92075" bIns="46038" anchor="ctr" anchorCtr="1"/>
              <a:lstStyle/>
              <a:p>
                <a:endParaRPr lang="en-US" dirty="0"/>
              </a:p>
            </p:txBody>
          </p:sp>
        </p:grpSp>
        <p:grpSp>
          <p:nvGrpSpPr>
            <p:cNvPr id="4" name="Group 11"/>
            <p:cNvGrpSpPr>
              <a:grpSpLocks/>
            </p:cNvGrpSpPr>
            <p:nvPr/>
          </p:nvGrpSpPr>
          <p:grpSpPr bwMode="auto">
            <a:xfrm flipH="1">
              <a:off x="864" y="1824"/>
              <a:ext cx="384" cy="384"/>
              <a:chOff x="1632" y="1584"/>
              <a:chExt cx="384" cy="384"/>
            </a:xfrm>
          </p:grpSpPr>
          <p:sp>
            <p:nvSpPr>
              <p:cNvPr id="164877" name="Line 12"/>
              <p:cNvSpPr>
                <a:spLocks noChangeShapeType="1"/>
              </p:cNvSpPr>
              <p:nvPr/>
            </p:nvSpPr>
            <p:spPr bwMode="auto">
              <a:xfrm rot="5400000">
                <a:off x="1824" y="1776"/>
                <a:ext cx="384" cy="0"/>
              </a:xfrm>
              <a:prstGeom prst="line">
                <a:avLst/>
              </a:prstGeom>
              <a:noFill/>
              <a:ln w="25400">
                <a:solidFill>
                  <a:schemeClr val="accent2"/>
                </a:solidFill>
                <a:round/>
                <a:headEnd/>
                <a:tailEnd type="triangle" w="lg" len="lg"/>
              </a:ln>
            </p:spPr>
            <p:txBody>
              <a:bodyPr lIns="92075" tIns="46038" rIns="92075" bIns="46038" anchor="ctr" anchorCtr="1"/>
              <a:lstStyle/>
              <a:p>
                <a:endParaRPr lang="en-US" dirty="0"/>
              </a:p>
            </p:txBody>
          </p:sp>
          <p:sp>
            <p:nvSpPr>
              <p:cNvPr id="164878" name="Line 13"/>
              <p:cNvSpPr>
                <a:spLocks noChangeShapeType="1"/>
              </p:cNvSpPr>
              <p:nvPr/>
            </p:nvSpPr>
            <p:spPr bwMode="auto">
              <a:xfrm flipH="1">
                <a:off x="1632" y="1584"/>
                <a:ext cx="384" cy="0"/>
              </a:xfrm>
              <a:prstGeom prst="line">
                <a:avLst/>
              </a:prstGeom>
              <a:noFill/>
              <a:ln w="25400">
                <a:solidFill>
                  <a:schemeClr val="accent2"/>
                </a:solidFill>
                <a:round/>
                <a:headEnd/>
                <a:tailEnd type="triangle" w="lg" len="lg"/>
              </a:ln>
            </p:spPr>
            <p:txBody>
              <a:bodyPr lIns="92075" tIns="46038" rIns="92075" bIns="46038" anchor="ctr" anchorCtr="1"/>
              <a:lstStyle/>
              <a:p>
                <a:endParaRPr lang="en-US" dirty="0"/>
              </a:p>
            </p:txBody>
          </p:sp>
        </p:grpSp>
        <p:sp>
          <p:nvSpPr>
            <p:cNvPr id="164879" name="Line 14"/>
            <p:cNvSpPr>
              <a:spLocks noChangeShapeType="1"/>
            </p:cNvSpPr>
            <p:nvPr/>
          </p:nvSpPr>
          <p:spPr bwMode="auto">
            <a:xfrm>
              <a:off x="1152" y="2496"/>
              <a:ext cx="768" cy="0"/>
            </a:xfrm>
            <a:prstGeom prst="line">
              <a:avLst/>
            </a:prstGeom>
            <a:noFill/>
            <a:ln w="25400">
              <a:solidFill>
                <a:schemeClr val="accent2"/>
              </a:solidFill>
              <a:round/>
              <a:headEnd type="triangle" w="lg" len="lg"/>
              <a:tailEnd type="triangle" w="lg" len="lg"/>
            </a:ln>
          </p:spPr>
          <p:txBody>
            <a:bodyPr lIns="92075" tIns="46038" rIns="92075" bIns="46038" anchor="ctr" anchorCtr="1"/>
            <a:lstStyle/>
            <a:p>
              <a:endParaRPr lang="en-US" dirty="0"/>
            </a:p>
          </p:txBody>
        </p:sp>
        <p:sp>
          <p:nvSpPr>
            <p:cNvPr id="164880" name="Line 15"/>
            <p:cNvSpPr>
              <a:spLocks noChangeShapeType="1"/>
            </p:cNvSpPr>
            <p:nvPr/>
          </p:nvSpPr>
          <p:spPr bwMode="auto">
            <a:xfrm rot="2749359">
              <a:off x="1536" y="1248"/>
              <a:ext cx="1" cy="2208"/>
            </a:xfrm>
            <a:prstGeom prst="line">
              <a:avLst/>
            </a:prstGeom>
            <a:noFill/>
            <a:ln w="88900">
              <a:solidFill>
                <a:srgbClr val="FF0000"/>
              </a:solidFill>
              <a:round/>
              <a:headEnd/>
              <a:tailEnd/>
            </a:ln>
          </p:spPr>
          <p:txBody>
            <a:bodyPr lIns="92075" tIns="46038" rIns="92075" bIns="46038" anchor="ctr" anchorCtr="1"/>
            <a:lstStyle/>
            <a:p>
              <a:endParaRPr lang="en-US" dirty="0"/>
            </a:p>
          </p:txBody>
        </p:sp>
      </p:grpSp>
      <p:grpSp>
        <p:nvGrpSpPr>
          <p:cNvPr id="5" name="Group 16"/>
          <p:cNvGrpSpPr>
            <a:grpSpLocks/>
          </p:cNvGrpSpPr>
          <p:nvPr/>
        </p:nvGrpSpPr>
        <p:grpSpPr bwMode="auto">
          <a:xfrm>
            <a:off x="5168900" y="2438400"/>
            <a:ext cx="3289300" cy="3400425"/>
            <a:chOff x="3256" y="1536"/>
            <a:chExt cx="2072" cy="2142"/>
          </a:xfrm>
        </p:grpSpPr>
        <p:sp>
          <p:nvSpPr>
            <p:cNvPr id="164882" name="Text Box 17"/>
            <p:cNvSpPr txBox="1">
              <a:spLocks noChangeArrowheads="1"/>
            </p:cNvSpPr>
            <p:nvPr/>
          </p:nvSpPr>
          <p:spPr bwMode="auto">
            <a:xfrm>
              <a:off x="3256" y="1662"/>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br>
                <a:rPr lang="en-US" sz="2000" dirty="0"/>
              </a:br>
              <a:r>
                <a:rPr lang="en-US" sz="2800" dirty="0"/>
                <a:t>A</a:t>
              </a:r>
            </a:p>
          </p:txBody>
        </p:sp>
        <p:sp>
          <p:nvSpPr>
            <p:cNvPr id="164883" name="Text Box 18"/>
            <p:cNvSpPr txBox="1">
              <a:spLocks noChangeArrowheads="1"/>
            </p:cNvSpPr>
            <p:nvPr/>
          </p:nvSpPr>
          <p:spPr bwMode="auto">
            <a:xfrm>
              <a:off x="3256" y="2382"/>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br>
                <a:rPr lang="en-US" sz="2000" dirty="0"/>
              </a:br>
              <a:r>
                <a:rPr lang="en-US" sz="2800" dirty="0"/>
                <a:t>B</a:t>
              </a:r>
            </a:p>
          </p:txBody>
        </p:sp>
        <p:sp>
          <p:nvSpPr>
            <p:cNvPr id="164884" name="Text Box 19"/>
            <p:cNvSpPr txBox="1">
              <a:spLocks noChangeArrowheads="1"/>
            </p:cNvSpPr>
            <p:nvPr/>
          </p:nvSpPr>
          <p:spPr bwMode="auto">
            <a:xfrm>
              <a:off x="3256" y="3102"/>
              <a:ext cx="576" cy="576"/>
            </a:xfrm>
            <a:prstGeom prst="rect">
              <a:avLst/>
            </a:prstGeom>
            <a:solidFill>
              <a:srgbClr val="DCF7DC"/>
            </a:solidFill>
            <a:ln w="25400" algn="ctr">
              <a:solidFill>
                <a:srgbClr val="006600"/>
              </a:solidFill>
              <a:miter lim="800000"/>
              <a:headEnd/>
              <a:tailEnd/>
            </a:ln>
          </p:spPr>
          <p:txBody>
            <a:bodyPr lIns="45720" tIns="46038" rIns="45720" bIns="46038" anchor="ctr" anchorCtr="1"/>
            <a:lstStyle/>
            <a:p>
              <a:pPr algn="ctr">
                <a:lnSpc>
                  <a:spcPct val="100000"/>
                </a:lnSpc>
                <a:spcBef>
                  <a:spcPct val="50000"/>
                </a:spcBef>
                <a:buClr>
                  <a:srgbClr val="FF3300"/>
                </a:buClr>
                <a:buSzTx/>
              </a:pPr>
              <a:r>
                <a:rPr lang="en-US" sz="1600" dirty="0"/>
                <a:t>Offeror</a:t>
              </a:r>
              <a:br>
                <a:rPr lang="en-US" sz="2000" dirty="0"/>
              </a:br>
              <a:r>
                <a:rPr lang="en-US" sz="2800" dirty="0"/>
                <a:t>C</a:t>
              </a:r>
            </a:p>
          </p:txBody>
        </p:sp>
        <p:sp>
          <p:nvSpPr>
            <p:cNvPr id="164885" name="Line 20"/>
            <p:cNvSpPr>
              <a:spLocks noChangeShapeType="1"/>
            </p:cNvSpPr>
            <p:nvPr/>
          </p:nvSpPr>
          <p:spPr bwMode="auto">
            <a:xfrm>
              <a:off x="3832" y="2670"/>
              <a:ext cx="528" cy="0"/>
            </a:xfrm>
            <a:prstGeom prst="line">
              <a:avLst/>
            </a:prstGeom>
            <a:noFill/>
            <a:ln w="25400">
              <a:solidFill>
                <a:schemeClr val="accent2"/>
              </a:solidFill>
              <a:round/>
              <a:headEnd type="triangle" w="lg" len="lg"/>
              <a:tailEnd type="triangle" w="lg" len="lg"/>
            </a:ln>
          </p:spPr>
          <p:txBody>
            <a:bodyPr lIns="92075" tIns="46038" rIns="92075" bIns="46038" anchor="ctr" anchorCtr="1"/>
            <a:lstStyle/>
            <a:p>
              <a:endParaRPr lang="en-US" dirty="0"/>
            </a:p>
          </p:txBody>
        </p:sp>
        <p:sp>
          <p:nvSpPr>
            <p:cNvPr id="1548309" name="Rectangle 21"/>
            <p:cNvSpPr>
              <a:spLocks noChangeArrowheads="1"/>
            </p:cNvSpPr>
            <p:nvPr/>
          </p:nvSpPr>
          <p:spPr bwMode="auto">
            <a:xfrm>
              <a:off x="4752" y="2352"/>
              <a:ext cx="576" cy="1248"/>
            </a:xfrm>
            <a:prstGeom prst="rect">
              <a:avLst/>
            </a:prstGeom>
            <a:solidFill>
              <a:srgbClr val="FFCCFF"/>
            </a:solidFill>
            <a:ln w="1587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nSpc>
                  <a:spcPct val="100000"/>
                </a:lnSpc>
                <a:buClr>
                  <a:srgbClr val="FF3300"/>
                </a:buClr>
                <a:buSzTx/>
                <a:buFont typeface="Wingdings" pitchFamily="2" charset="2"/>
                <a:buChar char="•"/>
                <a:defRPr/>
              </a:pPr>
              <a:endParaRPr lang="en-US" sz="2000" dirty="0"/>
            </a:p>
          </p:txBody>
        </p:sp>
        <p:grpSp>
          <p:nvGrpSpPr>
            <p:cNvPr id="6" name="Group 22"/>
            <p:cNvGrpSpPr>
              <a:grpSpLocks/>
            </p:cNvGrpSpPr>
            <p:nvPr/>
          </p:nvGrpSpPr>
          <p:grpSpPr bwMode="auto">
            <a:xfrm>
              <a:off x="4888" y="2478"/>
              <a:ext cx="288" cy="960"/>
              <a:chOff x="4560" y="1632"/>
              <a:chExt cx="288" cy="960"/>
            </a:xfrm>
          </p:grpSpPr>
          <p:sp>
            <p:nvSpPr>
              <p:cNvPr id="164888" name="Line 23"/>
              <p:cNvSpPr>
                <a:spLocks noChangeShapeType="1"/>
              </p:cNvSpPr>
              <p:nvPr/>
            </p:nvSpPr>
            <p:spPr bwMode="auto">
              <a:xfrm>
                <a:off x="4560" y="163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89" name="Line 24"/>
              <p:cNvSpPr>
                <a:spLocks noChangeShapeType="1"/>
              </p:cNvSpPr>
              <p:nvPr/>
            </p:nvSpPr>
            <p:spPr bwMode="auto">
              <a:xfrm>
                <a:off x="4560" y="172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0" name="Line 25"/>
              <p:cNvSpPr>
                <a:spLocks noChangeShapeType="1"/>
              </p:cNvSpPr>
              <p:nvPr/>
            </p:nvSpPr>
            <p:spPr bwMode="auto">
              <a:xfrm>
                <a:off x="4560" y="182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1" name="Line 26"/>
              <p:cNvSpPr>
                <a:spLocks noChangeShapeType="1"/>
              </p:cNvSpPr>
              <p:nvPr/>
            </p:nvSpPr>
            <p:spPr bwMode="auto">
              <a:xfrm>
                <a:off x="4560" y="192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2" name="Line 27"/>
              <p:cNvSpPr>
                <a:spLocks noChangeShapeType="1"/>
              </p:cNvSpPr>
              <p:nvPr/>
            </p:nvSpPr>
            <p:spPr bwMode="auto">
              <a:xfrm>
                <a:off x="4560" y="201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3" name="Line 28"/>
              <p:cNvSpPr>
                <a:spLocks noChangeShapeType="1"/>
              </p:cNvSpPr>
              <p:nvPr/>
            </p:nvSpPr>
            <p:spPr bwMode="auto">
              <a:xfrm>
                <a:off x="4560" y="211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4" name="Line 29"/>
              <p:cNvSpPr>
                <a:spLocks noChangeShapeType="1"/>
              </p:cNvSpPr>
              <p:nvPr/>
            </p:nvSpPr>
            <p:spPr bwMode="auto">
              <a:xfrm>
                <a:off x="4560" y="220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5" name="Line 30"/>
              <p:cNvSpPr>
                <a:spLocks noChangeShapeType="1"/>
              </p:cNvSpPr>
              <p:nvPr/>
            </p:nvSpPr>
            <p:spPr bwMode="auto">
              <a:xfrm>
                <a:off x="4560" y="230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6" name="Line 31"/>
              <p:cNvSpPr>
                <a:spLocks noChangeShapeType="1"/>
              </p:cNvSpPr>
              <p:nvPr/>
            </p:nvSpPr>
            <p:spPr bwMode="auto">
              <a:xfrm>
                <a:off x="4560" y="240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7" name="Line 32"/>
              <p:cNvSpPr>
                <a:spLocks noChangeShapeType="1"/>
              </p:cNvSpPr>
              <p:nvPr/>
            </p:nvSpPr>
            <p:spPr bwMode="auto">
              <a:xfrm>
                <a:off x="4560" y="249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898" name="Line 33"/>
              <p:cNvSpPr>
                <a:spLocks noChangeShapeType="1"/>
              </p:cNvSpPr>
              <p:nvPr/>
            </p:nvSpPr>
            <p:spPr bwMode="auto">
              <a:xfrm>
                <a:off x="4560" y="259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grpSp>
        <p:sp>
          <p:nvSpPr>
            <p:cNvPr id="1548322" name="Rectangle 34"/>
            <p:cNvSpPr>
              <a:spLocks noChangeArrowheads="1"/>
            </p:cNvSpPr>
            <p:nvPr/>
          </p:nvSpPr>
          <p:spPr bwMode="auto">
            <a:xfrm>
              <a:off x="4560" y="2160"/>
              <a:ext cx="576" cy="1248"/>
            </a:xfrm>
            <a:prstGeom prst="rect">
              <a:avLst/>
            </a:prstGeom>
            <a:solidFill>
              <a:srgbClr val="FFCC99"/>
            </a:solidFill>
            <a:ln w="1587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nSpc>
                  <a:spcPct val="100000"/>
                </a:lnSpc>
                <a:buClr>
                  <a:srgbClr val="FF3300"/>
                </a:buClr>
                <a:buSzTx/>
                <a:buFont typeface="Wingdings" pitchFamily="2" charset="2"/>
                <a:buChar char="•"/>
                <a:defRPr/>
              </a:pPr>
              <a:endParaRPr lang="en-US" sz="2000" dirty="0"/>
            </a:p>
          </p:txBody>
        </p:sp>
        <p:grpSp>
          <p:nvGrpSpPr>
            <p:cNvPr id="7" name="Group 35"/>
            <p:cNvGrpSpPr>
              <a:grpSpLocks/>
            </p:cNvGrpSpPr>
            <p:nvPr/>
          </p:nvGrpSpPr>
          <p:grpSpPr bwMode="auto">
            <a:xfrm>
              <a:off x="4696" y="2286"/>
              <a:ext cx="288" cy="960"/>
              <a:chOff x="4560" y="1632"/>
              <a:chExt cx="288" cy="960"/>
            </a:xfrm>
          </p:grpSpPr>
          <p:sp>
            <p:nvSpPr>
              <p:cNvPr id="164901" name="Line 36"/>
              <p:cNvSpPr>
                <a:spLocks noChangeShapeType="1"/>
              </p:cNvSpPr>
              <p:nvPr/>
            </p:nvSpPr>
            <p:spPr bwMode="auto">
              <a:xfrm>
                <a:off x="4560" y="163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2" name="Line 37"/>
              <p:cNvSpPr>
                <a:spLocks noChangeShapeType="1"/>
              </p:cNvSpPr>
              <p:nvPr/>
            </p:nvSpPr>
            <p:spPr bwMode="auto">
              <a:xfrm>
                <a:off x="4560" y="172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3" name="Line 38"/>
              <p:cNvSpPr>
                <a:spLocks noChangeShapeType="1"/>
              </p:cNvSpPr>
              <p:nvPr/>
            </p:nvSpPr>
            <p:spPr bwMode="auto">
              <a:xfrm>
                <a:off x="4560" y="182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4" name="Line 39"/>
              <p:cNvSpPr>
                <a:spLocks noChangeShapeType="1"/>
              </p:cNvSpPr>
              <p:nvPr/>
            </p:nvSpPr>
            <p:spPr bwMode="auto">
              <a:xfrm>
                <a:off x="4560" y="192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5" name="Line 40"/>
              <p:cNvSpPr>
                <a:spLocks noChangeShapeType="1"/>
              </p:cNvSpPr>
              <p:nvPr/>
            </p:nvSpPr>
            <p:spPr bwMode="auto">
              <a:xfrm>
                <a:off x="4560" y="201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6" name="Line 41"/>
              <p:cNvSpPr>
                <a:spLocks noChangeShapeType="1"/>
              </p:cNvSpPr>
              <p:nvPr/>
            </p:nvSpPr>
            <p:spPr bwMode="auto">
              <a:xfrm>
                <a:off x="4560" y="211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7" name="Line 42"/>
              <p:cNvSpPr>
                <a:spLocks noChangeShapeType="1"/>
              </p:cNvSpPr>
              <p:nvPr/>
            </p:nvSpPr>
            <p:spPr bwMode="auto">
              <a:xfrm>
                <a:off x="4560" y="220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8" name="Line 43"/>
              <p:cNvSpPr>
                <a:spLocks noChangeShapeType="1"/>
              </p:cNvSpPr>
              <p:nvPr/>
            </p:nvSpPr>
            <p:spPr bwMode="auto">
              <a:xfrm>
                <a:off x="4560" y="230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09" name="Line 44"/>
              <p:cNvSpPr>
                <a:spLocks noChangeShapeType="1"/>
              </p:cNvSpPr>
              <p:nvPr/>
            </p:nvSpPr>
            <p:spPr bwMode="auto">
              <a:xfrm>
                <a:off x="4560" y="240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0" name="Line 45"/>
              <p:cNvSpPr>
                <a:spLocks noChangeShapeType="1"/>
              </p:cNvSpPr>
              <p:nvPr/>
            </p:nvSpPr>
            <p:spPr bwMode="auto">
              <a:xfrm>
                <a:off x="4560" y="249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1" name="Line 46"/>
              <p:cNvSpPr>
                <a:spLocks noChangeShapeType="1"/>
              </p:cNvSpPr>
              <p:nvPr/>
            </p:nvSpPr>
            <p:spPr bwMode="auto">
              <a:xfrm>
                <a:off x="4560" y="259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grpSp>
        <p:sp>
          <p:nvSpPr>
            <p:cNvPr id="1548335" name="Rectangle 47"/>
            <p:cNvSpPr>
              <a:spLocks noChangeArrowheads="1"/>
            </p:cNvSpPr>
            <p:nvPr/>
          </p:nvSpPr>
          <p:spPr bwMode="auto">
            <a:xfrm>
              <a:off x="4368" y="1968"/>
              <a:ext cx="576" cy="1248"/>
            </a:xfrm>
            <a:prstGeom prst="rect">
              <a:avLst/>
            </a:prstGeom>
            <a:solidFill>
              <a:srgbClr val="DCDCF7"/>
            </a:solidFill>
            <a:ln w="15875" algn="ctr">
              <a:solidFill>
                <a:schemeClr val="tx1"/>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nSpc>
                  <a:spcPct val="100000"/>
                </a:lnSpc>
                <a:buClr>
                  <a:srgbClr val="FF3300"/>
                </a:buClr>
                <a:buSzTx/>
                <a:buFont typeface="Wingdings" pitchFamily="2" charset="2"/>
                <a:buChar char="•"/>
                <a:defRPr/>
              </a:pPr>
              <a:endParaRPr lang="en-US" sz="2000" dirty="0"/>
            </a:p>
          </p:txBody>
        </p:sp>
        <p:grpSp>
          <p:nvGrpSpPr>
            <p:cNvPr id="8" name="Group 48"/>
            <p:cNvGrpSpPr>
              <a:grpSpLocks/>
            </p:cNvGrpSpPr>
            <p:nvPr/>
          </p:nvGrpSpPr>
          <p:grpSpPr bwMode="auto">
            <a:xfrm>
              <a:off x="4504" y="2094"/>
              <a:ext cx="288" cy="960"/>
              <a:chOff x="4560" y="1632"/>
              <a:chExt cx="288" cy="960"/>
            </a:xfrm>
          </p:grpSpPr>
          <p:sp>
            <p:nvSpPr>
              <p:cNvPr id="164914" name="Line 49"/>
              <p:cNvSpPr>
                <a:spLocks noChangeShapeType="1"/>
              </p:cNvSpPr>
              <p:nvPr/>
            </p:nvSpPr>
            <p:spPr bwMode="auto">
              <a:xfrm>
                <a:off x="4560" y="163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5" name="Line 50"/>
              <p:cNvSpPr>
                <a:spLocks noChangeShapeType="1"/>
              </p:cNvSpPr>
              <p:nvPr/>
            </p:nvSpPr>
            <p:spPr bwMode="auto">
              <a:xfrm>
                <a:off x="4560" y="172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6" name="Line 51"/>
              <p:cNvSpPr>
                <a:spLocks noChangeShapeType="1"/>
              </p:cNvSpPr>
              <p:nvPr/>
            </p:nvSpPr>
            <p:spPr bwMode="auto">
              <a:xfrm>
                <a:off x="4560" y="182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7" name="Line 52"/>
              <p:cNvSpPr>
                <a:spLocks noChangeShapeType="1"/>
              </p:cNvSpPr>
              <p:nvPr/>
            </p:nvSpPr>
            <p:spPr bwMode="auto">
              <a:xfrm>
                <a:off x="4560" y="192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8" name="Line 53"/>
              <p:cNvSpPr>
                <a:spLocks noChangeShapeType="1"/>
              </p:cNvSpPr>
              <p:nvPr/>
            </p:nvSpPr>
            <p:spPr bwMode="auto">
              <a:xfrm>
                <a:off x="4560" y="201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19" name="Line 54"/>
              <p:cNvSpPr>
                <a:spLocks noChangeShapeType="1"/>
              </p:cNvSpPr>
              <p:nvPr/>
            </p:nvSpPr>
            <p:spPr bwMode="auto">
              <a:xfrm>
                <a:off x="4560" y="211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20" name="Line 55"/>
              <p:cNvSpPr>
                <a:spLocks noChangeShapeType="1"/>
              </p:cNvSpPr>
              <p:nvPr/>
            </p:nvSpPr>
            <p:spPr bwMode="auto">
              <a:xfrm>
                <a:off x="4560" y="2208"/>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21" name="Line 56"/>
              <p:cNvSpPr>
                <a:spLocks noChangeShapeType="1"/>
              </p:cNvSpPr>
              <p:nvPr/>
            </p:nvSpPr>
            <p:spPr bwMode="auto">
              <a:xfrm>
                <a:off x="4560" y="2304"/>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22" name="Line 57"/>
              <p:cNvSpPr>
                <a:spLocks noChangeShapeType="1"/>
              </p:cNvSpPr>
              <p:nvPr/>
            </p:nvSpPr>
            <p:spPr bwMode="auto">
              <a:xfrm>
                <a:off x="4560" y="2400"/>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23" name="Line 58"/>
              <p:cNvSpPr>
                <a:spLocks noChangeShapeType="1"/>
              </p:cNvSpPr>
              <p:nvPr/>
            </p:nvSpPr>
            <p:spPr bwMode="auto">
              <a:xfrm>
                <a:off x="4560" y="2496"/>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sp>
            <p:nvSpPr>
              <p:cNvPr id="164924" name="Line 59"/>
              <p:cNvSpPr>
                <a:spLocks noChangeShapeType="1"/>
              </p:cNvSpPr>
              <p:nvPr/>
            </p:nvSpPr>
            <p:spPr bwMode="auto">
              <a:xfrm>
                <a:off x="4560" y="2592"/>
                <a:ext cx="288" cy="0"/>
              </a:xfrm>
              <a:prstGeom prst="line">
                <a:avLst/>
              </a:prstGeom>
              <a:noFill/>
              <a:ln w="9525">
                <a:solidFill>
                  <a:schemeClr val="tx1"/>
                </a:solidFill>
                <a:round/>
                <a:headEnd/>
                <a:tailEnd/>
              </a:ln>
            </p:spPr>
            <p:txBody>
              <a:bodyPr lIns="92075" tIns="46038" rIns="92075" bIns="46038" anchor="ctr" anchorCtr="1"/>
              <a:lstStyle/>
              <a:p>
                <a:endParaRPr lang="en-US" dirty="0"/>
              </a:p>
            </p:txBody>
          </p:sp>
        </p:grpSp>
        <p:sp>
          <p:nvSpPr>
            <p:cNvPr id="164925" name="Line 60"/>
            <p:cNvSpPr>
              <a:spLocks noChangeShapeType="1"/>
            </p:cNvSpPr>
            <p:nvPr/>
          </p:nvSpPr>
          <p:spPr bwMode="auto">
            <a:xfrm rot="2329789">
              <a:off x="3768" y="2136"/>
              <a:ext cx="672" cy="48"/>
            </a:xfrm>
            <a:prstGeom prst="line">
              <a:avLst/>
            </a:prstGeom>
            <a:noFill/>
            <a:ln w="25400">
              <a:solidFill>
                <a:schemeClr val="accent2"/>
              </a:solidFill>
              <a:round/>
              <a:headEnd type="triangle" w="lg" len="lg"/>
              <a:tailEnd type="triangle" w="lg" len="lg"/>
            </a:ln>
          </p:spPr>
          <p:txBody>
            <a:bodyPr lIns="92075" tIns="46038" rIns="92075" bIns="46038" anchor="ctr" anchorCtr="1"/>
            <a:lstStyle/>
            <a:p>
              <a:endParaRPr lang="en-US" dirty="0"/>
            </a:p>
          </p:txBody>
        </p:sp>
        <p:sp>
          <p:nvSpPr>
            <p:cNvPr id="164926" name="Text Box 61"/>
            <p:cNvSpPr txBox="1">
              <a:spLocks noChangeArrowheads="1"/>
            </p:cNvSpPr>
            <p:nvPr/>
          </p:nvSpPr>
          <p:spPr bwMode="auto">
            <a:xfrm>
              <a:off x="4360" y="1536"/>
              <a:ext cx="946" cy="366"/>
            </a:xfrm>
            <a:prstGeom prst="rect">
              <a:avLst/>
            </a:prstGeom>
            <a:noFill/>
            <a:ln w="9525" algn="ctr">
              <a:noFill/>
              <a:miter lim="800000"/>
              <a:headEnd/>
              <a:tailEnd/>
            </a:ln>
          </p:spPr>
          <p:txBody>
            <a:bodyPr wrap="none" lIns="92075" tIns="46038" rIns="92075" bIns="46038" anchorCtr="1">
              <a:spAutoFit/>
            </a:bodyPr>
            <a:lstStyle/>
            <a:p>
              <a:pPr algn="ctr">
                <a:lnSpc>
                  <a:spcPct val="100000"/>
                </a:lnSpc>
                <a:buClr>
                  <a:srgbClr val="FF3300"/>
                </a:buClr>
                <a:buSzTx/>
              </a:pPr>
              <a:r>
                <a:rPr lang="en-US" sz="1600" dirty="0"/>
                <a:t>EVALUATION</a:t>
              </a:r>
              <a:br>
                <a:rPr lang="en-US" sz="1600" dirty="0"/>
              </a:br>
              <a:r>
                <a:rPr lang="en-US" sz="1600" dirty="0"/>
                <a:t>CRITERIA</a:t>
              </a:r>
            </a:p>
          </p:txBody>
        </p:sp>
        <p:sp>
          <p:nvSpPr>
            <p:cNvPr id="164927" name="Line 62"/>
            <p:cNvSpPr>
              <a:spLocks noChangeShapeType="1"/>
            </p:cNvSpPr>
            <p:nvPr/>
          </p:nvSpPr>
          <p:spPr bwMode="auto">
            <a:xfrm rot="19270211" flipV="1">
              <a:off x="3784" y="3102"/>
              <a:ext cx="672" cy="48"/>
            </a:xfrm>
            <a:prstGeom prst="line">
              <a:avLst/>
            </a:prstGeom>
            <a:noFill/>
            <a:ln w="25400">
              <a:solidFill>
                <a:schemeClr val="accent2"/>
              </a:solidFill>
              <a:round/>
              <a:headEnd type="triangle" w="lg" len="lg"/>
              <a:tailEnd type="triangle" w="lg" len="lg"/>
            </a:ln>
          </p:spPr>
          <p:txBody>
            <a:bodyPr lIns="92075" tIns="46038" rIns="92075" bIns="46038" anchor="ctr" anchorCtr="1"/>
            <a:lstStyle/>
            <a:p>
              <a:endParaRPr lang="en-US" dirty="0"/>
            </a:p>
          </p:txBody>
        </p:sp>
      </p:grpSp>
      <p:sp>
        <p:nvSpPr>
          <p:cNvPr id="164928" name="Text Box 63"/>
          <p:cNvSpPr txBox="1">
            <a:spLocks noChangeArrowheads="1"/>
          </p:cNvSpPr>
          <p:nvPr/>
        </p:nvSpPr>
        <p:spPr bwMode="auto">
          <a:xfrm>
            <a:off x="469900" y="1290638"/>
            <a:ext cx="3476625" cy="990600"/>
          </a:xfrm>
          <a:prstGeom prst="rect">
            <a:avLst/>
          </a:prstGeom>
          <a:noFill/>
          <a:ln w="9525" algn="ctr">
            <a:noFill/>
            <a:miter lim="800000"/>
            <a:headEnd/>
            <a:tailEnd/>
          </a:ln>
        </p:spPr>
        <p:txBody>
          <a:bodyPr wrap="none" lIns="92075" tIns="46038" rIns="92075" bIns="46038" anchorCtr="1"/>
          <a:lstStyle/>
          <a:p>
            <a:pPr algn="ctr">
              <a:lnSpc>
                <a:spcPct val="100000"/>
              </a:lnSpc>
              <a:buClr>
                <a:srgbClr val="FF3300"/>
              </a:buClr>
              <a:buSzTx/>
            </a:pPr>
            <a:r>
              <a:rPr lang="en-US" sz="2000" dirty="0"/>
              <a:t>SSEB </a:t>
            </a:r>
            <a:r>
              <a:rPr lang="en-US" sz="2000" u="sng" dirty="0">
                <a:solidFill>
                  <a:srgbClr val="CC0000"/>
                </a:solidFill>
              </a:rPr>
              <a:t>does not</a:t>
            </a:r>
            <a:br>
              <a:rPr lang="en-US" sz="2000" u="sng" dirty="0">
                <a:solidFill>
                  <a:srgbClr val="CC0000"/>
                </a:solidFill>
              </a:rPr>
            </a:br>
            <a:r>
              <a:rPr lang="en-US" sz="2000" dirty="0"/>
              <a:t>compare proposals</a:t>
            </a:r>
            <a:br>
              <a:rPr lang="en-US" sz="2000" dirty="0"/>
            </a:br>
            <a:r>
              <a:rPr lang="en-US" sz="2000" dirty="0"/>
              <a:t> against each other</a:t>
            </a:r>
          </a:p>
        </p:txBody>
      </p:sp>
      <p:sp>
        <p:nvSpPr>
          <p:cNvPr id="164929" name="Text Box 64"/>
          <p:cNvSpPr txBox="1">
            <a:spLocks noChangeArrowheads="1"/>
          </p:cNvSpPr>
          <p:nvPr/>
        </p:nvSpPr>
        <p:spPr bwMode="auto">
          <a:xfrm>
            <a:off x="4927600" y="1290638"/>
            <a:ext cx="3759200" cy="987425"/>
          </a:xfrm>
          <a:prstGeom prst="rect">
            <a:avLst/>
          </a:prstGeom>
          <a:noFill/>
          <a:ln w="9525" algn="ctr">
            <a:noFill/>
            <a:miter lim="800000"/>
            <a:headEnd/>
            <a:tailEnd/>
          </a:ln>
        </p:spPr>
        <p:txBody>
          <a:bodyPr lIns="92075" tIns="46038" rIns="92075" bIns="46038" anchorCtr="1"/>
          <a:lstStyle/>
          <a:p>
            <a:pPr algn="ctr">
              <a:lnSpc>
                <a:spcPct val="100000"/>
              </a:lnSpc>
              <a:buClr>
                <a:srgbClr val="FF3300"/>
              </a:buClr>
              <a:buSzTx/>
            </a:pPr>
            <a:r>
              <a:rPr lang="en-US" sz="2000" dirty="0"/>
              <a:t>SSEB evaluates</a:t>
            </a:r>
            <a:br>
              <a:rPr lang="en-US" sz="2000" dirty="0"/>
            </a:br>
            <a:r>
              <a:rPr lang="en-US" sz="2000" dirty="0"/>
              <a:t>each proposal against</a:t>
            </a:r>
            <a:br>
              <a:rPr lang="en-US" sz="2000" dirty="0"/>
            </a:br>
            <a:r>
              <a:rPr lang="en-US" sz="2000" dirty="0"/>
              <a:t> the stated evaluation criteria</a:t>
            </a:r>
          </a:p>
        </p:txBody>
      </p:sp>
      <p:sp>
        <p:nvSpPr>
          <p:cNvPr id="164930" name="Line 65"/>
          <p:cNvSpPr>
            <a:spLocks noChangeShapeType="1"/>
          </p:cNvSpPr>
          <p:nvPr/>
        </p:nvSpPr>
        <p:spPr bwMode="auto">
          <a:xfrm>
            <a:off x="4495800" y="1219200"/>
            <a:ext cx="0" cy="4953000"/>
          </a:xfrm>
          <a:prstGeom prst="line">
            <a:avLst/>
          </a:prstGeom>
          <a:noFill/>
          <a:ln w="38100">
            <a:solidFill>
              <a:srgbClr val="000080"/>
            </a:solidFill>
            <a:round/>
            <a:headEnd/>
            <a:tailEnd/>
          </a:ln>
        </p:spPr>
        <p:txBody>
          <a:bodyPr lIns="92075" tIns="46038" rIns="92075" bIns="46038" anchor="ctr" anchorCtr="1"/>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a:p>
        </p:txBody>
      </p:sp>
      <p:sp>
        <p:nvSpPr>
          <p:cNvPr id="11" name="TextBox 10">
            <a:extLst>
              <a:ext uri="{FF2B5EF4-FFF2-40B4-BE49-F238E27FC236}">
                <a16:creationId xmlns:a16="http://schemas.microsoft.com/office/drawing/2014/main" id="{8FA71456-3089-397B-B6AC-A11C55873B38}"/>
              </a:ext>
            </a:extLst>
          </p:cNvPr>
          <p:cNvSpPr txBox="1"/>
          <p:nvPr/>
        </p:nvSpPr>
        <p:spPr>
          <a:xfrm>
            <a:off x="2389895" y="6465297"/>
            <a:ext cx="58674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12" name="Picture 11">
            <a:extLst>
              <a:ext uri="{FF2B5EF4-FFF2-40B4-BE49-F238E27FC236}">
                <a16:creationId xmlns:a16="http://schemas.microsoft.com/office/drawing/2014/main" id="{D99A93D5-8BC9-7811-59DC-989711FB976C}"/>
              </a:ext>
            </a:extLst>
          </p:cNvPr>
          <p:cNvPicPr>
            <a:picLocks noChangeAspect="1"/>
          </p:cNvPicPr>
          <p:nvPr/>
        </p:nvPicPr>
        <p:blipFill>
          <a:blip r:embed="rId3"/>
          <a:stretch>
            <a:fillRect/>
          </a:stretch>
        </p:blipFill>
        <p:spPr>
          <a:xfrm>
            <a:off x="8014583" y="131104"/>
            <a:ext cx="938865" cy="975445"/>
          </a:xfrm>
          <a:prstGeom prst="rect">
            <a:avLst/>
          </a:prstGeom>
        </p:spPr>
      </p:pic>
    </p:spTree>
    <p:extLst>
      <p:ext uri="{BB962C8B-B14F-4D97-AF65-F5344CB8AC3E}">
        <p14:creationId xmlns:p14="http://schemas.microsoft.com/office/powerpoint/2010/main" val="310735170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76200"/>
            <a:ext cx="6388099" cy="1051831"/>
          </a:xfrm>
        </p:spPr>
        <p:txBody>
          <a:bodyPr/>
          <a:lstStyle/>
          <a:p>
            <a:r>
              <a:rPr lang="en-US" dirty="0"/>
              <a:t>Basic Evaluation Guidelines</a:t>
            </a:r>
            <a:br>
              <a:rPr lang="en-US" dirty="0"/>
            </a:br>
            <a:r>
              <a:rPr lang="en-US" dirty="0"/>
              <a:t>(cont.)</a:t>
            </a:r>
          </a:p>
        </p:txBody>
      </p:sp>
      <p:sp>
        <p:nvSpPr>
          <p:cNvPr id="3" name="Content Placeholder 2"/>
          <p:cNvSpPr>
            <a:spLocks noGrp="1"/>
          </p:cNvSpPr>
          <p:nvPr>
            <p:ph idx="1"/>
          </p:nvPr>
        </p:nvSpPr>
        <p:spPr>
          <a:xfrm>
            <a:off x="304800" y="1328056"/>
            <a:ext cx="8382000" cy="4996544"/>
          </a:xfrm>
        </p:spPr>
        <p:txBody>
          <a:bodyPr/>
          <a:lstStyle/>
          <a:p>
            <a:pPr indent="-283464">
              <a:spcBef>
                <a:spcPts val="600"/>
              </a:spcBef>
              <a:spcAft>
                <a:spcPts val="600"/>
              </a:spcAft>
              <a:buSzPct val="100000"/>
              <a:defRPr/>
            </a:pPr>
            <a:r>
              <a:rPr lang="en-US" sz="2400" dirty="0"/>
              <a:t>Evaluate independently, using your knowledge and experience</a:t>
            </a:r>
          </a:p>
          <a:p>
            <a:pPr indent="-283464">
              <a:spcBef>
                <a:spcPts val="600"/>
              </a:spcBef>
              <a:spcAft>
                <a:spcPts val="600"/>
              </a:spcAft>
              <a:buSzPct val="100000"/>
              <a:defRPr/>
            </a:pPr>
            <a:r>
              <a:rPr lang="en-US" sz="2400" dirty="0"/>
              <a:t>Evaluate only against criteria in solicitation</a:t>
            </a:r>
          </a:p>
          <a:p>
            <a:pPr lvl="1" indent="-283464">
              <a:spcBef>
                <a:spcPts val="600"/>
              </a:spcBef>
              <a:spcAft>
                <a:spcPts val="600"/>
              </a:spcAft>
              <a:buSzPct val="100000"/>
              <a:defRPr/>
            </a:pPr>
            <a:r>
              <a:rPr lang="en-US" dirty="0">
                <a:ea typeface="+mn-ea"/>
                <a:cs typeface="+mn-cs"/>
              </a:rPr>
              <a:t>Factors and </a:t>
            </a:r>
            <a:r>
              <a:rPr lang="en-US" dirty="0" err="1">
                <a:ea typeface="+mn-ea"/>
                <a:cs typeface="+mn-cs"/>
              </a:rPr>
              <a:t>subfactors</a:t>
            </a:r>
            <a:r>
              <a:rPr lang="en-US" dirty="0">
                <a:ea typeface="+mn-ea"/>
                <a:cs typeface="+mn-cs"/>
              </a:rPr>
              <a:t> in RFP Sections L and M</a:t>
            </a:r>
          </a:p>
          <a:p>
            <a:pPr lvl="1" indent="-283464">
              <a:spcBef>
                <a:spcPts val="600"/>
              </a:spcBef>
              <a:spcAft>
                <a:spcPts val="600"/>
              </a:spcAft>
              <a:buSzPct val="100000"/>
              <a:defRPr/>
            </a:pPr>
            <a:r>
              <a:rPr lang="en-US" dirty="0">
                <a:ea typeface="+mn-ea"/>
                <a:cs typeface="+mn-cs"/>
              </a:rPr>
              <a:t>What we requested – not what we wish we had</a:t>
            </a:r>
          </a:p>
          <a:p>
            <a:pPr lvl="1" indent="-283464">
              <a:spcBef>
                <a:spcPts val="600"/>
              </a:spcBef>
              <a:spcAft>
                <a:spcPts val="600"/>
              </a:spcAft>
              <a:buSzPct val="100000"/>
              <a:defRPr/>
            </a:pPr>
            <a:r>
              <a:rPr lang="en-US" dirty="0">
                <a:ea typeface="+mn-ea"/>
                <a:cs typeface="+mn-cs"/>
              </a:rPr>
              <a:t>Ensure evaluation does not expand scope of requirement or published criteria</a:t>
            </a:r>
          </a:p>
          <a:p>
            <a:pPr lvl="1" indent="-283464">
              <a:spcBef>
                <a:spcPts val="600"/>
              </a:spcBef>
              <a:spcAft>
                <a:spcPts val="600"/>
              </a:spcAft>
              <a:buSzPct val="100000"/>
              <a:defRPr/>
            </a:pPr>
            <a:r>
              <a:rPr lang="en-US" dirty="0">
                <a:ea typeface="+mn-ea"/>
                <a:cs typeface="+mn-cs"/>
              </a:rPr>
              <a:t>Do not compare proposals or transfer one offeror’s technical solution to another offeror</a:t>
            </a:r>
          </a:p>
          <a:p>
            <a:pPr indent="-283464">
              <a:spcBef>
                <a:spcPts val="600"/>
              </a:spcBef>
              <a:spcAft>
                <a:spcPts val="600"/>
              </a:spcAft>
              <a:buSzPct val="100000"/>
              <a:defRPr/>
            </a:pPr>
            <a:r>
              <a:rPr lang="en-US" sz="2400" dirty="0"/>
              <a:t>Do not make notations in actual proposals as you may be required to return them after source selection</a:t>
            </a:r>
          </a:p>
          <a:p>
            <a:pPr marL="0" indent="-342900">
              <a:spcBef>
                <a:spcPts val="600"/>
              </a:spcBef>
              <a:buSzPct val="100000"/>
              <a:defRPr/>
            </a:pPr>
            <a:endParaRPr lang="en-US" sz="2400" dirty="0"/>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32</a:t>
            </a:fld>
            <a:endParaRPr lang="en-US" dirty="0">
              <a:solidFill>
                <a:schemeClr val="bg2"/>
              </a:solidFill>
            </a:endParaRPr>
          </a:p>
        </p:txBody>
      </p:sp>
    </p:spTree>
    <p:extLst>
      <p:ext uri="{BB962C8B-B14F-4D97-AF65-F5344CB8AC3E}">
        <p14:creationId xmlns:p14="http://schemas.microsoft.com/office/powerpoint/2010/main" val="206978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76200"/>
            <a:ext cx="6388099" cy="1066800"/>
          </a:xfrm>
        </p:spPr>
        <p:txBody>
          <a:bodyPr/>
          <a:lstStyle/>
          <a:p>
            <a:r>
              <a:rPr lang="en-US" dirty="0"/>
              <a:t>Basic Evaluation Guidelines (cont.)</a:t>
            </a:r>
          </a:p>
        </p:txBody>
      </p:sp>
      <p:sp>
        <p:nvSpPr>
          <p:cNvPr id="3" name="Content Placeholder 2"/>
          <p:cNvSpPr>
            <a:spLocks noGrp="1"/>
          </p:cNvSpPr>
          <p:nvPr>
            <p:ph idx="1"/>
          </p:nvPr>
        </p:nvSpPr>
        <p:spPr>
          <a:xfrm>
            <a:off x="304800" y="1251856"/>
            <a:ext cx="8382000" cy="4996544"/>
          </a:xfrm>
        </p:spPr>
        <p:txBody>
          <a:bodyPr/>
          <a:lstStyle/>
          <a:p>
            <a:pPr indent="-283464">
              <a:spcBef>
                <a:spcPts val="600"/>
              </a:spcBef>
              <a:spcAft>
                <a:spcPts val="600"/>
              </a:spcAft>
              <a:buSzPct val="100000"/>
              <a:defRPr/>
            </a:pPr>
            <a:r>
              <a:rPr lang="en-US" sz="2400" dirty="0"/>
              <a:t>Document findings with written narratives that are fact-based, fair, thorough and consistent across all proposals</a:t>
            </a:r>
          </a:p>
          <a:p>
            <a:pPr lvl="1" indent="-283464">
              <a:spcBef>
                <a:spcPts val="600"/>
              </a:spcBef>
              <a:spcAft>
                <a:spcPts val="600"/>
              </a:spcAft>
              <a:buSzPct val="100000"/>
              <a:defRPr/>
            </a:pPr>
            <a:r>
              <a:rPr lang="en-US" dirty="0">
                <a:ea typeface="+mn-ea"/>
                <a:cs typeface="+mn-cs"/>
              </a:rPr>
              <a:t>Findings are the basis for SSAC/SSA tradeoff analysis</a:t>
            </a:r>
          </a:p>
          <a:p>
            <a:pPr lvl="1" indent="-283464">
              <a:spcBef>
                <a:spcPts val="600"/>
              </a:spcBef>
              <a:spcAft>
                <a:spcPts val="600"/>
              </a:spcAft>
              <a:buSzPct val="100000"/>
              <a:defRPr/>
            </a:pPr>
            <a:r>
              <a:rPr lang="en-US" dirty="0">
                <a:ea typeface="+mn-ea"/>
                <a:cs typeface="+mn-cs"/>
              </a:rPr>
              <a:t>Narratives must be tied to proposal and RFP requirements</a:t>
            </a:r>
          </a:p>
          <a:p>
            <a:pPr lvl="1" indent="-283464">
              <a:spcBef>
                <a:spcPts val="600"/>
              </a:spcBef>
              <a:spcAft>
                <a:spcPts val="600"/>
              </a:spcAft>
              <a:buSzPct val="100000"/>
              <a:defRPr/>
            </a:pPr>
            <a:r>
              <a:rPr lang="en-US" dirty="0">
                <a:ea typeface="+mn-ea"/>
                <a:cs typeface="+mn-cs"/>
              </a:rPr>
              <a:t>Assessments must describe benefits and/or detriments</a:t>
            </a:r>
          </a:p>
          <a:p>
            <a:pPr lvl="1" indent="-283464">
              <a:spcBef>
                <a:spcPts val="600"/>
              </a:spcBef>
              <a:spcAft>
                <a:spcPts val="600"/>
              </a:spcAft>
              <a:buSzPct val="100000"/>
              <a:defRPr/>
            </a:pPr>
            <a:r>
              <a:rPr lang="en-US" dirty="0">
                <a:ea typeface="+mn-ea"/>
                <a:cs typeface="+mn-cs"/>
              </a:rPr>
              <a:t>Explain in plain language why/how proposal does/does not meet applicable requirement</a:t>
            </a:r>
          </a:p>
          <a:p>
            <a:pPr lvl="1" indent="-283464">
              <a:spcBef>
                <a:spcPts val="600"/>
              </a:spcBef>
              <a:spcAft>
                <a:spcPts val="600"/>
              </a:spcAft>
              <a:buSzPct val="100000"/>
              <a:defRPr/>
            </a:pPr>
            <a:r>
              <a:rPr lang="en-US" dirty="0">
                <a:ea typeface="+mn-ea"/>
                <a:cs typeface="+mn-cs"/>
              </a:rPr>
              <a:t>5 C Rule:  Clear, Consistent, Concise, Complete, and Contemporaneous documentation</a:t>
            </a:r>
          </a:p>
          <a:p>
            <a:pPr lvl="2" indent="-283464">
              <a:spcBef>
                <a:spcPts val="600"/>
              </a:spcBef>
              <a:spcAft>
                <a:spcPts val="600"/>
              </a:spcAft>
              <a:buSzPct val="100000"/>
              <a:defRPr/>
            </a:pPr>
            <a:r>
              <a:rPr lang="en-US" sz="1800" dirty="0">
                <a:ea typeface="+mn-ea"/>
                <a:cs typeface="+mn-cs"/>
              </a:rPr>
              <a:t>Use plain English</a:t>
            </a:r>
          </a:p>
          <a:p>
            <a:pPr lvl="2" indent="-283464">
              <a:spcBef>
                <a:spcPts val="600"/>
              </a:spcBef>
              <a:spcAft>
                <a:spcPts val="600"/>
              </a:spcAft>
              <a:buSzPct val="100000"/>
              <a:defRPr/>
            </a:pPr>
            <a:r>
              <a:rPr lang="en-US" sz="1800" dirty="0">
                <a:ea typeface="+mn-ea"/>
                <a:cs typeface="+mn-cs"/>
              </a:rPr>
              <a:t>Avoid technical jargon as much as possible</a:t>
            </a:r>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33</a:t>
            </a:fld>
            <a:endParaRPr lang="en-US" dirty="0">
              <a:solidFill>
                <a:schemeClr val="bg2"/>
              </a:solidFill>
            </a:endParaRPr>
          </a:p>
        </p:txBody>
      </p:sp>
    </p:spTree>
    <p:extLst>
      <p:ext uri="{BB962C8B-B14F-4D97-AF65-F5344CB8AC3E}">
        <p14:creationId xmlns:p14="http://schemas.microsoft.com/office/powerpoint/2010/main" val="1088690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76200"/>
            <a:ext cx="6388099" cy="1175656"/>
          </a:xfrm>
        </p:spPr>
        <p:txBody>
          <a:bodyPr/>
          <a:lstStyle/>
          <a:p>
            <a:r>
              <a:rPr lang="en-US" dirty="0"/>
              <a:t>Basic Evaluation Guidelines (cont.)</a:t>
            </a:r>
          </a:p>
        </p:txBody>
      </p:sp>
      <p:sp>
        <p:nvSpPr>
          <p:cNvPr id="3" name="Content Placeholder 2"/>
          <p:cNvSpPr>
            <a:spLocks noGrp="1"/>
          </p:cNvSpPr>
          <p:nvPr>
            <p:ph idx="1"/>
          </p:nvPr>
        </p:nvSpPr>
        <p:spPr>
          <a:xfrm>
            <a:off x="304800" y="1251856"/>
            <a:ext cx="8382000" cy="4996544"/>
          </a:xfrm>
        </p:spPr>
        <p:txBody>
          <a:bodyPr/>
          <a:lstStyle/>
          <a:p>
            <a:pPr indent="-283464">
              <a:spcBef>
                <a:spcPts val="600"/>
              </a:spcBef>
              <a:spcAft>
                <a:spcPts val="600"/>
              </a:spcAft>
              <a:buSzPct val="100000"/>
              <a:defRPr/>
            </a:pPr>
            <a:r>
              <a:rPr lang="en-US" sz="2400" dirty="0"/>
              <a:t>Coordinate and communicate among teams through Team Leads/Team Chiefs</a:t>
            </a:r>
          </a:p>
          <a:p>
            <a:pPr lvl="1" indent="-283464">
              <a:spcBef>
                <a:spcPts val="600"/>
              </a:spcBef>
              <a:spcAft>
                <a:spcPts val="600"/>
              </a:spcAft>
              <a:buSzPct val="100000"/>
              <a:defRPr/>
            </a:pPr>
            <a:r>
              <a:rPr lang="en-US" dirty="0">
                <a:ea typeface="+mn-ea"/>
                <a:cs typeface="+mn-cs"/>
              </a:rPr>
              <a:t>Ensure integrated evaluation of overlapping areas</a:t>
            </a:r>
          </a:p>
          <a:p>
            <a:pPr lvl="1" indent="-283464">
              <a:spcBef>
                <a:spcPts val="600"/>
              </a:spcBef>
              <a:spcAft>
                <a:spcPts val="600"/>
              </a:spcAft>
              <a:buSzPct val="100000"/>
              <a:defRPr/>
            </a:pPr>
            <a:r>
              <a:rPr lang="en-US" dirty="0">
                <a:ea typeface="+mn-ea"/>
                <a:cs typeface="+mn-cs"/>
              </a:rPr>
              <a:t>Share information that may help others evaluate their areas</a:t>
            </a:r>
          </a:p>
          <a:p>
            <a:pPr lvl="1" indent="-283464">
              <a:spcBef>
                <a:spcPts val="600"/>
              </a:spcBef>
              <a:spcAft>
                <a:spcPts val="600"/>
              </a:spcAft>
              <a:buSzPct val="100000"/>
              <a:defRPr/>
            </a:pPr>
            <a:r>
              <a:rPr lang="en-US" dirty="0">
                <a:ea typeface="+mn-ea"/>
                <a:cs typeface="+mn-cs"/>
              </a:rPr>
              <a:t>Talk with fellow evaluators and Team Lead/Team Chief daily but do not let anyone unduly influence your evaluation</a:t>
            </a:r>
          </a:p>
          <a:p>
            <a:pPr lvl="1">
              <a:spcBef>
                <a:spcPts val="600"/>
              </a:spcBef>
              <a:spcAft>
                <a:spcPts val="600"/>
              </a:spcAft>
              <a:buNone/>
            </a:pPr>
            <a:endParaRPr lang="en-US" sz="1600" dirty="0"/>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34</a:t>
            </a:fld>
            <a:endParaRPr lang="en-US" dirty="0">
              <a:solidFill>
                <a:schemeClr val="bg2"/>
              </a:solidFill>
            </a:endParaRPr>
          </a:p>
        </p:txBody>
      </p:sp>
    </p:spTree>
    <p:extLst>
      <p:ext uri="{BB962C8B-B14F-4D97-AF65-F5344CB8AC3E}">
        <p14:creationId xmlns:p14="http://schemas.microsoft.com/office/powerpoint/2010/main" val="10855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5"/>
          <p:cNvSpPr>
            <a:spLocks noGrp="1" noChangeArrowheads="1"/>
          </p:cNvSpPr>
          <p:nvPr>
            <p:ph type="title"/>
          </p:nvPr>
        </p:nvSpPr>
        <p:spPr>
          <a:xfrm>
            <a:off x="2438400" y="152395"/>
            <a:ext cx="5549900" cy="942979"/>
          </a:xfrm>
          <a:noFill/>
        </p:spPr>
        <p:txBody>
          <a:bodyPr/>
          <a:lstStyle/>
          <a:p>
            <a:br>
              <a:rPr lang="en-US" dirty="0"/>
            </a:br>
            <a:r>
              <a:rPr lang="en-US" dirty="0"/>
              <a:t>Initial Evaluation Activities</a:t>
            </a:r>
            <a:br>
              <a:rPr lang="en-US" dirty="0"/>
            </a:br>
            <a:endParaRPr lang="en-US" sz="2800" dirty="0"/>
          </a:p>
        </p:txBody>
      </p:sp>
      <p:sp>
        <p:nvSpPr>
          <p:cNvPr id="49157" name="Rectangle 6"/>
          <p:cNvSpPr>
            <a:spLocks noGrp="1" noChangeArrowheads="1"/>
          </p:cNvSpPr>
          <p:nvPr>
            <p:ph type="body" idx="1"/>
          </p:nvPr>
        </p:nvSpPr>
        <p:spPr>
          <a:xfrm>
            <a:off x="381000" y="1295400"/>
            <a:ext cx="8382000" cy="4724400"/>
          </a:xfrm>
        </p:spPr>
        <p:txBody>
          <a:bodyPr/>
          <a:lstStyle/>
          <a:p>
            <a:pPr marL="400050" indent="-283464">
              <a:spcBef>
                <a:spcPts val="600"/>
              </a:spcBef>
              <a:spcAft>
                <a:spcPts val="600"/>
              </a:spcAft>
              <a:buSzPct val="100000"/>
              <a:defRPr/>
            </a:pPr>
            <a:r>
              <a:rPr lang="en-US" sz="2400" dirty="0"/>
              <a:t>Team Leads/Team Chiefs:  Are all evaluators trained and ready to begin task?</a:t>
            </a:r>
          </a:p>
          <a:p>
            <a:pPr lvl="1" indent="-283464">
              <a:spcBef>
                <a:spcPts val="600"/>
              </a:spcBef>
              <a:spcAft>
                <a:spcPts val="600"/>
              </a:spcAft>
              <a:buSzPct val="100000"/>
              <a:defRPr/>
            </a:pPr>
            <a:r>
              <a:rPr lang="en-US" dirty="0">
                <a:ea typeface="+mn-ea"/>
                <a:cs typeface="+mn-cs"/>
              </a:rPr>
              <a:t>Select specific evaluation worksheets</a:t>
            </a:r>
          </a:p>
          <a:p>
            <a:pPr lvl="1" indent="-283464">
              <a:spcBef>
                <a:spcPts val="600"/>
              </a:spcBef>
              <a:spcAft>
                <a:spcPts val="600"/>
              </a:spcAft>
              <a:buSzPct val="100000"/>
              <a:defRPr/>
            </a:pPr>
            <a:r>
              <a:rPr lang="en-US" dirty="0">
                <a:ea typeface="+mn-ea"/>
                <a:cs typeface="+mn-cs"/>
              </a:rPr>
              <a:t>Determine consistent evaluation method for your team – for example</a:t>
            </a:r>
            <a:r>
              <a:rPr lang="en-US" sz="2400" dirty="0">
                <a:ea typeface="+mn-ea"/>
                <a:cs typeface="+mn-cs"/>
              </a:rPr>
              <a:t>:</a:t>
            </a:r>
          </a:p>
          <a:p>
            <a:pPr lvl="2" indent="-283464">
              <a:spcBef>
                <a:spcPts val="600"/>
              </a:spcBef>
              <a:spcAft>
                <a:spcPts val="600"/>
              </a:spcAft>
              <a:buSzPct val="100000"/>
              <a:defRPr/>
            </a:pPr>
            <a:r>
              <a:rPr lang="en-US" sz="1800" dirty="0">
                <a:ea typeface="+mn-ea"/>
                <a:cs typeface="+mn-cs"/>
              </a:rPr>
              <a:t>All evaluators review same proposal before moving to next, or</a:t>
            </a:r>
          </a:p>
          <a:p>
            <a:pPr lvl="2" indent="-283464">
              <a:spcBef>
                <a:spcPts val="600"/>
              </a:spcBef>
              <a:spcAft>
                <a:spcPts val="600"/>
              </a:spcAft>
              <a:buSzPct val="100000"/>
              <a:defRPr/>
            </a:pPr>
            <a:r>
              <a:rPr lang="en-US" sz="1800" dirty="0">
                <a:ea typeface="+mn-ea"/>
                <a:cs typeface="+mn-cs"/>
              </a:rPr>
              <a:t>Each evaluator reviews only one proposal, or</a:t>
            </a:r>
          </a:p>
          <a:p>
            <a:pPr lvl="2" indent="-283464">
              <a:spcBef>
                <a:spcPts val="600"/>
              </a:spcBef>
              <a:spcAft>
                <a:spcPts val="600"/>
              </a:spcAft>
              <a:buSzPct val="100000"/>
              <a:defRPr/>
            </a:pPr>
            <a:r>
              <a:rPr lang="en-US" sz="1800" dirty="0">
                <a:ea typeface="+mn-ea"/>
                <a:cs typeface="+mn-cs"/>
              </a:rPr>
              <a:t>Each evaluator reviews by subject matter, or</a:t>
            </a:r>
          </a:p>
          <a:p>
            <a:pPr lvl="2" indent="-283464">
              <a:spcBef>
                <a:spcPts val="600"/>
              </a:spcBef>
              <a:spcAft>
                <a:spcPts val="600"/>
              </a:spcAft>
              <a:buSzPct val="100000"/>
              <a:defRPr/>
            </a:pPr>
            <a:r>
              <a:rPr lang="en-US" sz="1800" dirty="0">
                <a:ea typeface="+mn-ea"/>
                <a:cs typeface="+mn-cs"/>
              </a:rPr>
              <a:t>Different approach</a:t>
            </a:r>
          </a:p>
        </p:txBody>
      </p:sp>
      <p:sp>
        <p:nvSpPr>
          <p:cNvPr id="5" name="Flowchart: Punched Tape 4"/>
          <p:cNvSpPr/>
          <p:nvPr/>
        </p:nvSpPr>
        <p:spPr bwMode="auto">
          <a:xfrm>
            <a:off x="762000" y="5133975"/>
            <a:ext cx="7620000" cy="1190625"/>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i="1" dirty="0">
                <a:solidFill>
                  <a:schemeClr val="tx2"/>
                </a:solidFill>
                <a:latin typeface="Calisto MT" pitchFamily="18" charset="0"/>
              </a:rPr>
              <a:t>Recommended approach – </a:t>
            </a:r>
          </a:p>
          <a:p>
            <a:pPr marL="0" marR="0" indent="0" algn="ctr" defTabSz="914400" rtl="0" eaLnBrk="0" fontAlgn="base" latinLnBrk="0" hangingPunct="0">
              <a:lnSpc>
                <a:spcPct val="100000"/>
              </a:lnSpc>
              <a:spcBef>
                <a:spcPct val="0"/>
              </a:spcBef>
              <a:spcAft>
                <a:spcPct val="0"/>
              </a:spcAft>
              <a:buClrTx/>
              <a:buSzTx/>
              <a:buFontTx/>
              <a:buNone/>
              <a:tabLst/>
            </a:pPr>
            <a:r>
              <a:rPr lang="en-US" sz="2200" b="1" i="1" dirty="0">
                <a:solidFill>
                  <a:schemeClr val="tx2"/>
                </a:solidFill>
                <a:latin typeface="Calisto MT" pitchFamily="18" charset="0"/>
              </a:rPr>
              <a:t>Complete evaluation of one proposal prior to moving to next one</a:t>
            </a:r>
            <a:endParaRPr kumimoji="0" lang="en-US" sz="2200" b="1" i="1" u="none" strike="noStrike" cap="none" normalizeH="0" baseline="0" dirty="0">
              <a:ln>
                <a:noFill/>
              </a:ln>
              <a:solidFill>
                <a:schemeClr val="tx2"/>
              </a:solidFill>
              <a:effectLst/>
              <a:latin typeface="Calisto MT" pitchFamily="18" charset="0"/>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35</a:t>
            </a:fld>
            <a:endParaRPr lang="en-US" dirty="0">
              <a:solidFill>
                <a:schemeClr val="bg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5"/>
          <p:cNvSpPr>
            <a:spLocks noGrp="1" noChangeArrowheads="1"/>
          </p:cNvSpPr>
          <p:nvPr>
            <p:ph type="title"/>
          </p:nvPr>
        </p:nvSpPr>
        <p:spPr>
          <a:xfrm>
            <a:off x="1295400" y="0"/>
            <a:ext cx="6692900" cy="1143000"/>
          </a:xfrm>
          <a:noFill/>
        </p:spPr>
        <p:txBody>
          <a:bodyPr/>
          <a:lstStyle/>
          <a:p>
            <a:r>
              <a:rPr lang="en-US" dirty="0"/>
              <a:t>Initial Evaluation Activities </a:t>
            </a:r>
            <a:br>
              <a:rPr lang="en-US" dirty="0"/>
            </a:br>
            <a:r>
              <a:rPr lang="en-US" sz="2800" dirty="0">
                <a:solidFill>
                  <a:srgbClr val="002060"/>
                </a:solidFill>
              </a:rPr>
              <a:t> (cont.)</a:t>
            </a:r>
          </a:p>
        </p:txBody>
      </p:sp>
      <p:sp>
        <p:nvSpPr>
          <p:cNvPr id="49157" name="Rectangle 6"/>
          <p:cNvSpPr>
            <a:spLocks noGrp="1" noChangeArrowheads="1"/>
          </p:cNvSpPr>
          <p:nvPr>
            <p:ph type="body" idx="1"/>
          </p:nvPr>
        </p:nvSpPr>
        <p:spPr>
          <a:xfrm>
            <a:off x="391887" y="1295400"/>
            <a:ext cx="8381999" cy="3200400"/>
          </a:xfrm>
        </p:spPr>
        <p:txBody>
          <a:bodyPr/>
          <a:lstStyle/>
          <a:p>
            <a:pPr marL="285750" lvl="1" indent="-283464">
              <a:spcBef>
                <a:spcPts val="1200"/>
              </a:spcBef>
              <a:spcAft>
                <a:spcPts val="1200"/>
              </a:spcAft>
              <a:buSzPct val="100000"/>
              <a:defRPr/>
            </a:pPr>
            <a:r>
              <a:rPr lang="en-US" sz="2400" dirty="0">
                <a:ea typeface="+mn-ea"/>
                <a:cs typeface="+mn-cs"/>
              </a:rPr>
              <a:t>Team Leads/Team Chiefs:  What is your preference for discussions among your evaluators? </a:t>
            </a:r>
          </a:p>
          <a:p>
            <a:pPr marL="623888" lvl="2" indent="-283464">
              <a:spcBef>
                <a:spcPts val="1200"/>
              </a:spcBef>
              <a:spcAft>
                <a:spcPts val="1200"/>
              </a:spcAft>
              <a:buSzPct val="100000"/>
              <a:defRPr/>
            </a:pPr>
            <a:r>
              <a:rPr lang="en-US" dirty="0">
                <a:ea typeface="+mn-ea"/>
                <a:cs typeface="+mn-cs"/>
              </a:rPr>
              <a:t>Discuss issues as they review, or</a:t>
            </a:r>
          </a:p>
          <a:p>
            <a:pPr marL="623888" lvl="2" indent="-283464">
              <a:spcBef>
                <a:spcPts val="1200"/>
              </a:spcBef>
              <a:spcAft>
                <a:spcPts val="1200"/>
              </a:spcAft>
              <a:buSzPct val="100000"/>
              <a:defRPr/>
            </a:pPr>
            <a:r>
              <a:rPr lang="en-US" dirty="0">
                <a:ea typeface="+mn-ea"/>
                <a:cs typeface="+mn-cs"/>
              </a:rPr>
              <a:t>Discuss only after review of each proposal is complete, or</a:t>
            </a:r>
          </a:p>
          <a:p>
            <a:pPr marL="623888" lvl="2" indent="-283464">
              <a:spcBef>
                <a:spcPts val="1200"/>
              </a:spcBef>
              <a:spcAft>
                <a:spcPts val="1200"/>
              </a:spcAft>
              <a:buSzPct val="100000"/>
              <a:defRPr/>
            </a:pPr>
            <a:r>
              <a:rPr lang="en-US" dirty="0">
                <a:ea typeface="+mn-ea"/>
                <a:cs typeface="+mn-cs"/>
              </a:rPr>
              <a:t>Discuss only after all offerors have been evaluated, or</a:t>
            </a:r>
          </a:p>
          <a:p>
            <a:pPr marL="623888" lvl="2" indent="-283464">
              <a:spcBef>
                <a:spcPts val="1200"/>
              </a:spcBef>
              <a:spcAft>
                <a:spcPts val="1200"/>
              </a:spcAft>
              <a:buSzPct val="100000"/>
              <a:defRPr/>
            </a:pPr>
            <a:r>
              <a:rPr lang="en-US" dirty="0">
                <a:ea typeface="+mn-ea"/>
                <a:cs typeface="+mn-cs"/>
              </a:rPr>
              <a:t>Collaborate at factor or </a:t>
            </a:r>
            <a:r>
              <a:rPr lang="en-US" dirty="0" err="1">
                <a:ea typeface="+mn-ea"/>
                <a:cs typeface="+mn-cs"/>
              </a:rPr>
              <a:t>subfactor</a:t>
            </a:r>
            <a:r>
              <a:rPr lang="en-US" dirty="0">
                <a:ea typeface="+mn-ea"/>
                <a:cs typeface="+mn-cs"/>
              </a:rPr>
              <a:t> level, or</a:t>
            </a:r>
          </a:p>
          <a:p>
            <a:pPr marL="623888" lvl="2" indent="-283464">
              <a:spcBef>
                <a:spcPts val="1200"/>
              </a:spcBef>
              <a:spcAft>
                <a:spcPts val="1200"/>
              </a:spcAft>
              <a:buSzPct val="100000"/>
              <a:defRPr/>
            </a:pPr>
            <a:r>
              <a:rPr lang="en-US" dirty="0">
                <a:ea typeface="+mn-ea"/>
                <a:cs typeface="+mn-cs"/>
              </a:rPr>
              <a:t>Different approach</a:t>
            </a:r>
          </a:p>
          <a:p>
            <a:pPr marL="285750" lvl="1" indent="-283464">
              <a:spcBef>
                <a:spcPts val="1200"/>
              </a:spcBef>
              <a:spcAft>
                <a:spcPts val="1200"/>
              </a:spcAft>
              <a:buSzPct val="100000"/>
            </a:pPr>
            <a:r>
              <a:rPr lang="en-US" sz="2400" dirty="0">
                <a:ea typeface="+mn-ea"/>
                <a:cs typeface="+mn-cs"/>
              </a:rPr>
              <a:t>All are correct depending on circumstances</a:t>
            </a:r>
            <a:endParaRPr lang="en-US" dirty="0"/>
          </a:p>
          <a:p>
            <a:endParaRPr lang="en-US" sz="2400" dirty="0"/>
          </a:p>
          <a:p>
            <a:endParaRPr lang="en-US" sz="2400"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36</a:t>
            </a:fld>
            <a:endParaRPr lang="en-US" dirty="0">
              <a:solidFill>
                <a:schemeClr val="bg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5"/>
          <p:cNvSpPr>
            <a:spLocks noGrp="1" noChangeArrowheads="1"/>
          </p:cNvSpPr>
          <p:nvPr>
            <p:ph type="title"/>
          </p:nvPr>
        </p:nvSpPr>
        <p:spPr>
          <a:xfrm>
            <a:off x="1752600" y="0"/>
            <a:ext cx="6324600" cy="1143000"/>
          </a:xfrm>
          <a:noFill/>
        </p:spPr>
        <p:txBody>
          <a:bodyPr/>
          <a:lstStyle/>
          <a:p>
            <a:r>
              <a:rPr lang="en-US" dirty="0"/>
              <a:t>Initial Evaluation Activities </a:t>
            </a:r>
            <a:r>
              <a:rPr lang="en-US" sz="3200" dirty="0"/>
              <a:t>(cont.)</a:t>
            </a:r>
          </a:p>
        </p:txBody>
      </p:sp>
      <p:sp>
        <p:nvSpPr>
          <p:cNvPr id="49157" name="Rectangle 6"/>
          <p:cNvSpPr>
            <a:spLocks noGrp="1" noChangeArrowheads="1"/>
          </p:cNvSpPr>
          <p:nvPr>
            <p:ph type="body" idx="1"/>
          </p:nvPr>
        </p:nvSpPr>
        <p:spPr>
          <a:xfrm>
            <a:off x="457200" y="1295400"/>
            <a:ext cx="8305800" cy="2927350"/>
          </a:xfrm>
        </p:spPr>
        <p:txBody>
          <a:bodyPr/>
          <a:lstStyle/>
          <a:p>
            <a:pPr indent="-283464">
              <a:spcBef>
                <a:spcPts val="1200"/>
              </a:spcBef>
              <a:spcAft>
                <a:spcPts val="1200"/>
              </a:spcAft>
              <a:buSzPct val="100000"/>
              <a:defRPr/>
            </a:pPr>
            <a:r>
              <a:rPr lang="en-US" sz="2400" dirty="0"/>
              <a:t>Team Leads/Team Chiefs:  What is your process for assigning ratings?  </a:t>
            </a:r>
          </a:p>
          <a:p>
            <a:pPr lvl="1" indent="-283464">
              <a:spcBef>
                <a:spcPts val="1200"/>
              </a:spcBef>
              <a:spcAft>
                <a:spcPts val="1200"/>
              </a:spcAft>
              <a:buSzPct val="100000"/>
              <a:defRPr/>
            </a:pPr>
            <a:r>
              <a:rPr lang="en-US" dirty="0">
                <a:ea typeface="+mn-ea"/>
                <a:cs typeface="+mn-cs"/>
              </a:rPr>
              <a:t>Will ratings be assigned by:</a:t>
            </a:r>
          </a:p>
          <a:p>
            <a:pPr lvl="2" indent="-283464">
              <a:spcBef>
                <a:spcPts val="1200"/>
              </a:spcBef>
              <a:spcAft>
                <a:spcPts val="1200"/>
              </a:spcAft>
              <a:buSzPct val="100000"/>
              <a:defRPr/>
            </a:pPr>
            <a:r>
              <a:rPr lang="en-US" sz="1800" dirty="0">
                <a:ea typeface="+mn-ea"/>
                <a:cs typeface="+mn-cs"/>
              </a:rPr>
              <a:t>Individual evaluators?</a:t>
            </a:r>
          </a:p>
          <a:p>
            <a:pPr lvl="2" indent="-283464">
              <a:spcBef>
                <a:spcPts val="1200"/>
              </a:spcBef>
              <a:spcAft>
                <a:spcPts val="1200"/>
              </a:spcAft>
              <a:buSzPct val="100000"/>
              <a:defRPr/>
            </a:pPr>
            <a:r>
              <a:rPr lang="en-US" sz="1800" dirty="0">
                <a:ea typeface="+mn-ea"/>
                <a:cs typeface="+mn-cs"/>
              </a:rPr>
              <a:t>Team leads?</a:t>
            </a:r>
          </a:p>
          <a:p>
            <a:pPr lvl="2" indent="-283464">
              <a:spcBef>
                <a:spcPts val="1200"/>
              </a:spcBef>
              <a:spcAft>
                <a:spcPts val="1200"/>
              </a:spcAft>
              <a:buSzPct val="100000"/>
              <a:defRPr/>
            </a:pPr>
            <a:r>
              <a:rPr lang="en-US" sz="1800" dirty="0">
                <a:ea typeface="+mn-ea"/>
                <a:cs typeface="+mn-cs"/>
              </a:rPr>
              <a:t>SSEB Chair?</a:t>
            </a:r>
            <a:endParaRPr lang="en-US" sz="2400" dirty="0"/>
          </a:p>
        </p:txBody>
      </p:sp>
      <p:sp>
        <p:nvSpPr>
          <p:cNvPr id="8" name="Flowchart: Punched Tape 7"/>
          <p:cNvSpPr/>
          <p:nvPr/>
        </p:nvSpPr>
        <p:spPr bwMode="auto">
          <a:xfrm>
            <a:off x="533400" y="4953000"/>
            <a:ext cx="8001000" cy="11430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i="1" dirty="0">
                <a:solidFill>
                  <a:schemeClr val="tx2"/>
                </a:solidFill>
                <a:latin typeface="Calisto MT" pitchFamily="18" charset="0"/>
              </a:rPr>
              <a:t>Recommended approach – Individual evaluators and Team Leads recommend ratings and SSEB Chair assigns ratings</a:t>
            </a:r>
            <a:endParaRPr kumimoji="0" lang="en-US" sz="2000" b="1" i="1" u="none" strike="noStrike" cap="none" normalizeH="0" baseline="0" dirty="0">
              <a:ln>
                <a:noFill/>
              </a:ln>
              <a:solidFill>
                <a:schemeClr val="tx2"/>
              </a:solidFill>
              <a:effectLst/>
              <a:latin typeface="Calisto MT" pitchFamily="18" charset="0"/>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37</a:t>
            </a:fld>
            <a:endParaRPr lang="en-US" dirty="0">
              <a:solidFill>
                <a:schemeClr val="bg2"/>
              </a:solidFill>
            </a:endParaRPr>
          </a:p>
        </p:txBody>
      </p:sp>
    </p:spTree>
    <p:extLst>
      <p:ext uri="{BB962C8B-B14F-4D97-AF65-F5344CB8AC3E}">
        <p14:creationId xmlns:p14="http://schemas.microsoft.com/office/powerpoint/2010/main" val="63091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body" idx="1"/>
          </p:nvPr>
        </p:nvSpPr>
        <p:spPr>
          <a:xfrm>
            <a:off x="304800" y="1295400"/>
            <a:ext cx="8229600" cy="4419600"/>
          </a:xfrm>
        </p:spPr>
        <p:txBody>
          <a:bodyPr/>
          <a:lstStyle/>
          <a:p>
            <a:pPr indent="-283464">
              <a:spcBef>
                <a:spcPts val="600"/>
              </a:spcBef>
              <a:spcAft>
                <a:spcPts val="600"/>
              </a:spcAft>
              <a:buSzPct val="100000"/>
              <a:defRPr/>
            </a:pPr>
            <a:r>
              <a:rPr lang="en-US" sz="2400" dirty="0"/>
              <a:t>Team Leads/Team Chiefs must </a:t>
            </a:r>
          </a:p>
          <a:p>
            <a:pPr lvl="1" indent="-283464">
              <a:spcBef>
                <a:spcPts val="600"/>
              </a:spcBef>
              <a:spcAft>
                <a:spcPts val="600"/>
              </a:spcAft>
              <a:buSzPct val="100000"/>
              <a:defRPr/>
            </a:pPr>
            <a:r>
              <a:rPr lang="en-US" dirty="0">
                <a:ea typeface="+mn-ea"/>
                <a:cs typeface="+mn-cs"/>
              </a:rPr>
              <a:t>Consolidate reviews and analysis of evaluators</a:t>
            </a:r>
          </a:p>
          <a:p>
            <a:pPr lvl="2" indent="-283464">
              <a:spcBef>
                <a:spcPts val="600"/>
              </a:spcBef>
              <a:spcAft>
                <a:spcPts val="600"/>
              </a:spcAft>
              <a:buSzPct val="100000"/>
              <a:defRPr/>
            </a:pPr>
            <a:r>
              <a:rPr lang="en-US" sz="1800" dirty="0">
                <a:ea typeface="+mn-ea"/>
                <a:cs typeface="+mn-cs"/>
              </a:rPr>
              <a:t>Review for completeness and clarity</a:t>
            </a:r>
          </a:p>
          <a:p>
            <a:pPr lvl="1" indent="-283464">
              <a:spcBef>
                <a:spcPts val="600"/>
              </a:spcBef>
              <a:spcAft>
                <a:spcPts val="600"/>
              </a:spcAft>
              <a:buSzPct val="100000"/>
              <a:defRPr/>
            </a:pPr>
            <a:r>
              <a:rPr lang="en-US" dirty="0">
                <a:ea typeface="+mn-ea"/>
                <a:cs typeface="+mn-cs"/>
              </a:rPr>
              <a:t>Plan how to reach consensus with all evaluators on each subfactor</a:t>
            </a:r>
          </a:p>
          <a:p>
            <a:pPr lvl="2" indent="-283464">
              <a:spcBef>
                <a:spcPts val="600"/>
              </a:spcBef>
              <a:spcAft>
                <a:spcPts val="600"/>
              </a:spcAft>
              <a:buSzPct val="100000"/>
              <a:defRPr/>
            </a:pPr>
            <a:r>
              <a:rPr lang="en-US" sz="1800" dirty="0">
                <a:ea typeface="+mn-ea"/>
                <a:cs typeface="+mn-cs"/>
              </a:rPr>
              <a:t>How will you document consensus results including disposition of any disagreement by individual evaluators?</a:t>
            </a:r>
          </a:p>
          <a:p>
            <a:pPr lvl="2" indent="-283464">
              <a:spcBef>
                <a:spcPts val="600"/>
              </a:spcBef>
              <a:spcAft>
                <a:spcPts val="600"/>
              </a:spcAft>
              <a:buSzPct val="100000"/>
              <a:defRPr/>
            </a:pPr>
            <a:r>
              <a:rPr lang="en-US" sz="1800" dirty="0">
                <a:ea typeface="+mn-ea"/>
                <a:cs typeface="+mn-cs"/>
              </a:rPr>
              <a:t>What is your process for elevating disagreements when consensus is not reached?</a:t>
            </a:r>
          </a:p>
          <a:p>
            <a:pPr lvl="1" indent="-283464">
              <a:spcBef>
                <a:spcPts val="600"/>
              </a:spcBef>
              <a:spcAft>
                <a:spcPts val="600"/>
              </a:spcAft>
              <a:buSzPct val="100000"/>
              <a:defRPr/>
            </a:pPr>
            <a:r>
              <a:rPr lang="en-US" dirty="0">
                <a:ea typeface="+mn-ea"/>
                <a:cs typeface="+mn-cs"/>
              </a:rPr>
              <a:t>Interface with other functional teams</a:t>
            </a:r>
          </a:p>
          <a:p>
            <a:pPr lvl="1" indent="-342900">
              <a:spcBef>
                <a:spcPts val="600"/>
              </a:spcBef>
              <a:buSzPct val="100000"/>
              <a:defRPr/>
            </a:pPr>
            <a:endParaRPr lang="en-US" sz="2800" dirty="0">
              <a:ea typeface="+mn-ea"/>
              <a:cs typeface="+mn-cs"/>
            </a:endParaRPr>
          </a:p>
          <a:p>
            <a:pPr marL="285750" lvl="1" indent="-285750">
              <a:spcBef>
                <a:spcPct val="50000"/>
              </a:spcBef>
            </a:pPr>
            <a:endParaRPr lang="en-US" dirty="0"/>
          </a:p>
          <a:p>
            <a:endParaRPr lang="en-US" dirty="0"/>
          </a:p>
        </p:txBody>
      </p:sp>
      <p:sp>
        <p:nvSpPr>
          <p:cNvPr id="8" name="Rectangle 5"/>
          <p:cNvSpPr>
            <a:spLocks noGrp="1" noChangeArrowheads="1"/>
          </p:cNvSpPr>
          <p:nvPr>
            <p:ph type="title"/>
          </p:nvPr>
        </p:nvSpPr>
        <p:spPr>
          <a:xfrm>
            <a:off x="1219200" y="28575"/>
            <a:ext cx="6769100" cy="1114425"/>
          </a:xfrm>
          <a:noFill/>
        </p:spPr>
        <p:txBody>
          <a:bodyPr/>
          <a:lstStyle/>
          <a:p>
            <a:r>
              <a:rPr lang="en-US" dirty="0"/>
              <a:t>Initial Evaluation Activities</a:t>
            </a:r>
            <a:br>
              <a:rPr lang="en-US" dirty="0"/>
            </a:br>
            <a:r>
              <a:rPr lang="en-US" dirty="0"/>
              <a:t> </a:t>
            </a:r>
            <a:r>
              <a:rPr lang="en-US" sz="3200" dirty="0"/>
              <a:t>(cont.)</a:t>
            </a:r>
            <a:endParaRPr lang="en-US"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38</a:t>
            </a:fld>
            <a:endParaRPr lang="en-US" dirty="0">
              <a:solidFill>
                <a:schemeClr val="bg2"/>
              </a:solidFill>
            </a:endParaRPr>
          </a:p>
        </p:txBody>
      </p:sp>
    </p:spTree>
    <p:extLst>
      <p:ext uri="{BB962C8B-B14F-4D97-AF65-F5344CB8AC3E}">
        <p14:creationId xmlns:p14="http://schemas.microsoft.com/office/powerpoint/2010/main" val="93804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5"/>
          <p:cNvSpPr>
            <a:spLocks noGrp="1" noChangeArrowheads="1"/>
          </p:cNvSpPr>
          <p:nvPr>
            <p:ph type="title"/>
          </p:nvPr>
        </p:nvSpPr>
        <p:spPr>
          <a:xfrm>
            <a:off x="1524000" y="0"/>
            <a:ext cx="6464300" cy="1219200"/>
          </a:xfrm>
          <a:noFill/>
        </p:spPr>
        <p:txBody>
          <a:bodyPr/>
          <a:lstStyle/>
          <a:p>
            <a:r>
              <a:rPr lang="en-US" dirty="0"/>
              <a:t>Initial Evaluation Activities</a:t>
            </a:r>
          </a:p>
        </p:txBody>
      </p:sp>
      <p:sp>
        <p:nvSpPr>
          <p:cNvPr id="49157" name="Rectangle 6"/>
          <p:cNvSpPr>
            <a:spLocks noGrp="1" noChangeArrowheads="1"/>
          </p:cNvSpPr>
          <p:nvPr>
            <p:ph type="body" idx="1"/>
          </p:nvPr>
        </p:nvSpPr>
        <p:spPr>
          <a:xfrm>
            <a:off x="1447799" y="3276600"/>
            <a:ext cx="6248402" cy="707886"/>
          </a:xfrm>
        </p:spPr>
        <p:txBody>
          <a:bodyPr wrap="square">
            <a:spAutoFit/>
          </a:bodyPr>
          <a:lstStyle/>
          <a:p>
            <a:pPr algn="ctr">
              <a:buNone/>
            </a:pPr>
            <a:r>
              <a:rPr lang="en-US" sz="4000" dirty="0">
                <a:solidFill>
                  <a:srgbClr val="0000CC"/>
                </a:solidFill>
              </a:rPr>
              <a:t>Technical Evaluations</a:t>
            </a:r>
            <a:endParaRPr lang="en-US" sz="1800" dirty="0">
              <a:solidFill>
                <a:srgbClr val="0000CC"/>
              </a:solidFill>
            </a:endParaRPr>
          </a:p>
        </p:txBody>
      </p:sp>
      <p:sp>
        <p:nvSpPr>
          <p:cNvPr id="5" name="Rectangle 4"/>
          <p:cNvSpPr/>
          <p:nvPr/>
        </p:nvSpPr>
        <p:spPr>
          <a:xfrm>
            <a:off x="1828800" y="4431268"/>
            <a:ext cx="5486400" cy="369332"/>
          </a:xfrm>
          <a:prstGeom prst="rect">
            <a:avLst/>
          </a:prstGeom>
        </p:spPr>
        <p:txBody>
          <a:bodyPr wrap="square">
            <a:spAutoFit/>
          </a:bodyPr>
          <a:lstStyle/>
          <a:p>
            <a:pPr algn="ctr"/>
            <a:r>
              <a:rPr lang="en-US" dirty="0">
                <a:hlinkClick r:id="rId3"/>
              </a:rPr>
              <a:t>How-To Briefing for Source Selection Evaluators</a:t>
            </a:r>
            <a:endParaRPr lang="en-US" dirty="0">
              <a:hlinkClick r:id="rId4"/>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39</a:t>
            </a:fld>
            <a:endParaRPr lang="en-US"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76350"/>
            <a:ext cx="8293100" cy="4743450"/>
          </a:xfrm>
        </p:spPr>
        <p:txBody>
          <a:bodyPr/>
          <a:lstStyle/>
          <a:p>
            <a:pPr indent="-283464">
              <a:spcBef>
                <a:spcPts val="1200"/>
              </a:spcBef>
              <a:spcAft>
                <a:spcPts val="1200"/>
              </a:spcAft>
              <a:buSzPct val="100000"/>
            </a:pPr>
            <a:r>
              <a:rPr lang="en-US" sz="2400" dirty="0"/>
              <a:t>To select the offeror(s) (the source) </a:t>
            </a:r>
          </a:p>
          <a:p>
            <a:pPr lvl="1" indent="-283464">
              <a:spcBef>
                <a:spcPts val="1200"/>
              </a:spcBef>
              <a:spcAft>
                <a:spcPts val="1200"/>
              </a:spcAft>
              <a:buSzPct val="100000"/>
            </a:pPr>
            <a:r>
              <a:rPr lang="en-US" dirty="0">
                <a:ea typeface="+mn-ea"/>
                <a:cs typeface="+mn-cs"/>
              </a:rPr>
              <a:t>Whose proposal meets our requirements and provides the best value</a:t>
            </a:r>
          </a:p>
          <a:p>
            <a:pPr lvl="2" indent="-283464">
              <a:spcBef>
                <a:spcPts val="1200"/>
              </a:spcBef>
              <a:spcAft>
                <a:spcPts val="1200"/>
              </a:spcAft>
              <a:buSzPct val="100000"/>
            </a:pPr>
            <a:r>
              <a:rPr lang="en-US" sz="1800" dirty="0">
                <a:ea typeface="+mn-ea"/>
                <a:cs typeface="+mn-cs"/>
              </a:rPr>
              <a:t>“Best value” is the expected outcome of an acquisition that provides greatest overall benefit in response to requirement</a:t>
            </a:r>
          </a:p>
          <a:p>
            <a:pPr lvl="1" indent="-283464">
              <a:spcBef>
                <a:spcPts val="1200"/>
              </a:spcBef>
              <a:spcAft>
                <a:spcPts val="1200"/>
              </a:spcAft>
              <a:buSzPct val="100000"/>
            </a:pPr>
            <a:r>
              <a:rPr lang="en-US" dirty="0">
                <a:ea typeface="+mn-ea"/>
                <a:cs typeface="+mn-cs"/>
              </a:rPr>
              <a:t>That is most likely to perform all requirements</a:t>
            </a:r>
          </a:p>
          <a:p>
            <a:pPr lvl="1" indent="-283464">
              <a:spcBef>
                <a:spcPts val="1200"/>
              </a:spcBef>
              <a:spcAft>
                <a:spcPts val="1200"/>
              </a:spcAft>
              <a:buSzPct val="100000"/>
            </a:pPr>
            <a:r>
              <a:rPr lang="en-US" dirty="0">
                <a:ea typeface="+mn-ea"/>
                <a:cs typeface="+mn-cs"/>
              </a:rPr>
              <a:t>That is best able to handle problems that might occur during contract performance</a:t>
            </a:r>
          </a:p>
          <a:p>
            <a:pPr lvl="1" indent="-283464">
              <a:spcBef>
                <a:spcPts val="1200"/>
              </a:spcBef>
              <a:spcAft>
                <a:spcPts val="1200"/>
              </a:spcAft>
              <a:buSzPct val="100000"/>
            </a:pPr>
            <a:r>
              <a:rPr lang="en-US" dirty="0">
                <a:ea typeface="+mn-ea"/>
                <a:cs typeface="+mn-cs"/>
              </a:rPr>
              <a:t>That provides most realistic plan </a:t>
            </a:r>
            <a:r>
              <a:rPr lang="en-US" dirty="0"/>
              <a:t>for contract performance</a:t>
            </a:r>
          </a:p>
        </p:txBody>
      </p:sp>
      <p:sp>
        <p:nvSpPr>
          <p:cNvPr id="4" name="Title 3"/>
          <p:cNvSpPr>
            <a:spLocks noGrp="1"/>
          </p:cNvSpPr>
          <p:nvPr>
            <p:ph type="title"/>
          </p:nvPr>
        </p:nvSpPr>
        <p:spPr>
          <a:xfrm>
            <a:off x="762000" y="0"/>
            <a:ext cx="6978650" cy="1143000"/>
          </a:xfrm>
        </p:spPr>
        <p:txBody>
          <a:bodyPr/>
          <a:lstStyle/>
          <a:p>
            <a:r>
              <a:rPr lang="en-US" dirty="0"/>
              <a:t>Purpose of Source Selection</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4</a:t>
            </a:fld>
            <a:endParaRPr lang="en-US" dirty="0">
              <a:solidFill>
                <a:schemeClr val="bg2"/>
              </a:solidFill>
            </a:endParaRPr>
          </a:p>
        </p:txBody>
      </p:sp>
    </p:spTree>
    <p:extLst>
      <p:ext uri="{BB962C8B-B14F-4D97-AF65-F5344CB8AC3E}">
        <p14:creationId xmlns:p14="http://schemas.microsoft.com/office/powerpoint/2010/main" val="3940799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noFill/>
        </p:spPr>
        <p:txBody>
          <a:bodyPr/>
          <a:lstStyle/>
          <a:p>
            <a:r>
              <a:rPr lang="en-US" dirty="0"/>
              <a:t>Technical Evaluations </a:t>
            </a:r>
            <a:endParaRPr lang="en-US" sz="2800" dirty="0"/>
          </a:p>
        </p:txBody>
      </p:sp>
      <p:sp>
        <p:nvSpPr>
          <p:cNvPr id="7" name="TextBox 6"/>
          <p:cNvSpPr txBox="1"/>
          <p:nvPr/>
        </p:nvSpPr>
        <p:spPr>
          <a:xfrm>
            <a:off x="495300" y="3198167"/>
            <a:ext cx="8153400" cy="461665"/>
          </a:xfrm>
          <a:prstGeom prst="rect">
            <a:avLst/>
          </a:prstGeom>
          <a:noFill/>
          <a:ln w="12700">
            <a:solidFill>
              <a:srgbClr val="FF0000"/>
            </a:solidFill>
            <a:prstDash val="lgDash"/>
          </a:ln>
        </p:spPr>
        <p:txBody>
          <a:bodyPr wrap="square" tIns="91440" bIns="91440" rtlCol="0" anchor="ctr" anchorCtr="1">
            <a:spAutoFit/>
          </a:bodyPr>
          <a:lstStyle/>
          <a:p>
            <a:pPr algn="ctr"/>
            <a:r>
              <a:rPr lang="en-US" b="1" dirty="0">
                <a:solidFill>
                  <a:srgbClr val="FF0000"/>
                </a:solidFill>
              </a:rPr>
              <a:t>Trainer:  Insert Section M information for Technical Factor(s)</a:t>
            </a:r>
          </a:p>
        </p:txBody>
      </p:sp>
      <p:sp>
        <p:nvSpPr>
          <p:cNvPr id="5" name="Right Arrow 4">
            <a:hlinkClick r:id="rId3" action="ppaction://hlinksldjump"/>
          </p:cNvPr>
          <p:cNvSpPr/>
          <p:nvPr/>
        </p:nvSpPr>
        <p:spPr bwMode="auto">
          <a:xfrm>
            <a:off x="8458200" y="5715000"/>
            <a:ext cx="381000" cy="303157"/>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 name="TextBox 1"/>
          <p:cNvSpPr txBox="1"/>
          <p:nvPr/>
        </p:nvSpPr>
        <p:spPr>
          <a:xfrm>
            <a:off x="4889500" y="5715000"/>
            <a:ext cx="3644900" cy="307777"/>
          </a:xfrm>
          <a:prstGeom prst="rect">
            <a:avLst/>
          </a:prstGeom>
          <a:noFill/>
        </p:spPr>
        <p:txBody>
          <a:bodyPr wrap="square" rtlCol="0">
            <a:spAutoFit/>
          </a:bodyPr>
          <a:lstStyle/>
          <a:p>
            <a:pPr algn="r"/>
            <a:r>
              <a:rPr lang="en-US" sz="1400" dirty="0"/>
              <a:t>Separate Technical/Risk Ratings</a:t>
            </a:r>
          </a:p>
        </p:txBody>
      </p:sp>
      <p:sp>
        <p:nvSpPr>
          <p:cNvPr id="9" name="TextBox 8"/>
          <p:cNvSpPr txBox="1"/>
          <p:nvPr/>
        </p:nvSpPr>
        <p:spPr>
          <a:xfrm>
            <a:off x="4889500" y="6016823"/>
            <a:ext cx="3644900" cy="307777"/>
          </a:xfrm>
          <a:prstGeom prst="rect">
            <a:avLst/>
          </a:prstGeom>
          <a:noFill/>
        </p:spPr>
        <p:txBody>
          <a:bodyPr wrap="square" rtlCol="0">
            <a:spAutoFit/>
          </a:bodyPr>
          <a:lstStyle/>
          <a:p>
            <a:pPr algn="r"/>
            <a:r>
              <a:rPr lang="en-US" sz="1400" dirty="0"/>
              <a:t>Combined Technical/Risk Ratings</a:t>
            </a:r>
          </a:p>
        </p:txBody>
      </p:sp>
      <p:sp>
        <p:nvSpPr>
          <p:cNvPr id="10" name="Right Arrow 9">
            <a:hlinkClick r:id="rId4" action="ppaction://hlinksldjump"/>
          </p:cNvPr>
          <p:cNvSpPr/>
          <p:nvPr/>
        </p:nvSpPr>
        <p:spPr bwMode="auto">
          <a:xfrm>
            <a:off x="8458200" y="5410200"/>
            <a:ext cx="381000" cy="292763"/>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1" name="TextBox 10"/>
          <p:cNvSpPr txBox="1"/>
          <p:nvPr/>
        </p:nvSpPr>
        <p:spPr>
          <a:xfrm>
            <a:off x="4889500" y="5407223"/>
            <a:ext cx="3644900" cy="307777"/>
          </a:xfrm>
          <a:prstGeom prst="rect">
            <a:avLst/>
          </a:prstGeom>
          <a:noFill/>
        </p:spPr>
        <p:txBody>
          <a:bodyPr wrap="square" rtlCol="0">
            <a:spAutoFit/>
          </a:bodyPr>
          <a:lstStyle/>
          <a:p>
            <a:pPr algn="r"/>
            <a:r>
              <a:rPr lang="en-US" sz="1400" dirty="0"/>
              <a:t>Acceptable/Unacceptable Ratings</a:t>
            </a:r>
          </a:p>
        </p:txBody>
      </p:sp>
      <p:sp>
        <p:nvSpPr>
          <p:cNvPr id="12" name="Right Arrow 11">
            <a:hlinkClick r:id="rId5" action="ppaction://hlinksldjump"/>
          </p:cNvPr>
          <p:cNvSpPr/>
          <p:nvPr/>
        </p:nvSpPr>
        <p:spPr bwMode="auto">
          <a:xfrm>
            <a:off x="8458200" y="6021443"/>
            <a:ext cx="381000" cy="303157"/>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40</a:t>
            </a:fld>
            <a:endParaRPr lang="en-US" dirty="0">
              <a:solidFill>
                <a:schemeClr val="bg2"/>
              </a:solidFill>
            </a:endParaRPr>
          </a:p>
        </p:txBody>
      </p:sp>
    </p:spTree>
    <p:extLst>
      <p:ext uri="{BB962C8B-B14F-4D97-AF65-F5344CB8AC3E}">
        <p14:creationId xmlns:p14="http://schemas.microsoft.com/office/powerpoint/2010/main" val="1222798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noFill/>
        </p:spPr>
        <p:txBody>
          <a:bodyPr/>
          <a:lstStyle/>
          <a:p>
            <a:r>
              <a:rPr lang="en-US" dirty="0"/>
              <a:t>Technical Evaluations </a:t>
            </a:r>
            <a:r>
              <a:rPr lang="en-US" sz="2800" dirty="0"/>
              <a:t>(cont.)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41</a:t>
            </a:fld>
            <a:endParaRPr lang="en-US" dirty="0">
              <a:solidFill>
                <a:schemeClr val="bg2"/>
              </a:solidFill>
            </a:endParaRPr>
          </a:p>
        </p:txBody>
      </p:sp>
      <p:sp>
        <p:nvSpPr>
          <p:cNvPr id="5" name="TextBox 4"/>
          <p:cNvSpPr txBox="1"/>
          <p:nvPr/>
        </p:nvSpPr>
        <p:spPr>
          <a:xfrm>
            <a:off x="495300" y="3198167"/>
            <a:ext cx="8153400" cy="461665"/>
          </a:xfrm>
          <a:prstGeom prst="rect">
            <a:avLst/>
          </a:prstGeom>
          <a:noFill/>
          <a:ln w="12700">
            <a:solidFill>
              <a:srgbClr val="FF0000"/>
            </a:solidFill>
            <a:prstDash val="lgDash"/>
          </a:ln>
        </p:spPr>
        <p:txBody>
          <a:bodyPr wrap="square" tIns="91440" bIns="91440" rtlCol="0" anchor="ctr" anchorCtr="1">
            <a:spAutoFit/>
          </a:bodyPr>
          <a:lstStyle/>
          <a:p>
            <a:pPr algn="ctr"/>
            <a:r>
              <a:rPr lang="en-US" b="1" dirty="0">
                <a:solidFill>
                  <a:srgbClr val="FF0000"/>
                </a:solidFill>
              </a:rPr>
              <a:t>Trainer:  Insert Section L information for Technical Factor(s)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body" idx="1"/>
          </p:nvPr>
        </p:nvSpPr>
        <p:spPr>
          <a:xfrm>
            <a:off x="304800" y="1295400"/>
            <a:ext cx="8458200" cy="4343400"/>
          </a:xfrm>
        </p:spPr>
        <p:txBody>
          <a:bodyPr/>
          <a:lstStyle/>
          <a:p>
            <a:pPr indent="-283464">
              <a:spcBef>
                <a:spcPts val="600"/>
              </a:spcBef>
              <a:buSzPct val="100000"/>
              <a:defRPr/>
            </a:pPr>
            <a:r>
              <a:rPr lang="en-US" sz="2400" dirty="0"/>
              <a:t>Technical evaluation must be fully supported by Technical Team’s narrative findings</a:t>
            </a:r>
          </a:p>
          <a:p>
            <a:pPr indent="-283464">
              <a:spcBef>
                <a:spcPts val="600"/>
              </a:spcBef>
              <a:buSzPct val="100000"/>
              <a:defRPr/>
            </a:pPr>
            <a:r>
              <a:rPr lang="en-US" sz="2400" dirty="0"/>
              <a:t>Narrative findings must:</a:t>
            </a:r>
          </a:p>
          <a:p>
            <a:pPr lvl="1" indent="-283464">
              <a:spcBef>
                <a:spcPts val="600"/>
              </a:spcBef>
              <a:buSzPct val="100000"/>
              <a:defRPr/>
            </a:pPr>
            <a:r>
              <a:rPr lang="en-US" dirty="0"/>
              <a:t>Explain with specific proposal references how the proposal does or does not satisfy each technical requirement</a:t>
            </a:r>
          </a:p>
          <a:p>
            <a:pPr lvl="1" indent="-283464">
              <a:spcBef>
                <a:spcPts val="600"/>
              </a:spcBef>
              <a:buSzPct val="100000"/>
              <a:defRPr/>
            </a:pPr>
            <a:r>
              <a:rPr lang="en-US" dirty="0"/>
              <a:t>Identify strengths, deficiencies, weaknesses, and significant weaknesses within each subfactor </a:t>
            </a:r>
          </a:p>
          <a:p>
            <a:pPr marL="405511" lvl="1" indent="0">
              <a:spcBef>
                <a:spcPts val="600"/>
              </a:spcBef>
              <a:buSzPct val="100000"/>
              <a:buNone/>
              <a:defRPr/>
            </a:pPr>
            <a:endParaRPr lang="en-US" sz="1800" dirty="0"/>
          </a:p>
        </p:txBody>
      </p:sp>
      <p:sp>
        <p:nvSpPr>
          <p:cNvPr id="7" name="Rectangle 5"/>
          <p:cNvSpPr>
            <a:spLocks noGrp="1" noChangeArrowheads="1"/>
          </p:cNvSpPr>
          <p:nvPr>
            <p:ph type="title"/>
          </p:nvPr>
        </p:nvSpPr>
        <p:spPr>
          <a:xfrm>
            <a:off x="2438400" y="76200"/>
            <a:ext cx="5549900" cy="1143000"/>
          </a:xfrm>
          <a:noFill/>
        </p:spPr>
        <p:txBody>
          <a:bodyPr/>
          <a:lstStyle/>
          <a:p>
            <a:r>
              <a:rPr lang="en-US" dirty="0"/>
              <a:t>Technical Evaluations </a:t>
            </a:r>
            <a:r>
              <a:rPr lang="en-US" sz="3200" dirty="0"/>
              <a:t>(cont.)</a:t>
            </a:r>
            <a:endParaRPr lang="en-US"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42</a:t>
            </a:fld>
            <a:endParaRPr lang="en-US" dirty="0">
              <a:solidFill>
                <a:schemeClr val="bg2"/>
              </a:solidFill>
            </a:endParaRPr>
          </a:p>
        </p:txBody>
      </p:sp>
    </p:spTree>
    <p:extLst>
      <p:ext uri="{BB962C8B-B14F-4D97-AF65-F5344CB8AC3E}">
        <p14:creationId xmlns:p14="http://schemas.microsoft.com/office/powerpoint/2010/main" val="3044740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body" idx="1"/>
          </p:nvPr>
        </p:nvSpPr>
        <p:spPr>
          <a:xfrm>
            <a:off x="304800" y="1295400"/>
            <a:ext cx="8458200" cy="4343400"/>
          </a:xfrm>
        </p:spPr>
        <p:txBody>
          <a:bodyPr/>
          <a:lstStyle/>
          <a:p>
            <a:pPr indent="-283464">
              <a:spcBef>
                <a:spcPts val="600"/>
              </a:spcBef>
              <a:buSzPct val="100000"/>
              <a:defRPr/>
            </a:pPr>
            <a:r>
              <a:rPr lang="en-US" sz="2400" dirty="0"/>
              <a:t>All strength(s) must be clearly documented</a:t>
            </a:r>
          </a:p>
          <a:p>
            <a:pPr lvl="1" indent="-283464">
              <a:spcBef>
                <a:spcPts val="600"/>
              </a:spcBef>
              <a:buSzPct val="100000"/>
              <a:defRPr/>
            </a:pPr>
            <a:r>
              <a:rPr lang="en-US" dirty="0">
                <a:ea typeface="+mn-ea"/>
                <a:cs typeface="+mn-cs"/>
              </a:rPr>
              <a:t>Describe magnitude of benefit(s) to Government</a:t>
            </a:r>
          </a:p>
          <a:p>
            <a:pPr lvl="1" indent="-283464">
              <a:spcBef>
                <a:spcPts val="600"/>
              </a:spcBef>
              <a:buSzPct val="100000"/>
              <a:defRPr/>
            </a:pPr>
            <a:r>
              <a:rPr lang="en-US" dirty="0">
                <a:ea typeface="+mn-ea"/>
                <a:cs typeface="+mn-cs"/>
              </a:rPr>
              <a:t>Strength is defined as:  </a:t>
            </a:r>
          </a:p>
          <a:p>
            <a:pPr marL="914400" lvl="3" indent="0">
              <a:spcBef>
                <a:spcPts val="600"/>
              </a:spcBef>
              <a:buSzPct val="100000"/>
              <a:buNone/>
              <a:defRPr/>
            </a:pPr>
            <a:r>
              <a:rPr lang="en-US" dirty="0">
                <a:ea typeface="+mn-ea"/>
                <a:cs typeface="+mn-cs"/>
              </a:rPr>
              <a:t>“An aspect of an offeror’s proposal that has merit or exceeds specified performance or capability requirements  in a way that is advantageous to the Government during contract performance.”</a:t>
            </a:r>
          </a:p>
          <a:p>
            <a:pPr lvl="1" indent="-283464">
              <a:spcBef>
                <a:spcPts val="600"/>
              </a:spcBef>
              <a:buSzPct val="100000"/>
              <a:defRPr/>
            </a:pPr>
            <a:r>
              <a:rPr lang="en-US" dirty="0">
                <a:ea typeface="+mn-ea"/>
                <a:cs typeface="+mn-cs"/>
              </a:rPr>
              <a:t>When a strength is identified, assess whether offeror’s proposed approach would likely cause an associated weakness (risk) which may impact schedule, cost, or performance</a:t>
            </a:r>
          </a:p>
          <a:p>
            <a:pPr lvl="1" indent="-283464">
              <a:spcBef>
                <a:spcPts val="600"/>
              </a:spcBef>
              <a:buSzPct val="100000"/>
              <a:defRPr/>
            </a:pPr>
            <a:r>
              <a:rPr lang="en-US" dirty="0">
                <a:ea typeface="+mn-ea"/>
                <a:cs typeface="+mn-cs"/>
              </a:rPr>
              <a:t>Incorporate strengths into the contract as appropriate if evaluation credit is given</a:t>
            </a:r>
          </a:p>
          <a:p>
            <a:pPr lvl="2">
              <a:spcBef>
                <a:spcPts val="1200"/>
              </a:spcBef>
              <a:spcAft>
                <a:spcPts val="600"/>
              </a:spcAft>
              <a:buFont typeface="Wingdings" pitchFamily="2" charset="2"/>
              <a:buNone/>
            </a:pPr>
            <a:endParaRPr lang="en-US" sz="1800" dirty="0"/>
          </a:p>
        </p:txBody>
      </p:sp>
      <p:sp>
        <p:nvSpPr>
          <p:cNvPr id="7" name="Rectangle 5"/>
          <p:cNvSpPr>
            <a:spLocks noGrp="1" noChangeArrowheads="1"/>
          </p:cNvSpPr>
          <p:nvPr>
            <p:ph type="title"/>
          </p:nvPr>
        </p:nvSpPr>
        <p:spPr>
          <a:xfrm>
            <a:off x="1371600" y="228600"/>
            <a:ext cx="6616700" cy="990600"/>
          </a:xfrm>
          <a:noFill/>
        </p:spPr>
        <p:txBody>
          <a:bodyPr/>
          <a:lstStyle/>
          <a:p>
            <a:r>
              <a:rPr lang="en-US" dirty="0"/>
              <a:t>Technical Evaluations </a:t>
            </a:r>
            <a:r>
              <a:rPr lang="en-US" sz="3200" dirty="0"/>
              <a:t>(cont.)</a:t>
            </a:r>
            <a:endParaRPr lang="en-US"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43</a:t>
            </a:fld>
            <a:endParaRPr lang="en-US" dirty="0">
              <a:solidFill>
                <a:schemeClr val="bg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type="body" idx="1"/>
          </p:nvPr>
        </p:nvSpPr>
        <p:spPr>
          <a:xfrm>
            <a:off x="381000" y="1267629"/>
            <a:ext cx="8382000" cy="3985706"/>
          </a:xfrm>
        </p:spPr>
        <p:txBody>
          <a:bodyPr wrap="square">
            <a:spAutoFit/>
          </a:bodyPr>
          <a:lstStyle/>
          <a:p>
            <a:pPr marL="285750" lvl="1" indent="-283464">
              <a:spcBef>
                <a:spcPts val="600"/>
              </a:spcBef>
              <a:buSzPct val="100000"/>
              <a:defRPr/>
            </a:pPr>
            <a:r>
              <a:rPr lang="en-US" sz="2400" dirty="0">
                <a:ea typeface="+mn-ea"/>
                <a:cs typeface="+mn-cs"/>
              </a:rPr>
              <a:t>All weaknesses must be documented</a:t>
            </a:r>
          </a:p>
          <a:p>
            <a:pPr lvl="1" indent="-283464">
              <a:spcBef>
                <a:spcPts val="600"/>
              </a:spcBef>
              <a:buSzPct val="100000"/>
              <a:defRPr/>
            </a:pPr>
            <a:r>
              <a:rPr lang="en-US" dirty="0">
                <a:ea typeface="+mn-ea"/>
                <a:cs typeface="+mn-cs"/>
              </a:rPr>
              <a:t>A weakness is a flaw in the proposal that increases the risk of unsuccessful contract performance</a:t>
            </a:r>
          </a:p>
          <a:p>
            <a:pPr lvl="1" indent="-283464">
              <a:spcBef>
                <a:spcPts val="600"/>
              </a:spcBef>
              <a:buSzPct val="100000"/>
              <a:defRPr/>
            </a:pPr>
            <a:r>
              <a:rPr lang="en-US" dirty="0">
                <a:ea typeface="+mn-ea"/>
                <a:cs typeface="+mn-cs"/>
              </a:rPr>
              <a:t>A significant weakness is a flaw that appreciably increases the risk of unsuccessful contract performance</a:t>
            </a:r>
          </a:p>
          <a:p>
            <a:pPr marL="285750" lvl="1" indent="-283464">
              <a:spcBef>
                <a:spcPts val="600"/>
              </a:spcBef>
              <a:buSzPct val="100000"/>
              <a:defRPr/>
            </a:pPr>
            <a:r>
              <a:rPr lang="en-US" sz="2400" dirty="0">
                <a:ea typeface="+mn-ea"/>
                <a:cs typeface="+mn-cs"/>
              </a:rPr>
              <a:t>All deficiencies must be documented</a:t>
            </a:r>
          </a:p>
          <a:p>
            <a:pPr marL="623888" lvl="2" indent="-283464">
              <a:spcBef>
                <a:spcPts val="600"/>
              </a:spcBef>
              <a:buSzPct val="100000"/>
              <a:defRPr/>
            </a:pPr>
            <a:r>
              <a:rPr lang="en-US" dirty="0">
                <a:ea typeface="+mn-ea"/>
                <a:cs typeface="+mn-cs"/>
              </a:rPr>
              <a:t>A deficiency is defined as:</a:t>
            </a:r>
          </a:p>
          <a:p>
            <a:pPr marL="914400" lvl="3" indent="0">
              <a:spcBef>
                <a:spcPts val="600"/>
              </a:spcBef>
              <a:buSzPct val="100000"/>
              <a:buNone/>
              <a:defRPr/>
            </a:pPr>
            <a:r>
              <a:rPr lang="en-US" dirty="0">
                <a:ea typeface="+mn-ea"/>
                <a:cs typeface="+mn-cs"/>
              </a:rPr>
              <a:t>“A material failure of a proposal to meet a Government requirement or a combination of significant weaknesses in a proposal that increases the risk of unsuccessful contract performance to an unacceptable level.”</a:t>
            </a:r>
          </a:p>
        </p:txBody>
      </p:sp>
      <p:sp>
        <p:nvSpPr>
          <p:cNvPr id="7" name="Rectangle 5"/>
          <p:cNvSpPr>
            <a:spLocks noGrp="1" noChangeArrowheads="1"/>
          </p:cNvSpPr>
          <p:nvPr>
            <p:ph type="title"/>
          </p:nvPr>
        </p:nvSpPr>
        <p:spPr>
          <a:xfrm>
            <a:off x="1219200" y="76200"/>
            <a:ext cx="6769100" cy="1066800"/>
          </a:xfrm>
          <a:noFill/>
        </p:spPr>
        <p:txBody>
          <a:bodyPr/>
          <a:lstStyle/>
          <a:p>
            <a:r>
              <a:rPr lang="en-US" dirty="0"/>
              <a:t>Technical Evaluations </a:t>
            </a:r>
            <a:r>
              <a:rPr lang="en-US" sz="3200" dirty="0"/>
              <a:t>(cont.)</a:t>
            </a:r>
            <a:endParaRPr lang="en-US"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44</a:t>
            </a:fld>
            <a:endParaRPr lang="en-US" dirty="0">
              <a:solidFill>
                <a:schemeClr val="bg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6094" t="27167" r="24531" b="20508"/>
          <a:stretch>
            <a:fillRect/>
          </a:stretch>
        </p:blipFill>
        <p:spPr bwMode="auto">
          <a:xfrm>
            <a:off x="1028700" y="1408342"/>
            <a:ext cx="7137400" cy="4662257"/>
          </a:xfrm>
          <a:prstGeom prst="rect">
            <a:avLst/>
          </a:prstGeom>
          <a:noFill/>
          <a:ln w="9525">
            <a:noFill/>
            <a:miter lim="800000"/>
            <a:headEnd/>
            <a:tailEnd/>
          </a:ln>
        </p:spPr>
      </p:pic>
      <p:sp>
        <p:nvSpPr>
          <p:cNvPr id="3" name="Rectangle 2"/>
          <p:cNvSpPr/>
          <p:nvPr/>
        </p:nvSpPr>
        <p:spPr>
          <a:xfrm>
            <a:off x="1016000" y="5346700"/>
            <a:ext cx="13208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b="0">
              <a:solidFill>
                <a:prstClr val="white"/>
              </a:solidFill>
            </a:endParaRPr>
          </a:p>
        </p:txBody>
      </p:sp>
      <p:sp>
        <p:nvSpPr>
          <p:cNvPr id="5" name="Rectangle 4"/>
          <p:cNvSpPr/>
          <p:nvPr/>
        </p:nvSpPr>
        <p:spPr>
          <a:xfrm>
            <a:off x="6858000" y="5308600"/>
            <a:ext cx="1498600" cy="749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b="0">
              <a:solidFill>
                <a:prstClr val="white"/>
              </a:solidFill>
            </a:endParaRPr>
          </a:p>
        </p:txBody>
      </p:sp>
      <p:sp>
        <p:nvSpPr>
          <p:cNvPr id="10" name="Rectangle 5"/>
          <p:cNvSpPr txBox="1">
            <a:spLocks noChangeArrowheads="1"/>
          </p:cNvSpPr>
          <p:nvPr/>
        </p:nvSpPr>
        <p:spPr>
          <a:xfrm>
            <a:off x="2362200" y="76200"/>
            <a:ext cx="5105400" cy="1066800"/>
          </a:xfrm>
          <a:prstGeom prst="rect">
            <a:avLst/>
          </a:prstGeom>
          <a:noFill/>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kern="0" dirty="0"/>
              <a:t>Weakness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
        <p:nvSpPr>
          <p:cNvPr id="6" name="TextBox 5">
            <a:extLst>
              <a:ext uri="{FF2B5EF4-FFF2-40B4-BE49-F238E27FC236}">
                <a16:creationId xmlns:a16="http://schemas.microsoft.com/office/drawing/2014/main" id="{35CAD92C-7C2D-D041-0FE8-7594AA7C9775}"/>
              </a:ext>
            </a:extLst>
          </p:cNvPr>
          <p:cNvSpPr txBox="1"/>
          <p:nvPr/>
        </p:nvSpPr>
        <p:spPr>
          <a:xfrm>
            <a:off x="2585816" y="6513932"/>
            <a:ext cx="54102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5A0F0030-B8AA-9B60-AC8F-464DAEE65569}"/>
              </a:ext>
            </a:extLst>
          </p:cNvPr>
          <p:cNvPicPr>
            <a:picLocks noChangeAspect="1"/>
          </p:cNvPicPr>
          <p:nvPr/>
        </p:nvPicPr>
        <p:blipFill>
          <a:blip r:embed="rId4"/>
          <a:stretch>
            <a:fillRect/>
          </a:stretch>
        </p:blipFill>
        <p:spPr>
          <a:xfrm>
            <a:off x="7996016" y="76200"/>
            <a:ext cx="938865" cy="975445"/>
          </a:xfrm>
          <a:prstGeom prst="rect">
            <a:avLst/>
          </a:prstGeom>
        </p:spPr>
      </p:pic>
    </p:spTree>
    <p:extLst>
      <p:ext uri="{BB962C8B-B14F-4D97-AF65-F5344CB8AC3E}">
        <p14:creationId xmlns:p14="http://schemas.microsoft.com/office/powerpoint/2010/main" val="1633847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6719" t="30078" r="25938" b="33594"/>
          <a:stretch>
            <a:fillRect/>
          </a:stretch>
        </p:blipFill>
        <p:spPr bwMode="auto">
          <a:xfrm>
            <a:off x="241832" y="1485900"/>
            <a:ext cx="8673568" cy="4203700"/>
          </a:xfrm>
          <a:prstGeom prst="rect">
            <a:avLst/>
          </a:prstGeom>
          <a:noFill/>
          <a:ln w="9525">
            <a:noFill/>
            <a:miter lim="800000"/>
            <a:headEnd/>
            <a:tailEnd/>
          </a:ln>
        </p:spPr>
      </p:pic>
      <p:sp>
        <p:nvSpPr>
          <p:cNvPr id="4" name="Rectangle 5"/>
          <p:cNvSpPr txBox="1">
            <a:spLocks noChangeArrowheads="1"/>
          </p:cNvSpPr>
          <p:nvPr/>
        </p:nvSpPr>
        <p:spPr>
          <a:xfrm>
            <a:off x="2362200" y="76200"/>
            <a:ext cx="5105400" cy="1092200"/>
          </a:xfrm>
          <a:prstGeom prst="rect">
            <a:avLst/>
          </a:prstGeom>
          <a:noFill/>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kern="0" dirty="0"/>
              <a:t>Deficiency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5" name="TextBox 4">
            <a:extLst>
              <a:ext uri="{FF2B5EF4-FFF2-40B4-BE49-F238E27FC236}">
                <a16:creationId xmlns:a16="http://schemas.microsoft.com/office/drawing/2014/main" id="{A6143478-D1F5-3EC2-0437-162994197FE3}"/>
              </a:ext>
            </a:extLst>
          </p:cNvPr>
          <p:cNvSpPr txBox="1"/>
          <p:nvPr/>
        </p:nvSpPr>
        <p:spPr>
          <a:xfrm>
            <a:off x="2667000" y="6474023"/>
            <a:ext cx="55626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6" name="Picture 5">
            <a:extLst>
              <a:ext uri="{FF2B5EF4-FFF2-40B4-BE49-F238E27FC236}">
                <a16:creationId xmlns:a16="http://schemas.microsoft.com/office/drawing/2014/main" id="{F214788D-8278-649A-3333-FC2D6F827123}"/>
              </a:ext>
            </a:extLst>
          </p:cNvPr>
          <p:cNvPicPr>
            <a:picLocks noChangeAspect="1"/>
          </p:cNvPicPr>
          <p:nvPr/>
        </p:nvPicPr>
        <p:blipFill>
          <a:blip r:embed="rId4"/>
          <a:stretch>
            <a:fillRect/>
          </a:stretch>
        </p:blipFill>
        <p:spPr>
          <a:xfrm>
            <a:off x="7993123" y="92942"/>
            <a:ext cx="938865" cy="975445"/>
          </a:xfrm>
          <a:prstGeom prst="rect">
            <a:avLst/>
          </a:prstGeom>
        </p:spPr>
      </p:pic>
    </p:spTree>
    <p:extLst>
      <p:ext uri="{BB962C8B-B14F-4D97-AF65-F5344CB8AC3E}">
        <p14:creationId xmlns:p14="http://schemas.microsoft.com/office/powerpoint/2010/main" val="1197334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Evaluation Activities </a:t>
            </a:r>
          </a:p>
        </p:txBody>
      </p:sp>
      <p:sp>
        <p:nvSpPr>
          <p:cNvPr id="5" name="Rectangle 4"/>
          <p:cNvSpPr/>
          <p:nvPr/>
        </p:nvSpPr>
        <p:spPr>
          <a:xfrm>
            <a:off x="609600" y="3078540"/>
            <a:ext cx="7924800" cy="2308324"/>
          </a:xfrm>
          <a:prstGeom prst="rect">
            <a:avLst/>
          </a:prstGeom>
        </p:spPr>
        <p:txBody>
          <a:bodyPr wrap="square">
            <a:spAutoFit/>
          </a:bodyPr>
          <a:lstStyle/>
          <a:p>
            <a:pPr algn="ctr"/>
            <a:r>
              <a:rPr lang="en-US" sz="4000" b="1" dirty="0">
                <a:solidFill>
                  <a:srgbClr val="0000CC"/>
                </a:solidFill>
              </a:rPr>
              <a:t>Past Performance</a:t>
            </a:r>
          </a:p>
          <a:p>
            <a:pPr algn="ctr"/>
            <a:endParaRPr lang="en-US" sz="1200" b="1" dirty="0"/>
          </a:p>
          <a:p>
            <a:pPr algn="ctr"/>
            <a:endParaRPr lang="en-US" sz="1200" b="1" dirty="0"/>
          </a:p>
          <a:p>
            <a:pPr algn="ctr"/>
            <a:r>
              <a:rPr lang="en-US" sz="1600" b="1" dirty="0">
                <a:hlinkClick r:id="rId3"/>
              </a:rPr>
              <a:t>GAO and COFC Decision Summaries – "Past Performance"</a:t>
            </a:r>
            <a:endParaRPr lang="en-US" sz="1600" b="1" dirty="0"/>
          </a:p>
          <a:p>
            <a:pPr algn="ctr"/>
            <a:endParaRPr lang="en-US" sz="1600" b="1" dirty="0">
              <a:solidFill>
                <a:schemeClr val="accent2"/>
              </a:solidFill>
            </a:endParaRPr>
          </a:p>
          <a:p>
            <a:pPr algn="ctr"/>
            <a:r>
              <a:rPr lang="en-US" sz="1600" b="1" dirty="0">
                <a:solidFill>
                  <a:schemeClr val="accent2"/>
                </a:solidFill>
                <a:hlinkClick r:id="rId4"/>
              </a:rPr>
              <a:t>Past Performance – Evaluation Activities</a:t>
            </a:r>
            <a:endParaRPr lang="en-US" sz="1600" b="1" dirty="0">
              <a:solidFill>
                <a:schemeClr val="accent2"/>
              </a:solidFill>
            </a:endParaRPr>
          </a:p>
          <a:p>
            <a:pPr algn="ctr"/>
            <a:endParaRPr lang="en-US" sz="1600" b="1" dirty="0">
              <a:solidFill>
                <a:schemeClr val="accent2"/>
              </a:solidFill>
            </a:endParaRPr>
          </a:p>
          <a:p>
            <a:pPr algn="ctr"/>
            <a:r>
              <a:rPr lang="en-US" sz="1600" b="1" dirty="0">
                <a:solidFill>
                  <a:schemeClr val="accent2"/>
                </a:solidFill>
                <a:hlinkClick r:id="rId5"/>
              </a:rPr>
              <a:t>Past Performance Evaluation in the FAR 15.3 Source Selection Process</a:t>
            </a:r>
            <a:endParaRPr lang="en-US" sz="1600" b="1" dirty="0">
              <a:solidFill>
                <a:schemeClr val="accent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6" name="TextBox 5">
            <a:extLst>
              <a:ext uri="{FF2B5EF4-FFF2-40B4-BE49-F238E27FC236}">
                <a16:creationId xmlns:a16="http://schemas.microsoft.com/office/drawing/2014/main" id="{089DC82F-74F0-0318-9A09-A6B835EFEC45}"/>
              </a:ext>
            </a:extLst>
          </p:cNvPr>
          <p:cNvSpPr txBox="1"/>
          <p:nvPr/>
        </p:nvSpPr>
        <p:spPr>
          <a:xfrm>
            <a:off x="2568575" y="6485357"/>
            <a:ext cx="53340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AE054C50-71B4-787F-4682-0ECD228F9736}"/>
              </a:ext>
            </a:extLst>
          </p:cNvPr>
          <p:cNvPicPr>
            <a:picLocks noChangeAspect="1"/>
          </p:cNvPicPr>
          <p:nvPr/>
        </p:nvPicPr>
        <p:blipFill>
          <a:blip r:embed="rId6"/>
          <a:stretch>
            <a:fillRect/>
          </a:stretch>
        </p:blipFill>
        <p:spPr>
          <a:xfrm>
            <a:off x="8090367" y="129814"/>
            <a:ext cx="938865" cy="97544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2362200" y="76200"/>
            <a:ext cx="5181600" cy="1066800"/>
          </a:xfrm>
          <a:noFill/>
        </p:spPr>
        <p:txBody>
          <a:bodyPr/>
          <a:lstStyle/>
          <a:p>
            <a:r>
              <a:rPr lang="en-US" dirty="0"/>
              <a:t>Past Performance</a:t>
            </a:r>
          </a:p>
        </p:txBody>
      </p:sp>
      <p:sp>
        <p:nvSpPr>
          <p:cNvPr id="7" name="TextBox 6"/>
          <p:cNvSpPr txBox="1"/>
          <p:nvPr/>
        </p:nvSpPr>
        <p:spPr>
          <a:xfrm>
            <a:off x="419100" y="3059668"/>
            <a:ext cx="8305800" cy="738664"/>
          </a:xfrm>
          <a:prstGeom prst="rect">
            <a:avLst/>
          </a:prstGeom>
          <a:noFill/>
          <a:ln w="12700">
            <a:solidFill>
              <a:srgbClr val="FF0000"/>
            </a:solidFill>
            <a:prstDash val="lgDash"/>
          </a:ln>
        </p:spPr>
        <p:txBody>
          <a:bodyPr wrap="square" tIns="91440" bIns="91440" rtlCol="0" anchor="ctr" anchorCtr="1">
            <a:spAutoFit/>
          </a:bodyPr>
          <a:lstStyle/>
          <a:p>
            <a:pPr algn="ctr"/>
            <a:r>
              <a:rPr lang="en-US" b="1" dirty="0">
                <a:solidFill>
                  <a:srgbClr val="FF0000"/>
                </a:solidFill>
              </a:rPr>
              <a:t>Trainer: Insert Solicitation Sections L and M information for </a:t>
            </a:r>
          </a:p>
          <a:p>
            <a:pPr algn="ctr"/>
            <a:r>
              <a:rPr lang="en-US" b="1" dirty="0">
                <a:solidFill>
                  <a:srgbClr val="FF0000"/>
                </a:solidFill>
              </a:rPr>
              <a:t>Past Performance Factor</a:t>
            </a:r>
          </a:p>
        </p:txBody>
      </p:sp>
      <p:sp>
        <p:nvSpPr>
          <p:cNvPr id="5" name="Right Arrow 4">
            <a:hlinkClick r:id="rId3" action="ppaction://hlinksldjump"/>
          </p:cNvPr>
          <p:cNvSpPr/>
          <p:nvPr/>
        </p:nvSpPr>
        <p:spPr bwMode="auto">
          <a:xfrm>
            <a:off x="8458200" y="6031837"/>
            <a:ext cx="381000" cy="292763"/>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Right Arrow 8">
            <a:hlinkClick r:id="rId4" action="ppaction://hlinksldjump"/>
          </p:cNvPr>
          <p:cNvSpPr/>
          <p:nvPr/>
        </p:nvSpPr>
        <p:spPr bwMode="auto">
          <a:xfrm>
            <a:off x="8458200" y="5715000"/>
            <a:ext cx="381000" cy="292763"/>
          </a:xfrm>
          <a:prstGeom prst="rightArrow">
            <a:avLst/>
          </a:prstGeom>
          <a:solidFill>
            <a:schemeClr val="accent6">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1" name="TextBox 10"/>
          <p:cNvSpPr txBox="1"/>
          <p:nvPr/>
        </p:nvSpPr>
        <p:spPr>
          <a:xfrm>
            <a:off x="4889500" y="5712023"/>
            <a:ext cx="3644900" cy="307777"/>
          </a:xfrm>
          <a:prstGeom prst="rect">
            <a:avLst/>
          </a:prstGeom>
          <a:noFill/>
        </p:spPr>
        <p:txBody>
          <a:bodyPr wrap="square" rtlCol="0">
            <a:spAutoFit/>
          </a:bodyPr>
          <a:lstStyle/>
          <a:p>
            <a:pPr algn="r"/>
            <a:r>
              <a:rPr lang="en-US" sz="1400" dirty="0"/>
              <a:t>Acceptable/Unacceptable Ratings</a:t>
            </a:r>
          </a:p>
        </p:txBody>
      </p:sp>
      <p:sp>
        <p:nvSpPr>
          <p:cNvPr id="12" name="TextBox 11"/>
          <p:cNvSpPr txBox="1"/>
          <p:nvPr/>
        </p:nvSpPr>
        <p:spPr>
          <a:xfrm>
            <a:off x="4876800" y="6016823"/>
            <a:ext cx="3644900" cy="307777"/>
          </a:xfrm>
          <a:prstGeom prst="rect">
            <a:avLst/>
          </a:prstGeom>
          <a:noFill/>
        </p:spPr>
        <p:txBody>
          <a:bodyPr wrap="square" rtlCol="0">
            <a:spAutoFit/>
          </a:bodyPr>
          <a:lstStyle/>
          <a:p>
            <a:pPr algn="r"/>
            <a:r>
              <a:rPr lang="en-US" sz="1400" dirty="0"/>
              <a:t>Confidence Assessment Ratings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
        <p:nvSpPr>
          <p:cNvPr id="4" name="TextBox 3">
            <a:extLst>
              <a:ext uri="{FF2B5EF4-FFF2-40B4-BE49-F238E27FC236}">
                <a16:creationId xmlns:a16="http://schemas.microsoft.com/office/drawing/2014/main" id="{6E904A69-787A-7F49-D329-55757CBD0667}"/>
              </a:ext>
            </a:extLst>
          </p:cNvPr>
          <p:cNvSpPr txBox="1"/>
          <p:nvPr/>
        </p:nvSpPr>
        <p:spPr>
          <a:xfrm>
            <a:off x="2743200" y="6496208"/>
            <a:ext cx="62484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8" name="Picture 7">
            <a:extLst>
              <a:ext uri="{FF2B5EF4-FFF2-40B4-BE49-F238E27FC236}">
                <a16:creationId xmlns:a16="http://schemas.microsoft.com/office/drawing/2014/main" id="{6D4C96C3-A2CE-C2A3-E57C-DB0A89CF975A}"/>
              </a:ext>
            </a:extLst>
          </p:cNvPr>
          <p:cNvPicPr>
            <a:picLocks noChangeAspect="1"/>
          </p:cNvPicPr>
          <p:nvPr/>
        </p:nvPicPr>
        <p:blipFill>
          <a:blip r:embed="rId5"/>
          <a:stretch>
            <a:fillRect/>
          </a:stretch>
        </p:blipFill>
        <p:spPr>
          <a:xfrm>
            <a:off x="8179267" y="121877"/>
            <a:ext cx="938865" cy="97544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Past Performance Rating Process </a:t>
            </a:r>
          </a:p>
        </p:txBody>
      </p:sp>
      <p:grpSp>
        <p:nvGrpSpPr>
          <p:cNvPr id="17" name="Group 16"/>
          <p:cNvGrpSpPr/>
          <p:nvPr/>
        </p:nvGrpSpPr>
        <p:grpSpPr>
          <a:xfrm>
            <a:off x="451511" y="1981200"/>
            <a:ext cx="8267039" cy="3303663"/>
            <a:chOff x="451511" y="1600200"/>
            <a:chExt cx="8267039" cy="3303663"/>
          </a:xfrm>
        </p:grpSpPr>
        <p:sp>
          <p:nvSpPr>
            <p:cNvPr id="7" name="Rectangle 3"/>
            <p:cNvSpPr>
              <a:spLocks noChangeAspect="1" noChangeArrowheads="1"/>
            </p:cNvSpPr>
            <p:nvPr/>
          </p:nvSpPr>
          <p:spPr bwMode="auto">
            <a:xfrm>
              <a:off x="1498600" y="1600200"/>
              <a:ext cx="6104731" cy="712862"/>
            </a:xfrm>
            <a:prstGeom prst="rect">
              <a:avLst/>
            </a:prstGeom>
            <a:solidFill>
              <a:srgbClr val="FFFF99"/>
            </a:solidFill>
            <a:ln w="28575">
              <a:solidFill>
                <a:srgbClr val="FF9900"/>
              </a:solidFill>
              <a:miter lim="800000"/>
              <a:headEnd/>
              <a:tailEnd/>
            </a:ln>
            <a:effectLst>
              <a:outerShdw dist="107763" dir="2700000" algn="ctr" rotWithShape="0">
                <a:schemeClr val="bg2"/>
              </a:outerShdw>
            </a:effectLst>
          </p:spPr>
          <p:txBody>
            <a:bodyPr wrap="none" anchor="ctr"/>
            <a:lstStyle/>
            <a:p>
              <a:pPr algn="ctr"/>
              <a:r>
                <a:rPr lang="en-US" sz="1800" b="1" i="1" dirty="0">
                  <a:solidFill>
                    <a:schemeClr val="tx1"/>
                  </a:solidFill>
                  <a:latin typeface="Arial" charset="0"/>
                </a:rPr>
                <a:t>Obtain past performance information </a:t>
              </a:r>
            </a:p>
            <a:p>
              <a:pPr algn="ctr"/>
              <a:r>
                <a:rPr lang="en-US" sz="1800" b="1" i="1" dirty="0">
                  <a:solidFill>
                    <a:schemeClr val="tx1"/>
                  </a:solidFill>
                  <a:latin typeface="Arial" charset="0"/>
                </a:rPr>
                <a:t>on each offeror and d</a:t>
              </a:r>
              <a:r>
                <a:rPr lang="en-US" sz="1800" b="1" i="1" dirty="0">
                  <a:latin typeface="Arial" charset="0"/>
                </a:rPr>
                <a:t>etermine </a:t>
              </a:r>
              <a:r>
                <a:rPr lang="en-US" b="1" i="1" u="sng" dirty="0" err="1">
                  <a:latin typeface="Arial" charset="0"/>
                </a:rPr>
                <a:t>re</a:t>
              </a:r>
              <a:r>
                <a:rPr lang="en-US" sz="1800" b="1" i="1" u="sng" dirty="0" err="1">
                  <a:latin typeface="Arial" charset="0"/>
                </a:rPr>
                <a:t>cency</a:t>
              </a:r>
              <a:endParaRPr lang="en-US" sz="1800" b="1" i="1" u="sng" dirty="0">
                <a:latin typeface="Arial" charset="0"/>
              </a:endParaRPr>
            </a:p>
          </p:txBody>
        </p:sp>
        <p:sp>
          <p:nvSpPr>
            <p:cNvPr id="8" name="Rectangle 27"/>
            <p:cNvSpPr>
              <a:spLocks noChangeArrowheads="1"/>
            </p:cNvSpPr>
            <p:nvPr/>
          </p:nvSpPr>
          <p:spPr bwMode="auto">
            <a:xfrm flipH="1">
              <a:off x="1498600" y="2450120"/>
              <a:ext cx="6143625" cy="701142"/>
            </a:xfrm>
            <a:prstGeom prst="rect">
              <a:avLst/>
            </a:prstGeom>
            <a:solidFill>
              <a:srgbClr val="FFFF99"/>
            </a:solidFill>
            <a:ln w="28575">
              <a:solidFill>
                <a:srgbClr val="FF9900"/>
              </a:solidFill>
              <a:miter lim="800000"/>
              <a:headEnd/>
              <a:tailEnd/>
            </a:ln>
            <a:effectLst>
              <a:outerShdw dist="107763" dir="2700000" algn="ctr" rotWithShape="0">
                <a:schemeClr val="bg2"/>
              </a:outerShdw>
            </a:effectLst>
          </p:spPr>
          <p:txBody>
            <a:bodyPr wrap="none" anchor="ctr"/>
            <a:lstStyle/>
            <a:p>
              <a:pPr algn="ctr"/>
              <a:r>
                <a:rPr lang="en-US" sz="1800" b="1" i="1" dirty="0">
                  <a:solidFill>
                    <a:schemeClr val="tx1"/>
                  </a:solidFill>
                  <a:latin typeface="Arial" charset="0"/>
                </a:rPr>
                <a:t>Assess</a:t>
              </a:r>
              <a:r>
                <a:rPr lang="en-US" b="1" i="1" dirty="0"/>
                <a:t> </a:t>
              </a:r>
              <a:r>
                <a:rPr lang="en-US" b="1" i="1" u="sng" dirty="0">
                  <a:latin typeface="Arial" charset="0"/>
                </a:rPr>
                <a:t>r</a:t>
              </a:r>
              <a:r>
                <a:rPr lang="en-US" sz="1800" b="1" i="1" u="sng" dirty="0">
                  <a:solidFill>
                    <a:schemeClr val="tx1"/>
                  </a:solidFill>
                  <a:latin typeface="Arial" charset="0"/>
                </a:rPr>
                <a:t>elevancy</a:t>
              </a:r>
              <a:endParaRPr lang="en-US" sz="1800" b="1" i="1" dirty="0">
                <a:solidFill>
                  <a:schemeClr val="tx1"/>
                </a:solidFill>
                <a:latin typeface="Arial" charset="0"/>
              </a:endParaRPr>
            </a:p>
            <a:p>
              <a:pPr algn="ctr"/>
              <a:r>
                <a:rPr lang="en-US" sz="1800" b="1" i="1" dirty="0">
                  <a:solidFill>
                    <a:schemeClr val="tx1"/>
                  </a:solidFill>
                  <a:latin typeface="Arial" charset="0"/>
                </a:rPr>
                <a:t>for each r</a:t>
              </a:r>
              <a:r>
                <a:rPr lang="en-US" b="1" i="1" dirty="0"/>
                <a:t>ecent contract </a:t>
              </a:r>
              <a:endParaRPr lang="en-US" sz="1800" b="1" i="1" dirty="0">
                <a:solidFill>
                  <a:schemeClr val="tx1"/>
                </a:solidFill>
                <a:latin typeface="Arial" charset="0"/>
              </a:endParaRPr>
            </a:p>
          </p:txBody>
        </p:sp>
        <p:sp>
          <p:nvSpPr>
            <p:cNvPr id="10" name="Rectangle 19"/>
            <p:cNvSpPr>
              <a:spLocks noChangeArrowheads="1"/>
            </p:cNvSpPr>
            <p:nvPr/>
          </p:nvSpPr>
          <p:spPr bwMode="auto">
            <a:xfrm>
              <a:off x="1498600" y="3276600"/>
              <a:ext cx="6143625" cy="712862"/>
            </a:xfrm>
            <a:prstGeom prst="rect">
              <a:avLst/>
            </a:prstGeom>
            <a:solidFill>
              <a:srgbClr val="FFFF99"/>
            </a:solidFill>
            <a:ln w="28575">
              <a:solidFill>
                <a:srgbClr val="FF9900"/>
              </a:solidFill>
              <a:miter lim="800000"/>
              <a:headEnd/>
              <a:tailEnd/>
            </a:ln>
            <a:effectLst>
              <a:outerShdw dist="107763" dir="2700000" algn="ctr" rotWithShape="0">
                <a:schemeClr val="bg2"/>
              </a:outerShdw>
            </a:effectLst>
          </p:spPr>
          <p:txBody>
            <a:bodyPr wrap="none" anchor="ctr"/>
            <a:lstStyle/>
            <a:p>
              <a:pPr algn="ctr"/>
              <a:r>
                <a:rPr lang="en-US" sz="1600" b="1" i="1" dirty="0">
                  <a:solidFill>
                    <a:schemeClr val="tx1"/>
                  </a:solidFill>
                  <a:latin typeface="Arial" charset="0"/>
                </a:rPr>
                <a:t>Assess </a:t>
              </a:r>
              <a:r>
                <a:rPr lang="en-US" sz="1600" b="1" i="1" u="sng" dirty="0">
                  <a:solidFill>
                    <a:schemeClr val="tx1"/>
                  </a:solidFill>
                  <a:latin typeface="Arial" charset="0"/>
                </a:rPr>
                <a:t>quality</a:t>
              </a:r>
              <a:r>
                <a:rPr lang="en-US" sz="1600" b="1" i="1" dirty="0">
                  <a:solidFill>
                    <a:schemeClr val="tx1"/>
                  </a:solidFill>
                  <a:latin typeface="Arial" charset="0"/>
                </a:rPr>
                <a:t> of offeror’s performance and, if</a:t>
              </a:r>
            </a:p>
            <a:p>
              <a:pPr algn="ctr"/>
              <a:r>
                <a:rPr lang="en-US" sz="1600" b="1" i="1" dirty="0">
                  <a:latin typeface="Arial" charset="0"/>
                </a:rPr>
                <a:t>applicable, past compliance with small business requirements</a:t>
              </a:r>
              <a:endParaRPr lang="en-US" sz="1600" b="1" i="1" dirty="0">
                <a:solidFill>
                  <a:schemeClr val="tx1"/>
                </a:solidFill>
                <a:latin typeface="Arial" charset="0"/>
              </a:endParaRPr>
            </a:p>
          </p:txBody>
        </p:sp>
        <p:sp>
          <p:nvSpPr>
            <p:cNvPr id="11" name="Rectangle 12"/>
            <p:cNvSpPr>
              <a:spLocks noChangeArrowheads="1"/>
            </p:cNvSpPr>
            <p:nvPr/>
          </p:nvSpPr>
          <p:spPr bwMode="auto">
            <a:xfrm>
              <a:off x="1524000" y="4191000"/>
              <a:ext cx="6143625" cy="712863"/>
            </a:xfrm>
            <a:prstGeom prst="rect">
              <a:avLst/>
            </a:prstGeom>
            <a:solidFill>
              <a:srgbClr val="FFFF99"/>
            </a:solidFill>
            <a:ln w="28575">
              <a:solidFill>
                <a:srgbClr val="FF9900"/>
              </a:solidFill>
              <a:miter lim="800000"/>
              <a:headEnd/>
              <a:tailEnd/>
            </a:ln>
            <a:effectLst>
              <a:outerShdw dist="107763" dir="2700000" algn="ctr" rotWithShape="0">
                <a:schemeClr val="bg2"/>
              </a:outerShdw>
            </a:effectLst>
          </p:spPr>
          <p:txBody>
            <a:bodyPr wrap="none" anchor="ctr"/>
            <a:lstStyle/>
            <a:p>
              <a:pPr algn="ctr"/>
              <a:r>
                <a:rPr lang="en-US" sz="1600" b="1" i="1" dirty="0">
                  <a:solidFill>
                    <a:schemeClr val="tx1"/>
                  </a:solidFill>
                  <a:latin typeface="Arial" charset="0"/>
                </a:rPr>
                <a:t>Assign </a:t>
              </a:r>
              <a:r>
                <a:rPr lang="en-US" sz="1600" b="1" i="1" dirty="0" err="1">
                  <a:latin typeface="Arial" charset="0"/>
                </a:rPr>
                <a:t>o</a:t>
              </a:r>
              <a:r>
                <a:rPr lang="en-US" sz="1600" b="1" i="1" dirty="0" err="1">
                  <a:solidFill>
                    <a:schemeClr val="tx1"/>
                  </a:solidFill>
                  <a:latin typeface="Arial" charset="0"/>
                </a:rPr>
                <a:t>fferor’s</a:t>
              </a:r>
              <a:r>
                <a:rPr lang="en-US" sz="1600" b="1" i="1" dirty="0">
                  <a:solidFill>
                    <a:schemeClr val="tx1"/>
                  </a:solidFill>
                  <a:latin typeface="Arial" charset="0"/>
                </a:rPr>
                <a:t> PAST PERFORMANCE RATING</a:t>
              </a:r>
            </a:p>
            <a:p>
              <a:pPr algn="ctr"/>
              <a:r>
                <a:rPr lang="en-US" sz="1600" b="1" i="1" u="sng" dirty="0">
                  <a:solidFill>
                    <a:schemeClr val="tx1"/>
                  </a:solidFill>
                  <a:latin typeface="Arial" charset="0"/>
                </a:rPr>
                <a:t>Confidence Assessment Rating or Acceptable/Unacceptable</a:t>
              </a:r>
            </a:p>
          </p:txBody>
        </p:sp>
        <p:sp>
          <p:nvSpPr>
            <p:cNvPr id="12" name="Curved Right Arrow 11"/>
            <p:cNvSpPr/>
            <p:nvPr/>
          </p:nvSpPr>
          <p:spPr bwMode="auto">
            <a:xfrm flipH="1">
              <a:off x="7652411" y="1608211"/>
              <a:ext cx="1047089" cy="1451123"/>
            </a:xfrm>
            <a:prstGeom prst="curvedRightArrow">
              <a:avLst>
                <a:gd name="adj1" fmla="val 36092"/>
                <a:gd name="adj2" fmla="val 64383"/>
                <a:gd name="adj3" fmla="val 25000"/>
              </a:avLst>
            </a:prstGeom>
            <a:solidFill>
              <a:srgbClr val="FFFFCC"/>
            </a:solid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3" name="Curved Right Arrow 12"/>
            <p:cNvSpPr/>
            <p:nvPr/>
          </p:nvSpPr>
          <p:spPr bwMode="auto">
            <a:xfrm>
              <a:off x="451511" y="2503561"/>
              <a:ext cx="1047089" cy="1451123"/>
            </a:xfrm>
            <a:prstGeom prst="curvedRightArrow">
              <a:avLst>
                <a:gd name="adj1" fmla="val 36092"/>
                <a:gd name="adj2" fmla="val 64383"/>
                <a:gd name="adj3" fmla="val 25000"/>
              </a:avLst>
            </a:prstGeom>
            <a:solidFill>
              <a:srgbClr val="FFFFCC"/>
            </a:solid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sp>
          <p:nvSpPr>
            <p:cNvPr id="14" name="Curved Right Arrow 13"/>
            <p:cNvSpPr/>
            <p:nvPr/>
          </p:nvSpPr>
          <p:spPr bwMode="auto">
            <a:xfrm flipH="1">
              <a:off x="7671461" y="3427486"/>
              <a:ext cx="1047089" cy="1451123"/>
            </a:xfrm>
            <a:prstGeom prst="curvedRightArrow">
              <a:avLst>
                <a:gd name="adj1" fmla="val 36092"/>
                <a:gd name="adj2" fmla="val 64383"/>
                <a:gd name="adj3" fmla="val 25000"/>
              </a:avLst>
            </a:prstGeom>
            <a:solidFill>
              <a:srgbClr val="FFFFCC"/>
            </a:solidFill>
            <a:ln w="38100"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gr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49</a:t>
            </a:fld>
            <a:endParaRPr lang="en-US"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97875" cy="3810000"/>
          </a:xfrm>
        </p:spPr>
        <p:txBody>
          <a:bodyPr/>
          <a:lstStyle/>
          <a:p>
            <a:pPr indent="-283464">
              <a:spcBef>
                <a:spcPts val="1200"/>
              </a:spcBef>
              <a:spcAft>
                <a:spcPts val="1200"/>
              </a:spcAft>
              <a:buSzPct val="100000"/>
            </a:pPr>
            <a:r>
              <a:rPr lang="en-US" sz="2400" dirty="0"/>
              <a:t>Issued final solicitation (RFP)</a:t>
            </a:r>
          </a:p>
          <a:p>
            <a:pPr indent="-283464">
              <a:spcBef>
                <a:spcPts val="1200"/>
              </a:spcBef>
              <a:spcAft>
                <a:spcPts val="1200"/>
              </a:spcAft>
              <a:buSzPct val="100000"/>
            </a:pPr>
            <a:r>
              <a:rPr lang="en-US" sz="2400" dirty="0"/>
              <a:t>Established Source Selection Team (SST) and ensured</a:t>
            </a:r>
          </a:p>
          <a:p>
            <a:pPr lvl="1" indent="-283464">
              <a:spcBef>
                <a:spcPts val="1200"/>
              </a:spcBef>
              <a:spcAft>
                <a:spcPts val="1200"/>
              </a:spcAft>
              <a:buSzPct val="100000"/>
            </a:pPr>
            <a:r>
              <a:rPr lang="en-US" dirty="0">
                <a:ea typeface="+mn-ea"/>
                <a:cs typeface="+mn-cs"/>
              </a:rPr>
              <a:t>All members have reviewed SSP and RFP</a:t>
            </a:r>
          </a:p>
          <a:p>
            <a:pPr lvl="1" indent="-283464">
              <a:lnSpc>
                <a:spcPct val="150000"/>
              </a:lnSpc>
              <a:spcBef>
                <a:spcPts val="1200"/>
              </a:spcBef>
              <a:spcAft>
                <a:spcPts val="1200"/>
              </a:spcAft>
              <a:buSzPct val="100000"/>
            </a:pPr>
            <a:r>
              <a:rPr lang="en-US" dirty="0">
                <a:ea typeface="+mn-ea"/>
                <a:cs typeface="+mn-cs"/>
              </a:rPr>
              <a:t>All members and advisors have signed </a:t>
            </a:r>
            <a:r>
              <a:rPr lang="en-US" dirty="0">
                <a:ea typeface="+mn-ea"/>
                <a:cs typeface="+mn-cs"/>
                <a:hlinkClick r:id="rId3"/>
              </a:rPr>
              <a:t>Non-Disclosure Agreements</a:t>
            </a:r>
            <a:r>
              <a:rPr lang="en-US" dirty="0">
                <a:ea typeface="+mn-ea"/>
                <a:cs typeface="+mn-cs"/>
              </a:rPr>
              <a:t> at start of source selection and </a:t>
            </a:r>
            <a:r>
              <a:rPr lang="en-US" dirty="0">
                <a:ea typeface="+mn-ea"/>
                <a:cs typeface="+mn-cs"/>
                <a:hlinkClick r:id="rId3"/>
              </a:rPr>
              <a:t>Conflict of Interest Statements </a:t>
            </a:r>
            <a:r>
              <a:rPr lang="en-US" dirty="0">
                <a:ea typeface="+mn-ea"/>
                <a:cs typeface="+mn-cs"/>
              </a:rPr>
              <a:t>after receipt of offerors’ proposals</a:t>
            </a:r>
          </a:p>
        </p:txBody>
      </p:sp>
      <p:sp>
        <p:nvSpPr>
          <p:cNvPr id="5" name="Title 4"/>
          <p:cNvSpPr>
            <a:spLocks noGrp="1"/>
          </p:cNvSpPr>
          <p:nvPr>
            <p:ph type="title"/>
          </p:nvPr>
        </p:nvSpPr>
        <p:spPr>
          <a:xfrm>
            <a:off x="1219200" y="41101"/>
            <a:ext cx="6743178" cy="1178099"/>
          </a:xfrm>
        </p:spPr>
        <p:txBody>
          <a:bodyPr/>
          <a:lstStyle/>
          <a:p>
            <a:r>
              <a:rPr lang="en-US" dirty="0"/>
              <a:t>Recap – What Has Been Accomplished </a:t>
            </a:r>
          </a:p>
        </p:txBody>
      </p:sp>
      <p:sp>
        <p:nvSpPr>
          <p:cNvPr id="6" name="Flowchart: Punched Tape 5"/>
          <p:cNvSpPr/>
          <p:nvPr/>
        </p:nvSpPr>
        <p:spPr bwMode="auto">
          <a:xfrm>
            <a:off x="304800" y="5181600"/>
            <a:ext cx="8305800" cy="9906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2"/>
                </a:solidFill>
                <a:latin typeface="Calisto MT" pitchFamily="18" charset="0"/>
              </a:rPr>
              <a:t>A successful source selection requires a team that is </a:t>
            </a:r>
          </a:p>
          <a:p>
            <a:pPr marL="0" marR="0" indent="0" algn="ctr" defTabSz="914400" rtl="0" eaLnBrk="0" fontAlgn="base" latinLnBrk="0" hangingPunct="0">
              <a:lnSpc>
                <a:spcPct val="100000"/>
              </a:lnSpc>
              <a:spcBef>
                <a:spcPct val="0"/>
              </a:spcBef>
              <a:spcAft>
                <a:spcPct val="0"/>
              </a:spcAft>
              <a:buClrTx/>
              <a:buSzTx/>
              <a:buFontTx/>
              <a:buNone/>
              <a:tabLst/>
            </a:pPr>
            <a:r>
              <a:rPr lang="en-US" b="1" i="1" dirty="0">
                <a:solidFill>
                  <a:schemeClr val="tx2"/>
                </a:solidFill>
                <a:latin typeface="Calisto MT" pitchFamily="18" charset="0"/>
              </a:rPr>
              <a:t>engaged </a:t>
            </a:r>
            <a:r>
              <a:rPr lang="en-US" b="1" i="1" u="sng" dirty="0">
                <a:solidFill>
                  <a:schemeClr val="tx2"/>
                </a:solidFill>
                <a:latin typeface="Calisto MT" pitchFamily="18" charset="0"/>
              </a:rPr>
              <a:t>and</a:t>
            </a:r>
            <a:r>
              <a:rPr lang="en-US" b="1" i="1" dirty="0">
                <a:solidFill>
                  <a:schemeClr val="tx2"/>
                </a:solidFill>
                <a:latin typeface="Calisto MT" pitchFamily="18" charset="0"/>
              </a:rPr>
              <a:t> prepared</a:t>
            </a:r>
            <a:endParaRPr kumimoji="0" lang="en-US" b="1" i="1" u="none" strike="noStrike" cap="none" normalizeH="0" baseline="0" dirty="0">
              <a:ln>
                <a:noFill/>
              </a:ln>
              <a:solidFill>
                <a:schemeClr val="tx2"/>
              </a:solidFill>
              <a:effectLst/>
              <a:latin typeface="Calisto MT" pitchFamily="18" charset="0"/>
            </a:endParaRPr>
          </a:p>
        </p:txBody>
      </p:sp>
      <p:sp>
        <p:nvSpPr>
          <p:cNvPr id="3" name="Slide Number Placeholder 2"/>
          <p:cNvSpPr>
            <a:spLocks noGrp="1"/>
          </p:cNvSpPr>
          <p:nvPr>
            <p:ph type="sldNum" sz="quarter" idx="11"/>
          </p:nvPr>
        </p:nvSpPr>
        <p:spPr>
          <a:xfrm>
            <a:off x="7962378" y="6512099"/>
            <a:ext cx="1143000" cy="304800"/>
          </a:xfrm>
        </p:spPr>
        <p:txBody>
          <a:bodyPr/>
          <a:lstStyle/>
          <a:p>
            <a:pPr>
              <a:defRPr/>
            </a:pPr>
            <a:fld id="{BEED8B32-D5BB-414F-AAF8-0D2054DF8865}" type="slidenum">
              <a:rPr lang="en-US" smtClean="0"/>
              <a:pPr>
                <a:defRPr/>
              </a:pPr>
              <a:t>5</a:t>
            </a:fld>
            <a:endParaRPr lang="en-US" dirty="0">
              <a:solidFill>
                <a:schemeClr val="bg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219200"/>
            <a:ext cx="8502650" cy="5029200"/>
          </a:xfrm>
        </p:spPr>
        <p:txBody>
          <a:bodyPr/>
          <a:lstStyle/>
          <a:p>
            <a:pPr indent="-283464">
              <a:spcBef>
                <a:spcPts val="300"/>
              </a:spcBef>
              <a:spcAft>
                <a:spcPts val="300"/>
              </a:spcAft>
              <a:buSzPct val="100000"/>
              <a:defRPr/>
            </a:pPr>
            <a:r>
              <a:rPr lang="en-US" sz="2400" dirty="0">
                <a:ea typeface="+mn-ea"/>
                <a:cs typeface="+mn-cs"/>
              </a:rPr>
              <a:t>Past Performance evaluators must</a:t>
            </a:r>
          </a:p>
          <a:p>
            <a:pPr lvl="1" indent="-283464">
              <a:spcBef>
                <a:spcPts val="300"/>
              </a:spcBef>
              <a:spcAft>
                <a:spcPts val="300"/>
              </a:spcAft>
              <a:buSzPct val="100000"/>
              <a:defRPr/>
            </a:pPr>
            <a:r>
              <a:rPr lang="en-US" dirty="0">
                <a:ea typeface="+mn-ea"/>
                <a:cs typeface="+mn-cs"/>
              </a:rPr>
              <a:t>Understand various approaches to obtain Past Performance Information (PPI)</a:t>
            </a:r>
          </a:p>
          <a:p>
            <a:pPr lvl="1" indent="-283464">
              <a:spcBef>
                <a:spcPts val="300"/>
              </a:spcBef>
              <a:spcAft>
                <a:spcPts val="300"/>
              </a:spcAft>
              <a:buSzPct val="100000"/>
              <a:defRPr/>
            </a:pPr>
            <a:r>
              <a:rPr lang="en-US" dirty="0">
                <a:ea typeface="+mn-ea"/>
                <a:cs typeface="+mn-cs"/>
              </a:rPr>
              <a:t>Evaluate recency of PPI </a:t>
            </a:r>
          </a:p>
          <a:p>
            <a:pPr lvl="2" indent="-283464">
              <a:spcBef>
                <a:spcPts val="300"/>
              </a:spcBef>
              <a:spcAft>
                <a:spcPts val="300"/>
              </a:spcAft>
              <a:buSzPct val="100000"/>
              <a:defRPr/>
            </a:pPr>
            <a:r>
              <a:rPr lang="en-US" sz="1800" dirty="0">
                <a:ea typeface="+mn-ea"/>
                <a:cs typeface="+mn-cs"/>
              </a:rPr>
              <a:t>Include explanation why each identified PPI complied with or failed to meet criteria</a:t>
            </a:r>
          </a:p>
          <a:p>
            <a:pPr lvl="2" indent="-283464">
              <a:spcBef>
                <a:spcPts val="300"/>
              </a:spcBef>
              <a:spcAft>
                <a:spcPts val="300"/>
              </a:spcAft>
              <a:buSzPct val="100000"/>
              <a:defRPr/>
            </a:pPr>
            <a:r>
              <a:rPr lang="en-US" sz="1800" dirty="0">
                <a:ea typeface="+mn-ea"/>
                <a:cs typeface="+mn-cs"/>
              </a:rPr>
              <a:t>Identify those not further considered</a:t>
            </a:r>
            <a:endParaRPr lang="en-US" sz="1600" dirty="0">
              <a:ea typeface="+mn-ea"/>
              <a:cs typeface="+mn-cs"/>
            </a:endParaRPr>
          </a:p>
          <a:p>
            <a:pPr lvl="1" indent="-283464">
              <a:spcBef>
                <a:spcPts val="300"/>
              </a:spcBef>
              <a:spcAft>
                <a:spcPts val="300"/>
              </a:spcAft>
              <a:buSzPct val="100000"/>
              <a:defRPr/>
            </a:pPr>
            <a:r>
              <a:rPr lang="en-US" dirty="0">
                <a:ea typeface="+mn-ea"/>
                <a:cs typeface="+mn-cs"/>
              </a:rPr>
              <a:t>Evaluate relevancy of PPI</a:t>
            </a:r>
          </a:p>
          <a:p>
            <a:pPr lvl="2" indent="-283464">
              <a:spcBef>
                <a:spcPts val="300"/>
              </a:spcBef>
              <a:spcAft>
                <a:spcPts val="300"/>
              </a:spcAft>
              <a:buSzPct val="100000"/>
              <a:defRPr/>
            </a:pPr>
            <a:r>
              <a:rPr lang="en-US" sz="1800" dirty="0">
                <a:ea typeface="+mn-ea"/>
                <a:cs typeface="+mn-cs"/>
              </a:rPr>
              <a:t>Use solicitation’s relevancy definitions to determine relevance for each factor or </a:t>
            </a:r>
            <a:r>
              <a:rPr lang="en-US" sz="1800" dirty="0" err="1">
                <a:ea typeface="+mn-ea"/>
                <a:cs typeface="+mn-cs"/>
              </a:rPr>
              <a:t>subfactor</a:t>
            </a:r>
            <a:r>
              <a:rPr lang="en-US" sz="1800" dirty="0">
                <a:ea typeface="+mn-ea"/>
                <a:cs typeface="+mn-cs"/>
              </a:rPr>
              <a:t>, as appropriate</a:t>
            </a:r>
          </a:p>
          <a:p>
            <a:pPr lvl="2" indent="-283464">
              <a:spcBef>
                <a:spcPts val="300"/>
              </a:spcBef>
              <a:spcAft>
                <a:spcPts val="300"/>
              </a:spcAft>
              <a:buSzPct val="100000"/>
              <a:defRPr/>
            </a:pPr>
            <a:r>
              <a:rPr lang="en-US" sz="1800" dirty="0">
                <a:ea typeface="+mn-ea"/>
                <a:cs typeface="+mn-cs"/>
              </a:rPr>
              <a:t>Include complete explanation why factor or </a:t>
            </a:r>
            <a:r>
              <a:rPr lang="en-US" sz="1800" dirty="0" err="1">
                <a:ea typeface="+mn-ea"/>
                <a:cs typeface="+mn-cs"/>
              </a:rPr>
              <a:t>subfactor</a:t>
            </a:r>
            <a:r>
              <a:rPr lang="en-US" sz="1800" dirty="0">
                <a:ea typeface="+mn-ea"/>
                <a:cs typeface="+mn-cs"/>
              </a:rPr>
              <a:t> was determined within selected relevancy definition </a:t>
            </a:r>
          </a:p>
          <a:p>
            <a:pPr lvl="2" indent="-283464">
              <a:spcBef>
                <a:spcPts val="300"/>
              </a:spcBef>
              <a:spcAft>
                <a:spcPts val="300"/>
              </a:spcAft>
              <a:buSzPct val="100000"/>
              <a:defRPr/>
            </a:pPr>
            <a:r>
              <a:rPr lang="en-US" sz="1800" dirty="0">
                <a:ea typeface="+mn-ea"/>
                <a:cs typeface="+mn-cs"/>
              </a:rPr>
              <a:t>When determined “not relevant” indicate instance not further considered</a:t>
            </a:r>
          </a:p>
          <a:p>
            <a:pPr lvl="2" indent="-283464">
              <a:spcBef>
                <a:spcPts val="300"/>
              </a:spcBef>
              <a:spcAft>
                <a:spcPts val="300"/>
              </a:spcAft>
              <a:buSzPct val="100000"/>
              <a:defRPr/>
            </a:pPr>
            <a:endParaRPr lang="en-US" sz="1800" dirty="0">
              <a:ea typeface="+mn-ea"/>
              <a:cs typeface="+mn-cs"/>
            </a:endParaRPr>
          </a:p>
        </p:txBody>
      </p:sp>
      <p:sp>
        <p:nvSpPr>
          <p:cNvPr id="6" name="Rectangle 5"/>
          <p:cNvSpPr>
            <a:spLocks noGrp="1" noChangeArrowheads="1"/>
          </p:cNvSpPr>
          <p:nvPr>
            <p:ph type="title"/>
          </p:nvPr>
        </p:nvSpPr>
        <p:spPr>
          <a:xfrm>
            <a:off x="1219200" y="28575"/>
            <a:ext cx="6769100" cy="1190625"/>
          </a:xfrm>
          <a:noFill/>
        </p:spPr>
        <p:txBody>
          <a:bodyPr/>
          <a:lstStyle/>
          <a:p>
            <a:r>
              <a:rPr lang="en-US" dirty="0"/>
              <a:t>Past Performance Rating Process </a:t>
            </a:r>
            <a:r>
              <a:rPr lang="en-US" sz="3200" dirty="0"/>
              <a:t>(cont.)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50</a:t>
            </a:fld>
            <a:endParaRPr lang="en-US" dirty="0">
              <a:solidFill>
                <a:schemeClr val="bg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04800" y="1219200"/>
            <a:ext cx="8502650" cy="5029200"/>
          </a:xfrm>
        </p:spPr>
        <p:txBody>
          <a:bodyPr/>
          <a:lstStyle/>
          <a:p>
            <a:pPr indent="-283464">
              <a:spcBef>
                <a:spcPts val="300"/>
              </a:spcBef>
              <a:spcAft>
                <a:spcPts val="300"/>
              </a:spcAft>
              <a:buSzPct val="100000"/>
              <a:defRPr/>
            </a:pPr>
            <a:r>
              <a:rPr lang="en-US" sz="2400" dirty="0">
                <a:ea typeface="+mn-ea"/>
                <a:cs typeface="+mn-cs"/>
              </a:rPr>
              <a:t>Past Performance evaluators must, cont’d</a:t>
            </a:r>
            <a:endParaRPr lang="en-US" sz="1800" dirty="0">
              <a:ea typeface="+mn-ea"/>
              <a:cs typeface="+mn-cs"/>
            </a:endParaRPr>
          </a:p>
          <a:p>
            <a:pPr lvl="1" indent="-283464">
              <a:spcBef>
                <a:spcPts val="300"/>
              </a:spcBef>
              <a:spcAft>
                <a:spcPts val="300"/>
              </a:spcAft>
              <a:buSzPct val="100000"/>
              <a:defRPr/>
            </a:pPr>
            <a:r>
              <a:rPr lang="en-US" dirty="0"/>
              <a:t>Evaluate quality of Past Performance</a:t>
            </a:r>
          </a:p>
          <a:p>
            <a:pPr lvl="2" indent="-283464">
              <a:spcBef>
                <a:spcPts val="300"/>
              </a:spcBef>
              <a:spcAft>
                <a:spcPts val="300"/>
              </a:spcAft>
              <a:buSzPct val="100000"/>
              <a:defRPr/>
            </a:pPr>
            <a:r>
              <a:rPr lang="en-US" dirty="0">
                <a:ea typeface="+mn-ea"/>
                <a:cs typeface="+mn-cs"/>
              </a:rPr>
              <a:t>Include evaluation of offerors' past compliance with FAR 52.219-8 (Utilization of Small Business Concerns) and/or FAR 52.219-9 (Small Business Subcontracting Plan), if applicable if the applicable clauses were included in the offerors’ submitted past performance efforts</a:t>
            </a:r>
          </a:p>
          <a:p>
            <a:pPr lvl="2" indent="-283464">
              <a:spcBef>
                <a:spcPts val="300"/>
              </a:spcBef>
              <a:spcAft>
                <a:spcPts val="300"/>
              </a:spcAft>
              <a:buSzPct val="100000"/>
              <a:defRPr/>
            </a:pPr>
            <a:r>
              <a:rPr lang="en-US" dirty="0">
                <a:ea typeface="+mn-ea"/>
                <a:cs typeface="+mn-cs"/>
              </a:rPr>
              <a:t>Ask offerors to state whether these clauses were included in their submitted contracts and, if so, whether they complied with the clauses</a:t>
            </a:r>
          </a:p>
          <a:p>
            <a:pPr lvl="2" indent="-283464">
              <a:spcBef>
                <a:spcPts val="300"/>
              </a:spcBef>
              <a:spcAft>
                <a:spcPts val="300"/>
              </a:spcAft>
              <a:buSzPct val="100000"/>
              <a:defRPr/>
            </a:pPr>
            <a:r>
              <a:rPr lang="en-US" dirty="0">
                <a:ea typeface="+mn-ea"/>
                <a:cs typeface="+mn-cs"/>
              </a:rPr>
              <a:t>Include compliance information in past performance questionnaires/interviews with offerors’ past performance points of contract</a:t>
            </a:r>
          </a:p>
          <a:p>
            <a:pPr lvl="2" indent="-283464">
              <a:spcBef>
                <a:spcPts val="300"/>
              </a:spcBef>
              <a:spcAft>
                <a:spcPts val="300"/>
              </a:spcAft>
              <a:buSzPct val="100000"/>
              <a:defRPr/>
            </a:pPr>
            <a:r>
              <a:rPr lang="en-US" dirty="0">
                <a:ea typeface="+mn-ea"/>
                <a:cs typeface="+mn-cs"/>
              </a:rPr>
              <a:t>Narrative evaluation – no rating assigned, but must be included in assignment of overall past performance rating</a:t>
            </a:r>
          </a:p>
        </p:txBody>
      </p:sp>
      <p:sp>
        <p:nvSpPr>
          <p:cNvPr id="6" name="Rectangle 5"/>
          <p:cNvSpPr>
            <a:spLocks noGrp="1" noChangeArrowheads="1"/>
          </p:cNvSpPr>
          <p:nvPr>
            <p:ph type="title"/>
          </p:nvPr>
        </p:nvSpPr>
        <p:spPr>
          <a:xfrm>
            <a:off x="1219200" y="28575"/>
            <a:ext cx="6769100" cy="1190625"/>
          </a:xfrm>
          <a:noFill/>
        </p:spPr>
        <p:txBody>
          <a:bodyPr/>
          <a:lstStyle/>
          <a:p>
            <a:r>
              <a:rPr lang="en-US" dirty="0"/>
              <a:t>Past Performance Rating Process </a:t>
            </a:r>
            <a:r>
              <a:rPr lang="en-US" sz="3200" dirty="0"/>
              <a:t>(cont.)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51</a:t>
            </a:fld>
            <a:endParaRPr lang="en-US" dirty="0">
              <a:solidFill>
                <a:schemeClr val="bg2"/>
              </a:solidFill>
            </a:endParaRPr>
          </a:p>
        </p:txBody>
      </p:sp>
    </p:spTree>
    <p:extLst>
      <p:ext uri="{BB962C8B-B14F-4D97-AF65-F5344CB8AC3E}">
        <p14:creationId xmlns:p14="http://schemas.microsoft.com/office/powerpoint/2010/main" val="2235289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244798"/>
            <a:ext cx="8382000" cy="5409173"/>
          </a:xfrm>
        </p:spPr>
        <p:txBody>
          <a:bodyPr wrap="square">
            <a:spAutoFit/>
          </a:bodyPr>
          <a:lstStyle/>
          <a:p>
            <a:pPr indent="-283464">
              <a:spcBef>
                <a:spcPts val="600"/>
              </a:spcBef>
              <a:buSzPct val="100000"/>
              <a:defRPr/>
            </a:pPr>
            <a:r>
              <a:rPr lang="en-US" sz="2400" dirty="0"/>
              <a:t>Past Performance evaluators must:</a:t>
            </a:r>
          </a:p>
          <a:p>
            <a:pPr lvl="1" indent="-283464">
              <a:spcBef>
                <a:spcPts val="600"/>
              </a:spcBef>
              <a:buSzPct val="100000"/>
              <a:defRPr/>
            </a:pPr>
            <a:r>
              <a:rPr lang="en-US" dirty="0">
                <a:ea typeface="+mn-ea"/>
                <a:cs typeface="+mn-cs"/>
              </a:rPr>
              <a:t>Assess quality of performance received from various sources (i.e., references/questionnaires, CPARS/FAPIIS, etc.)</a:t>
            </a:r>
          </a:p>
          <a:p>
            <a:pPr lvl="1" indent="-283464">
              <a:spcBef>
                <a:spcPts val="600"/>
              </a:spcBef>
              <a:buSzPct val="100000"/>
              <a:defRPr/>
            </a:pPr>
            <a:r>
              <a:rPr lang="en-US" dirty="0">
                <a:ea typeface="+mn-ea"/>
                <a:cs typeface="+mn-cs"/>
              </a:rPr>
              <a:t>Document why past performance team agrees or disagrees with reported performance from past performance report (CPARS, questionnaire responses, etc.)</a:t>
            </a:r>
          </a:p>
          <a:p>
            <a:pPr lvl="1" indent="-283464">
              <a:spcBef>
                <a:spcPts val="600"/>
              </a:spcBef>
              <a:buSzPct val="100000"/>
              <a:defRPr/>
            </a:pPr>
            <a:r>
              <a:rPr lang="en-US" dirty="0">
                <a:ea typeface="+mn-ea"/>
                <a:cs typeface="+mn-cs"/>
              </a:rPr>
              <a:t>Ensure records clearly explain and support assigned rating</a:t>
            </a:r>
          </a:p>
          <a:p>
            <a:pPr lvl="2" indent="-283464">
              <a:spcBef>
                <a:spcPts val="600"/>
              </a:spcBef>
              <a:buSzPct val="100000"/>
              <a:defRPr/>
            </a:pPr>
            <a:r>
              <a:rPr lang="en-US" sz="1800" dirty="0">
                <a:ea typeface="+mn-ea"/>
                <a:cs typeface="+mn-cs"/>
              </a:rPr>
              <a:t>Discussion and research may result in a different opinion of contract performance</a:t>
            </a:r>
          </a:p>
          <a:p>
            <a:pPr indent="-283464">
              <a:spcBef>
                <a:spcPts val="600"/>
              </a:spcBef>
              <a:buSzPct val="100000"/>
              <a:defRPr/>
            </a:pPr>
            <a:r>
              <a:rPr lang="en-US" sz="2400" dirty="0"/>
              <a:t>Good practices:</a:t>
            </a:r>
          </a:p>
          <a:p>
            <a:pPr lvl="1" indent="-283464">
              <a:spcBef>
                <a:spcPts val="600"/>
              </a:spcBef>
              <a:buSzPct val="100000"/>
              <a:defRPr/>
            </a:pPr>
            <a:r>
              <a:rPr lang="en-US" dirty="0">
                <a:ea typeface="+mn-ea"/>
                <a:cs typeface="+mn-cs"/>
              </a:rPr>
              <a:t>Clearly document the rationale for Acceptable/Unacceptable past performance rating or confidence assessment rating</a:t>
            </a:r>
          </a:p>
          <a:p>
            <a:pPr lvl="1" indent="-283464">
              <a:spcBef>
                <a:spcPts val="600"/>
              </a:spcBef>
              <a:buSzPct val="100000"/>
              <a:defRPr/>
            </a:pPr>
            <a:r>
              <a:rPr lang="en-US" dirty="0">
                <a:ea typeface="+mn-ea"/>
                <a:cs typeface="+mn-cs"/>
              </a:rPr>
              <a:t>Base rating on integrated analysis of positive and negative performance identified</a:t>
            </a:r>
          </a:p>
          <a:p>
            <a:pPr marL="406400" lvl="1" indent="0">
              <a:spcBef>
                <a:spcPts val="300"/>
              </a:spcBef>
              <a:spcAft>
                <a:spcPts val="0"/>
              </a:spcAft>
              <a:buSzPct val="100000"/>
              <a:buNone/>
            </a:pPr>
            <a:endParaRPr lang="en-US" sz="2400" dirty="0"/>
          </a:p>
        </p:txBody>
      </p:sp>
      <p:sp>
        <p:nvSpPr>
          <p:cNvPr id="5" name="Title 4"/>
          <p:cNvSpPr>
            <a:spLocks noGrp="1"/>
          </p:cNvSpPr>
          <p:nvPr>
            <p:ph type="title"/>
          </p:nvPr>
        </p:nvSpPr>
        <p:spPr>
          <a:xfrm>
            <a:off x="1219200" y="76200"/>
            <a:ext cx="6769100" cy="993144"/>
          </a:xfrm>
        </p:spPr>
        <p:txBody>
          <a:bodyPr/>
          <a:lstStyle/>
          <a:p>
            <a:r>
              <a:rPr lang="en-US" dirty="0"/>
              <a:t>Past Performance Rating Process </a:t>
            </a:r>
            <a:r>
              <a:rPr lang="en-US" sz="3200" dirty="0"/>
              <a:t>(cont.)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52</a:t>
            </a:fld>
            <a:endParaRPr lang="en-US" dirty="0">
              <a:solidFill>
                <a:schemeClr val="bg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04800" y="2514600"/>
            <a:ext cx="4223657" cy="369331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 name="Title 3"/>
          <p:cNvSpPr>
            <a:spLocks noGrp="1"/>
          </p:cNvSpPr>
          <p:nvPr>
            <p:ph type="title"/>
          </p:nvPr>
        </p:nvSpPr>
        <p:spPr>
          <a:xfrm>
            <a:off x="1219200" y="152400"/>
            <a:ext cx="6769100" cy="1053806"/>
          </a:xfrm>
        </p:spPr>
        <p:txBody>
          <a:bodyPr/>
          <a:lstStyle/>
          <a:p>
            <a:r>
              <a:rPr lang="en-US" dirty="0"/>
              <a:t>Past Performance vs. </a:t>
            </a:r>
            <a:br>
              <a:rPr lang="en-US" dirty="0"/>
            </a:br>
            <a:r>
              <a:rPr lang="en-US" dirty="0"/>
              <a:t>Responsibility Determination</a:t>
            </a:r>
          </a:p>
        </p:txBody>
      </p:sp>
      <p:sp>
        <p:nvSpPr>
          <p:cNvPr id="7" name="Rectangle 6"/>
          <p:cNvSpPr/>
          <p:nvPr/>
        </p:nvSpPr>
        <p:spPr>
          <a:xfrm>
            <a:off x="337450" y="2514600"/>
            <a:ext cx="4114801" cy="3693319"/>
          </a:xfrm>
          <a:prstGeom prst="rect">
            <a:avLst/>
          </a:prstGeom>
          <a:solidFill>
            <a:srgbClr val="CCECFF"/>
          </a:solidFill>
        </p:spPr>
        <p:txBody>
          <a:bodyPr wrap="square">
            <a:spAutoFit/>
          </a:bodyPr>
          <a:lstStyle/>
          <a:p>
            <a:pPr marL="283464" indent="-285750">
              <a:buClr>
                <a:srgbClr val="151C77"/>
              </a:buClr>
              <a:buFont typeface="Wingdings" panose="05000000000000000000" pitchFamily="2" charset="2"/>
              <a:buChar char="§"/>
            </a:pPr>
            <a:r>
              <a:rPr lang="en-US" b="1" dirty="0"/>
              <a:t>Does offeror have capability to perform?</a:t>
            </a:r>
          </a:p>
          <a:p>
            <a:pPr marL="679133" lvl="1" indent="-285750">
              <a:buClr>
                <a:srgbClr val="151C77"/>
              </a:buClr>
              <a:buFont typeface="Wingdings" panose="05000000000000000000" pitchFamily="2" charset="2"/>
              <a:buChar char="§"/>
            </a:pPr>
            <a:r>
              <a:rPr lang="en-US" b="1" dirty="0"/>
              <a:t>Financial capacity</a:t>
            </a:r>
          </a:p>
          <a:p>
            <a:pPr marL="679133" lvl="1" indent="-285750">
              <a:buClr>
                <a:srgbClr val="151C77"/>
              </a:buClr>
              <a:buFont typeface="Wingdings" panose="05000000000000000000" pitchFamily="2" charset="2"/>
              <a:buChar char="§"/>
            </a:pPr>
            <a:r>
              <a:rPr lang="en-US" b="1" dirty="0"/>
              <a:t>Requisite facilities, etc.</a:t>
            </a:r>
          </a:p>
          <a:p>
            <a:pPr marL="679133" lvl="1" indent="-285750">
              <a:buClr>
                <a:srgbClr val="151C77"/>
              </a:buClr>
              <a:buFont typeface="Wingdings" panose="05000000000000000000" pitchFamily="2" charset="2"/>
              <a:buChar char="§"/>
            </a:pPr>
            <a:r>
              <a:rPr lang="en-US" b="1" dirty="0"/>
              <a:t>Track record of integrity and business ethics</a:t>
            </a:r>
          </a:p>
          <a:p>
            <a:pPr marL="679133" lvl="1" indent="-285750">
              <a:buClr>
                <a:srgbClr val="151C77"/>
              </a:buClr>
              <a:buFont typeface="Wingdings" panose="05000000000000000000" pitchFamily="2" charset="2"/>
              <a:buChar char="§"/>
            </a:pPr>
            <a:r>
              <a:rPr lang="en-US" b="1" dirty="0"/>
              <a:t>Appropriate systems in place (accounting, property, quality, etc.)</a:t>
            </a:r>
          </a:p>
          <a:p>
            <a:pPr marL="283464" indent="-285750">
              <a:buClr>
                <a:srgbClr val="151C77"/>
              </a:buClr>
              <a:buFont typeface="Wingdings" panose="05000000000000000000" pitchFamily="2" charset="2"/>
              <a:buChar char="§"/>
            </a:pPr>
            <a:r>
              <a:rPr lang="en-US" b="1" dirty="0"/>
              <a:t>Pre-award surveys useful in providing detailed analysis</a:t>
            </a:r>
          </a:p>
          <a:p>
            <a:pPr marL="283464" indent="-285750">
              <a:buClr>
                <a:srgbClr val="151C77"/>
              </a:buClr>
              <a:buFont typeface="Wingdings" panose="05000000000000000000" pitchFamily="2" charset="2"/>
              <a:buChar char="§"/>
            </a:pPr>
            <a:r>
              <a:rPr lang="en-US" b="1" dirty="0"/>
              <a:t>Results in PCO determination of responsibility</a:t>
            </a:r>
          </a:p>
        </p:txBody>
      </p:sp>
      <p:sp>
        <p:nvSpPr>
          <p:cNvPr id="9" name="Text Box 4"/>
          <p:cNvSpPr txBox="1">
            <a:spLocks noChangeArrowheads="1"/>
          </p:cNvSpPr>
          <p:nvPr/>
        </p:nvSpPr>
        <p:spPr bwMode="auto">
          <a:xfrm>
            <a:off x="4724400" y="1599886"/>
            <a:ext cx="4059238" cy="707886"/>
          </a:xfrm>
          <a:prstGeom prst="rect">
            <a:avLst/>
          </a:prstGeom>
          <a:solidFill>
            <a:srgbClr val="FFFF99"/>
          </a:solidFill>
          <a:ln w="38100" algn="ctr">
            <a:solidFill>
              <a:srgbClr val="FF9900"/>
            </a:solidFill>
            <a:miter lim="800000"/>
            <a:headEnd/>
            <a:tailEnd/>
          </a:ln>
          <a:effectLst>
            <a:outerShdw dist="71842" dir="2700000" algn="ctr" rotWithShape="0">
              <a:schemeClr val="bg2"/>
            </a:outerShdw>
          </a:effectLst>
        </p:spPr>
        <p:txBody>
          <a:bodyPr wrap="square" anchor="ctr" anchorCtr="1">
            <a:spAutoFit/>
          </a:bodyPr>
          <a:lstStyle/>
          <a:p>
            <a:pPr algn="ctr" eaLnBrk="0" hangingPunct="0">
              <a:defRPr/>
            </a:pPr>
            <a:r>
              <a:rPr lang="en-US" sz="2000" b="1" dirty="0"/>
              <a:t>Past Performance Evaluation: Past Performance Team</a:t>
            </a:r>
          </a:p>
        </p:txBody>
      </p:sp>
      <p:sp>
        <p:nvSpPr>
          <p:cNvPr id="11" name="Text Box 4"/>
          <p:cNvSpPr txBox="1">
            <a:spLocks noChangeArrowheads="1"/>
          </p:cNvSpPr>
          <p:nvPr/>
        </p:nvSpPr>
        <p:spPr bwMode="auto">
          <a:xfrm>
            <a:off x="337451" y="1592580"/>
            <a:ext cx="4114801" cy="707886"/>
          </a:xfrm>
          <a:prstGeom prst="rect">
            <a:avLst/>
          </a:prstGeom>
          <a:solidFill>
            <a:srgbClr val="FFFF99"/>
          </a:solidFill>
          <a:ln w="38100" algn="ctr">
            <a:solidFill>
              <a:srgbClr val="FF9900"/>
            </a:solidFill>
            <a:miter lim="800000"/>
            <a:headEnd/>
            <a:tailEnd/>
          </a:ln>
          <a:effectLst>
            <a:outerShdw dist="71842" dir="2700000" algn="ctr" rotWithShape="0">
              <a:schemeClr val="bg2"/>
            </a:outerShdw>
          </a:effectLst>
        </p:spPr>
        <p:txBody>
          <a:bodyPr wrap="square">
            <a:spAutoFit/>
          </a:bodyPr>
          <a:lstStyle/>
          <a:p>
            <a:pPr algn="ctr" eaLnBrk="0" hangingPunct="0">
              <a:defRPr/>
            </a:pPr>
            <a:r>
              <a:rPr lang="en-US" sz="2000" b="1" dirty="0"/>
              <a:t>Responsibility Determination:  PCO </a:t>
            </a:r>
          </a:p>
        </p:txBody>
      </p:sp>
      <p:sp>
        <p:nvSpPr>
          <p:cNvPr id="13" name="Content Placeholder 9"/>
          <p:cNvSpPr txBox="1">
            <a:spLocks/>
          </p:cNvSpPr>
          <p:nvPr/>
        </p:nvSpPr>
        <p:spPr bwMode="auto">
          <a:xfrm>
            <a:off x="4876800" y="2667000"/>
            <a:ext cx="38100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0" fontAlgn="base" latinLnBrk="0" hangingPunct="0">
              <a:lnSpc>
                <a:spcPct val="100000"/>
              </a:lnSpc>
              <a:spcBef>
                <a:spcPct val="50000"/>
              </a:spcBef>
              <a:spcAft>
                <a:spcPct val="0"/>
              </a:spcAft>
              <a:buClr>
                <a:srgbClr val="151C77"/>
              </a:buClr>
              <a:buSzPct val="80000"/>
              <a:buFont typeface="Wingdings" pitchFamily="2" charset="2"/>
              <a:buNone/>
              <a:tabLst/>
              <a:defRPr/>
            </a:pPr>
            <a:r>
              <a:rPr kumimoji="0" lang="en-US" sz="2000" b="1" i="0" u="none" strike="noStrike" kern="0" cap="none" spc="0" normalizeH="0" baseline="0" noProof="0" dirty="0">
                <a:ln>
                  <a:noFill/>
                </a:ln>
                <a:solidFill>
                  <a:schemeClr val="tx1"/>
                </a:solidFill>
                <a:effectLst/>
                <a:uLnTx/>
                <a:uFillTx/>
                <a:latin typeface="+mn-lt"/>
                <a:ea typeface="+mn-ea"/>
                <a:cs typeface="+mn-cs"/>
              </a:rPr>
              <a:t>  </a:t>
            </a:r>
          </a:p>
        </p:txBody>
      </p:sp>
      <p:sp>
        <p:nvSpPr>
          <p:cNvPr id="14" name="Rectangle 3"/>
          <p:cNvSpPr txBox="1">
            <a:spLocks noChangeArrowheads="1"/>
          </p:cNvSpPr>
          <p:nvPr/>
        </p:nvSpPr>
        <p:spPr bwMode="auto">
          <a:xfrm>
            <a:off x="4724400" y="2514600"/>
            <a:ext cx="4083050" cy="3416320"/>
          </a:xfrm>
          <a:prstGeom prst="rect">
            <a:avLst/>
          </a:prstGeom>
          <a:solidFill>
            <a:srgbClr val="CCEC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285750" marR="0" lvl="0" indent="-285750" fontAlgn="base">
              <a:lnSpc>
                <a:spcPct val="100000"/>
              </a:lnSpc>
              <a:spcAft>
                <a:spcPct val="0"/>
              </a:spcAft>
              <a:buClr>
                <a:srgbClr val="151C77"/>
              </a:buClr>
              <a:buSzPct val="100000"/>
              <a:buFont typeface="Wingdings" panose="05000000000000000000" pitchFamily="2" charset="2"/>
              <a:buChar char="§"/>
              <a:tabLst/>
              <a:defRPr/>
            </a:pPr>
            <a:r>
              <a:rPr lang="en-US" b="1" dirty="0"/>
              <a:t>Identifies degree of government confidence for each competing offeror</a:t>
            </a:r>
          </a:p>
          <a:p>
            <a:pPr marL="285750" marR="0" lvl="0" indent="-285750" fontAlgn="base">
              <a:lnSpc>
                <a:spcPct val="100000"/>
              </a:lnSpc>
              <a:spcAft>
                <a:spcPct val="0"/>
              </a:spcAft>
              <a:buClr>
                <a:srgbClr val="151C77"/>
              </a:buClr>
              <a:buSzPct val="100000"/>
              <a:buFont typeface="Wingdings" panose="05000000000000000000" pitchFamily="2" charset="2"/>
              <a:buChar char="§"/>
              <a:tabLst/>
              <a:defRPr/>
            </a:pPr>
            <a:r>
              <a:rPr lang="en-US" b="1" dirty="0"/>
              <a:t>Will offeror do the work successfully?</a:t>
            </a:r>
          </a:p>
          <a:p>
            <a:pPr marL="739775" lvl="1" indent="-285750" fontAlgn="base">
              <a:spcAft>
                <a:spcPct val="0"/>
              </a:spcAft>
              <a:buClr>
                <a:srgbClr val="151C77"/>
              </a:buClr>
              <a:buSzPct val="100000"/>
              <a:buFont typeface="Wingdings" panose="05000000000000000000" pitchFamily="2" charset="2"/>
              <a:buChar char="§"/>
            </a:pPr>
            <a:r>
              <a:rPr lang="en-US" b="1" dirty="0"/>
              <a:t>Based upon its track record of recent, relevant performance</a:t>
            </a:r>
          </a:p>
          <a:p>
            <a:pPr marL="285750" marR="0" lvl="0" indent="-285750" fontAlgn="base">
              <a:lnSpc>
                <a:spcPct val="100000"/>
              </a:lnSpc>
              <a:spcAft>
                <a:spcPct val="0"/>
              </a:spcAft>
              <a:buClr>
                <a:srgbClr val="151C77"/>
              </a:buClr>
              <a:buSzPct val="100000"/>
              <a:buFont typeface="Wingdings" panose="05000000000000000000" pitchFamily="2" charset="2"/>
              <a:buChar char="§"/>
              <a:tabLst/>
              <a:defRPr/>
            </a:pPr>
            <a:r>
              <a:rPr lang="en-US" b="1" dirty="0"/>
              <a:t>Results in Acceptable/ Unacceptable Rating or Performance Confidence Assessment Rating</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53</a:t>
            </a:fld>
            <a:endParaRPr lang="en-US" dirty="0">
              <a:solidFill>
                <a:schemeClr val="bg2"/>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2899589"/>
            <a:ext cx="8426449" cy="1400383"/>
          </a:xfrm>
        </p:spPr>
        <p:txBody>
          <a:bodyPr wrap="square">
            <a:spAutoFit/>
          </a:bodyPr>
          <a:lstStyle/>
          <a:p>
            <a:pPr algn="ctr">
              <a:spcBef>
                <a:spcPts val="600"/>
              </a:spcBef>
              <a:buNone/>
            </a:pPr>
            <a:r>
              <a:rPr lang="en-US" sz="4000" dirty="0">
                <a:solidFill>
                  <a:srgbClr val="0000CC"/>
                </a:solidFill>
              </a:rPr>
              <a:t>Cost/Price</a:t>
            </a:r>
          </a:p>
          <a:p>
            <a:pPr algn="ctr">
              <a:spcBef>
                <a:spcPts val="600"/>
              </a:spcBef>
              <a:buNone/>
            </a:pPr>
            <a:endParaRPr lang="en-US" sz="4000" dirty="0">
              <a:solidFill>
                <a:srgbClr val="0000CC"/>
              </a:solidFill>
            </a:endParaRPr>
          </a:p>
        </p:txBody>
      </p:sp>
      <p:sp>
        <p:nvSpPr>
          <p:cNvPr id="6" name="Title 5"/>
          <p:cNvSpPr>
            <a:spLocks noGrp="1"/>
          </p:cNvSpPr>
          <p:nvPr>
            <p:ph type="title"/>
          </p:nvPr>
        </p:nvSpPr>
        <p:spPr>
          <a:xfrm>
            <a:off x="1288950" y="76200"/>
            <a:ext cx="6699351" cy="1114961"/>
          </a:xfrm>
        </p:spPr>
        <p:txBody>
          <a:bodyPr/>
          <a:lstStyle/>
          <a:p>
            <a:r>
              <a:rPr lang="en-US" dirty="0"/>
              <a:t>Initial Evaluation Activities</a:t>
            </a:r>
          </a:p>
        </p:txBody>
      </p:sp>
      <p:sp>
        <p:nvSpPr>
          <p:cNvPr id="5" name="TextBox 4"/>
          <p:cNvSpPr txBox="1"/>
          <p:nvPr/>
        </p:nvSpPr>
        <p:spPr>
          <a:xfrm>
            <a:off x="1288950" y="4343400"/>
            <a:ext cx="6341801" cy="1323439"/>
          </a:xfrm>
          <a:prstGeom prst="rect">
            <a:avLst/>
          </a:prstGeom>
          <a:noFill/>
        </p:spPr>
        <p:txBody>
          <a:bodyPr wrap="none" rtlCol="0">
            <a:spAutoFit/>
          </a:bodyPr>
          <a:lstStyle/>
          <a:p>
            <a:pPr algn="ctr"/>
            <a:r>
              <a:rPr lang="en-US" sz="2000" dirty="0">
                <a:hlinkClick r:id="rId3"/>
              </a:rPr>
              <a:t>GAO and COFC Decision Summaries – Price Realism</a:t>
            </a:r>
          </a:p>
          <a:p>
            <a:pPr algn="ctr"/>
            <a:r>
              <a:rPr lang="en-US" sz="2000" dirty="0">
                <a:hlinkClick r:id="rId3"/>
              </a:rPr>
              <a:t>and Price Reasonableness</a:t>
            </a:r>
            <a:endParaRPr lang="en-US" sz="2000" dirty="0">
              <a:solidFill>
                <a:schemeClr val="accent2"/>
              </a:solidFill>
            </a:endParaRPr>
          </a:p>
          <a:p>
            <a:pPr algn="ctr"/>
            <a:endParaRPr lang="en-US" sz="2000" spc="100" dirty="0">
              <a:hlinkClick r:id="rId4"/>
            </a:endParaRPr>
          </a:p>
          <a:p>
            <a:pPr algn="ctr"/>
            <a:r>
              <a:rPr lang="en-US" sz="2000" u="sng" spc="100" dirty="0">
                <a:hlinkClick r:id="rId5"/>
              </a:rPr>
              <a:t>Source </a:t>
            </a:r>
            <a:r>
              <a:rPr lang="en-US" sz="2000" u="sng" spc="100" dirty="0">
                <a:solidFill>
                  <a:srgbClr val="0000CC"/>
                </a:solidFill>
                <a:hlinkClick r:id="rId5"/>
              </a:rPr>
              <a:t>Selection Cost Price Team Training</a:t>
            </a:r>
            <a:endParaRPr lang="en-US" sz="2000" u="sng" spc="100" dirty="0">
              <a:solidFill>
                <a:srgbClr val="0000CC"/>
              </a:solidFill>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54</a:t>
            </a:fld>
            <a:endParaRPr lang="en-US" dirty="0">
              <a:solidFill>
                <a:schemeClr val="bg2"/>
              </a:solidFill>
            </a:endParaRPr>
          </a:p>
        </p:txBody>
      </p:sp>
    </p:spTree>
    <p:extLst>
      <p:ext uri="{BB962C8B-B14F-4D97-AF65-F5344CB8AC3E}">
        <p14:creationId xmlns:p14="http://schemas.microsoft.com/office/powerpoint/2010/main" val="2612242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295400" y="45065"/>
            <a:ext cx="6324600" cy="1143000"/>
          </a:xfrm>
          <a:noFill/>
        </p:spPr>
        <p:txBody>
          <a:bodyPr/>
          <a:lstStyle/>
          <a:p>
            <a:r>
              <a:rPr lang="en-US" dirty="0"/>
              <a:t>Cost/Price</a:t>
            </a:r>
          </a:p>
        </p:txBody>
      </p:sp>
      <p:sp>
        <p:nvSpPr>
          <p:cNvPr id="7" name="TextBox 6"/>
          <p:cNvSpPr txBox="1"/>
          <p:nvPr/>
        </p:nvSpPr>
        <p:spPr>
          <a:xfrm>
            <a:off x="856807" y="3182778"/>
            <a:ext cx="7430386" cy="492443"/>
          </a:xfrm>
          <a:prstGeom prst="rect">
            <a:avLst/>
          </a:prstGeom>
          <a:noFill/>
          <a:ln w="12700">
            <a:solidFill>
              <a:srgbClr val="FF0000"/>
            </a:solidFill>
            <a:prstDash val="lgDash"/>
          </a:ln>
        </p:spPr>
        <p:txBody>
          <a:bodyPr wrap="square" tIns="91440" bIns="91440" rtlCol="0">
            <a:spAutoFit/>
          </a:bodyPr>
          <a:lstStyle/>
          <a:p>
            <a:pPr algn="ctr"/>
            <a:r>
              <a:rPr lang="en-US" sz="2000" b="1" dirty="0">
                <a:solidFill>
                  <a:srgbClr val="FF0000"/>
                </a:solidFill>
              </a:rPr>
              <a:t>Trainer:  Insert Section L and M information for Cost/Price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55</a:t>
            </a:fld>
            <a:endParaRPr lang="en-US"/>
          </a:p>
        </p:txBody>
      </p:sp>
      <p:sp>
        <p:nvSpPr>
          <p:cNvPr id="4" name="TextBox 3">
            <a:extLst>
              <a:ext uri="{FF2B5EF4-FFF2-40B4-BE49-F238E27FC236}">
                <a16:creationId xmlns:a16="http://schemas.microsoft.com/office/drawing/2014/main" id="{ED14DCF6-6E14-6005-1250-A416CFF5B170}"/>
              </a:ext>
            </a:extLst>
          </p:cNvPr>
          <p:cNvSpPr txBox="1"/>
          <p:nvPr/>
        </p:nvSpPr>
        <p:spPr>
          <a:xfrm>
            <a:off x="2698750" y="6521648"/>
            <a:ext cx="57912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5" name="Picture 4">
            <a:extLst>
              <a:ext uri="{FF2B5EF4-FFF2-40B4-BE49-F238E27FC236}">
                <a16:creationId xmlns:a16="http://schemas.microsoft.com/office/drawing/2014/main" id="{67F7024B-7EFE-F811-4F8C-A3F1C60C3F3C}"/>
              </a:ext>
            </a:extLst>
          </p:cNvPr>
          <p:cNvPicPr>
            <a:picLocks noChangeAspect="1"/>
          </p:cNvPicPr>
          <p:nvPr/>
        </p:nvPicPr>
        <p:blipFill>
          <a:blip r:embed="rId3"/>
          <a:stretch>
            <a:fillRect/>
          </a:stretch>
        </p:blipFill>
        <p:spPr>
          <a:xfrm>
            <a:off x="8020517" y="128842"/>
            <a:ext cx="938865" cy="975445"/>
          </a:xfrm>
          <a:prstGeom prst="rect">
            <a:avLst/>
          </a:prstGeom>
        </p:spPr>
      </p:pic>
    </p:spTree>
    <p:extLst>
      <p:ext uri="{BB962C8B-B14F-4D97-AF65-F5344CB8AC3E}">
        <p14:creationId xmlns:p14="http://schemas.microsoft.com/office/powerpoint/2010/main" val="341950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97875" cy="4953000"/>
          </a:xfrm>
        </p:spPr>
        <p:txBody>
          <a:bodyPr/>
          <a:lstStyle/>
          <a:p>
            <a:pPr indent="-283464">
              <a:spcBef>
                <a:spcPts val="0"/>
              </a:spcBef>
              <a:buSzPct val="100000"/>
              <a:defRPr/>
            </a:pPr>
            <a:r>
              <a:rPr lang="en-US" sz="2200" dirty="0"/>
              <a:t>Do not use one </a:t>
            </a:r>
            <a:r>
              <a:rPr lang="en-US" sz="2200" dirty="0" err="1"/>
              <a:t>offeror’s</a:t>
            </a:r>
            <a:r>
              <a:rPr lang="en-US" sz="2200" dirty="0"/>
              <a:t> data to adjust another’s proposal</a:t>
            </a:r>
          </a:p>
          <a:p>
            <a:pPr indent="-283464">
              <a:spcBef>
                <a:spcPts val="0"/>
              </a:spcBef>
              <a:buSzPct val="100000"/>
              <a:defRPr/>
            </a:pPr>
            <a:r>
              <a:rPr lang="en-US" sz="2200" dirty="0"/>
              <a:t>Evaluate each proposal individually – you must consider the </a:t>
            </a:r>
            <a:r>
              <a:rPr lang="en-US" sz="2200" dirty="0" err="1"/>
              <a:t>offeror’s</a:t>
            </a:r>
            <a:r>
              <a:rPr lang="en-US" sz="2200" dirty="0"/>
              <a:t> unique approach, cost accounting system, etc.</a:t>
            </a:r>
          </a:p>
          <a:p>
            <a:pPr lvl="1" indent="-283464">
              <a:spcBef>
                <a:spcPts val="0"/>
              </a:spcBef>
              <a:buSzPct val="100000"/>
              <a:defRPr/>
            </a:pPr>
            <a:r>
              <a:rPr lang="en-US" sz="2200" dirty="0">
                <a:ea typeface="+mn-ea"/>
                <a:cs typeface="+mn-cs"/>
              </a:rPr>
              <a:t>Objective – review the cost/price reasonableness &amp; realism (as required) in terms of the solution proposed</a:t>
            </a:r>
          </a:p>
          <a:p>
            <a:pPr indent="-283464">
              <a:spcBef>
                <a:spcPts val="0"/>
              </a:spcBef>
              <a:buSzPct val="100000"/>
              <a:defRPr/>
            </a:pPr>
            <a:r>
              <a:rPr lang="en-US" sz="2200" dirty="0"/>
              <a:t>Ensure technical team’s input is adequately considered</a:t>
            </a:r>
          </a:p>
          <a:p>
            <a:pPr lvl="1" indent="-283464">
              <a:spcBef>
                <a:spcPts val="0"/>
              </a:spcBef>
              <a:buSzPct val="100000"/>
              <a:defRPr/>
            </a:pPr>
            <a:r>
              <a:rPr lang="en-US" sz="2200" dirty="0">
                <a:ea typeface="+mn-ea"/>
                <a:cs typeface="+mn-cs"/>
              </a:rPr>
              <a:t>Understand requirements – make sure everything is bid</a:t>
            </a:r>
          </a:p>
          <a:p>
            <a:pPr lvl="1" indent="-283464">
              <a:spcBef>
                <a:spcPts val="0"/>
              </a:spcBef>
              <a:buSzPct val="100000"/>
              <a:defRPr/>
            </a:pPr>
            <a:r>
              <a:rPr lang="en-US" sz="2200" dirty="0">
                <a:ea typeface="+mn-ea"/>
                <a:cs typeface="+mn-cs"/>
              </a:rPr>
              <a:t>Is cost/price proposal consistent with proposed technical solution?</a:t>
            </a:r>
          </a:p>
          <a:p>
            <a:pPr indent="-283464">
              <a:spcBef>
                <a:spcPts val="0"/>
              </a:spcBef>
              <a:buSzPct val="100000"/>
              <a:defRPr/>
            </a:pPr>
            <a:r>
              <a:rPr lang="en-US" sz="2200" dirty="0"/>
              <a:t>Probable Costs require reliable, substantiating data</a:t>
            </a:r>
          </a:p>
          <a:p>
            <a:pPr indent="-283464">
              <a:spcBef>
                <a:spcPts val="0"/>
              </a:spcBef>
              <a:buSzPct val="100000"/>
              <a:defRPr/>
            </a:pPr>
            <a:r>
              <a:rPr lang="en-US" sz="2200" dirty="0"/>
              <a:t>Evaluation must be documented</a:t>
            </a:r>
          </a:p>
        </p:txBody>
      </p:sp>
      <p:sp>
        <p:nvSpPr>
          <p:cNvPr id="4" name="Title 3"/>
          <p:cNvSpPr>
            <a:spLocks noGrp="1"/>
          </p:cNvSpPr>
          <p:nvPr>
            <p:ph type="title"/>
          </p:nvPr>
        </p:nvSpPr>
        <p:spPr>
          <a:xfrm>
            <a:off x="1295400" y="28575"/>
            <a:ext cx="6692900" cy="1190625"/>
          </a:xfrm>
        </p:spPr>
        <p:txBody>
          <a:bodyPr/>
          <a:lstStyle/>
          <a:p>
            <a:r>
              <a:rPr lang="en-US" dirty="0"/>
              <a:t>Cost/Price Evaluation</a:t>
            </a:r>
            <a:br>
              <a:rPr lang="en-US" dirty="0"/>
            </a:br>
            <a:r>
              <a:rPr lang="en-US" dirty="0"/>
              <a:t> Rules </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56</a:t>
            </a:fld>
            <a:endParaRPr lang="en-US" dirty="0">
              <a:solidFill>
                <a:schemeClr val="bg2"/>
              </a:solidFill>
            </a:endParaRPr>
          </a:p>
        </p:txBody>
      </p:sp>
    </p:spTree>
    <p:extLst>
      <p:ext uri="{BB962C8B-B14F-4D97-AF65-F5344CB8AC3E}">
        <p14:creationId xmlns:p14="http://schemas.microsoft.com/office/powerpoint/2010/main" val="1064506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br>
              <a:rPr lang="en-US" sz="4400" dirty="0"/>
            </a:br>
            <a:r>
              <a:rPr lang="en-US" dirty="0"/>
              <a:t>Cost/Price Analysis Requirements</a:t>
            </a:r>
            <a:br>
              <a:rPr lang="en-US" sz="4400" dirty="0"/>
            </a:br>
            <a:endParaRPr lang="en-US" sz="4400" dirty="0"/>
          </a:p>
        </p:txBody>
      </p:sp>
      <p:cxnSp>
        <p:nvCxnSpPr>
          <p:cNvPr id="5" name="Straight Connector 4"/>
          <p:cNvCxnSpPr/>
          <p:nvPr/>
        </p:nvCxnSpPr>
        <p:spPr bwMode="auto">
          <a:xfrm>
            <a:off x="1143000" y="1524000"/>
            <a:ext cx="5410200" cy="2209800"/>
          </a:xfrm>
          <a:prstGeom prst="line">
            <a:avLst/>
          </a:prstGeom>
          <a:solidFill>
            <a:schemeClr val="accent1"/>
          </a:solidFill>
          <a:ln w="12700" cap="flat" cmpd="sng" algn="ctr">
            <a:noFill/>
            <a:prstDash val="solid"/>
            <a:round/>
            <a:headEnd type="none" w="med" len="med"/>
            <a:tailEnd type="none" w="med" len="med"/>
          </a:ln>
          <a:effectLst/>
        </p:spPr>
      </p:cxnSp>
      <p:sp>
        <p:nvSpPr>
          <p:cNvPr id="6147" name="Content Placeholder 2"/>
          <p:cNvSpPr>
            <a:spLocks noGrp="1"/>
          </p:cNvSpPr>
          <p:nvPr>
            <p:ph idx="1"/>
          </p:nvPr>
        </p:nvSpPr>
        <p:spPr>
          <a:xfrm>
            <a:off x="425116" y="1371600"/>
            <a:ext cx="8534400" cy="5791200"/>
          </a:xfrm>
        </p:spPr>
        <p:txBody>
          <a:bodyPr/>
          <a:lstStyle/>
          <a:p>
            <a:pPr marL="0" indent="0">
              <a:lnSpc>
                <a:spcPts val="1000"/>
              </a:lnSpc>
              <a:spcBef>
                <a:spcPts val="0"/>
              </a:spcBef>
              <a:buNone/>
            </a:pPr>
            <a:endParaRPr lang="en-US" dirty="0"/>
          </a:p>
          <a:p>
            <a:pPr marL="0" indent="0">
              <a:lnSpc>
                <a:spcPts val="1000"/>
              </a:lnSpc>
              <a:spcBef>
                <a:spcPts val="0"/>
              </a:spcBef>
              <a:buNone/>
            </a:pPr>
            <a:endParaRPr lang="en-US" sz="2400" dirty="0"/>
          </a:p>
          <a:p>
            <a:pPr marL="3175" indent="0">
              <a:lnSpc>
                <a:spcPts val="0"/>
              </a:lnSpc>
              <a:spcBef>
                <a:spcPts val="0"/>
              </a:spcBef>
              <a:buNone/>
            </a:pPr>
            <a:r>
              <a:rPr lang="en-US" sz="2400" dirty="0"/>
              <a:t>     </a:t>
            </a:r>
          </a:p>
          <a:p>
            <a:pPr marL="3175" indent="0">
              <a:lnSpc>
                <a:spcPts val="1000"/>
              </a:lnSpc>
              <a:spcBef>
                <a:spcPts val="0"/>
              </a:spcBef>
              <a:buNone/>
            </a:pP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313301134"/>
              </p:ext>
            </p:extLst>
          </p:nvPr>
        </p:nvGraphicFramePr>
        <p:xfrm>
          <a:off x="434641" y="1371600"/>
          <a:ext cx="8397875" cy="2596942"/>
        </p:xfrm>
        <a:graphic>
          <a:graphicData uri="http://schemas.openxmlformats.org/drawingml/2006/table">
            <a:tbl>
              <a:tblPr/>
              <a:tblGrid>
                <a:gridCol w="1840033">
                  <a:extLst>
                    <a:ext uri="{9D8B030D-6E8A-4147-A177-3AD203B41FA5}">
                      <a16:colId xmlns:a16="http://schemas.microsoft.com/office/drawing/2014/main" val="20000"/>
                    </a:ext>
                  </a:extLst>
                </a:gridCol>
                <a:gridCol w="3854476">
                  <a:extLst>
                    <a:ext uri="{9D8B030D-6E8A-4147-A177-3AD203B41FA5}">
                      <a16:colId xmlns:a16="http://schemas.microsoft.com/office/drawing/2014/main" val="20001"/>
                    </a:ext>
                  </a:extLst>
                </a:gridCol>
                <a:gridCol w="2703366">
                  <a:extLst>
                    <a:ext uri="{9D8B030D-6E8A-4147-A177-3AD203B41FA5}">
                      <a16:colId xmlns:a16="http://schemas.microsoft.com/office/drawing/2014/main" val="20002"/>
                    </a:ext>
                  </a:extLst>
                </a:gridCol>
              </a:tblGrid>
              <a:tr h="401678">
                <a:tc>
                  <a:txBody>
                    <a:bodyPr/>
                    <a:lstStyle/>
                    <a:p>
                      <a:pPr algn="ctr" fontAlgn="b"/>
                      <a:r>
                        <a:rPr lang="en-US" sz="1600" b="1" i="0" u="none" strike="noStrike" dirty="0">
                          <a:solidFill>
                            <a:srgbClr val="000000"/>
                          </a:solidFill>
                          <a:effectLst/>
                          <a:latin typeface="Calibri" panose="020F0502020204030204" pitchFamily="34" charset="0"/>
                        </a:rPr>
                        <a:t>TYPE OF CONTRACT</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tc>
                  <a:txBody>
                    <a:bodyPr/>
                    <a:lstStyle/>
                    <a:p>
                      <a:pPr algn="l" fontAlgn="b"/>
                      <a:r>
                        <a:rPr lang="en-US" sz="1600" b="1" i="0" u="none" strike="noStrike" dirty="0">
                          <a:solidFill>
                            <a:srgbClr val="000000"/>
                          </a:solidFill>
                          <a:effectLst/>
                          <a:latin typeface="Calibri" panose="020F0502020204030204" pitchFamily="34" charset="0"/>
                        </a:rPr>
                        <a:t> TYPE OF ANALYSIS REQUIRED</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tc>
                  <a:txBody>
                    <a:bodyPr/>
                    <a:lstStyle/>
                    <a:p>
                      <a:pPr algn="ctr" fontAlgn="b"/>
                      <a:r>
                        <a:rPr lang="en-US" sz="1600" b="1" i="0" u="none" strike="noStrike">
                          <a:solidFill>
                            <a:srgbClr val="000000"/>
                          </a:solidFill>
                          <a:effectLst/>
                          <a:latin typeface="Calibri" panose="020F0502020204030204" pitchFamily="34" charset="0"/>
                        </a:rPr>
                        <a:t>OPTIONAL ANALYSIS</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F91"/>
                    </a:solidFill>
                  </a:tcPr>
                </a:tc>
                <a:extLst>
                  <a:ext uri="{0D108BD9-81ED-4DB2-BD59-A6C34878D82A}">
                    <a16:rowId xmlns:a16="http://schemas.microsoft.com/office/drawing/2014/main" val="10000"/>
                  </a:ext>
                </a:extLst>
              </a:tr>
              <a:tr h="643903">
                <a:tc>
                  <a:txBody>
                    <a:bodyPr/>
                    <a:lstStyle/>
                    <a:p>
                      <a:pPr algn="ctr" fontAlgn="ctr"/>
                      <a:r>
                        <a:rPr lang="en-US" sz="1600" b="1" i="0" u="none" strike="noStrike" dirty="0">
                          <a:solidFill>
                            <a:srgbClr val="000000"/>
                          </a:solidFill>
                          <a:effectLst/>
                          <a:latin typeface="Calibri" panose="020F0502020204030204" pitchFamily="34" charset="0"/>
                        </a:rPr>
                        <a:t>FFP/FPI/FPAF</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Calibri" panose="020F0502020204030204" pitchFamily="34" charset="0"/>
                        </a:rPr>
                        <a:t> PRICE ANALYSIS                                                                                                                                  UNBALANCED PRICING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Calibri" panose="020F0502020204030204" pitchFamily="34" charset="0"/>
                        </a:rPr>
                        <a:t>                                                               PRICE REALISM                                </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4998">
                <a:tc>
                  <a:txBody>
                    <a:bodyPr/>
                    <a:lstStyle/>
                    <a:p>
                      <a:pPr algn="l" fontAlgn="b"/>
                      <a:r>
                        <a:rPr lang="en-US" sz="8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1" i="0" u="none" strike="noStrike" dirty="0">
                          <a:solidFill>
                            <a:srgbClr val="000000"/>
                          </a:solidFill>
                          <a:effectLst/>
                          <a:latin typeface="Calibri" panose="020F0502020204030204" pitchFamily="34" charset="0"/>
                        </a:rPr>
                        <a:t> PRICE ANALYSIS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94998">
                <a:tc>
                  <a:txBody>
                    <a:bodyPr/>
                    <a:lstStyle/>
                    <a:p>
                      <a:pPr algn="ctr" fontAlgn="b"/>
                      <a:r>
                        <a:rPr lang="en-US" sz="1600" b="1" i="0" u="none" strike="noStrike">
                          <a:solidFill>
                            <a:srgbClr val="000000"/>
                          </a:solidFill>
                          <a:effectLst/>
                          <a:latin typeface="Calibri" panose="020F0502020204030204" pitchFamily="34" charset="0"/>
                        </a:rPr>
                        <a:t>CR/CPI/CPFF/CPAF</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1" i="0" u="none" strike="noStrike" dirty="0">
                          <a:solidFill>
                            <a:srgbClr val="000000"/>
                          </a:solidFill>
                          <a:effectLst/>
                          <a:latin typeface="Calibri" panose="020F0502020204030204" pitchFamily="34" charset="0"/>
                        </a:rPr>
                        <a:t> COST REALISM</a:t>
                      </a:r>
                      <a:r>
                        <a:rPr lang="en-US" sz="1400" b="1" i="0" u="none" strike="noStrike" dirty="0">
                          <a:solidFill>
                            <a:srgbClr val="000000"/>
                          </a:solidFill>
                          <a:effectLst/>
                          <a:latin typeface="Calibri" panose="020F0502020204030204" pitchFamily="34" charset="0"/>
                        </a:rPr>
                        <a:t> </a:t>
                      </a:r>
                      <a:endParaRPr lang="en-US" sz="1600" b="1" i="0" u="none" strike="noStrike" dirty="0">
                        <a:solidFill>
                          <a:srgbClr val="000000"/>
                        </a:solidFill>
                        <a:effectLst/>
                        <a:latin typeface="Calibri" panose="020F0502020204030204" pitchFamily="34" charset="0"/>
                      </a:endParaRP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294998">
                <a:tc>
                  <a:txBody>
                    <a:bodyPr/>
                    <a:lstStyle/>
                    <a:p>
                      <a:pPr algn="ctr" fontAlgn="b"/>
                      <a:r>
                        <a:rPr lang="en-US" sz="1600" b="1"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UNBALANCED PRICING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540" marR="6540" marT="65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6367">
                <a:tc>
                  <a:txBody>
                    <a:bodyPr/>
                    <a:lstStyle/>
                    <a:p>
                      <a:pPr algn="ctr" fontAlgn="ctr"/>
                      <a:r>
                        <a:rPr lang="en-US" sz="1600" b="1" i="0" u="none" strike="noStrike">
                          <a:solidFill>
                            <a:srgbClr val="000000"/>
                          </a:solidFill>
                          <a:effectLst/>
                          <a:latin typeface="Calibri" panose="020F0502020204030204" pitchFamily="34" charset="0"/>
                        </a:rPr>
                        <a:t>T&amp;M/LABOR HOUR</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00"/>
                          </a:solidFill>
                          <a:effectLst/>
                          <a:latin typeface="Calibri" panose="020F0502020204030204" pitchFamily="34" charset="0"/>
                        </a:rPr>
                        <a:t> PRICE ANALYSIS                                                       UNBALANCED PRICING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1" i="0" u="none" strike="noStrike" dirty="0">
                          <a:solidFill>
                            <a:srgbClr val="000000"/>
                          </a:solidFill>
                          <a:effectLst/>
                          <a:latin typeface="Calibri" panose="020F0502020204030204" pitchFamily="34" charset="0"/>
                        </a:rPr>
                        <a:t>                                                          PRICE REALISM                                </a:t>
                      </a:r>
                    </a:p>
                  </a:txBody>
                  <a:tcPr marL="6540" marR="6540" marT="65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extBox 9"/>
          <p:cNvSpPr txBox="1"/>
          <p:nvPr/>
        </p:nvSpPr>
        <p:spPr>
          <a:xfrm>
            <a:off x="415591" y="4259600"/>
            <a:ext cx="8391859" cy="1708160"/>
          </a:xfrm>
          <a:prstGeom prst="rect">
            <a:avLst/>
          </a:prstGeom>
          <a:noFill/>
        </p:spPr>
        <p:txBody>
          <a:bodyPr wrap="square" rtlCol="0">
            <a:spAutoFit/>
          </a:bodyPr>
          <a:lstStyle/>
          <a:p>
            <a:pPr>
              <a:lnSpc>
                <a:spcPts val="1800"/>
              </a:lnSpc>
            </a:pPr>
            <a:r>
              <a:rPr lang="en-US" b="1" dirty="0"/>
              <a:t>*Analysis for Unbalanced Pricing is done only when the contract will include two or more contract line items or subline items</a:t>
            </a:r>
          </a:p>
          <a:p>
            <a:pPr>
              <a:lnSpc>
                <a:spcPts val="1800"/>
              </a:lnSpc>
            </a:pPr>
            <a:endParaRPr lang="en-US" b="1" dirty="0"/>
          </a:p>
          <a:p>
            <a:pPr>
              <a:lnSpc>
                <a:spcPts val="1800"/>
              </a:lnSpc>
            </a:pPr>
            <a:r>
              <a:rPr lang="en-US" b="1" dirty="0"/>
              <a:t>Note:  FAR 52.222-46, Evaluation of Compensation for Professional Employees, applies to service contracts &gt;$750K with meaningful numbers of Professional Employees.  Provision requires a review of compensation regardless of contract type</a:t>
            </a:r>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57</a:t>
            </a:fld>
            <a:endParaRPr lang="en-US" dirty="0">
              <a:solidFill>
                <a:schemeClr val="bg2"/>
              </a:solidFill>
            </a:endParaRPr>
          </a:p>
        </p:txBody>
      </p:sp>
    </p:spTree>
    <p:extLst>
      <p:ext uri="{BB962C8B-B14F-4D97-AF65-F5344CB8AC3E}">
        <p14:creationId xmlns:p14="http://schemas.microsoft.com/office/powerpoint/2010/main" val="403659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5105400"/>
          </a:xfrm>
        </p:spPr>
        <p:txBody>
          <a:bodyPr>
            <a:spAutoFit/>
          </a:bodyPr>
          <a:lstStyle/>
          <a:p>
            <a:pPr indent="-283464">
              <a:spcBef>
                <a:spcPts val="0"/>
              </a:spcBef>
              <a:buSzPct val="100000"/>
              <a:defRPr/>
            </a:pPr>
            <a:r>
              <a:rPr lang="en-US" sz="2400" dirty="0"/>
              <a:t>Cost Reimbursable contracts</a:t>
            </a:r>
          </a:p>
          <a:p>
            <a:pPr lvl="1" indent="-283464">
              <a:spcBef>
                <a:spcPts val="0"/>
              </a:spcBef>
              <a:buSzPct val="100000"/>
              <a:defRPr/>
            </a:pPr>
            <a:r>
              <a:rPr lang="en-US" dirty="0">
                <a:ea typeface="+mn-ea"/>
                <a:cs typeface="+mn-cs"/>
              </a:rPr>
              <a:t>Evaluate</a:t>
            </a:r>
          </a:p>
          <a:p>
            <a:pPr lvl="2" indent="-283464">
              <a:spcBef>
                <a:spcPts val="0"/>
              </a:spcBef>
              <a:buSzPct val="100000"/>
              <a:defRPr/>
            </a:pPr>
            <a:r>
              <a:rPr lang="en-US" sz="1800" dirty="0">
                <a:ea typeface="+mn-ea"/>
                <a:cs typeface="+mn-cs"/>
              </a:rPr>
              <a:t>Price reasonableness through price analysis</a:t>
            </a:r>
          </a:p>
          <a:p>
            <a:pPr lvl="2" indent="-283464">
              <a:spcBef>
                <a:spcPts val="0"/>
              </a:spcBef>
              <a:buSzPct val="100000"/>
              <a:defRPr/>
            </a:pPr>
            <a:r>
              <a:rPr lang="en-US" sz="1800" dirty="0">
                <a:ea typeface="+mn-ea"/>
                <a:cs typeface="+mn-cs"/>
              </a:rPr>
              <a:t>Cost realism and develop Probable Cost </a:t>
            </a:r>
          </a:p>
          <a:p>
            <a:pPr lvl="2" indent="-283464">
              <a:spcBef>
                <a:spcPts val="0"/>
              </a:spcBef>
              <a:buSzPct val="100000"/>
              <a:defRPr/>
            </a:pPr>
            <a:r>
              <a:rPr lang="en-US" sz="1800" dirty="0">
                <a:ea typeface="+mn-ea"/>
                <a:cs typeface="+mn-cs"/>
              </a:rPr>
              <a:t>Balanced pricing</a:t>
            </a:r>
          </a:p>
          <a:p>
            <a:pPr lvl="1" indent="-283464">
              <a:spcBef>
                <a:spcPts val="0"/>
              </a:spcBef>
              <a:buSzPct val="100000"/>
              <a:defRPr/>
            </a:pPr>
            <a:r>
              <a:rPr lang="en-US" dirty="0">
                <a:ea typeface="+mn-ea"/>
                <a:cs typeface="+mn-cs"/>
              </a:rPr>
              <a:t>Provide cost/price inputs for appropriate documents</a:t>
            </a:r>
            <a:endParaRPr lang="en-US" sz="2400" dirty="0">
              <a:ea typeface="+mn-ea"/>
              <a:cs typeface="+mn-cs"/>
            </a:endParaRPr>
          </a:p>
          <a:p>
            <a:pPr indent="-283464">
              <a:spcBef>
                <a:spcPts val="1200"/>
              </a:spcBef>
              <a:buSzPct val="100000"/>
              <a:defRPr/>
            </a:pPr>
            <a:r>
              <a:rPr lang="en-US" sz="2400" dirty="0"/>
              <a:t>Fixed Price contracts</a:t>
            </a:r>
          </a:p>
          <a:p>
            <a:pPr lvl="1" indent="-283464">
              <a:spcBef>
                <a:spcPts val="0"/>
              </a:spcBef>
              <a:buSzPct val="100000"/>
              <a:defRPr/>
            </a:pPr>
            <a:r>
              <a:rPr lang="en-US" dirty="0">
                <a:ea typeface="+mn-ea"/>
                <a:cs typeface="+mn-cs"/>
              </a:rPr>
              <a:t>Evaluate	</a:t>
            </a:r>
          </a:p>
          <a:p>
            <a:pPr lvl="2" indent="-283464">
              <a:spcBef>
                <a:spcPts val="0"/>
              </a:spcBef>
              <a:buSzPct val="100000"/>
              <a:defRPr/>
            </a:pPr>
            <a:r>
              <a:rPr lang="en-US" sz="1800" dirty="0">
                <a:ea typeface="+mn-ea"/>
                <a:cs typeface="+mn-cs"/>
              </a:rPr>
              <a:t>Price reasonableness through price analysis</a:t>
            </a:r>
          </a:p>
          <a:p>
            <a:pPr lvl="2" indent="-283464">
              <a:spcBef>
                <a:spcPts val="0"/>
              </a:spcBef>
              <a:buSzPct val="100000"/>
              <a:defRPr/>
            </a:pPr>
            <a:r>
              <a:rPr lang="en-US" sz="1800" dirty="0">
                <a:ea typeface="+mn-ea"/>
                <a:cs typeface="+mn-cs"/>
              </a:rPr>
              <a:t>Price Realism only if required by RFP </a:t>
            </a:r>
          </a:p>
          <a:p>
            <a:pPr lvl="2" indent="-283464">
              <a:spcBef>
                <a:spcPts val="0"/>
              </a:spcBef>
              <a:buSzPct val="100000"/>
              <a:defRPr/>
            </a:pPr>
            <a:r>
              <a:rPr lang="en-US" sz="1800" dirty="0">
                <a:ea typeface="+mn-ea"/>
                <a:cs typeface="+mn-cs"/>
              </a:rPr>
              <a:t>Balanced pricing</a:t>
            </a:r>
          </a:p>
          <a:p>
            <a:pPr lvl="1" indent="-283464">
              <a:spcBef>
                <a:spcPts val="0"/>
              </a:spcBef>
              <a:buSzPct val="100000"/>
              <a:defRPr/>
            </a:pPr>
            <a:r>
              <a:rPr lang="en-US" dirty="0">
                <a:ea typeface="+mn-ea"/>
                <a:cs typeface="+mn-cs"/>
              </a:rPr>
              <a:t>Provide pricing inputs for appropriate documents</a:t>
            </a:r>
          </a:p>
          <a:p>
            <a:pPr indent="-283464">
              <a:spcBef>
                <a:spcPts val="1200"/>
              </a:spcBef>
              <a:buSzPct val="100000"/>
              <a:defRPr/>
            </a:pPr>
            <a:r>
              <a:rPr lang="en-US" sz="2400" dirty="0"/>
              <a:t>FAR 52.222-46 (if applicable)</a:t>
            </a:r>
          </a:p>
          <a:p>
            <a:pPr lvl="1" indent="-283464">
              <a:spcBef>
                <a:spcPts val="0"/>
              </a:spcBef>
              <a:buSzPct val="100000"/>
              <a:defRPr/>
            </a:pPr>
            <a:r>
              <a:rPr lang="en-US" dirty="0">
                <a:ea typeface="+mn-ea"/>
                <a:cs typeface="+mn-cs"/>
              </a:rPr>
              <a:t>Evaluate compensation for professional employees if this evaluation was included in the cost/price factor in the RFP</a:t>
            </a:r>
          </a:p>
        </p:txBody>
      </p:sp>
      <p:sp>
        <p:nvSpPr>
          <p:cNvPr id="4" name="Title 3"/>
          <p:cNvSpPr>
            <a:spLocks noGrp="1"/>
          </p:cNvSpPr>
          <p:nvPr>
            <p:ph type="title"/>
          </p:nvPr>
        </p:nvSpPr>
        <p:spPr>
          <a:xfrm>
            <a:off x="1447800" y="76200"/>
            <a:ext cx="6477000" cy="1066800"/>
          </a:xfrm>
        </p:spPr>
        <p:txBody>
          <a:bodyPr/>
          <a:lstStyle/>
          <a:p>
            <a:br>
              <a:rPr lang="en-US" dirty="0"/>
            </a:br>
            <a:r>
              <a:rPr lang="en-US" dirty="0"/>
              <a:t>Role of Cost/Price Team</a:t>
            </a:r>
            <a:br>
              <a:rPr lang="en-US" dirty="0"/>
            </a:br>
            <a:endParaRPr lang="en-US" sz="3200" dirty="0"/>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58</a:t>
            </a:fld>
            <a:endParaRPr lang="en-US" dirty="0">
              <a:solidFill>
                <a:schemeClr val="bg2"/>
              </a:solidFill>
            </a:endParaRPr>
          </a:p>
        </p:txBody>
      </p:sp>
    </p:spTree>
    <p:extLst>
      <p:ext uri="{BB962C8B-B14F-4D97-AF65-F5344CB8AC3E}">
        <p14:creationId xmlns:p14="http://schemas.microsoft.com/office/powerpoint/2010/main" val="2072241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26450" cy="4953000"/>
          </a:xfrm>
        </p:spPr>
        <p:txBody>
          <a:bodyPr/>
          <a:lstStyle/>
          <a:p>
            <a:pPr indent="-283464">
              <a:spcBef>
                <a:spcPts val="1200"/>
              </a:spcBef>
              <a:spcAft>
                <a:spcPts val="1200"/>
              </a:spcAft>
              <a:buSzPct val="100000"/>
              <a:defRPr/>
            </a:pPr>
            <a:r>
              <a:rPr lang="en-US" sz="2400" dirty="0"/>
              <a:t>Team Lead/Team Chief</a:t>
            </a:r>
          </a:p>
          <a:p>
            <a:pPr indent="-283464">
              <a:spcBef>
                <a:spcPts val="1200"/>
              </a:spcBef>
              <a:spcAft>
                <a:spcPts val="1200"/>
              </a:spcAft>
              <a:buSzPct val="100000"/>
              <a:defRPr/>
            </a:pPr>
            <a:r>
              <a:rPr lang="en-US" dirty="0">
                <a:ea typeface="+mn-ea"/>
                <a:cs typeface="+mn-cs"/>
              </a:rPr>
              <a:t>Coordinate with team leads/team chiefs in other areas (Technical) to ensure consistency between proposed costs/price and other parts of proposal </a:t>
            </a:r>
          </a:p>
          <a:p>
            <a:pPr lvl="2" indent="-283464">
              <a:spcBef>
                <a:spcPts val="1200"/>
              </a:spcBef>
              <a:spcAft>
                <a:spcPts val="1200"/>
              </a:spcAft>
              <a:buSzPct val="100000"/>
              <a:defRPr/>
            </a:pPr>
            <a:r>
              <a:rPr lang="en-US" sz="1800" dirty="0">
                <a:ea typeface="+mn-ea"/>
                <a:cs typeface="+mn-cs"/>
              </a:rPr>
              <a:t>Obtain input on areas that impact cost/price evaluation</a:t>
            </a:r>
          </a:p>
          <a:p>
            <a:pPr marL="623888" lvl="2" indent="-283464">
              <a:spcBef>
                <a:spcPts val="1200"/>
              </a:spcBef>
              <a:spcAft>
                <a:spcPts val="1200"/>
              </a:spcAft>
              <a:buSzPct val="100000"/>
              <a:defRPr/>
            </a:pPr>
            <a:r>
              <a:rPr lang="en-US" dirty="0">
                <a:ea typeface="+mn-ea"/>
                <a:cs typeface="+mn-cs"/>
              </a:rPr>
              <a:t>If using cost realism, technical report (labor hours, skill mix, materials) will be needed to support Probable Cost</a:t>
            </a:r>
          </a:p>
          <a:p>
            <a:pPr marL="623888" lvl="2" indent="-283464">
              <a:spcBef>
                <a:spcPts val="1200"/>
              </a:spcBef>
              <a:spcAft>
                <a:spcPts val="1200"/>
              </a:spcAft>
              <a:buSzPct val="100000"/>
              <a:defRPr/>
            </a:pPr>
            <a:r>
              <a:rPr lang="en-US" dirty="0">
                <a:ea typeface="+mn-ea"/>
                <a:cs typeface="+mn-cs"/>
              </a:rPr>
              <a:t>Coordinate documentation requirements with PCO to ensure analysis and results are properly documented</a:t>
            </a:r>
          </a:p>
          <a:p>
            <a:pPr lvl="1">
              <a:spcBef>
                <a:spcPts val="1200"/>
              </a:spcBef>
              <a:spcAft>
                <a:spcPts val="600"/>
              </a:spcAft>
              <a:buNone/>
            </a:pPr>
            <a:endParaRPr lang="en-US" sz="2400" dirty="0"/>
          </a:p>
          <a:p>
            <a:pPr lvl="2"/>
            <a:endParaRPr lang="en-US" sz="2400" dirty="0"/>
          </a:p>
        </p:txBody>
      </p:sp>
      <p:sp>
        <p:nvSpPr>
          <p:cNvPr id="5" name="Title 4"/>
          <p:cNvSpPr>
            <a:spLocks noGrp="1"/>
          </p:cNvSpPr>
          <p:nvPr>
            <p:ph type="title"/>
          </p:nvPr>
        </p:nvSpPr>
        <p:spPr>
          <a:xfrm>
            <a:off x="1905000" y="76200"/>
            <a:ext cx="6083300" cy="1066800"/>
          </a:xfrm>
        </p:spPr>
        <p:txBody>
          <a:bodyPr/>
          <a:lstStyle/>
          <a:p>
            <a:br>
              <a:rPr lang="en-US" dirty="0"/>
            </a:br>
            <a:r>
              <a:rPr lang="en-US" dirty="0"/>
              <a:t>Cost/Price Evaluation </a:t>
            </a:r>
            <a:br>
              <a:rPr lang="en-US" dirty="0"/>
            </a:br>
            <a:endParaRPr lang="en-US"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59</a:t>
            </a:fld>
            <a:endParaRPr lang="en-US" dirty="0">
              <a:solidFill>
                <a:schemeClr val="bg2"/>
              </a:solidFill>
            </a:endParaRPr>
          </a:p>
        </p:txBody>
      </p:sp>
    </p:spTree>
    <p:extLst>
      <p:ext uri="{BB962C8B-B14F-4D97-AF65-F5344CB8AC3E}">
        <p14:creationId xmlns:p14="http://schemas.microsoft.com/office/powerpoint/2010/main" val="365031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3167183243"/>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resentation" r:id="rId3" imgW="4296215" imgH="3221567" progId="PowerPoint.Show.12">
                  <p:embed/>
                </p:oleObj>
              </mc:Choice>
              <mc:Fallback>
                <p:oleObj name="Presentation" r:id="rId3" imgW="4296215" imgH="3221567" progId="PowerPoint.Show.12">
                  <p:embed/>
                  <p:pic>
                    <p:nvPicPr>
                      <p:cNvPr id="1027" name="Object 3"/>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5105400" y="838200"/>
            <a:ext cx="15240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6934200" y="6492875"/>
            <a:ext cx="2133600" cy="365125"/>
          </a:xfrm>
        </p:spPr>
        <p:txBody>
          <a:bodyPr/>
          <a:lstStyle/>
          <a:p>
            <a:fld id="{6B47C37C-CF0E-486D-808E-B0456F18D0D9}" type="slidenum">
              <a:rPr lang="en-US" smtClean="0">
                <a:solidFill>
                  <a:prstClr val="black">
                    <a:tint val="75000"/>
                  </a:prstClr>
                </a:solidFill>
              </a:rPr>
              <a:pPr/>
              <a:t>6</a:t>
            </a:fld>
            <a:endParaRPr lang="en-US" dirty="0">
              <a:solidFill>
                <a:prstClr val="black">
                  <a:tint val="75000"/>
                </a:prst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458200" cy="5105400"/>
          </a:xfrm>
        </p:spPr>
        <p:txBody>
          <a:bodyPr/>
          <a:lstStyle/>
          <a:p>
            <a:pPr indent="-283464">
              <a:spcBef>
                <a:spcPts val="600"/>
              </a:spcBef>
              <a:spcAft>
                <a:spcPts val="600"/>
              </a:spcAft>
              <a:buSzPct val="100000"/>
              <a:defRPr/>
            </a:pPr>
            <a:r>
              <a:rPr lang="en-US" sz="2400" dirty="0"/>
              <a:t>Price reasonableness – is the price too high? </a:t>
            </a:r>
          </a:p>
          <a:p>
            <a:pPr lvl="1" indent="-283464">
              <a:spcBef>
                <a:spcPts val="600"/>
              </a:spcBef>
              <a:spcAft>
                <a:spcPts val="600"/>
              </a:spcAft>
              <a:buSzPct val="100000"/>
              <a:defRPr/>
            </a:pPr>
            <a:r>
              <a:rPr lang="en-US" dirty="0">
                <a:ea typeface="+mn-ea"/>
                <a:cs typeface="+mn-cs"/>
              </a:rPr>
              <a:t>Price must represent what a prudent person would pay in a competitive marketplace</a:t>
            </a:r>
          </a:p>
          <a:p>
            <a:pPr lvl="1" indent="-283464">
              <a:spcBef>
                <a:spcPts val="600"/>
              </a:spcBef>
              <a:spcAft>
                <a:spcPts val="600"/>
              </a:spcAft>
              <a:buSzPct val="100000"/>
              <a:defRPr/>
            </a:pPr>
            <a:r>
              <a:rPr lang="en-US" dirty="0">
                <a:ea typeface="+mn-ea"/>
                <a:cs typeface="+mn-cs"/>
              </a:rPr>
              <a:t>Reasonableness is typically determined using price analysis </a:t>
            </a:r>
          </a:p>
          <a:p>
            <a:pPr indent="-283464">
              <a:spcBef>
                <a:spcPts val="600"/>
              </a:spcBef>
              <a:spcAft>
                <a:spcPts val="600"/>
              </a:spcAft>
              <a:buSzPct val="100000"/>
              <a:defRPr/>
            </a:pPr>
            <a:r>
              <a:rPr lang="en-US" sz="2400" dirty="0"/>
              <a:t>Cost/price realism (if required) – is the price too low? </a:t>
            </a:r>
          </a:p>
          <a:p>
            <a:pPr lvl="1" indent="-283464">
              <a:spcBef>
                <a:spcPts val="600"/>
              </a:spcBef>
              <a:spcAft>
                <a:spcPts val="600"/>
              </a:spcAft>
              <a:buSzPct val="100000"/>
              <a:defRPr/>
            </a:pPr>
            <a:r>
              <a:rPr lang="en-US" dirty="0">
                <a:ea typeface="+mn-ea"/>
                <a:cs typeface="+mn-cs"/>
              </a:rPr>
              <a:t>Are proposed costs:</a:t>
            </a:r>
          </a:p>
          <a:p>
            <a:pPr lvl="2" indent="-283464">
              <a:spcBef>
                <a:spcPts val="600"/>
              </a:spcBef>
              <a:spcAft>
                <a:spcPts val="600"/>
              </a:spcAft>
              <a:buSzPct val="100000"/>
              <a:defRPr/>
            </a:pPr>
            <a:r>
              <a:rPr lang="en-US" sz="1800" dirty="0">
                <a:ea typeface="+mn-ea"/>
                <a:cs typeface="+mn-cs"/>
              </a:rPr>
              <a:t>Realistic for work to be performed?</a:t>
            </a:r>
          </a:p>
          <a:p>
            <a:pPr lvl="2" indent="-283464">
              <a:spcBef>
                <a:spcPts val="600"/>
              </a:spcBef>
              <a:spcAft>
                <a:spcPts val="600"/>
              </a:spcAft>
              <a:buSzPct val="100000"/>
              <a:defRPr/>
            </a:pPr>
            <a:r>
              <a:rPr lang="en-US" sz="1800" dirty="0">
                <a:ea typeface="+mn-ea"/>
                <a:cs typeface="+mn-cs"/>
              </a:rPr>
              <a:t>Reflective of a clear understanding of requirements?</a:t>
            </a:r>
          </a:p>
          <a:p>
            <a:pPr lvl="2" indent="-283464">
              <a:spcBef>
                <a:spcPts val="600"/>
              </a:spcBef>
              <a:spcAft>
                <a:spcPts val="600"/>
              </a:spcAft>
              <a:buSzPct val="100000"/>
              <a:defRPr/>
            </a:pPr>
            <a:r>
              <a:rPr lang="en-US" sz="1800" dirty="0">
                <a:ea typeface="+mn-ea"/>
                <a:cs typeface="+mn-cs"/>
              </a:rPr>
              <a:t>Consistent with unique methods of performance and materials described in offeror’s proposal?</a:t>
            </a:r>
          </a:p>
          <a:p>
            <a:pPr lvl="1" indent="-283464">
              <a:spcBef>
                <a:spcPts val="600"/>
              </a:spcBef>
              <a:spcAft>
                <a:spcPts val="600"/>
              </a:spcAft>
              <a:buSzPct val="100000"/>
              <a:defRPr/>
            </a:pPr>
            <a:r>
              <a:rPr lang="en-US" dirty="0">
                <a:ea typeface="+mn-ea"/>
                <a:cs typeface="+mn-cs"/>
              </a:rPr>
              <a:t>Realism is determined using cost analysis and/or price analysis</a:t>
            </a:r>
          </a:p>
          <a:p>
            <a:pPr marL="803275" lvl="2" indent="0">
              <a:spcBef>
                <a:spcPts val="300"/>
              </a:spcBef>
              <a:buNone/>
            </a:pPr>
            <a:endParaRPr lang="en-US" sz="2400" dirty="0"/>
          </a:p>
        </p:txBody>
      </p:sp>
      <p:sp>
        <p:nvSpPr>
          <p:cNvPr id="4" name="Title 3"/>
          <p:cNvSpPr>
            <a:spLocks noGrp="1"/>
          </p:cNvSpPr>
          <p:nvPr>
            <p:ph type="title"/>
          </p:nvPr>
        </p:nvSpPr>
        <p:spPr/>
        <p:txBody>
          <a:bodyPr/>
          <a:lstStyle/>
          <a:p>
            <a:r>
              <a:rPr lang="en-US" dirty="0"/>
              <a:t>Cost/Price Evaluation (cont.)</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60</a:t>
            </a:fld>
            <a:endParaRPr lang="en-US" dirty="0">
              <a:solidFill>
                <a:schemeClr val="bg2"/>
              </a:solidFill>
            </a:endParaRPr>
          </a:p>
        </p:txBody>
      </p:sp>
    </p:spTree>
    <p:extLst>
      <p:ext uri="{BB962C8B-B14F-4D97-AF65-F5344CB8AC3E}">
        <p14:creationId xmlns:p14="http://schemas.microsoft.com/office/powerpoint/2010/main" val="245848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76608"/>
            <a:ext cx="8382000" cy="4770537"/>
          </a:xfrm>
        </p:spPr>
        <p:txBody>
          <a:bodyPr wrap="square">
            <a:spAutoFit/>
          </a:bodyPr>
          <a:lstStyle/>
          <a:p>
            <a:pPr indent="-283464">
              <a:spcBef>
                <a:spcPts val="0"/>
              </a:spcBef>
              <a:buSzPct val="100000"/>
              <a:defRPr/>
            </a:pPr>
            <a:r>
              <a:rPr lang="en-US" sz="2200" dirty="0"/>
              <a:t>Concepts</a:t>
            </a:r>
          </a:p>
          <a:p>
            <a:pPr lvl="1" indent="-283464">
              <a:spcBef>
                <a:spcPts val="0"/>
              </a:spcBef>
              <a:buSzPct val="100000"/>
              <a:defRPr/>
            </a:pPr>
            <a:r>
              <a:rPr lang="en-US" sz="1800" dirty="0">
                <a:ea typeface="+mn-ea"/>
                <a:cs typeface="+mn-cs"/>
              </a:rPr>
              <a:t>Adequate Price Competition (APC) based on:</a:t>
            </a:r>
          </a:p>
          <a:p>
            <a:pPr lvl="2" indent="-283464">
              <a:spcBef>
                <a:spcPts val="0"/>
              </a:spcBef>
              <a:buSzPct val="100000"/>
              <a:defRPr/>
            </a:pPr>
            <a:r>
              <a:rPr lang="en-US" sz="1600" dirty="0">
                <a:ea typeface="+mn-ea"/>
                <a:cs typeface="+mn-cs"/>
              </a:rPr>
              <a:t>Two or more responsible offerors, competing independently;</a:t>
            </a:r>
          </a:p>
          <a:p>
            <a:pPr lvl="2" indent="-283464">
              <a:spcBef>
                <a:spcPts val="0"/>
              </a:spcBef>
              <a:buSzPct val="100000"/>
              <a:defRPr/>
            </a:pPr>
            <a:r>
              <a:rPr lang="en-US" sz="1600" dirty="0">
                <a:ea typeface="+mn-ea"/>
                <a:cs typeface="+mn-cs"/>
              </a:rPr>
              <a:t>Priced offers that satisfy government expressed requirement;</a:t>
            </a:r>
          </a:p>
          <a:p>
            <a:pPr lvl="2" indent="-283464">
              <a:spcBef>
                <a:spcPts val="0"/>
              </a:spcBef>
              <a:buSzPct val="100000"/>
              <a:defRPr/>
            </a:pPr>
            <a:r>
              <a:rPr lang="en-US" sz="1600" dirty="0">
                <a:ea typeface="+mn-ea"/>
                <a:cs typeface="+mn-cs"/>
              </a:rPr>
              <a:t>Award made to offeror whose proposal represents best value; and</a:t>
            </a:r>
          </a:p>
          <a:p>
            <a:pPr lvl="2" indent="-283464">
              <a:spcBef>
                <a:spcPts val="0"/>
              </a:spcBef>
              <a:buSzPct val="100000"/>
              <a:defRPr/>
            </a:pPr>
            <a:r>
              <a:rPr lang="en-US" sz="1600" dirty="0">
                <a:ea typeface="+mn-ea"/>
                <a:cs typeface="+mn-cs"/>
              </a:rPr>
              <a:t>No finding that price of successful offeror is unreasonable</a:t>
            </a:r>
          </a:p>
          <a:p>
            <a:pPr lvl="1" indent="-283464">
              <a:spcBef>
                <a:spcPts val="0"/>
              </a:spcBef>
              <a:buSzPct val="100000"/>
              <a:defRPr/>
            </a:pPr>
            <a:r>
              <a:rPr lang="en-US" sz="1800" dirty="0">
                <a:ea typeface="+mn-ea"/>
                <a:cs typeface="+mn-cs"/>
              </a:rPr>
              <a:t>Only one offer received</a:t>
            </a:r>
          </a:p>
          <a:p>
            <a:pPr lvl="2" indent="-283464">
              <a:spcBef>
                <a:spcPts val="0"/>
              </a:spcBef>
              <a:buSzPct val="100000"/>
              <a:defRPr/>
            </a:pPr>
            <a:r>
              <a:rPr lang="en-US" sz="1600" dirty="0">
                <a:ea typeface="+mn-ea"/>
                <a:cs typeface="+mn-cs"/>
              </a:rPr>
              <a:t>see</a:t>
            </a:r>
            <a:r>
              <a:rPr lang="en-US" sz="1800" dirty="0">
                <a:ea typeface="+mn-ea"/>
                <a:cs typeface="+mn-cs"/>
              </a:rPr>
              <a:t> </a:t>
            </a:r>
            <a:r>
              <a:rPr lang="en-US" sz="1600" dirty="0">
                <a:ea typeface="+mn-ea"/>
                <a:cs typeface="+mn-cs"/>
                <a:hlinkClick r:id="rId3"/>
              </a:rPr>
              <a:t>DFARS 215.371</a:t>
            </a:r>
            <a:r>
              <a:rPr lang="en-US" sz="1600" dirty="0">
                <a:ea typeface="+mn-ea"/>
                <a:cs typeface="+mn-cs"/>
              </a:rPr>
              <a:t>, </a:t>
            </a:r>
            <a:r>
              <a:rPr lang="en-US" sz="1600" dirty="0">
                <a:ea typeface="+mn-ea"/>
                <a:cs typeface="+mn-cs"/>
                <a:hlinkClick r:id="rId4"/>
              </a:rPr>
              <a:t>Single Source Adequate Price Competition Briefing</a:t>
            </a:r>
            <a:endParaRPr lang="en-US" sz="1600" dirty="0">
              <a:ea typeface="+mn-ea"/>
              <a:cs typeface="+mn-cs"/>
            </a:endParaRPr>
          </a:p>
          <a:p>
            <a:pPr marL="405511" lvl="1" indent="0">
              <a:spcBef>
                <a:spcPts val="0"/>
              </a:spcBef>
              <a:buSzPct val="100000"/>
              <a:buNone/>
              <a:defRPr/>
            </a:pPr>
            <a:endParaRPr lang="en-US" sz="1800" dirty="0">
              <a:ea typeface="+mn-ea"/>
              <a:cs typeface="+mn-cs"/>
            </a:endParaRPr>
          </a:p>
          <a:p>
            <a:pPr indent="-283464">
              <a:spcBef>
                <a:spcPts val="0"/>
              </a:spcBef>
              <a:buSzPct val="100000"/>
              <a:defRPr/>
            </a:pPr>
            <a:r>
              <a:rPr lang="en-US" sz="2200" dirty="0"/>
              <a:t>Price Analysis Techniques</a:t>
            </a:r>
          </a:p>
          <a:p>
            <a:pPr lvl="1" indent="-283464">
              <a:spcBef>
                <a:spcPts val="0"/>
              </a:spcBef>
              <a:buSzPct val="100000"/>
              <a:defRPr/>
            </a:pPr>
            <a:r>
              <a:rPr lang="en-US" sz="1800" dirty="0">
                <a:ea typeface="+mn-ea"/>
                <a:cs typeface="+mn-cs"/>
              </a:rPr>
              <a:t>Comparison of proposed prices received in response to solicitation</a:t>
            </a:r>
          </a:p>
          <a:p>
            <a:pPr lvl="2" indent="-283464">
              <a:spcBef>
                <a:spcPts val="0"/>
              </a:spcBef>
              <a:buSzPct val="100000"/>
              <a:defRPr/>
            </a:pPr>
            <a:r>
              <a:rPr lang="en-US" sz="1600" dirty="0">
                <a:ea typeface="+mn-ea"/>
                <a:cs typeface="+mn-cs"/>
              </a:rPr>
              <a:t>APC normally establishes price reasonableness </a:t>
            </a:r>
          </a:p>
          <a:p>
            <a:pPr lvl="1" indent="-283464">
              <a:spcBef>
                <a:spcPts val="0"/>
              </a:spcBef>
              <a:buSzPct val="100000"/>
              <a:defRPr/>
            </a:pPr>
            <a:r>
              <a:rPr lang="en-US" sz="1800" dirty="0">
                <a:ea typeface="+mn-ea"/>
                <a:cs typeface="+mn-cs"/>
              </a:rPr>
              <a:t>Comparison of proposed prices to previous prices or similar items</a:t>
            </a:r>
          </a:p>
          <a:p>
            <a:pPr lvl="1" indent="-283464">
              <a:spcBef>
                <a:spcPts val="0"/>
              </a:spcBef>
              <a:buSzPct val="100000"/>
              <a:defRPr/>
            </a:pPr>
            <a:r>
              <a:rPr lang="en-US" sz="1800" dirty="0">
                <a:ea typeface="+mn-ea"/>
                <a:cs typeface="+mn-cs"/>
              </a:rPr>
              <a:t>Comparison to published prices (e.g., catalog)</a:t>
            </a:r>
          </a:p>
          <a:p>
            <a:pPr lvl="1" indent="-283464">
              <a:spcBef>
                <a:spcPts val="0"/>
              </a:spcBef>
              <a:buSzPct val="100000"/>
              <a:defRPr/>
            </a:pPr>
            <a:r>
              <a:rPr lang="en-US" sz="1800" dirty="0">
                <a:ea typeface="+mn-ea"/>
                <a:cs typeface="+mn-cs"/>
              </a:rPr>
              <a:t>Comparison to Government cost estimates</a:t>
            </a:r>
          </a:p>
          <a:p>
            <a:pPr lvl="1" indent="-283464">
              <a:spcBef>
                <a:spcPts val="0"/>
              </a:spcBef>
              <a:buSzPct val="100000"/>
              <a:defRPr/>
            </a:pPr>
            <a:r>
              <a:rPr lang="en-US" sz="1800" dirty="0">
                <a:ea typeface="+mn-ea"/>
                <a:cs typeface="+mn-cs"/>
              </a:rPr>
              <a:t>Market research</a:t>
            </a:r>
          </a:p>
          <a:p>
            <a:pPr lvl="1" indent="-283464">
              <a:spcBef>
                <a:spcPts val="0"/>
              </a:spcBef>
              <a:buSzPct val="100000"/>
              <a:defRPr/>
            </a:pPr>
            <a:r>
              <a:rPr lang="en-US" sz="1800" dirty="0">
                <a:ea typeface="+mn-ea"/>
                <a:cs typeface="+mn-cs"/>
              </a:rPr>
              <a:t>Analysis of pricing information</a:t>
            </a:r>
          </a:p>
        </p:txBody>
      </p:sp>
      <p:sp>
        <p:nvSpPr>
          <p:cNvPr id="4" name="Title 3"/>
          <p:cNvSpPr>
            <a:spLocks noGrp="1"/>
          </p:cNvSpPr>
          <p:nvPr>
            <p:ph type="title"/>
          </p:nvPr>
        </p:nvSpPr>
        <p:spPr/>
        <p:txBody>
          <a:bodyPr/>
          <a:lstStyle/>
          <a:p>
            <a:r>
              <a:rPr lang="en-US" dirty="0"/>
              <a:t>Price Reasonableness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61</a:t>
            </a:fld>
            <a:endParaRPr lang="en-US" dirty="0">
              <a:solidFill>
                <a:schemeClr val="bg2"/>
              </a:solidFill>
            </a:endParaRPr>
          </a:p>
        </p:txBody>
      </p:sp>
    </p:spTree>
    <p:extLst>
      <p:ext uri="{BB962C8B-B14F-4D97-AF65-F5344CB8AC3E}">
        <p14:creationId xmlns:p14="http://schemas.microsoft.com/office/powerpoint/2010/main" val="1631490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66712"/>
            <a:ext cx="8382000" cy="4143488"/>
          </a:xfrm>
        </p:spPr>
        <p:txBody>
          <a:bodyPr/>
          <a:lstStyle/>
          <a:p>
            <a:pPr indent="-283464">
              <a:spcBef>
                <a:spcPts val="600"/>
              </a:spcBef>
              <a:spcAft>
                <a:spcPts val="600"/>
              </a:spcAft>
              <a:buSzPct val="100000"/>
              <a:defRPr/>
            </a:pPr>
            <a:r>
              <a:rPr lang="en-US" sz="2400" dirty="0"/>
              <a:t>Required for cost-type line items</a:t>
            </a:r>
          </a:p>
          <a:p>
            <a:pPr lvl="1" indent="-283464">
              <a:spcBef>
                <a:spcPts val="600"/>
              </a:spcBef>
              <a:spcAft>
                <a:spcPts val="600"/>
              </a:spcAft>
              <a:buSzPct val="100000"/>
              <a:defRPr/>
            </a:pPr>
            <a:r>
              <a:rPr lang="en-US" dirty="0">
                <a:ea typeface="+mn-ea"/>
                <a:cs typeface="+mn-cs"/>
              </a:rPr>
              <a:t>Process – Independent review and evaluation of specific elements of cost to derive a Probable Cost  </a:t>
            </a:r>
            <a:endParaRPr lang="en-US" sz="2400" dirty="0">
              <a:ea typeface="+mn-ea"/>
              <a:cs typeface="+mn-cs"/>
            </a:endParaRPr>
          </a:p>
          <a:p>
            <a:pPr lvl="2" indent="-283464">
              <a:spcBef>
                <a:spcPts val="600"/>
              </a:spcBef>
              <a:spcAft>
                <a:spcPts val="600"/>
              </a:spcAft>
              <a:buSzPct val="100000"/>
              <a:defRPr/>
            </a:pPr>
            <a:r>
              <a:rPr lang="en-US" sz="1800" dirty="0">
                <a:ea typeface="+mn-ea"/>
                <a:cs typeface="+mn-cs"/>
              </a:rPr>
              <a:t>Uses cost analysis techniques</a:t>
            </a:r>
          </a:p>
          <a:p>
            <a:pPr lvl="2" indent="-283464">
              <a:spcBef>
                <a:spcPts val="600"/>
              </a:spcBef>
              <a:spcAft>
                <a:spcPts val="600"/>
              </a:spcAft>
              <a:buSzPct val="100000"/>
              <a:defRPr/>
            </a:pPr>
            <a:r>
              <a:rPr lang="en-US" sz="1800" dirty="0">
                <a:ea typeface="+mn-ea"/>
                <a:cs typeface="+mn-cs"/>
              </a:rPr>
              <a:t>Requires technical evaluation</a:t>
            </a:r>
          </a:p>
          <a:p>
            <a:pPr lvl="1" indent="-283464">
              <a:spcBef>
                <a:spcPts val="600"/>
              </a:spcBef>
              <a:spcAft>
                <a:spcPts val="600"/>
              </a:spcAft>
              <a:buSzPct val="100000"/>
              <a:defRPr/>
            </a:pPr>
            <a:r>
              <a:rPr lang="en-US" dirty="0">
                <a:ea typeface="+mn-ea"/>
                <a:cs typeface="+mn-cs"/>
              </a:rPr>
              <a:t>Product – Probable Cost (includes fee)</a:t>
            </a:r>
          </a:p>
          <a:p>
            <a:pPr lvl="2" indent="-283464">
              <a:spcBef>
                <a:spcPts val="600"/>
              </a:spcBef>
              <a:spcAft>
                <a:spcPts val="600"/>
              </a:spcAft>
              <a:buSzPct val="100000"/>
              <a:defRPr/>
            </a:pPr>
            <a:r>
              <a:rPr lang="en-US" sz="1800" dirty="0">
                <a:ea typeface="+mn-ea"/>
                <a:cs typeface="+mn-cs"/>
              </a:rPr>
              <a:t>SSA uses Probable Cost in source selection decision process (Probable Cost not reflected in contract)</a:t>
            </a:r>
          </a:p>
          <a:p>
            <a:pPr lvl="2" indent="-283464">
              <a:spcBef>
                <a:spcPts val="600"/>
              </a:spcBef>
              <a:spcAft>
                <a:spcPts val="600"/>
              </a:spcAft>
              <a:buSzPct val="100000"/>
              <a:defRPr/>
            </a:pPr>
            <a:r>
              <a:rPr lang="en-US" sz="1800" dirty="0">
                <a:ea typeface="+mn-ea"/>
                <a:cs typeface="+mn-cs"/>
              </a:rPr>
              <a:t>Probable Cost reflects Government’s best estimate of contract cost to be incurred and may differ from proposed cost </a:t>
            </a:r>
          </a:p>
          <a:p>
            <a:pPr lvl="2" indent="-283464">
              <a:spcBef>
                <a:spcPts val="600"/>
              </a:spcBef>
              <a:spcAft>
                <a:spcPts val="600"/>
              </a:spcAft>
              <a:buSzPct val="100000"/>
              <a:defRPr/>
            </a:pPr>
            <a:r>
              <a:rPr lang="en-US" sz="1800" dirty="0">
                <a:ea typeface="+mn-ea"/>
                <a:cs typeface="+mn-cs"/>
              </a:rPr>
              <a:t>Adjustments to proposed cost should be supported with reliable substantiating data</a:t>
            </a:r>
          </a:p>
        </p:txBody>
      </p:sp>
      <p:sp>
        <p:nvSpPr>
          <p:cNvPr id="4" name="Title 3"/>
          <p:cNvSpPr>
            <a:spLocks noGrp="1"/>
          </p:cNvSpPr>
          <p:nvPr>
            <p:ph type="title"/>
          </p:nvPr>
        </p:nvSpPr>
        <p:spPr/>
        <p:txBody>
          <a:bodyPr/>
          <a:lstStyle/>
          <a:p>
            <a:r>
              <a:rPr lang="en-US" dirty="0"/>
              <a:t>Cost Realism</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62</a:t>
            </a:fld>
            <a:endParaRPr lang="en-US" dirty="0">
              <a:solidFill>
                <a:schemeClr val="bg2"/>
              </a:solidFill>
            </a:endParaRPr>
          </a:p>
        </p:txBody>
      </p:sp>
    </p:spTree>
    <p:extLst>
      <p:ext uri="{BB962C8B-B14F-4D97-AF65-F5344CB8AC3E}">
        <p14:creationId xmlns:p14="http://schemas.microsoft.com/office/powerpoint/2010/main" val="3571186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93100" cy="4953000"/>
          </a:xfrm>
        </p:spPr>
        <p:txBody>
          <a:bodyPr/>
          <a:lstStyle/>
          <a:p>
            <a:pPr>
              <a:lnSpc>
                <a:spcPts val="3200"/>
              </a:lnSpc>
              <a:spcBef>
                <a:spcPts val="0"/>
              </a:spcBef>
              <a:buSzPct val="100000"/>
            </a:pPr>
            <a:r>
              <a:rPr lang="en-US" sz="2400" dirty="0"/>
              <a:t>Audit reports</a:t>
            </a:r>
          </a:p>
          <a:p>
            <a:pPr>
              <a:lnSpc>
                <a:spcPts val="3200"/>
              </a:lnSpc>
              <a:spcBef>
                <a:spcPts val="0"/>
              </a:spcBef>
              <a:buSzPct val="100000"/>
            </a:pPr>
            <a:r>
              <a:rPr lang="en-US" sz="2400" dirty="0"/>
              <a:t>Technical evaluations</a:t>
            </a:r>
          </a:p>
          <a:p>
            <a:pPr>
              <a:lnSpc>
                <a:spcPts val="3200"/>
              </a:lnSpc>
              <a:spcBef>
                <a:spcPts val="0"/>
              </a:spcBef>
              <a:buSzPct val="100000"/>
            </a:pPr>
            <a:r>
              <a:rPr lang="en-US" sz="2400" dirty="0"/>
              <a:t>Forward Pricing Rate Recommendations/Agreements (FPRR/A)</a:t>
            </a:r>
          </a:p>
          <a:p>
            <a:pPr>
              <a:lnSpc>
                <a:spcPts val="3200"/>
              </a:lnSpc>
              <a:spcBef>
                <a:spcPts val="0"/>
              </a:spcBef>
              <a:buSzPct val="100000"/>
            </a:pPr>
            <a:r>
              <a:rPr lang="en-US" sz="2400" dirty="0"/>
              <a:t>Recent program history</a:t>
            </a:r>
          </a:p>
          <a:p>
            <a:pPr>
              <a:lnSpc>
                <a:spcPts val="3200"/>
              </a:lnSpc>
              <a:spcBef>
                <a:spcPts val="0"/>
              </a:spcBef>
              <a:buSzPct val="100000"/>
            </a:pPr>
            <a:r>
              <a:rPr lang="en-US" sz="2400" dirty="0"/>
              <a:t>Wage Determinations</a:t>
            </a:r>
          </a:p>
          <a:p>
            <a:pPr>
              <a:lnSpc>
                <a:spcPts val="3200"/>
              </a:lnSpc>
              <a:spcBef>
                <a:spcPts val="0"/>
              </a:spcBef>
              <a:buSzPct val="100000"/>
            </a:pPr>
            <a:r>
              <a:rPr lang="en-US" sz="2400" dirty="0"/>
              <a:t>Cost models</a:t>
            </a:r>
          </a:p>
          <a:p>
            <a:pPr>
              <a:lnSpc>
                <a:spcPts val="3200"/>
              </a:lnSpc>
              <a:spcBef>
                <a:spcPts val="0"/>
              </a:spcBef>
              <a:buSzPct val="100000"/>
            </a:pPr>
            <a:r>
              <a:rPr lang="en-US" sz="2400" dirty="0"/>
              <a:t>Published cost/price indices</a:t>
            </a:r>
          </a:p>
          <a:p>
            <a:pPr>
              <a:lnSpc>
                <a:spcPts val="3200"/>
              </a:lnSpc>
              <a:spcBef>
                <a:spcPts val="0"/>
              </a:spcBef>
              <a:buSzPct val="100000"/>
            </a:pPr>
            <a:r>
              <a:rPr lang="en-US" sz="2400" dirty="0"/>
              <a:t>Program Office estimate</a:t>
            </a:r>
          </a:p>
          <a:p>
            <a:pPr>
              <a:lnSpc>
                <a:spcPts val="3200"/>
              </a:lnSpc>
              <a:spcBef>
                <a:spcPts val="0"/>
              </a:spcBef>
              <a:buSzPct val="100000"/>
            </a:pPr>
            <a:r>
              <a:rPr lang="en-US" sz="2400" dirty="0"/>
              <a:t>Cross checks/analogous efforts</a:t>
            </a:r>
          </a:p>
          <a:p>
            <a:pPr>
              <a:lnSpc>
                <a:spcPts val="3200"/>
              </a:lnSpc>
              <a:spcBef>
                <a:spcPts val="0"/>
              </a:spcBef>
              <a:buSzPct val="100000"/>
            </a:pPr>
            <a:r>
              <a:rPr lang="en-US" sz="2400" dirty="0"/>
              <a:t>Market information</a:t>
            </a:r>
          </a:p>
          <a:p>
            <a:pPr>
              <a:lnSpc>
                <a:spcPts val="3200"/>
              </a:lnSpc>
              <a:spcBef>
                <a:spcPts val="0"/>
              </a:spcBef>
              <a:buSzPct val="100000"/>
            </a:pPr>
            <a:r>
              <a:rPr lang="en-US" sz="2400" dirty="0"/>
              <a:t>DCAA’s Supplemental Services</a:t>
            </a:r>
          </a:p>
        </p:txBody>
      </p:sp>
      <p:sp>
        <p:nvSpPr>
          <p:cNvPr id="4" name="Title 3"/>
          <p:cNvSpPr>
            <a:spLocks noGrp="1"/>
          </p:cNvSpPr>
          <p:nvPr>
            <p:ph type="title"/>
          </p:nvPr>
        </p:nvSpPr>
        <p:spPr>
          <a:xfrm>
            <a:off x="1295400" y="28575"/>
            <a:ext cx="6692900" cy="1114425"/>
          </a:xfrm>
        </p:spPr>
        <p:txBody>
          <a:bodyPr/>
          <a:lstStyle/>
          <a:p>
            <a:r>
              <a:rPr lang="en-US" dirty="0"/>
              <a:t>Information that May Support Cost Realism</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63</a:t>
            </a:fld>
            <a:endParaRPr lang="en-US" dirty="0">
              <a:solidFill>
                <a:schemeClr val="bg2"/>
              </a:solidFill>
            </a:endParaRPr>
          </a:p>
        </p:txBody>
      </p:sp>
    </p:spTree>
    <p:extLst>
      <p:ext uri="{BB962C8B-B14F-4D97-AF65-F5344CB8AC3E}">
        <p14:creationId xmlns:p14="http://schemas.microsoft.com/office/powerpoint/2010/main" val="3703840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229600" cy="4876800"/>
          </a:xfrm>
        </p:spPr>
        <p:txBody>
          <a:bodyPr/>
          <a:lstStyle/>
          <a:p>
            <a:pPr indent="-283464">
              <a:spcBef>
                <a:spcPts val="600"/>
              </a:spcBef>
              <a:buSzPct val="100000"/>
              <a:defRPr/>
            </a:pPr>
            <a:r>
              <a:rPr lang="en-US" sz="2400" dirty="0"/>
              <a:t>Term coined by GAO to distinguish between cost realism analysis of cost items and realism analysis of fixed-priced items</a:t>
            </a:r>
          </a:p>
          <a:p>
            <a:pPr indent="-283464">
              <a:spcBef>
                <a:spcPts val="1200"/>
              </a:spcBef>
              <a:buSzPct val="100000"/>
              <a:defRPr/>
            </a:pPr>
            <a:r>
              <a:rPr lang="en-US" sz="2400" dirty="0"/>
              <a:t>Broad agency discretion on how to perform </a:t>
            </a:r>
          </a:p>
          <a:p>
            <a:pPr lvl="1" indent="-283464">
              <a:spcBef>
                <a:spcPts val="600"/>
              </a:spcBef>
              <a:buSzPct val="100000"/>
              <a:defRPr/>
            </a:pPr>
            <a:r>
              <a:rPr lang="en-US" dirty="0">
                <a:ea typeface="+mn-ea"/>
                <a:cs typeface="+mn-cs"/>
              </a:rPr>
              <a:t>End result should provide degree of confidence that price proposed is realistic</a:t>
            </a:r>
          </a:p>
          <a:p>
            <a:pPr lvl="1" indent="-283464">
              <a:spcBef>
                <a:spcPts val="600"/>
              </a:spcBef>
              <a:buSzPct val="100000"/>
              <a:defRPr/>
            </a:pPr>
            <a:r>
              <a:rPr lang="en-US" dirty="0">
                <a:ea typeface="+mn-ea"/>
                <a:cs typeface="+mn-cs"/>
              </a:rPr>
              <a:t>Use of Probable Cost prohibited</a:t>
            </a:r>
          </a:p>
          <a:p>
            <a:pPr lvl="1" indent="-283464">
              <a:spcBef>
                <a:spcPts val="600"/>
              </a:spcBef>
              <a:buSzPct val="100000"/>
              <a:defRPr/>
            </a:pPr>
            <a:r>
              <a:rPr lang="en-US" dirty="0">
                <a:ea typeface="+mn-ea"/>
                <a:cs typeface="+mn-cs"/>
              </a:rPr>
              <a:t>Can include cost analysis of select cost elements </a:t>
            </a:r>
          </a:p>
          <a:p>
            <a:pPr lvl="1" indent="-283464">
              <a:spcBef>
                <a:spcPts val="600"/>
              </a:spcBef>
              <a:buSzPct val="100000"/>
              <a:defRPr/>
            </a:pPr>
            <a:r>
              <a:rPr lang="en-US" dirty="0">
                <a:ea typeface="+mn-ea"/>
                <a:cs typeface="+mn-cs"/>
              </a:rPr>
              <a:t>Can be price analysis – comparison to means, medians, standard deviations, etc.</a:t>
            </a:r>
          </a:p>
          <a:p>
            <a:pPr lvl="2" indent="-283464">
              <a:spcBef>
                <a:spcPts val="600"/>
              </a:spcBef>
              <a:buSzPct val="100000"/>
              <a:defRPr/>
            </a:pPr>
            <a:r>
              <a:rPr lang="en-US" sz="1800" dirty="0">
                <a:ea typeface="+mn-ea"/>
                <a:cs typeface="+mn-cs"/>
              </a:rPr>
              <a:t>If using price based on a mean, median, standard deviation, etc., do not include offers eliminated from competitive range</a:t>
            </a:r>
          </a:p>
          <a:p>
            <a:pPr lvl="2" indent="-283464">
              <a:spcBef>
                <a:spcPts val="600"/>
              </a:spcBef>
              <a:buSzPct val="100000"/>
              <a:defRPr/>
            </a:pPr>
            <a:r>
              <a:rPr lang="en-US" sz="1800" dirty="0">
                <a:ea typeface="+mn-ea"/>
                <a:cs typeface="+mn-cs"/>
              </a:rPr>
              <a:t>Cannot be arbitrary – have rationale for standard deviations, etc. </a:t>
            </a:r>
          </a:p>
        </p:txBody>
      </p:sp>
      <p:sp>
        <p:nvSpPr>
          <p:cNvPr id="4" name="Title 3"/>
          <p:cNvSpPr>
            <a:spLocks noGrp="1"/>
          </p:cNvSpPr>
          <p:nvPr>
            <p:ph type="title"/>
          </p:nvPr>
        </p:nvSpPr>
        <p:spPr/>
        <p:txBody>
          <a:bodyPr/>
          <a:lstStyle/>
          <a:p>
            <a:r>
              <a:rPr lang="en-US" dirty="0"/>
              <a:t>Price Realism</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64</a:t>
            </a:fld>
            <a:endParaRPr lang="en-US" dirty="0">
              <a:solidFill>
                <a:schemeClr val="bg2"/>
              </a:solidFill>
            </a:endParaRPr>
          </a:p>
        </p:txBody>
      </p:sp>
    </p:spTree>
    <p:extLst>
      <p:ext uri="{BB962C8B-B14F-4D97-AF65-F5344CB8AC3E}">
        <p14:creationId xmlns:p14="http://schemas.microsoft.com/office/powerpoint/2010/main" val="4109516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5029200"/>
          </a:xfrm>
        </p:spPr>
        <p:txBody>
          <a:bodyPr/>
          <a:lstStyle/>
          <a:p>
            <a:pPr indent="-283464">
              <a:spcBef>
                <a:spcPts val="600"/>
              </a:spcBef>
              <a:buSzPct val="100000"/>
              <a:defRPr/>
            </a:pPr>
            <a:r>
              <a:rPr lang="en-US" sz="2400" dirty="0"/>
              <a:t>Exists when price of one or more CLINs is significantly over or understated (despite acceptable Total Evaluated Price) </a:t>
            </a:r>
          </a:p>
          <a:p>
            <a:pPr lvl="1" indent="-283464">
              <a:spcBef>
                <a:spcPts val="600"/>
              </a:spcBef>
              <a:buSzPct val="100000"/>
              <a:defRPr/>
            </a:pPr>
            <a:r>
              <a:rPr lang="en-US" dirty="0">
                <a:ea typeface="+mn-ea"/>
                <a:cs typeface="+mn-cs"/>
              </a:rPr>
              <a:t>May increase performance risk</a:t>
            </a:r>
          </a:p>
          <a:p>
            <a:pPr lvl="1" indent="-283464">
              <a:spcBef>
                <a:spcPts val="600"/>
              </a:spcBef>
              <a:buSzPct val="100000"/>
              <a:defRPr/>
            </a:pPr>
            <a:r>
              <a:rPr lang="en-US" dirty="0">
                <a:ea typeface="+mn-ea"/>
                <a:cs typeface="+mn-cs"/>
              </a:rPr>
              <a:t>Can result in payment of unreasonably high prices</a:t>
            </a:r>
          </a:p>
          <a:p>
            <a:pPr lvl="1" indent="-283464">
              <a:spcBef>
                <a:spcPts val="600"/>
              </a:spcBef>
              <a:buSzPct val="100000"/>
              <a:defRPr/>
            </a:pPr>
            <a:r>
              <a:rPr lang="en-US" dirty="0">
                <a:ea typeface="+mn-ea"/>
                <a:cs typeface="+mn-cs"/>
              </a:rPr>
              <a:t>Does not automatically result in rejection of offers </a:t>
            </a:r>
          </a:p>
          <a:p>
            <a:pPr indent="-283464">
              <a:spcBef>
                <a:spcPts val="600"/>
              </a:spcBef>
              <a:buSzPct val="100000"/>
              <a:defRPr/>
            </a:pPr>
            <a:r>
              <a:rPr lang="en-US" sz="2400" dirty="0"/>
              <a:t>How do you know it is present?</a:t>
            </a:r>
          </a:p>
          <a:p>
            <a:pPr lvl="1" indent="-283464">
              <a:spcBef>
                <a:spcPts val="600"/>
              </a:spcBef>
              <a:buSzPct val="100000"/>
              <a:defRPr/>
            </a:pPr>
            <a:r>
              <a:rPr lang="en-US" dirty="0">
                <a:ea typeface="+mn-ea"/>
                <a:cs typeface="+mn-cs"/>
              </a:rPr>
              <a:t>Cost or Price analysis techniques</a:t>
            </a:r>
          </a:p>
          <a:p>
            <a:pPr lvl="1" indent="-283464">
              <a:spcBef>
                <a:spcPts val="600"/>
              </a:spcBef>
              <a:buSzPct val="100000"/>
              <a:defRPr/>
            </a:pPr>
            <a:r>
              <a:rPr lang="en-US" dirty="0">
                <a:ea typeface="+mn-ea"/>
                <a:cs typeface="+mn-cs"/>
              </a:rPr>
              <a:t>Comparisons can be made against other CLINs within the offer (similar CLINs or basic/option pricing) or against the CLINs of other offerors</a:t>
            </a:r>
          </a:p>
          <a:p>
            <a:pPr lvl="2" indent="-283464">
              <a:spcBef>
                <a:spcPts val="600"/>
              </a:spcBef>
              <a:buSzPct val="100000"/>
              <a:defRPr/>
            </a:pPr>
            <a:r>
              <a:rPr lang="en-US" sz="1800" dirty="0">
                <a:ea typeface="+mn-ea"/>
                <a:cs typeface="+mn-cs"/>
              </a:rPr>
              <a:t>Are there significant anomalies?</a:t>
            </a:r>
          </a:p>
          <a:p>
            <a:pPr indent="-283464">
              <a:spcBef>
                <a:spcPts val="600"/>
              </a:spcBef>
              <a:buSzPct val="100000"/>
              <a:defRPr/>
            </a:pPr>
            <a:r>
              <a:rPr lang="en-US" sz="2400" dirty="0"/>
              <a:t>Should give offerors opportunity to address concerns 	</a:t>
            </a:r>
            <a:r>
              <a:rPr lang="en-US" sz="1800" dirty="0"/>
              <a:t>				</a:t>
            </a:r>
          </a:p>
          <a:p>
            <a:pPr lvl="1"/>
            <a:endParaRPr lang="en-US" sz="1800" dirty="0"/>
          </a:p>
        </p:txBody>
      </p:sp>
      <p:sp>
        <p:nvSpPr>
          <p:cNvPr id="4" name="Title 3"/>
          <p:cNvSpPr>
            <a:spLocks noGrp="1"/>
          </p:cNvSpPr>
          <p:nvPr>
            <p:ph type="title"/>
          </p:nvPr>
        </p:nvSpPr>
        <p:spPr/>
        <p:txBody>
          <a:bodyPr/>
          <a:lstStyle/>
          <a:p>
            <a:r>
              <a:rPr lang="en-US" dirty="0"/>
              <a:t>Unbalanced Pricing</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65</a:t>
            </a:fld>
            <a:endParaRPr lang="en-US" dirty="0">
              <a:solidFill>
                <a:schemeClr val="bg2"/>
              </a:solidFill>
            </a:endParaRPr>
          </a:p>
        </p:txBody>
      </p:sp>
    </p:spTree>
    <p:extLst>
      <p:ext uri="{BB962C8B-B14F-4D97-AF65-F5344CB8AC3E}">
        <p14:creationId xmlns:p14="http://schemas.microsoft.com/office/powerpoint/2010/main" val="1214100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700516"/>
            <a:ext cx="4572000" cy="1261884"/>
          </a:xfrm>
          <a:prstGeom prst="rect">
            <a:avLst/>
          </a:prstGeom>
        </p:spPr>
        <p:txBody>
          <a:bodyPr>
            <a:spAutoFit/>
          </a:bodyPr>
          <a:lstStyle/>
          <a:p>
            <a:pPr algn="ctr"/>
            <a:br>
              <a:rPr lang="en-US" dirty="0"/>
            </a:br>
            <a:endParaRPr lang="en-US" dirty="0"/>
          </a:p>
          <a:p>
            <a:pPr algn="ctr"/>
            <a:r>
              <a:rPr lang="en-US" sz="4000" b="1" dirty="0">
                <a:solidFill>
                  <a:srgbClr val="0000CC"/>
                </a:solidFill>
              </a:rPr>
              <a:t>Contracting </a:t>
            </a:r>
          </a:p>
        </p:txBody>
      </p:sp>
      <p:sp>
        <p:nvSpPr>
          <p:cNvPr id="6" name="Rectangle 5"/>
          <p:cNvSpPr/>
          <p:nvPr/>
        </p:nvSpPr>
        <p:spPr>
          <a:xfrm>
            <a:off x="-533400" y="304800"/>
            <a:ext cx="8458200" cy="646331"/>
          </a:xfrm>
          <a:prstGeom prst="rect">
            <a:avLst/>
          </a:prstGeom>
        </p:spPr>
        <p:txBody>
          <a:bodyPr wrap="square">
            <a:spAutoFit/>
          </a:bodyPr>
          <a:lstStyle/>
          <a:p>
            <a:pPr algn="r">
              <a:defRPr/>
            </a:pPr>
            <a:r>
              <a:rPr lang="en-US" sz="3600" b="1" i="1" dirty="0">
                <a:solidFill>
                  <a:schemeClr val="accent6">
                    <a:lumMod val="75000"/>
                  </a:schemeClr>
                </a:solidFill>
                <a:cs typeface="Arial" pitchFamily="34" charset="0"/>
              </a:rPr>
              <a:t>Initial Evaluation Activities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
        <p:nvSpPr>
          <p:cNvPr id="5" name="TextBox 4">
            <a:extLst>
              <a:ext uri="{FF2B5EF4-FFF2-40B4-BE49-F238E27FC236}">
                <a16:creationId xmlns:a16="http://schemas.microsoft.com/office/drawing/2014/main" id="{2E5D88F3-C474-C278-2CCB-D4A999C8311B}"/>
              </a:ext>
            </a:extLst>
          </p:cNvPr>
          <p:cNvSpPr txBox="1"/>
          <p:nvPr/>
        </p:nvSpPr>
        <p:spPr>
          <a:xfrm>
            <a:off x="2549647" y="6475511"/>
            <a:ext cx="602848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7" name="Picture 6">
            <a:extLst>
              <a:ext uri="{FF2B5EF4-FFF2-40B4-BE49-F238E27FC236}">
                <a16:creationId xmlns:a16="http://schemas.microsoft.com/office/drawing/2014/main" id="{E709DE6A-7930-A800-DF49-58A70D10A302}"/>
              </a:ext>
            </a:extLst>
          </p:cNvPr>
          <p:cNvPicPr>
            <a:picLocks noChangeAspect="1"/>
          </p:cNvPicPr>
          <p:nvPr/>
        </p:nvPicPr>
        <p:blipFill>
          <a:blip r:embed="rId3"/>
          <a:stretch>
            <a:fillRect/>
          </a:stretch>
        </p:blipFill>
        <p:spPr>
          <a:xfrm>
            <a:off x="7993123" y="74712"/>
            <a:ext cx="938865" cy="97544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body" idx="1"/>
          </p:nvPr>
        </p:nvSpPr>
        <p:spPr>
          <a:xfrm>
            <a:off x="381000" y="1295400"/>
            <a:ext cx="8382000" cy="4495800"/>
          </a:xfrm>
        </p:spPr>
        <p:txBody>
          <a:bodyPr/>
          <a:lstStyle/>
          <a:p>
            <a:pPr indent="-283464">
              <a:spcBef>
                <a:spcPts val="600"/>
              </a:spcBef>
              <a:spcAft>
                <a:spcPts val="0"/>
              </a:spcAft>
              <a:buSzPct val="100000"/>
              <a:defRPr/>
            </a:pPr>
            <a:r>
              <a:rPr lang="en-US" sz="2400" dirty="0"/>
              <a:t>Contracting Team – PCO must</a:t>
            </a:r>
          </a:p>
          <a:p>
            <a:pPr lvl="1" indent="-283464">
              <a:spcBef>
                <a:spcPts val="600"/>
              </a:spcBef>
              <a:spcAft>
                <a:spcPts val="0"/>
              </a:spcAft>
              <a:buSzPct val="100000"/>
              <a:defRPr/>
            </a:pPr>
            <a:r>
              <a:rPr lang="en-US" dirty="0">
                <a:ea typeface="+mn-ea"/>
                <a:cs typeface="+mn-cs"/>
              </a:rPr>
              <a:t>Determine if proposal conforms to all terms and conditions and identify any exception(s) taken</a:t>
            </a:r>
          </a:p>
          <a:p>
            <a:pPr lvl="1" indent="-283464">
              <a:spcBef>
                <a:spcPts val="600"/>
              </a:spcBef>
              <a:spcAft>
                <a:spcPts val="0"/>
              </a:spcAft>
              <a:buSzPct val="100000"/>
              <a:defRPr/>
            </a:pPr>
            <a:r>
              <a:rPr lang="en-US" dirty="0">
                <a:ea typeface="+mn-ea"/>
                <a:cs typeface="+mn-cs"/>
              </a:rPr>
              <a:t>Ensure all required certifications are included</a:t>
            </a:r>
          </a:p>
          <a:p>
            <a:pPr lvl="1" indent="-283464">
              <a:spcBef>
                <a:spcPts val="600"/>
              </a:spcBef>
              <a:spcAft>
                <a:spcPts val="0"/>
              </a:spcAft>
              <a:buSzPct val="100000"/>
              <a:defRPr/>
            </a:pPr>
            <a:r>
              <a:rPr lang="en-US" dirty="0">
                <a:ea typeface="+mn-ea"/>
                <a:cs typeface="+mn-cs"/>
              </a:rPr>
              <a:t>Verify that proposal meets all technical requirements and identify any exception(s) taken</a:t>
            </a:r>
          </a:p>
          <a:p>
            <a:pPr lvl="1" indent="-283464">
              <a:spcBef>
                <a:spcPts val="600"/>
              </a:spcBef>
              <a:spcAft>
                <a:spcPts val="0"/>
              </a:spcAft>
              <a:buSzPct val="100000"/>
              <a:defRPr/>
            </a:pPr>
            <a:r>
              <a:rPr lang="en-US" dirty="0">
                <a:ea typeface="+mn-ea"/>
                <a:cs typeface="+mn-cs"/>
              </a:rPr>
              <a:t>Capture any offeror assumptions</a:t>
            </a:r>
          </a:p>
          <a:p>
            <a:pPr lvl="1" indent="-283464">
              <a:spcBef>
                <a:spcPts val="600"/>
              </a:spcBef>
              <a:spcAft>
                <a:spcPts val="0"/>
              </a:spcAft>
              <a:buSzPct val="100000"/>
              <a:defRPr/>
            </a:pPr>
            <a:r>
              <a:rPr lang="en-US" dirty="0">
                <a:ea typeface="+mn-ea"/>
                <a:cs typeface="+mn-cs"/>
              </a:rPr>
              <a:t>Identify discrepancies in proposal </a:t>
            </a:r>
          </a:p>
          <a:p>
            <a:pPr lvl="1" indent="-283464">
              <a:spcBef>
                <a:spcPts val="600"/>
              </a:spcBef>
              <a:spcAft>
                <a:spcPts val="0"/>
              </a:spcAft>
              <a:buSzPct val="100000"/>
              <a:defRPr/>
            </a:pPr>
            <a:r>
              <a:rPr lang="en-US" dirty="0">
                <a:ea typeface="+mn-ea"/>
                <a:cs typeface="+mn-cs"/>
              </a:rPr>
              <a:t>Ensure proposal strengths are incorporated in contract</a:t>
            </a:r>
          </a:p>
          <a:p>
            <a:pPr lvl="1" indent="-283464">
              <a:spcBef>
                <a:spcPts val="600"/>
              </a:spcBef>
              <a:spcAft>
                <a:spcPts val="0"/>
              </a:spcAft>
              <a:buSzPct val="100000"/>
              <a:defRPr/>
            </a:pPr>
            <a:r>
              <a:rPr lang="en-US" dirty="0">
                <a:ea typeface="+mn-ea"/>
                <a:cs typeface="+mn-cs"/>
              </a:rPr>
              <a:t>Prepare official contracting evaluation record</a:t>
            </a:r>
          </a:p>
          <a:p>
            <a:pPr lvl="1" indent="-283464">
              <a:spcBef>
                <a:spcPts val="600"/>
              </a:spcBef>
              <a:spcAft>
                <a:spcPts val="0"/>
              </a:spcAft>
              <a:buSzPct val="100000"/>
              <a:defRPr/>
            </a:pPr>
            <a:r>
              <a:rPr lang="en-US" dirty="0">
                <a:ea typeface="+mn-ea"/>
                <a:cs typeface="+mn-cs"/>
              </a:rPr>
              <a:t>Determines all offerors’ prices fair and reasonable</a:t>
            </a:r>
          </a:p>
          <a:p>
            <a:pPr lvl="1" indent="-283464">
              <a:spcBef>
                <a:spcPts val="600"/>
              </a:spcBef>
              <a:spcAft>
                <a:spcPts val="0"/>
              </a:spcAft>
              <a:buSzPct val="100000"/>
              <a:defRPr/>
            </a:pPr>
            <a:r>
              <a:rPr lang="en-US" dirty="0">
                <a:ea typeface="+mn-ea"/>
                <a:cs typeface="+mn-cs"/>
              </a:rPr>
              <a:t>Determine responsibility of successful offeror</a:t>
            </a:r>
          </a:p>
          <a:p>
            <a:pPr marL="743649" lvl="2" indent="0">
              <a:spcBef>
                <a:spcPts val="600"/>
              </a:spcBef>
              <a:spcAft>
                <a:spcPts val="0"/>
              </a:spcAft>
              <a:buSzPct val="100000"/>
              <a:buNone/>
              <a:defRPr/>
            </a:pPr>
            <a:endParaRPr lang="en-US" dirty="0">
              <a:ea typeface="+mn-ea"/>
              <a:cs typeface="+mn-cs"/>
            </a:endParaRPr>
          </a:p>
        </p:txBody>
      </p:sp>
      <p:sp>
        <p:nvSpPr>
          <p:cNvPr id="8" name="Rectangle 5"/>
          <p:cNvSpPr>
            <a:spLocks noGrp="1" noChangeArrowheads="1"/>
          </p:cNvSpPr>
          <p:nvPr>
            <p:ph type="title"/>
          </p:nvPr>
        </p:nvSpPr>
        <p:spPr>
          <a:xfrm>
            <a:off x="4801404" y="99952"/>
            <a:ext cx="3200400" cy="1143000"/>
          </a:xfrm>
          <a:noFill/>
        </p:spPr>
        <p:txBody>
          <a:bodyPr/>
          <a:lstStyle/>
          <a:p>
            <a:r>
              <a:rPr lang="en-US" dirty="0"/>
              <a:t>Contracting </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67</a:t>
            </a:fld>
            <a:endParaRPr lang="en-US" dirty="0">
              <a:solidFill>
                <a:schemeClr val="bg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3149" y="103491"/>
            <a:ext cx="7855181" cy="1143000"/>
          </a:xfrm>
        </p:spPr>
        <p:txBody>
          <a:bodyPr/>
          <a:lstStyle/>
          <a:p>
            <a:r>
              <a:rPr lang="en-US" dirty="0"/>
              <a:t>Contracting </a:t>
            </a:r>
            <a:r>
              <a:rPr lang="en-US" sz="3200" dirty="0"/>
              <a:t>(cont.)</a:t>
            </a:r>
          </a:p>
        </p:txBody>
      </p:sp>
      <p:sp>
        <p:nvSpPr>
          <p:cNvPr id="6" name="Rectangle 3"/>
          <p:cNvSpPr txBox="1">
            <a:spLocks noChangeArrowheads="1"/>
          </p:cNvSpPr>
          <p:nvPr/>
        </p:nvSpPr>
        <p:spPr bwMode="auto">
          <a:xfrm>
            <a:off x="98612" y="1275789"/>
            <a:ext cx="9032688" cy="5340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kern="0" dirty="0"/>
              <a:t>Be aware of traditional responsibility factors used as technical factors/subfactors (e.g., facility clearance/security requirements)</a:t>
            </a:r>
          </a:p>
          <a:p>
            <a:pPr lvl="1"/>
            <a:r>
              <a:rPr lang="en-US" altLang="en-US" sz="1800" kern="0" dirty="0"/>
              <a:t>Matter of responsibility per GAO decisions</a:t>
            </a:r>
          </a:p>
          <a:p>
            <a:pPr lvl="2"/>
            <a:r>
              <a:rPr lang="en-US" altLang="en-US" sz="1600" kern="0" dirty="0"/>
              <a:t>Use of Acceptable/Unacceptable methodology (“pass/fail”) on Small Business capability issues equates to non-responsibility determination</a:t>
            </a:r>
          </a:p>
          <a:p>
            <a:pPr lvl="1"/>
            <a:r>
              <a:rPr lang="en-US" altLang="en-US" sz="1800" kern="0" dirty="0"/>
              <a:t>Refer to SBA for Certificate of Competency if these requirements drove non-responsible finding</a:t>
            </a:r>
          </a:p>
          <a:p>
            <a:pPr lvl="1"/>
            <a:r>
              <a:rPr lang="en-US" altLang="en-US" sz="1800" kern="0" dirty="0"/>
              <a:t>COC is conclusive with respect to </a:t>
            </a:r>
            <a:r>
              <a:rPr lang="en-US" altLang="en-US" sz="1800" u="sng" kern="0" dirty="0"/>
              <a:t>all elements</a:t>
            </a:r>
            <a:r>
              <a:rPr lang="en-US" altLang="en-US" sz="1800" kern="0" dirty="0"/>
              <a:t> of responsibility</a:t>
            </a:r>
          </a:p>
          <a:p>
            <a:r>
              <a:rPr lang="en-US" dirty="0"/>
              <a:t>Contacting Officer incorporates items receiving evaluation credit and  beneficial to the Government into contract  </a:t>
            </a:r>
          </a:p>
          <a:p>
            <a:pPr lvl="1"/>
            <a:r>
              <a:rPr lang="en-US" sz="1800" dirty="0"/>
              <a:t>Contractor’s entire proposal should not be incorporated</a:t>
            </a:r>
          </a:p>
          <a:p>
            <a:pPr lvl="1"/>
            <a:r>
              <a:rPr lang="en-US" sz="1800" dirty="0"/>
              <a:t>Evaluation credit defined as above threshold (minimum) attributes, performance levels, or capabilities </a:t>
            </a:r>
          </a:p>
          <a:p>
            <a:pPr lvl="1"/>
            <a:r>
              <a:rPr lang="en-US" sz="1800" dirty="0"/>
              <a:t>Small Business Participation shall also be incorporated, when appropriate, to enforce the plan after contract award.</a:t>
            </a:r>
          </a:p>
          <a:p>
            <a:endParaRPr lang="en-US" altLang="en-US" kern="0" dirty="0"/>
          </a:p>
          <a:p>
            <a:endParaRPr lang="en-US" altLang="en-US" sz="1800" kern="0" dirty="0"/>
          </a:p>
          <a:p>
            <a:pPr marL="0" indent="0">
              <a:buNone/>
            </a:pPr>
            <a:endParaRPr lang="en-US" altLang="en-US" sz="2400" kern="0" dirty="0"/>
          </a:p>
        </p:txBody>
      </p:sp>
      <p:sp>
        <p:nvSpPr>
          <p:cNvPr id="3" name="Slide Number Placeholder 2"/>
          <p:cNvSpPr>
            <a:spLocks noGrp="1"/>
          </p:cNvSpPr>
          <p:nvPr>
            <p:ph type="sldNum" sz="quarter" idx="11"/>
          </p:nvPr>
        </p:nvSpPr>
        <p:spPr/>
        <p:txBody>
          <a:bodyPr/>
          <a:lstStyle/>
          <a:p>
            <a:pPr>
              <a:defRPr/>
            </a:pPr>
            <a:fld id="{BEED8B32-D5BB-414F-AAF8-0D2054DF8865}" type="slidenum">
              <a:rPr lang="en-US" smtClean="0"/>
              <a:pPr>
                <a:defRPr/>
              </a:pPr>
              <a:t>68</a:t>
            </a:fld>
            <a:endParaRPr lang="en-US" dirty="0">
              <a:solidFill>
                <a:schemeClr val="bg2"/>
              </a:solidFill>
            </a:endParaRPr>
          </a:p>
        </p:txBody>
      </p:sp>
    </p:spTree>
    <p:extLst>
      <p:ext uri="{BB962C8B-B14F-4D97-AF65-F5344CB8AC3E}">
        <p14:creationId xmlns:p14="http://schemas.microsoft.com/office/powerpoint/2010/main" val="42239960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2438400"/>
            <a:ext cx="6553200" cy="1261884"/>
          </a:xfrm>
          <a:prstGeom prst="rect">
            <a:avLst/>
          </a:prstGeom>
        </p:spPr>
        <p:txBody>
          <a:bodyPr wrap="square">
            <a:spAutoFit/>
          </a:bodyPr>
          <a:lstStyle/>
          <a:p>
            <a:pPr algn="ctr"/>
            <a:br>
              <a:rPr lang="en-US" dirty="0"/>
            </a:br>
            <a:endParaRPr lang="en-US" dirty="0"/>
          </a:p>
          <a:p>
            <a:pPr algn="ctr"/>
            <a:r>
              <a:rPr lang="en-US" sz="4000" b="1" dirty="0">
                <a:solidFill>
                  <a:srgbClr val="0000CC"/>
                </a:solidFill>
              </a:rPr>
              <a:t>Evaluation Notices  </a:t>
            </a:r>
          </a:p>
        </p:txBody>
      </p:sp>
      <p:sp>
        <p:nvSpPr>
          <p:cNvPr id="6" name="Rectangle 5"/>
          <p:cNvSpPr/>
          <p:nvPr/>
        </p:nvSpPr>
        <p:spPr>
          <a:xfrm>
            <a:off x="1066800" y="228600"/>
            <a:ext cx="6921500" cy="646331"/>
          </a:xfrm>
          <a:prstGeom prst="rect">
            <a:avLst/>
          </a:prstGeom>
        </p:spPr>
        <p:txBody>
          <a:bodyPr wrap="square">
            <a:spAutoFit/>
          </a:bodyPr>
          <a:lstStyle/>
          <a:p>
            <a:pPr algn="r">
              <a:defRPr/>
            </a:pPr>
            <a:r>
              <a:rPr lang="en-US" sz="3600" b="1" i="1" dirty="0">
                <a:solidFill>
                  <a:schemeClr val="accent6">
                    <a:lumMod val="75000"/>
                  </a:schemeClr>
                </a:solidFill>
                <a:cs typeface="Arial" pitchFamily="34" charset="0"/>
              </a:rPr>
              <a:t>Initial Evaluation Activities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
        <p:nvSpPr>
          <p:cNvPr id="3" name="TextBox 2"/>
          <p:cNvSpPr txBox="1"/>
          <p:nvPr/>
        </p:nvSpPr>
        <p:spPr>
          <a:xfrm>
            <a:off x="2743200" y="4114800"/>
            <a:ext cx="3352800" cy="338554"/>
          </a:xfrm>
          <a:prstGeom prst="rect">
            <a:avLst/>
          </a:prstGeom>
          <a:noFill/>
        </p:spPr>
        <p:txBody>
          <a:bodyPr wrap="square" rtlCol="0">
            <a:spAutoFit/>
          </a:bodyPr>
          <a:lstStyle/>
          <a:p>
            <a:pPr algn="ctr"/>
            <a:r>
              <a:rPr lang="en-US" sz="1600" dirty="0">
                <a:solidFill>
                  <a:srgbClr val="0000CC"/>
                </a:solidFill>
                <a:hlinkClick r:id="rId3"/>
              </a:rPr>
              <a:t>Evaluation Notice Exercises</a:t>
            </a:r>
            <a:endParaRPr lang="en-US" sz="1600" dirty="0">
              <a:solidFill>
                <a:srgbClr val="0000CC"/>
              </a:solidFill>
            </a:endParaRPr>
          </a:p>
        </p:txBody>
      </p:sp>
      <p:sp>
        <p:nvSpPr>
          <p:cNvPr id="7" name="TextBox 6">
            <a:extLst>
              <a:ext uri="{FF2B5EF4-FFF2-40B4-BE49-F238E27FC236}">
                <a16:creationId xmlns:a16="http://schemas.microsoft.com/office/drawing/2014/main" id="{7AE42913-7FEF-6F8A-837A-8ADDD13E3807}"/>
              </a:ext>
            </a:extLst>
          </p:cNvPr>
          <p:cNvSpPr txBox="1"/>
          <p:nvPr/>
        </p:nvSpPr>
        <p:spPr>
          <a:xfrm>
            <a:off x="2514600" y="6475511"/>
            <a:ext cx="6169306"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8" name="Picture 7">
            <a:extLst>
              <a:ext uri="{FF2B5EF4-FFF2-40B4-BE49-F238E27FC236}">
                <a16:creationId xmlns:a16="http://schemas.microsoft.com/office/drawing/2014/main" id="{6607BD1C-1074-FE60-884A-553AD2AC6754}"/>
              </a:ext>
            </a:extLst>
          </p:cNvPr>
          <p:cNvPicPr>
            <a:picLocks noChangeAspect="1"/>
          </p:cNvPicPr>
          <p:nvPr/>
        </p:nvPicPr>
        <p:blipFill>
          <a:blip r:embed="rId4"/>
          <a:stretch>
            <a:fillRect/>
          </a:stretch>
        </p:blipFill>
        <p:spPr>
          <a:xfrm>
            <a:off x="8109030" y="74712"/>
            <a:ext cx="938865" cy="975445"/>
          </a:xfrm>
          <a:prstGeom prst="rect">
            <a:avLst/>
          </a:prstGeom>
        </p:spPr>
      </p:pic>
    </p:spTree>
    <p:extLst>
      <p:ext uri="{BB962C8B-B14F-4D97-AF65-F5344CB8AC3E}">
        <p14:creationId xmlns:p14="http://schemas.microsoft.com/office/powerpoint/2010/main" val="24024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6175" y="-76202"/>
            <a:ext cx="6769100" cy="1181102"/>
          </a:xfrm>
        </p:spPr>
        <p:txBody>
          <a:bodyPr/>
          <a:lstStyle/>
          <a:p>
            <a:r>
              <a:rPr lang="en-US" sz="3200" dirty="0">
                <a:solidFill>
                  <a:srgbClr val="2D2DB9">
                    <a:lumMod val="75000"/>
                  </a:srgbClr>
                </a:solidFill>
              </a:rPr>
              <a:t>Air Force Source Selection Process – Proposal Evaluation</a:t>
            </a:r>
            <a:endParaRPr lang="en-US" sz="32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390651"/>
            <a:ext cx="8642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bwMode="auto">
          <a:xfrm>
            <a:off x="152400" y="1447800"/>
            <a:ext cx="1371600" cy="990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400" dirty="0">
              <a:solidFill>
                <a:srgbClr val="000000"/>
              </a:solidFill>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7</a:t>
            </a:fld>
            <a:endParaRPr lang="en-US" dirty="0">
              <a:solidFill>
                <a:schemeClr val="bg2"/>
              </a:solidFill>
            </a:endParaRPr>
          </a:p>
        </p:txBody>
      </p:sp>
    </p:spTree>
    <p:extLst>
      <p:ext uri="{BB962C8B-B14F-4D97-AF65-F5344CB8AC3E}">
        <p14:creationId xmlns:p14="http://schemas.microsoft.com/office/powerpoint/2010/main" val="17675184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1268413" y="76200"/>
            <a:ext cx="6580187" cy="1066800"/>
          </a:xfrm>
        </p:spPr>
        <p:txBody>
          <a:bodyPr/>
          <a:lstStyle/>
          <a:p>
            <a:r>
              <a:rPr lang="en-US" dirty="0"/>
              <a:t>Evaluation Notices (ENs) </a:t>
            </a:r>
          </a:p>
        </p:txBody>
      </p:sp>
      <p:sp>
        <p:nvSpPr>
          <p:cNvPr id="101381" name="Rectangle 5"/>
          <p:cNvSpPr>
            <a:spLocks noGrp="1" noChangeArrowheads="1"/>
          </p:cNvSpPr>
          <p:nvPr>
            <p:ph type="body" idx="1"/>
          </p:nvPr>
        </p:nvSpPr>
        <p:spPr>
          <a:xfrm>
            <a:off x="304800" y="1295400"/>
            <a:ext cx="8382000" cy="4267200"/>
          </a:xfrm>
        </p:spPr>
        <p:txBody>
          <a:bodyPr/>
          <a:lstStyle/>
          <a:p>
            <a:pPr indent="-283464">
              <a:spcBef>
                <a:spcPts val="600"/>
              </a:spcBef>
              <a:spcAft>
                <a:spcPts val="600"/>
              </a:spcAft>
              <a:buSzPct val="100000"/>
              <a:defRPr/>
            </a:pPr>
            <a:r>
              <a:rPr lang="en-US" sz="2400" dirty="0"/>
              <a:t>Tool for conducting exchanges with offerors for purposes of clarifications, communications, or discussions (see next chart)</a:t>
            </a:r>
          </a:p>
          <a:p>
            <a:pPr indent="-283464">
              <a:spcBef>
                <a:spcPts val="600"/>
              </a:spcBef>
              <a:spcAft>
                <a:spcPts val="600"/>
              </a:spcAft>
              <a:buSzPct val="100000"/>
              <a:defRPr/>
            </a:pPr>
            <a:r>
              <a:rPr lang="en-US" sz="2400" dirty="0"/>
              <a:t>Exchanges with offerors should:</a:t>
            </a:r>
          </a:p>
          <a:p>
            <a:pPr lvl="1" indent="-283464">
              <a:spcBef>
                <a:spcPts val="600"/>
              </a:spcBef>
              <a:spcAft>
                <a:spcPts val="600"/>
              </a:spcAft>
              <a:buSzPct val="100000"/>
              <a:defRPr/>
            </a:pPr>
            <a:r>
              <a:rPr lang="en-US" dirty="0">
                <a:ea typeface="+mn-ea"/>
                <a:cs typeface="+mn-cs"/>
              </a:rPr>
              <a:t>Identify type of exchange </a:t>
            </a:r>
          </a:p>
          <a:p>
            <a:pPr lvl="1" indent="-283464">
              <a:spcBef>
                <a:spcPts val="600"/>
              </a:spcBef>
              <a:spcAft>
                <a:spcPts val="600"/>
              </a:spcAft>
              <a:buSzPct val="100000"/>
              <a:defRPr/>
            </a:pPr>
            <a:r>
              <a:rPr lang="en-US" dirty="0">
                <a:ea typeface="+mn-ea"/>
                <a:cs typeface="+mn-cs"/>
              </a:rPr>
              <a:t>Clearly classify ENs that result from deficiencies </a:t>
            </a:r>
          </a:p>
          <a:p>
            <a:pPr lvl="1" indent="-283464">
              <a:spcBef>
                <a:spcPts val="600"/>
              </a:spcBef>
              <a:spcAft>
                <a:spcPts val="600"/>
              </a:spcAft>
              <a:buSzPct val="100000"/>
              <a:defRPr/>
            </a:pPr>
            <a:r>
              <a:rPr lang="en-US" dirty="0">
                <a:ea typeface="+mn-ea"/>
                <a:cs typeface="+mn-cs"/>
              </a:rPr>
              <a:t>Be prepared by SSEB for review by PCO, PM, and Legal Counsel</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70</a:t>
            </a:fld>
            <a:endParaRPr lang="en-US" dirty="0">
              <a:solidFill>
                <a:schemeClr val="bg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Grp="1" noChangeArrowheads="1"/>
          </p:cNvSpPr>
          <p:nvPr>
            <p:ph type="title"/>
          </p:nvPr>
        </p:nvSpPr>
        <p:spPr>
          <a:xfrm>
            <a:off x="2590800" y="78316"/>
            <a:ext cx="5105400" cy="1066800"/>
          </a:xfrm>
        </p:spPr>
        <p:txBody>
          <a:bodyPr/>
          <a:lstStyle/>
          <a:p>
            <a:r>
              <a:rPr lang="en-US" sz="3200" dirty="0"/>
              <a:t> </a:t>
            </a:r>
            <a:r>
              <a:rPr lang="en-US" dirty="0"/>
              <a:t>Types of Exchanges</a:t>
            </a:r>
            <a:endParaRPr lang="en-US" sz="3200" dirty="0"/>
          </a:p>
        </p:txBody>
      </p:sp>
      <p:sp>
        <p:nvSpPr>
          <p:cNvPr id="99334" name="Rectangle 4"/>
          <p:cNvSpPr>
            <a:spLocks noGrp="1" noChangeArrowheads="1"/>
          </p:cNvSpPr>
          <p:nvPr>
            <p:ph type="body" sz="half" idx="1"/>
          </p:nvPr>
        </p:nvSpPr>
        <p:spPr>
          <a:xfrm>
            <a:off x="152400" y="1244600"/>
            <a:ext cx="2438400" cy="4572000"/>
          </a:xfrm>
        </p:spPr>
        <p:txBody>
          <a:bodyPr lIns="0" rIns="0" anchorCtr="1"/>
          <a:lstStyle/>
          <a:p>
            <a:pPr algn="ctr">
              <a:buFont typeface="Wingdings" pitchFamily="2" charset="2"/>
              <a:buNone/>
            </a:pPr>
            <a:r>
              <a:rPr lang="en-US" sz="1800" u="sng" dirty="0">
                <a:solidFill>
                  <a:srgbClr val="0000CC"/>
                </a:solidFill>
              </a:rPr>
              <a:t>Clarifications*</a:t>
            </a:r>
          </a:p>
          <a:p>
            <a:pPr marL="0" indent="0" algn="ctr">
              <a:buFont typeface="Wingdings" pitchFamily="2" charset="2"/>
              <a:buNone/>
            </a:pPr>
            <a:r>
              <a:rPr lang="en-US" sz="1600" dirty="0">
                <a:solidFill>
                  <a:srgbClr val="000000"/>
                </a:solidFill>
              </a:rPr>
              <a:t>As needed with Award without Discussions (AWOD)</a:t>
            </a:r>
          </a:p>
          <a:p>
            <a:pPr>
              <a:spcBef>
                <a:spcPts val="1200"/>
              </a:spcBef>
            </a:pPr>
            <a:r>
              <a:rPr lang="en-US" sz="1600" b="0" dirty="0">
                <a:solidFill>
                  <a:srgbClr val="000000"/>
                </a:solidFill>
              </a:rPr>
              <a:t>Adverse past performance not previously addressed </a:t>
            </a:r>
          </a:p>
          <a:p>
            <a:pPr>
              <a:spcBef>
                <a:spcPts val="1200"/>
              </a:spcBef>
            </a:pPr>
            <a:r>
              <a:rPr lang="en-US" sz="1600" b="0" dirty="0">
                <a:solidFill>
                  <a:srgbClr val="000000"/>
                </a:solidFill>
              </a:rPr>
              <a:t>Past Performance Information relevance </a:t>
            </a:r>
          </a:p>
          <a:p>
            <a:pPr>
              <a:spcBef>
                <a:spcPts val="1200"/>
              </a:spcBef>
            </a:pPr>
            <a:r>
              <a:rPr lang="en-US" sz="1600" b="0" dirty="0">
                <a:solidFill>
                  <a:srgbClr val="000000"/>
                </a:solidFill>
              </a:rPr>
              <a:t>Minor or clerical errors</a:t>
            </a:r>
          </a:p>
        </p:txBody>
      </p:sp>
      <p:sp>
        <p:nvSpPr>
          <p:cNvPr id="99335" name="Rectangle 5"/>
          <p:cNvSpPr>
            <a:spLocks noGrp="1" noChangeArrowheads="1"/>
          </p:cNvSpPr>
          <p:nvPr>
            <p:ph type="body" sz="half" idx="2"/>
          </p:nvPr>
        </p:nvSpPr>
        <p:spPr>
          <a:xfrm>
            <a:off x="6019800" y="1295399"/>
            <a:ext cx="2971800" cy="4817477"/>
          </a:xfrm>
        </p:spPr>
        <p:txBody>
          <a:bodyPr lIns="0" rIns="0" anchorCtr="1"/>
          <a:lstStyle/>
          <a:p>
            <a:pPr algn="ctr">
              <a:lnSpc>
                <a:spcPct val="80000"/>
              </a:lnSpc>
              <a:spcBef>
                <a:spcPct val="0"/>
              </a:spcBef>
              <a:buClrTx/>
              <a:buFontTx/>
              <a:buNone/>
            </a:pPr>
            <a:r>
              <a:rPr lang="en-US" sz="1800" u="sng" dirty="0">
                <a:solidFill>
                  <a:srgbClr val="0000CC"/>
                </a:solidFill>
              </a:rPr>
              <a:t>Discussions/Negotiations</a:t>
            </a:r>
            <a:r>
              <a:rPr lang="en-US" sz="1800" u="sng" dirty="0">
                <a:solidFill>
                  <a:schemeClr val="accent2"/>
                </a:solidFill>
              </a:rPr>
              <a:t> </a:t>
            </a:r>
          </a:p>
          <a:p>
            <a:pPr>
              <a:spcBef>
                <a:spcPts val="0"/>
              </a:spcBef>
            </a:pPr>
            <a:endParaRPr lang="en-US" sz="400" b="0" dirty="0">
              <a:solidFill>
                <a:srgbClr val="000000"/>
              </a:solidFill>
            </a:endParaRPr>
          </a:p>
          <a:p>
            <a:pPr>
              <a:spcBef>
                <a:spcPts val="0"/>
              </a:spcBef>
            </a:pPr>
            <a:r>
              <a:rPr lang="en-US" sz="1600" b="0" dirty="0">
                <a:solidFill>
                  <a:srgbClr val="000000"/>
                </a:solidFill>
              </a:rPr>
              <a:t>Conducted with offerors in the Competitive Range</a:t>
            </a:r>
          </a:p>
          <a:p>
            <a:pPr>
              <a:spcBef>
                <a:spcPts val="0"/>
              </a:spcBef>
            </a:pPr>
            <a:r>
              <a:rPr lang="en-US" sz="1600" b="0" dirty="0">
                <a:solidFill>
                  <a:srgbClr val="000000"/>
                </a:solidFill>
              </a:rPr>
              <a:t>Goal is to obtain best value </a:t>
            </a:r>
          </a:p>
          <a:p>
            <a:pPr>
              <a:spcBef>
                <a:spcPts val="0"/>
              </a:spcBef>
            </a:pPr>
            <a:r>
              <a:rPr lang="en-US" sz="1600" b="0" dirty="0">
                <a:solidFill>
                  <a:srgbClr val="000000"/>
                </a:solidFill>
              </a:rPr>
              <a:t>Discuss deficiencies, weaknesses, and other aspects of proposal to enhance award</a:t>
            </a:r>
          </a:p>
          <a:p>
            <a:pPr>
              <a:spcBef>
                <a:spcPts val="0"/>
              </a:spcBef>
            </a:pPr>
            <a:r>
              <a:rPr lang="en-US" sz="1600" b="0" dirty="0">
                <a:solidFill>
                  <a:srgbClr val="000000"/>
                </a:solidFill>
              </a:rPr>
              <a:t>Adverse past performance information to which offeror has not had opportunity to respond</a:t>
            </a:r>
          </a:p>
          <a:p>
            <a:pPr>
              <a:spcBef>
                <a:spcPts val="0"/>
              </a:spcBef>
            </a:pPr>
            <a:r>
              <a:rPr lang="en-US" sz="1600" b="0" dirty="0">
                <a:solidFill>
                  <a:srgbClr val="000000"/>
                </a:solidFill>
              </a:rPr>
              <a:t>Discuss efforts above mandatory minimums</a:t>
            </a:r>
          </a:p>
          <a:p>
            <a:pPr>
              <a:spcBef>
                <a:spcPts val="0"/>
              </a:spcBef>
            </a:pPr>
            <a:r>
              <a:rPr lang="en-US" sz="1600" b="0" dirty="0">
                <a:solidFill>
                  <a:srgbClr val="000000"/>
                </a:solidFill>
              </a:rPr>
              <a:t>Conducted either orally or in writing or both</a:t>
            </a:r>
          </a:p>
          <a:p>
            <a:pPr>
              <a:spcBef>
                <a:spcPts val="0"/>
              </a:spcBef>
            </a:pPr>
            <a:r>
              <a:rPr lang="en-US" sz="1600" b="0" dirty="0">
                <a:solidFill>
                  <a:srgbClr val="000000"/>
                </a:solidFill>
              </a:rPr>
              <a:t>Areas may also include issues of compliance with RFP other than evaluation factors</a:t>
            </a:r>
          </a:p>
        </p:txBody>
      </p:sp>
      <p:sp>
        <p:nvSpPr>
          <p:cNvPr id="99336" name="Rectangle 6"/>
          <p:cNvSpPr>
            <a:spLocks noChangeArrowheads="1"/>
          </p:cNvSpPr>
          <p:nvPr/>
        </p:nvSpPr>
        <p:spPr bwMode="auto">
          <a:xfrm>
            <a:off x="2819400" y="1231900"/>
            <a:ext cx="3048000" cy="4635500"/>
          </a:xfrm>
          <a:prstGeom prst="rect">
            <a:avLst/>
          </a:prstGeom>
          <a:noFill/>
          <a:ln w="9525">
            <a:noFill/>
            <a:miter lim="800000"/>
            <a:headEnd/>
            <a:tailEnd/>
          </a:ln>
        </p:spPr>
        <p:txBody>
          <a:bodyPr lIns="0" tIns="46038" rIns="0" bIns="46038" anchorCtr="1"/>
          <a:lstStyle/>
          <a:p>
            <a:pPr marL="285750" indent="-285750" algn="ctr">
              <a:spcBef>
                <a:spcPct val="20000"/>
              </a:spcBef>
              <a:buClr>
                <a:srgbClr val="151C77"/>
              </a:buClr>
              <a:buSzPct val="80000"/>
              <a:buFont typeface="Wingdings" pitchFamily="2" charset="2"/>
              <a:buNone/>
            </a:pPr>
            <a:r>
              <a:rPr lang="en-US" b="1" u="sng" dirty="0">
                <a:solidFill>
                  <a:srgbClr val="0000CC"/>
                </a:solidFill>
              </a:rPr>
              <a:t>Communications*</a:t>
            </a:r>
          </a:p>
          <a:p>
            <a:pPr marL="285750" indent="-285750">
              <a:buClr>
                <a:srgbClr val="151C77"/>
              </a:buClr>
              <a:buSzPct val="80000"/>
              <a:buFont typeface="Wingdings" pitchFamily="2" charset="2"/>
              <a:buNone/>
            </a:pPr>
            <a:endParaRPr lang="en-US" sz="300" dirty="0">
              <a:solidFill>
                <a:srgbClr val="000000"/>
              </a:solidFill>
            </a:endParaRPr>
          </a:p>
          <a:p>
            <a:pPr marL="285750" indent="-285750">
              <a:buClr>
                <a:srgbClr val="151C77"/>
              </a:buClr>
              <a:buSzPct val="80000"/>
              <a:buFont typeface="Wingdings" pitchFamily="2" charset="2"/>
              <a:buNone/>
            </a:pPr>
            <a:r>
              <a:rPr lang="en-US" sz="1600" dirty="0">
                <a:solidFill>
                  <a:srgbClr val="000000"/>
                </a:solidFill>
              </a:rPr>
              <a:t>To determine competitive range</a:t>
            </a:r>
            <a:endParaRPr lang="en-US" sz="1600" dirty="0"/>
          </a:p>
          <a:p>
            <a:pPr marL="285750" indent="-285750">
              <a:spcBef>
                <a:spcPct val="20000"/>
              </a:spcBef>
              <a:buClr>
                <a:srgbClr val="151C77"/>
              </a:buClr>
              <a:buSzPct val="80000"/>
              <a:buFont typeface="Wingdings" pitchFamily="2" charset="2"/>
              <a:buNone/>
            </a:pPr>
            <a:r>
              <a:rPr lang="en-US" sz="1400" b="1" u="sng" dirty="0">
                <a:solidFill>
                  <a:srgbClr val="000000"/>
                </a:solidFill>
              </a:rPr>
              <a:t>Shall</a:t>
            </a:r>
            <a:endParaRPr lang="en-US" sz="1400" b="1" dirty="0">
              <a:solidFill>
                <a:srgbClr val="000000"/>
              </a:solidFill>
            </a:endParaRPr>
          </a:p>
          <a:p>
            <a:pPr marL="285750" indent="-285750">
              <a:spcBef>
                <a:spcPts val="600"/>
              </a:spcBef>
              <a:buClr>
                <a:srgbClr val="151C77"/>
              </a:buClr>
              <a:buSzPct val="80000"/>
              <a:buFont typeface="Wingdings" pitchFamily="2" charset="2"/>
              <a:buChar char="n"/>
            </a:pPr>
            <a:r>
              <a:rPr lang="en-US" sz="1600" dirty="0">
                <a:solidFill>
                  <a:srgbClr val="000000"/>
                </a:solidFill>
              </a:rPr>
              <a:t>Adverse Past Performance Information (PPI) is determining factor in exclusion  </a:t>
            </a:r>
          </a:p>
          <a:p>
            <a:pPr marL="285750" indent="-285750">
              <a:spcBef>
                <a:spcPct val="20000"/>
              </a:spcBef>
              <a:buClr>
                <a:srgbClr val="151C77"/>
              </a:buClr>
              <a:buSzPct val="80000"/>
              <a:buFont typeface="Wingdings" pitchFamily="2" charset="2"/>
              <a:buNone/>
            </a:pPr>
            <a:r>
              <a:rPr lang="en-US" sz="1400" b="1" u="sng" dirty="0">
                <a:solidFill>
                  <a:srgbClr val="000000"/>
                </a:solidFill>
              </a:rPr>
              <a:t>May</a:t>
            </a:r>
            <a:r>
              <a:rPr lang="en-US" sz="1400" dirty="0">
                <a:solidFill>
                  <a:srgbClr val="000000"/>
                </a:solidFill>
              </a:rPr>
              <a:t> </a:t>
            </a:r>
          </a:p>
          <a:p>
            <a:pPr marL="285750" indent="-285750">
              <a:spcBef>
                <a:spcPts val="600"/>
              </a:spcBef>
              <a:buClr>
                <a:srgbClr val="151C77"/>
              </a:buClr>
              <a:buSzPct val="80000"/>
              <a:buFont typeface="Wingdings" pitchFamily="2" charset="2"/>
              <a:buChar char="n"/>
            </a:pPr>
            <a:r>
              <a:rPr lang="en-US" sz="1600" dirty="0">
                <a:solidFill>
                  <a:srgbClr val="000000"/>
                </a:solidFill>
              </a:rPr>
              <a:t>Inclusion or exclusion in Competitive Range is uncertain</a:t>
            </a:r>
          </a:p>
          <a:p>
            <a:pPr marL="285750" indent="-285750">
              <a:spcBef>
                <a:spcPts val="600"/>
              </a:spcBef>
              <a:buClr>
                <a:srgbClr val="151C77"/>
              </a:buClr>
              <a:buSzPct val="80000"/>
              <a:buFont typeface="Wingdings" pitchFamily="2" charset="2"/>
              <a:buChar char="n"/>
            </a:pPr>
            <a:r>
              <a:rPr lang="en-US" sz="1600" dirty="0">
                <a:solidFill>
                  <a:srgbClr val="000000"/>
                </a:solidFill>
              </a:rPr>
              <a:t>Enhance Government understanding of proposal </a:t>
            </a:r>
          </a:p>
          <a:p>
            <a:pPr marL="285750" indent="-285750">
              <a:spcBef>
                <a:spcPts val="600"/>
              </a:spcBef>
              <a:buClr>
                <a:srgbClr val="151C77"/>
              </a:buClr>
              <a:buSzPct val="80000"/>
              <a:buFont typeface="Wingdings" pitchFamily="2" charset="2"/>
              <a:buChar char="n"/>
            </a:pPr>
            <a:r>
              <a:rPr lang="en-US" sz="1600" dirty="0">
                <a:solidFill>
                  <a:srgbClr val="000000"/>
                </a:solidFill>
              </a:rPr>
              <a:t>Facilitate Government evaluation process</a:t>
            </a:r>
          </a:p>
          <a:p>
            <a:pPr marL="285750" indent="-285750">
              <a:spcBef>
                <a:spcPts val="600"/>
              </a:spcBef>
              <a:buClr>
                <a:srgbClr val="151C77"/>
              </a:buClr>
              <a:buSzPct val="80000"/>
              <a:buFont typeface="Wingdings" pitchFamily="2" charset="2"/>
              <a:buChar char="n"/>
            </a:pPr>
            <a:r>
              <a:rPr lang="en-US" sz="1600" dirty="0">
                <a:solidFill>
                  <a:srgbClr val="000000"/>
                </a:solidFill>
              </a:rPr>
              <a:t>Address ambiguities, perceived weaknesses, omissions, mistakes, etc</a:t>
            </a:r>
            <a:r>
              <a:rPr lang="en-US" sz="1400" dirty="0">
                <a:solidFill>
                  <a:srgbClr val="000000"/>
                </a:solidFill>
              </a:rPr>
              <a:t>. </a:t>
            </a:r>
          </a:p>
        </p:txBody>
      </p:sp>
      <p:sp>
        <p:nvSpPr>
          <p:cNvPr id="10" name="Rectangle 9"/>
          <p:cNvSpPr/>
          <p:nvPr/>
        </p:nvSpPr>
        <p:spPr bwMode="auto">
          <a:xfrm>
            <a:off x="304800" y="4495800"/>
            <a:ext cx="2286000" cy="1143000"/>
          </a:xfrm>
          <a:prstGeom prst="rect">
            <a:avLst/>
          </a:prstGeom>
          <a:solidFill>
            <a:srgbClr val="FFFF66"/>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600" b="1" i="1" dirty="0">
                <a:solidFill>
                  <a:schemeClr val="tx2"/>
                </a:solidFill>
                <a:latin typeface="Calisto MT" pitchFamily="18" charset="0"/>
              </a:rPr>
              <a:t>* Neither Clarifications nor Communications allow for proposal revision</a:t>
            </a:r>
          </a:p>
        </p:txBody>
      </p:sp>
      <p:sp>
        <p:nvSpPr>
          <p:cNvPr id="3" name="TextBox 2"/>
          <p:cNvSpPr txBox="1"/>
          <p:nvPr/>
        </p:nvSpPr>
        <p:spPr>
          <a:xfrm>
            <a:off x="328411" y="6040968"/>
            <a:ext cx="5157989" cy="307777"/>
          </a:xfrm>
          <a:prstGeom prst="rect">
            <a:avLst/>
          </a:prstGeom>
          <a:noFill/>
        </p:spPr>
        <p:txBody>
          <a:bodyPr wrap="square" rtlCol="0">
            <a:spAutoFit/>
          </a:bodyPr>
          <a:lstStyle/>
          <a:p>
            <a:r>
              <a:rPr lang="en-US" sz="1400" b="1" dirty="0">
                <a:solidFill>
                  <a:srgbClr val="FF0000"/>
                </a:solidFill>
                <a:hlinkClick r:id="rId3"/>
              </a:rPr>
              <a:t>GAO Cases on Clarification, Communication &amp; Discussion</a:t>
            </a:r>
            <a:endParaRPr lang="en-US" sz="1600" dirty="0"/>
          </a:p>
        </p:txBody>
      </p:sp>
      <p:sp>
        <p:nvSpPr>
          <p:cNvPr id="2" name="Slide Number Placeholder 1"/>
          <p:cNvSpPr>
            <a:spLocks noGrp="1"/>
          </p:cNvSpPr>
          <p:nvPr>
            <p:ph type="sldNum" sz="quarter" idx="11"/>
          </p:nvPr>
        </p:nvSpPr>
        <p:spPr/>
        <p:txBody>
          <a:bodyPr/>
          <a:lstStyle/>
          <a:p>
            <a:pPr>
              <a:defRPr/>
            </a:pPr>
            <a:fld id="{2DABA495-B817-480D-A3A2-143A25EFBD48}" type="slidenum">
              <a:rPr lang="en-US" smtClean="0"/>
              <a:pPr>
                <a:defRPr/>
              </a:pPr>
              <a:t>71</a:t>
            </a:fld>
            <a:endParaRPr lang="en-US">
              <a:solidFill>
                <a:schemeClr val="bg2"/>
              </a:solidFill>
            </a:endParaRPr>
          </a:p>
        </p:txBody>
      </p:sp>
      <p:pic>
        <p:nvPicPr>
          <p:cNvPr id="4" name="Picture 3">
            <a:extLst>
              <a:ext uri="{FF2B5EF4-FFF2-40B4-BE49-F238E27FC236}">
                <a16:creationId xmlns:a16="http://schemas.microsoft.com/office/drawing/2014/main" id="{61390621-2554-5A85-E383-49F868CD563F}"/>
              </a:ext>
            </a:extLst>
          </p:cNvPr>
          <p:cNvPicPr>
            <a:picLocks noChangeAspect="1"/>
          </p:cNvPicPr>
          <p:nvPr/>
        </p:nvPicPr>
        <p:blipFill>
          <a:blip r:embed="rId4"/>
          <a:stretch>
            <a:fillRect/>
          </a:stretch>
        </p:blipFill>
        <p:spPr>
          <a:xfrm>
            <a:off x="8086494" y="114079"/>
            <a:ext cx="938865" cy="975445"/>
          </a:xfrm>
          <a:prstGeom prst="rect">
            <a:avLst/>
          </a:prstGeo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07098"/>
            <a:ext cx="8486775" cy="5017502"/>
          </a:xfrm>
        </p:spPr>
        <p:txBody>
          <a:bodyPr wrap="square">
            <a:spAutoFit/>
          </a:bodyPr>
          <a:lstStyle/>
          <a:p>
            <a:pPr indent="-283464">
              <a:spcBef>
                <a:spcPts val="600"/>
              </a:spcBef>
              <a:spcAft>
                <a:spcPts val="0"/>
              </a:spcAft>
              <a:buSzPct val="100000"/>
              <a:defRPr/>
            </a:pPr>
            <a:r>
              <a:rPr lang="en-US" sz="2400" dirty="0"/>
              <a:t>Write a separate EN for each weakness and deficiency at same time Evaluation Worksheets are completed</a:t>
            </a:r>
          </a:p>
          <a:p>
            <a:pPr lvl="1" indent="-283464">
              <a:spcBef>
                <a:spcPts val="600"/>
              </a:spcBef>
              <a:spcAft>
                <a:spcPts val="0"/>
              </a:spcAft>
              <a:buSzPct val="100000"/>
              <a:defRPr/>
            </a:pPr>
            <a:r>
              <a:rPr lang="en-US" dirty="0">
                <a:ea typeface="+mn-ea"/>
                <a:cs typeface="+mn-cs"/>
              </a:rPr>
              <a:t>Use EN writing formula (next chart)</a:t>
            </a:r>
          </a:p>
          <a:p>
            <a:pPr lvl="1" indent="-283464">
              <a:spcBef>
                <a:spcPts val="600"/>
              </a:spcBef>
              <a:spcAft>
                <a:spcPts val="0"/>
              </a:spcAft>
              <a:buSzPct val="100000"/>
              <a:defRPr/>
            </a:pPr>
            <a:r>
              <a:rPr lang="en-US" dirty="0">
                <a:ea typeface="+mn-ea"/>
                <a:cs typeface="+mn-cs"/>
              </a:rPr>
              <a:t>Do not ask for more than originally required in RFP</a:t>
            </a:r>
          </a:p>
          <a:p>
            <a:pPr lvl="1" indent="-283464">
              <a:spcBef>
                <a:spcPts val="600"/>
              </a:spcBef>
              <a:spcAft>
                <a:spcPts val="0"/>
              </a:spcAft>
              <a:buSzPct val="100000"/>
              <a:defRPr/>
            </a:pPr>
            <a:r>
              <a:rPr lang="en-US" dirty="0">
                <a:ea typeface="+mn-ea"/>
                <a:cs typeface="+mn-cs"/>
              </a:rPr>
              <a:t>Be specific to individual concerns</a:t>
            </a:r>
          </a:p>
          <a:p>
            <a:pPr lvl="2" indent="-283464">
              <a:spcBef>
                <a:spcPts val="600"/>
              </a:spcBef>
              <a:spcAft>
                <a:spcPts val="0"/>
              </a:spcAft>
              <a:buSzPct val="100000"/>
              <a:defRPr/>
            </a:pPr>
            <a:r>
              <a:rPr lang="en-US" sz="1800" dirty="0">
                <a:ea typeface="+mn-ea"/>
                <a:cs typeface="+mn-cs"/>
              </a:rPr>
              <a:t>Writing single EN for multiple topics not recommended</a:t>
            </a:r>
          </a:p>
          <a:p>
            <a:pPr lvl="2" indent="-283464">
              <a:spcBef>
                <a:spcPts val="600"/>
              </a:spcBef>
              <a:spcAft>
                <a:spcPts val="0"/>
              </a:spcAft>
              <a:buSzPct val="100000"/>
              <a:defRPr/>
            </a:pPr>
            <a:r>
              <a:rPr lang="en-US" sz="1800">
                <a:ea typeface="+mn-ea"/>
                <a:cs typeface="+mn-cs"/>
              </a:rPr>
              <a:t>Crossing sub-factors </a:t>
            </a:r>
            <a:r>
              <a:rPr lang="en-US" sz="1800" dirty="0">
                <a:ea typeface="+mn-ea"/>
                <a:cs typeface="+mn-cs"/>
              </a:rPr>
              <a:t>not appropriate</a:t>
            </a:r>
          </a:p>
          <a:p>
            <a:pPr lvl="2" indent="-283464">
              <a:spcBef>
                <a:spcPts val="600"/>
              </a:spcBef>
              <a:spcAft>
                <a:spcPts val="0"/>
              </a:spcAft>
              <a:buSzPct val="100000"/>
              <a:defRPr/>
            </a:pPr>
            <a:r>
              <a:rPr lang="en-US" sz="1800" dirty="0">
                <a:ea typeface="+mn-ea"/>
                <a:cs typeface="+mn-cs"/>
              </a:rPr>
              <a:t>Easier to discuss and disposition “item specific” issues</a:t>
            </a:r>
          </a:p>
          <a:p>
            <a:pPr lvl="1" indent="-283464">
              <a:spcBef>
                <a:spcPts val="600"/>
              </a:spcBef>
              <a:spcAft>
                <a:spcPts val="0"/>
              </a:spcAft>
              <a:buSzPct val="100000"/>
              <a:defRPr/>
            </a:pPr>
            <a:r>
              <a:rPr lang="en-US" dirty="0">
                <a:ea typeface="+mn-ea"/>
                <a:cs typeface="+mn-cs"/>
              </a:rPr>
              <a:t>Be clear, complete, and direct when writing the EN</a:t>
            </a:r>
          </a:p>
          <a:p>
            <a:pPr lvl="2" indent="-283464">
              <a:spcBef>
                <a:spcPts val="600"/>
              </a:spcBef>
              <a:spcAft>
                <a:spcPts val="0"/>
              </a:spcAft>
              <a:buSzPct val="100000"/>
              <a:defRPr/>
            </a:pPr>
            <a:r>
              <a:rPr lang="en-US" sz="1800" dirty="0">
                <a:ea typeface="+mn-ea"/>
                <a:cs typeface="+mn-cs"/>
              </a:rPr>
              <a:t>Part of process is for offerors to improve their proposals</a:t>
            </a:r>
          </a:p>
          <a:p>
            <a:pPr lvl="2" indent="-283464">
              <a:spcBef>
                <a:spcPts val="600"/>
              </a:spcBef>
              <a:spcAft>
                <a:spcPts val="0"/>
              </a:spcAft>
              <a:buSzPct val="100000"/>
              <a:defRPr/>
            </a:pPr>
            <a:r>
              <a:rPr lang="en-US" sz="1800" dirty="0">
                <a:ea typeface="+mn-ea"/>
                <a:cs typeface="+mn-cs"/>
              </a:rPr>
              <a:t>Do not ask offerors to be mind readers</a:t>
            </a:r>
          </a:p>
          <a:p>
            <a:pPr lvl="2" indent="-283464">
              <a:spcBef>
                <a:spcPts val="600"/>
              </a:spcBef>
              <a:spcAft>
                <a:spcPts val="0"/>
              </a:spcAft>
              <a:buSzPct val="100000"/>
              <a:defRPr/>
            </a:pPr>
            <a:endParaRPr lang="en-US" sz="1800" dirty="0">
              <a:ea typeface="+mn-ea"/>
              <a:cs typeface="+mn-cs"/>
            </a:endParaRPr>
          </a:p>
          <a:p>
            <a:pPr marL="406400" lvl="1" indent="-283464" algn="ctr">
              <a:spcBef>
                <a:spcPts val="600"/>
              </a:spcBef>
              <a:spcAft>
                <a:spcPts val="0"/>
              </a:spcAft>
              <a:buSzPct val="100000"/>
              <a:buNone/>
            </a:pPr>
            <a:r>
              <a:rPr lang="en-US" dirty="0">
                <a:solidFill>
                  <a:srgbClr val="0000CC"/>
                </a:solidFill>
                <a:hlinkClick r:id="rId3"/>
              </a:rPr>
              <a:t>EZ Source EN Template</a:t>
            </a:r>
            <a:endParaRPr lang="en-US" dirty="0">
              <a:solidFill>
                <a:srgbClr val="0000CC"/>
              </a:solidFill>
            </a:endParaRPr>
          </a:p>
        </p:txBody>
      </p:sp>
      <p:sp>
        <p:nvSpPr>
          <p:cNvPr id="4" name="Title 3"/>
          <p:cNvSpPr>
            <a:spLocks noGrp="1"/>
          </p:cNvSpPr>
          <p:nvPr>
            <p:ph type="title"/>
          </p:nvPr>
        </p:nvSpPr>
        <p:spPr>
          <a:xfrm>
            <a:off x="3829050" y="65228"/>
            <a:ext cx="4159250" cy="990600"/>
          </a:xfrm>
        </p:spPr>
        <p:txBody>
          <a:bodyPr/>
          <a:lstStyle/>
          <a:p>
            <a:r>
              <a:rPr lang="en-US" dirty="0"/>
              <a:t>EN Guidelines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72</a:t>
            </a:fld>
            <a:endParaRPr lang="en-US" dirty="0">
              <a:solidFill>
                <a:schemeClr val="bg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05582"/>
            <a:ext cx="8534400" cy="5201424"/>
          </a:xfrm>
        </p:spPr>
        <p:txBody>
          <a:bodyPr wrap="square">
            <a:spAutoFit/>
          </a:bodyPr>
          <a:lstStyle/>
          <a:p>
            <a:pPr indent="-283464">
              <a:spcBef>
                <a:spcPts val="0"/>
              </a:spcBef>
              <a:buSzPct val="100000"/>
              <a:defRPr/>
            </a:pPr>
            <a:r>
              <a:rPr lang="en-US" sz="2400" dirty="0"/>
              <a:t>Write to the offeror using words like “Your proposal states …”</a:t>
            </a:r>
          </a:p>
          <a:p>
            <a:pPr lvl="1" indent="-283464">
              <a:spcBef>
                <a:spcPts val="0"/>
              </a:spcBef>
              <a:buSzPct val="100000"/>
              <a:defRPr/>
            </a:pPr>
            <a:r>
              <a:rPr lang="en-US" dirty="0">
                <a:ea typeface="+mn-ea"/>
                <a:cs typeface="+mn-cs"/>
              </a:rPr>
              <a:t>First paragraph:  Begin with a very succinct description of the issue (“Your proposal does not provide sufficient information IAW the proposal instructions” or “Your approach to software development appears risky.”) </a:t>
            </a:r>
          </a:p>
          <a:p>
            <a:pPr lvl="2" indent="-283464">
              <a:spcBef>
                <a:spcPts val="0"/>
              </a:spcBef>
              <a:buSzPct val="100000"/>
              <a:defRPr/>
            </a:pPr>
            <a:r>
              <a:rPr lang="en-US" sz="1800" dirty="0">
                <a:ea typeface="+mn-ea"/>
                <a:cs typeface="+mn-cs"/>
              </a:rPr>
              <a:t>Reference and quote applicable parts of offeror’s proposal and applicable parts of RFP (e.g., Section L Proposal Instructions, Section M Evaluation Criteria, and/or PWS paragraph numbers)</a:t>
            </a:r>
          </a:p>
          <a:p>
            <a:pPr lvl="1" indent="-283464">
              <a:spcBef>
                <a:spcPts val="0"/>
              </a:spcBef>
              <a:buSzPct val="100000"/>
              <a:defRPr/>
            </a:pPr>
            <a:r>
              <a:rPr lang="en-US" dirty="0">
                <a:ea typeface="+mn-ea"/>
                <a:cs typeface="+mn-cs"/>
              </a:rPr>
              <a:t>Second paragraph:  Further elaborate on the issue if needed, clearly explaining the issue associated with applicable parts of proposal referenced (e.g., missing information, need for further explanation, confirmation of Government’s understanding of proposal, need for clarification)</a:t>
            </a:r>
          </a:p>
          <a:p>
            <a:pPr lvl="1" indent="-283464">
              <a:spcBef>
                <a:spcPts val="0"/>
              </a:spcBef>
              <a:buSzPct val="100000"/>
              <a:defRPr/>
            </a:pPr>
            <a:r>
              <a:rPr lang="en-US" dirty="0">
                <a:ea typeface="+mn-ea"/>
                <a:cs typeface="+mn-cs"/>
              </a:rPr>
              <a:t>Third paragraph:  Request the information requested (“Please provide”, “Please explain”, “Clarify”)</a:t>
            </a:r>
          </a:p>
        </p:txBody>
      </p:sp>
      <p:sp>
        <p:nvSpPr>
          <p:cNvPr id="4" name="Title 3"/>
          <p:cNvSpPr>
            <a:spLocks noGrp="1"/>
          </p:cNvSpPr>
          <p:nvPr>
            <p:ph type="title"/>
          </p:nvPr>
        </p:nvSpPr>
        <p:spPr>
          <a:xfrm>
            <a:off x="1738855" y="64397"/>
            <a:ext cx="6216650" cy="1143000"/>
          </a:xfrm>
        </p:spPr>
        <p:txBody>
          <a:bodyPr/>
          <a:lstStyle/>
          <a:p>
            <a:r>
              <a:rPr lang="en-US" dirty="0"/>
              <a:t>EN Writing Formula – </a:t>
            </a:r>
            <a:br>
              <a:rPr lang="en-US" dirty="0"/>
            </a:br>
            <a:r>
              <a:rPr lang="en-US" dirty="0"/>
              <a:t>Key to a Good EN</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73</a:t>
            </a:fld>
            <a:endParaRPr lang="en-US" dirty="0">
              <a:solidFill>
                <a:schemeClr val="bg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293100" cy="4953000"/>
          </a:xfrm>
        </p:spPr>
        <p:txBody>
          <a:bodyPr/>
          <a:lstStyle/>
          <a:p>
            <a:pPr>
              <a:spcBef>
                <a:spcPts val="600"/>
              </a:spcBef>
              <a:buSzPct val="100000"/>
            </a:pPr>
            <a:r>
              <a:rPr lang="en-US" sz="2400" dirty="0"/>
              <a:t>Reference a requirement – be as specific as possible</a:t>
            </a:r>
          </a:p>
          <a:p>
            <a:pPr>
              <a:spcBef>
                <a:spcPts val="600"/>
              </a:spcBef>
              <a:buSzPct val="100000"/>
            </a:pPr>
            <a:r>
              <a:rPr lang="en-US" sz="2400" dirty="0"/>
              <a:t>Do not ask leading questions or provide solutions</a:t>
            </a:r>
          </a:p>
          <a:p>
            <a:pPr>
              <a:spcBef>
                <a:spcPts val="600"/>
              </a:spcBef>
              <a:buSzPct val="100000"/>
            </a:pPr>
            <a:r>
              <a:rPr lang="en-US" sz="2400" dirty="0"/>
              <a:t>Do not allude to another offeror’s solution</a:t>
            </a:r>
          </a:p>
          <a:p>
            <a:pPr>
              <a:spcBef>
                <a:spcPts val="600"/>
              </a:spcBef>
              <a:buSzPct val="100000"/>
            </a:pPr>
            <a:r>
              <a:rPr lang="en-US" sz="2400" dirty="0"/>
              <a:t>Never ask why an offeror did not do something as part of their approach unless they did not address a specific requirement</a:t>
            </a:r>
          </a:p>
          <a:p>
            <a:pPr>
              <a:spcBef>
                <a:spcPts val="600"/>
              </a:spcBef>
              <a:buSzPct val="100000"/>
            </a:pPr>
            <a:r>
              <a:rPr lang="en-US" sz="2400" dirty="0"/>
              <a:t>Be consistent from one offeror to the next; use same words for same issues</a:t>
            </a:r>
          </a:p>
          <a:p>
            <a:pPr>
              <a:spcBef>
                <a:spcPts val="600"/>
              </a:spcBef>
              <a:buSzPct val="100000"/>
            </a:pPr>
            <a:r>
              <a:rPr lang="en-US" sz="2400" dirty="0"/>
              <a:t>Remember non-technical personnel must be able to understand</a:t>
            </a:r>
          </a:p>
          <a:p>
            <a:pPr marL="623888" lvl="2" indent="-285750">
              <a:spcBef>
                <a:spcPts val="600"/>
              </a:spcBef>
              <a:buSzPct val="100000"/>
            </a:pPr>
            <a:r>
              <a:rPr lang="en-US" dirty="0"/>
              <a:t>Do not use jargon or acronyms unless defined or generally used</a:t>
            </a:r>
          </a:p>
        </p:txBody>
      </p:sp>
      <p:sp>
        <p:nvSpPr>
          <p:cNvPr id="4" name="Title 3"/>
          <p:cNvSpPr>
            <a:spLocks noGrp="1"/>
          </p:cNvSpPr>
          <p:nvPr>
            <p:ph type="title"/>
          </p:nvPr>
        </p:nvSpPr>
        <p:spPr>
          <a:xfrm>
            <a:off x="1409700" y="68263"/>
            <a:ext cx="6324600" cy="1082674"/>
          </a:xfrm>
        </p:spPr>
        <p:txBody>
          <a:bodyPr/>
          <a:lstStyle/>
          <a:p>
            <a:r>
              <a:rPr lang="en-US" dirty="0"/>
              <a:t>EN Development Hints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74</a:t>
            </a:fld>
            <a:endParaRPr lang="en-US" dirty="0">
              <a:solidFill>
                <a:schemeClr val="bg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43024"/>
            <a:ext cx="8369300" cy="4295775"/>
          </a:xfrm>
        </p:spPr>
        <p:txBody>
          <a:bodyPr/>
          <a:lstStyle/>
          <a:p>
            <a:pPr indent="-283464">
              <a:spcBef>
                <a:spcPts val="300"/>
              </a:spcBef>
              <a:spcAft>
                <a:spcPts val="300"/>
              </a:spcAft>
              <a:buSzPct val="100000"/>
            </a:pPr>
            <a:r>
              <a:rPr lang="en-US" dirty="0"/>
              <a:t>During discussions request </a:t>
            </a:r>
            <a:r>
              <a:rPr lang="en-US" dirty="0" err="1"/>
              <a:t>offerors</a:t>
            </a:r>
            <a:r>
              <a:rPr lang="en-US" dirty="0"/>
              <a:t> provide Proposal Change Pages (including electronic copies) with EN responses for anything incorporated into the contract or materially impacting proposal</a:t>
            </a:r>
          </a:p>
          <a:p>
            <a:pPr lvl="1" indent="-283464">
              <a:spcBef>
                <a:spcPts val="300"/>
              </a:spcBef>
              <a:spcAft>
                <a:spcPts val="300"/>
              </a:spcAft>
              <a:buSzPct val="100000"/>
            </a:pPr>
            <a:r>
              <a:rPr lang="en-US" dirty="0"/>
              <a:t>Ensures common understanding of impact to written proposal</a:t>
            </a:r>
          </a:p>
          <a:p>
            <a:pPr lvl="2" indent="-283464">
              <a:spcBef>
                <a:spcPts val="300"/>
              </a:spcBef>
              <a:spcAft>
                <a:spcPts val="300"/>
              </a:spcAft>
              <a:buSzPct val="100000"/>
            </a:pPr>
            <a:r>
              <a:rPr lang="en-US" dirty="0"/>
              <a:t>Offerors may continually update proposals through discussions</a:t>
            </a:r>
          </a:p>
          <a:p>
            <a:pPr lvl="2" indent="-283464">
              <a:spcBef>
                <a:spcPts val="300"/>
              </a:spcBef>
              <a:spcAft>
                <a:spcPts val="300"/>
              </a:spcAft>
              <a:buSzPct val="100000"/>
            </a:pPr>
            <a:r>
              <a:rPr lang="en-US" dirty="0"/>
              <a:t>Evaluators receive up-to-date proposals</a:t>
            </a:r>
          </a:p>
          <a:p>
            <a:pPr lvl="1" indent="-283464">
              <a:spcBef>
                <a:spcPts val="300"/>
              </a:spcBef>
              <a:spcAft>
                <a:spcPts val="300"/>
              </a:spcAft>
              <a:buSzPct val="100000"/>
            </a:pPr>
            <a:r>
              <a:rPr lang="en-US" dirty="0"/>
              <a:t>Reflects offeror’s commitment to the change</a:t>
            </a:r>
          </a:p>
          <a:p>
            <a:pPr lvl="1" indent="-283464">
              <a:spcBef>
                <a:spcPts val="300"/>
              </a:spcBef>
              <a:spcAft>
                <a:spcPts val="300"/>
              </a:spcAft>
              <a:buSzPct val="100000"/>
            </a:pPr>
            <a:r>
              <a:rPr lang="en-US" dirty="0"/>
              <a:t>Minimizes efforts for both offerors and Government at Final Proposal Revisions</a:t>
            </a:r>
          </a:p>
          <a:p>
            <a:pPr lvl="1" indent="-283464">
              <a:spcBef>
                <a:spcPts val="300"/>
              </a:spcBef>
              <a:spcAft>
                <a:spcPts val="300"/>
              </a:spcAft>
              <a:buSzPct val="100000"/>
            </a:pPr>
            <a:r>
              <a:rPr lang="en-US" dirty="0"/>
              <a:t>May reduce surprises after discussions close</a:t>
            </a:r>
          </a:p>
          <a:p>
            <a:pPr marL="406400" lvl="1" indent="0">
              <a:spcBef>
                <a:spcPts val="300"/>
              </a:spcBef>
              <a:spcAft>
                <a:spcPts val="300"/>
              </a:spcAft>
              <a:buSzPct val="100000"/>
              <a:buNone/>
            </a:pPr>
            <a:endParaRPr lang="en-US" sz="1800" dirty="0"/>
          </a:p>
          <a:p>
            <a:pPr>
              <a:spcBef>
                <a:spcPts val="300"/>
              </a:spcBef>
              <a:spcAft>
                <a:spcPts val="300"/>
              </a:spcAft>
            </a:pPr>
            <a:endParaRPr lang="en-US" sz="1800" dirty="0"/>
          </a:p>
        </p:txBody>
      </p:sp>
      <p:sp>
        <p:nvSpPr>
          <p:cNvPr id="4" name="Title 3"/>
          <p:cNvSpPr>
            <a:spLocks noGrp="1"/>
          </p:cNvSpPr>
          <p:nvPr>
            <p:ph type="title"/>
          </p:nvPr>
        </p:nvSpPr>
        <p:spPr/>
        <p:txBody>
          <a:bodyPr/>
          <a:lstStyle/>
          <a:p>
            <a:r>
              <a:rPr lang="en-US" dirty="0"/>
              <a:t>ENs and Proposal Updates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75</a:t>
            </a:fld>
            <a:endParaRPr lang="en-US" dirty="0">
              <a:solidFill>
                <a:schemeClr val="bg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3105834"/>
            <a:ext cx="8077200" cy="646331"/>
          </a:xfrm>
          <a:prstGeom prst="rect">
            <a:avLst/>
          </a:prstGeom>
          <a:noFill/>
          <a:ln w="12700">
            <a:solidFill>
              <a:srgbClr val="FF0000"/>
            </a:solidFill>
            <a:prstDash val="lgDash"/>
          </a:ln>
        </p:spPr>
        <p:txBody>
          <a:bodyPr wrap="square" rtlCol="0">
            <a:spAutoFit/>
          </a:bodyPr>
          <a:lstStyle/>
          <a:p>
            <a:pPr algn="ctr"/>
            <a:r>
              <a:rPr lang="en-US" b="1" dirty="0">
                <a:solidFill>
                  <a:srgbClr val="FF0000"/>
                </a:solidFill>
              </a:rPr>
              <a:t>Trainer:   Provide samples of various ENs that show differences between a Clarifications EN, Communications EN or Discussions EN</a:t>
            </a:r>
          </a:p>
        </p:txBody>
      </p:sp>
      <p:sp>
        <p:nvSpPr>
          <p:cNvPr id="10" name="Rectangle 4"/>
          <p:cNvSpPr>
            <a:spLocks noGrp="1" noChangeArrowheads="1"/>
          </p:cNvSpPr>
          <p:nvPr>
            <p:ph type="title"/>
          </p:nvPr>
        </p:nvSpPr>
        <p:spPr>
          <a:xfrm>
            <a:off x="1219200" y="228600"/>
            <a:ext cx="6324600" cy="914400"/>
          </a:xfrm>
        </p:spPr>
        <p:txBody>
          <a:bodyPr/>
          <a:lstStyle/>
          <a:p>
            <a:r>
              <a:rPr lang="en-US" dirty="0"/>
              <a:t>Initial Evaluation Activities - Evaluation Notice (EN)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
        <p:nvSpPr>
          <p:cNvPr id="4" name="TextBox 3">
            <a:extLst>
              <a:ext uri="{FF2B5EF4-FFF2-40B4-BE49-F238E27FC236}">
                <a16:creationId xmlns:a16="http://schemas.microsoft.com/office/drawing/2014/main" id="{260A57F9-C7FC-2FC3-7176-5916873ABFB9}"/>
              </a:ext>
            </a:extLst>
          </p:cNvPr>
          <p:cNvSpPr txBox="1"/>
          <p:nvPr/>
        </p:nvSpPr>
        <p:spPr>
          <a:xfrm>
            <a:off x="2513957" y="6474023"/>
            <a:ext cx="60198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5" name="Picture 4">
            <a:extLst>
              <a:ext uri="{FF2B5EF4-FFF2-40B4-BE49-F238E27FC236}">
                <a16:creationId xmlns:a16="http://schemas.microsoft.com/office/drawing/2014/main" id="{49EA600B-BB59-7894-7316-A06FDF315FE8}"/>
              </a:ext>
            </a:extLst>
          </p:cNvPr>
          <p:cNvPicPr>
            <a:picLocks noChangeAspect="1"/>
          </p:cNvPicPr>
          <p:nvPr/>
        </p:nvPicPr>
        <p:blipFill>
          <a:blip r:embed="rId3"/>
          <a:stretch>
            <a:fillRect/>
          </a:stretch>
        </p:blipFill>
        <p:spPr>
          <a:xfrm>
            <a:off x="8064324" y="147299"/>
            <a:ext cx="938865" cy="97544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3363222984"/>
              </p:ext>
            </p:extLst>
          </p:nvPr>
        </p:nvGraphicFramePr>
        <p:xfrm>
          <a:off x="19455" y="0"/>
          <a:ext cx="9144000" cy="6858000"/>
        </p:xfrm>
        <a:graphic>
          <a:graphicData uri="http://schemas.openxmlformats.org/presentationml/2006/ole">
            <mc:AlternateContent xmlns:mc="http://schemas.openxmlformats.org/markup-compatibility/2006">
              <mc:Choice xmlns:v="urn:schemas-microsoft-com:vml" Requires="v">
                <p:oleObj name="Presentation" r:id="rId3" imgW="4570388" imgH="3427437" progId="PowerPoint.Show.12">
                  <p:embed/>
                </p:oleObj>
              </mc:Choice>
              <mc:Fallback>
                <p:oleObj name="Presentation" r:id="rId3" imgW="4570388" imgH="3427437" progId="PowerPoint.Show.12">
                  <p:embed/>
                  <p:pic>
                    <p:nvPicPr>
                      <p:cNvPr id="1027" name="Object 3"/>
                      <p:cNvPicPr>
                        <a:picLocks noChangeAspect="1" noChangeArrowheads="1"/>
                      </p:cNvPicPr>
                      <p:nvPr/>
                    </p:nvPicPr>
                    <p:blipFill>
                      <a:blip r:embed="rId4"/>
                      <a:srcRect/>
                      <a:stretch>
                        <a:fillRect/>
                      </a:stretch>
                    </p:blipFill>
                    <p:spPr bwMode="auto">
                      <a:xfrm>
                        <a:off x="19455"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7467600" y="2438400"/>
            <a:ext cx="14478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0744" y="2567355"/>
            <a:ext cx="1907287" cy="492370"/>
          </a:xfrm>
          <a:prstGeom prst="rect">
            <a:avLst/>
          </a:prstGeom>
          <a:solidFill>
            <a:schemeClr val="bg1"/>
          </a:solidFill>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905000"/>
            <a:ext cx="7620000" cy="3877985"/>
          </a:xfrm>
          <a:prstGeom prst="rect">
            <a:avLst/>
          </a:prstGeom>
        </p:spPr>
        <p:txBody>
          <a:bodyPr wrap="square">
            <a:spAutoFit/>
          </a:bodyPr>
          <a:lstStyle/>
          <a:p>
            <a:pPr algn="ctr"/>
            <a:r>
              <a:rPr lang="en-US" sz="4000" b="1" dirty="0">
                <a:solidFill>
                  <a:srgbClr val="0000CC"/>
                </a:solidFill>
              </a:rPr>
              <a:t>Award Without Discussions</a:t>
            </a:r>
          </a:p>
          <a:p>
            <a:pPr algn="ctr"/>
            <a:r>
              <a:rPr lang="en-US" sz="4000" b="1" dirty="0">
                <a:solidFill>
                  <a:srgbClr val="0000CC"/>
                </a:solidFill>
              </a:rPr>
              <a:t>or</a:t>
            </a:r>
          </a:p>
          <a:p>
            <a:pPr algn="ctr"/>
            <a:r>
              <a:rPr lang="en-US" sz="4000" b="1" dirty="0">
                <a:solidFill>
                  <a:srgbClr val="0000CC"/>
                </a:solidFill>
              </a:rPr>
              <a:t>Establish Competitive Range</a:t>
            </a:r>
            <a:endParaRPr lang="en-US" dirty="0">
              <a:solidFill>
                <a:srgbClr val="0000CC"/>
              </a:solidFill>
            </a:endParaRPr>
          </a:p>
          <a:p>
            <a:pPr algn="ctr"/>
            <a:endParaRPr lang="en-US" b="1" dirty="0">
              <a:hlinkClick r:id="rId3"/>
            </a:endParaRPr>
          </a:p>
          <a:p>
            <a:pPr algn="ctr"/>
            <a:endParaRPr lang="en-US" b="1" dirty="0">
              <a:hlinkClick r:id="rId3"/>
            </a:endParaRPr>
          </a:p>
          <a:p>
            <a:pPr algn="ctr"/>
            <a:endParaRPr lang="en-US" b="1" dirty="0">
              <a:hlinkClick r:id="rId3"/>
            </a:endParaRPr>
          </a:p>
          <a:p>
            <a:pPr algn="ctr"/>
            <a:r>
              <a:rPr lang="en-US" b="1" dirty="0">
                <a:hlinkClick r:id="rId3"/>
              </a:rPr>
              <a:t>GAO/COFC Decision Summaries on Competitive Range</a:t>
            </a:r>
            <a:endParaRPr lang="en-US" b="1" dirty="0"/>
          </a:p>
          <a:p>
            <a:pPr algn="ctr"/>
            <a:endParaRPr lang="en-US" b="1" dirty="0"/>
          </a:p>
          <a:p>
            <a:pPr algn="ctr"/>
            <a:r>
              <a:rPr lang="en-US" b="1" dirty="0">
                <a:hlinkClick r:id="rId4"/>
              </a:rPr>
              <a:t>Competitive Range Determination Briefing</a:t>
            </a:r>
            <a:endParaRPr lang="en-US" b="1"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a:p>
        </p:txBody>
      </p:sp>
      <p:sp>
        <p:nvSpPr>
          <p:cNvPr id="5" name="TextBox 4">
            <a:extLst>
              <a:ext uri="{FF2B5EF4-FFF2-40B4-BE49-F238E27FC236}">
                <a16:creationId xmlns:a16="http://schemas.microsoft.com/office/drawing/2014/main" id="{2CF31AE4-BF6D-DA54-8380-0D0BC243113D}"/>
              </a:ext>
            </a:extLst>
          </p:cNvPr>
          <p:cNvSpPr txBox="1"/>
          <p:nvPr/>
        </p:nvSpPr>
        <p:spPr>
          <a:xfrm>
            <a:off x="2590800" y="6521648"/>
            <a:ext cx="54864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6" name="Picture 5">
            <a:extLst>
              <a:ext uri="{FF2B5EF4-FFF2-40B4-BE49-F238E27FC236}">
                <a16:creationId xmlns:a16="http://schemas.microsoft.com/office/drawing/2014/main" id="{7B3F7D92-9549-977A-6473-454EE727BFC7}"/>
              </a:ext>
            </a:extLst>
          </p:cNvPr>
          <p:cNvPicPr>
            <a:picLocks noChangeAspect="1"/>
          </p:cNvPicPr>
          <p:nvPr/>
        </p:nvPicPr>
        <p:blipFill>
          <a:blip r:embed="rId5"/>
          <a:stretch>
            <a:fillRect/>
          </a:stretch>
        </p:blipFill>
        <p:spPr>
          <a:xfrm>
            <a:off x="8077200" y="99570"/>
            <a:ext cx="938865" cy="975445"/>
          </a:xfrm>
          <a:prstGeom prst="rect">
            <a:avLst/>
          </a:prstGeom>
        </p:spPr>
      </p:pic>
    </p:spTree>
    <p:extLst>
      <p:ext uri="{BB962C8B-B14F-4D97-AF65-F5344CB8AC3E}">
        <p14:creationId xmlns:p14="http://schemas.microsoft.com/office/powerpoint/2010/main" val="30099371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a:xfrm>
            <a:off x="304800" y="1295400"/>
            <a:ext cx="8534400" cy="5029200"/>
          </a:xfrm>
          <a:noFill/>
          <a:ln>
            <a:noFill/>
          </a:ln>
        </p:spPr>
        <p:txBody>
          <a:bodyPr/>
          <a:lstStyle/>
          <a:p>
            <a:pPr indent="-283464">
              <a:spcBef>
                <a:spcPts val="600"/>
              </a:spcBef>
              <a:spcAft>
                <a:spcPts val="600"/>
              </a:spcAft>
              <a:buSzPct val="100000"/>
            </a:pPr>
            <a:r>
              <a:rPr lang="en-US" sz="1800" dirty="0"/>
              <a:t>DFARS 215.306 emphasizes that acquisitions </a:t>
            </a:r>
            <a:r>
              <a:rPr lang="en-US" sz="1800" u="sng" dirty="0"/>
              <a:t>&gt;</a:t>
            </a:r>
            <a:r>
              <a:rPr lang="en-US" sz="1800" dirty="0"/>
              <a:t>$100M  should conduct discussions</a:t>
            </a:r>
          </a:p>
          <a:p>
            <a:pPr indent="-283464">
              <a:spcBef>
                <a:spcPts val="600"/>
              </a:spcBef>
              <a:spcAft>
                <a:spcPts val="600"/>
              </a:spcAft>
              <a:buSzPct val="100000"/>
            </a:pPr>
            <a:r>
              <a:rPr lang="en-US" sz="1800" dirty="0"/>
              <a:t>Discussions “encouraged” for acquisitions </a:t>
            </a:r>
            <a:r>
              <a:rPr lang="en-US" sz="1800" u="sng" dirty="0"/>
              <a:t>&lt;</a:t>
            </a:r>
            <a:r>
              <a:rPr lang="en-US" sz="1800" dirty="0"/>
              <a:t> $100M (DoD SS Procedures) </a:t>
            </a:r>
          </a:p>
          <a:p>
            <a:pPr indent="-283464">
              <a:spcBef>
                <a:spcPts val="600"/>
              </a:spcBef>
              <a:spcAft>
                <a:spcPts val="600"/>
              </a:spcAft>
              <a:buSzPct val="100000"/>
            </a:pPr>
            <a:r>
              <a:rPr lang="en-US" sz="1800" dirty="0">
                <a:ea typeface="+mn-ea"/>
                <a:cs typeface="+mn-cs"/>
              </a:rPr>
              <a:t>May award without discussions in appropriate and limited  circumstances - subject to SSA review/approval</a:t>
            </a:r>
          </a:p>
          <a:p>
            <a:pPr lvl="1" indent="-283464">
              <a:spcBef>
                <a:spcPts val="600"/>
              </a:spcBef>
              <a:spcAft>
                <a:spcPts val="600"/>
              </a:spcAft>
              <a:buSzPct val="100000"/>
            </a:pPr>
            <a:r>
              <a:rPr lang="en-US" sz="1800" dirty="0">
                <a:ea typeface="+mn-ea"/>
                <a:cs typeface="+mn-cs"/>
              </a:rPr>
              <a:t>No reasonable expectation that offers and their expected value to the Government would be improved through discussions</a:t>
            </a:r>
          </a:p>
          <a:p>
            <a:pPr lvl="1" indent="-283464">
              <a:spcBef>
                <a:spcPts val="600"/>
              </a:spcBef>
              <a:spcAft>
                <a:spcPts val="600"/>
              </a:spcAft>
              <a:buSzPct val="100000"/>
            </a:pPr>
            <a:r>
              <a:rPr lang="en-US" sz="1800" dirty="0">
                <a:ea typeface="+mn-ea"/>
                <a:cs typeface="+mn-cs"/>
              </a:rPr>
              <a:t>RFP states Government intends make AWOD (See FAR 52.212-1 or FAR 52.215-1 without alternate 1)</a:t>
            </a:r>
          </a:p>
          <a:p>
            <a:pPr lvl="2" indent="-283464">
              <a:spcBef>
                <a:spcPts val="600"/>
              </a:spcBef>
              <a:spcAft>
                <a:spcPts val="600"/>
              </a:spcAft>
              <a:buSzPct val="100000"/>
            </a:pPr>
            <a:r>
              <a:rPr lang="en-US" sz="1800" dirty="0">
                <a:ea typeface="+mn-ea"/>
                <a:cs typeface="+mn-cs"/>
              </a:rPr>
              <a:t>If alternate -1 included, must conduct discussions</a:t>
            </a:r>
          </a:p>
          <a:p>
            <a:pPr indent="-283464">
              <a:spcBef>
                <a:spcPts val="600"/>
              </a:spcBef>
              <a:spcAft>
                <a:spcPts val="600"/>
              </a:spcAft>
              <a:buSzPct val="100000"/>
            </a:pPr>
            <a:r>
              <a:rPr lang="en-US" sz="1800" dirty="0"/>
              <a:t>Award made to proposal(s) that represents best value after evaluation IAW factors/</a:t>
            </a:r>
            <a:r>
              <a:rPr lang="en-US" sz="1800" dirty="0" err="1"/>
              <a:t>subfactors</a:t>
            </a:r>
            <a:r>
              <a:rPr lang="en-US" sz="1800" dirty="0"/>
              <a:t> in solicitation</a:t>
            </a:r>
          </a:p>
          <a:p>
            <a:pPr indent="-283464">
              <a:spcBef>
                <a:spcPts val="600"/>
              </a:spcBef>
              <a:spcAft>
                <a:spcPts val="600"/>
              </a:spcAft>
              <a:buSzPct val="100000"/>
            </a:pPr>
            <a:r>
              <a:rPr lang="en-US" sz="1800" dirty="0"/>
              <a:t>Clarifications permitted</a:t>
            </a:r>
          </a:p>
          <a:p>
            <a:pPr>
              <a:spcBef>
                <a:spcPts val="300"/>
              </a:spcBef>
            </a:pPr>
            <a:endParaRPr lang="en-US" sz="1600" dirty="0"/>
          </a:p>
        </p:txBody>
      </p:sp>
      <p:sp>
        <p:nvSpPr>
          <p:cNvPr id="7" name="Rectangle 5"/>
          <p:cNvSpPr>
            <a:spLocks noGrp="1" noChangeArrowheads="1"/>
          </p:cNvSpPr>
          <p:nvPr>
            <p:ph type="title"/>
          </p:nvPr>
        </p:nvSpPr>
        <p:spPr>
          <a:xfrm>
            <a:off x="1752600" y="76200"/>
            <a:ext cx="6235700" cy="1019175"/>
          </a:xfrm>
          <a:noFill/>
        </p:spPr>
        <p:txBody>
          <a:bodyPr/>
          <a:lstStyle/>
          <a:p>
            <a:r>
              <a:rPr lang="en-US" dirty="0"/>
              <a:t>Award Without Discussions </a:t>
            </a:r>
            <a:r>
              <a:rPr lang="en-US" sz="3200" dirty="0"/>
              <a:t>(AWOD)</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79</a:t>
            </a:fld>
            <a:endParaRPr lang="en-US"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65166" y="152400"/>
            <a:ext cx="5530850" cy="990600"/>
          </a:xfrm>
        </p:spPr>
        <p:txBody>
          <a:bodyPr/>
          <a:lstStyle/>
          <a:p>
            <a:r>
              <a:rPr lang="en-US" dirty="0"/>
              <a:t> Schedule </a:t>
            </a:r>
          </a:p>
        </p:txBody>
      </p:sp>
      <p:sp>
        <p:nvSpPr>
          <p:cNvPr id="237" name="TextBox 236"/>
          <p:cNvSpPr txBox="1"/>
          <p:nvPr/>
        </p:nvSpPr>
        <p:spPr>
          <a:xfrm>
            <a:off x="457200" y="2514600"/>
            <a:ext cx="8305800" cy="830997"/>
          </a:xfrm>
          <a:prstGeom prst="rect">
            <a:avLst/>
          </a:prstGeom>
          <a:noFill/>
          <a:ln w="12700">
            <a:solidFill>
              <a:srgbClr val="FF0000"/>
            </a:solidFill>
            <a:prstDash val="lgDash"/>
          </a:ln>
        </p:spPr>
        <p:txBody>
          <a:bodyPr wrap="square" rtlCol="0">
            <a:spAutoFit/>
          </a:bodyPr>
          <a:lstStyle/>
          <a:p>
            <a:pPr algn="ctr"/>
            <a:r>
              <a:rPr lang="en-US" sz="2400" b="1" dirty="0">
                <a:solidFill>
                  <a:srgbClr val="FF0000"/>
                </a:solidFill>
              </a:rPr>
              <a:t>Trainer:  Insert the Source Selection </a:t>
            </a:r>
          </a:p>
          <a:p>
            <a:pPr algn="ctr"/>
            <a:r>
              <a:rPr lang="en-US" sz="2400" b="1" dirty="0">
                <a:solidFill>
                  <a:srgbClr val="FF0000"/>
                </a:solidFill>
              </a:rPr>
              <a:t>Milestone Schedule</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a:t>
            </a:fld>
            <a:endParaRPr lang="en-US" dirty="0">
              <a:solidFill>
                <a:schemeClr val="bg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a:xfrm>
            <a:off x="304800" y="1295400"/>
            <a:ext cx="8229600" cy="5029200"/>
          </a:xfrm>
          <a:noFill/>
          <a:ln>
            <a:noFill/>
          </a:ln>
        </p:spPr>
        <p:txBody>
          <a:bodyPr/>
          <a:lstStyle/>
          <a:p>
            <a:pPr indent="-283464">
              <a:spcBef>
                <a:spcPts val="600"/>
              </a:spcBef>
              <a:spcAft>
                <a:spcPts val="600"/>
              </a:spcAft>
              <a:buSzPct val="100000"/>
            </a:pPr>
            <a:r>
              <a:rPr lang="en-US" sz="2400" dirty="0"/>
              <a:t>Must obtain contract clearance and SSA approval</a:t>
            </a:r>
          </a:p>
          <a:p>
            <a:pPr indent="-283464">
              <a:spcBef>
                <a:spcPts val="600"/>
              </a:spcBef>
              <a:spcAft>
                <a:spcPts val="600"/>
              </a:spcAft>
              <a:buSzPct val="100000"/>
            </a:pPr>
            <a:r>
              <a:rPr lang="en-US" sz="2400" dirty="0"/>
              <a:t>SSEB Initial Report becomes SSEB Final Report</a:t>
            </a:r>
          </a:p>
          <a:p>
            <a:pPr indent="-283464">
              <a:spcBef>
                <a:spcPts val="600"/>
              </a:spcBef>
              <a:spcAft>
                <a:spcPts val="600"/>
              </a:spcAft>
              <a:buSzPct val="100000"/>
            </a:pPr>
            <a:r>
              <a:rPr lang="en-US" sz="2400" dirty="0"/>
              <a:t>SSAC shall document comparative analysis and make award recommendation</a:t>
            </a:r>
          </a:p>
          <a:p>
            <a:pPr lvl="1" indent="-283464">
              <a:spcBef>
                <a:spcPts val="600"/>
              </a:spcBef>
              <a:spcAft>
                <a:spcPts val="600"/>
              </a:spcAft>
              <a:buSzPct val="100000"/>
            </a:pPr>
            <a:r>
              <a:rPr lang="en-US" sz="2400" dirty="0">
                <a:ea typeface="+mn-ea"/>
                <a:cs typeface="+mn-cs"/>
              </a:rPr>
              <a:t>Provide minority opinion(s), if applicable</a:t>
            </a:r>
          </a:p>
          <a:p>
            <a:pPr indent="-283464">
              <a:spcBef>
                <a:spcPts val="600"/>
              </a:spcBef>
              <a:spcAft>
                <a:spcPts val="600"/>
              </a:spcAft>
              <a:buSzPct val="100000"/>
            </a:pPr>
            <a:r>
              <a:rPr lang="en-US" sz="2400" dirty="0"/>
              <a:t>SSA makes best value decision based on initial evaluation</a:t>
            </a:r>
          </a:p>
          <a:p>
            <a:pPr marL="342900" lvl="1" indent="-283464">
              <a:spcBef>
                <a:spcPts val="600"/>
              </a:spcBef>
              <a:spcAft>
                <a:spcPts val="600"/>
              </a:spcAft>
              <a:buSzPct val="100000"/>
            </a:pPr>
            <a:r>
              <a:rPr lang="en-US" sz="2400" dirty="0">
                <a:ea typeface="+mn-ea"/>
                <a:cs typeface="+mn-cs"/>
              </a:rPr>
              <a:t>In the event discussions are later determined to be necessary, PCO shall provide written rationale to SSA for review and approval</a:t>
            </a:r>
          </a:p>
          <a:p>
            <a:pPr>
              <a:spcBef>
                <a:spcPts val="300"/>
              </a:spcBef>
            </a:pPr>
            <a:endParaRPr lang="en-US" sz="1600" dirty="0"/>
          </a:p>
        </p:txBody>
      </p:sp>
      <p:sp>
        <p:nvSpPr>
          <p:cNvPr id="7" name="Rectangle 5"/>
          <p:cNvSpPr>
            <a:spLocks noGrp="1" noChangeArrowheads="1"/>
          </p:cNvSpPr>
          <p:nvPr>
            <p:ph type="title"/>
          </p:nvPr>
        </p:nvSpPr>
        <p:spPr>
          <a:xfrm>
            <a:off x="1752600" y="76200"/>
            <a:ext cx="6235700" cy="1219200"/>
          </a:xfrm>
          <a:noFill/>
        </p:spPr>
        <p:txBody>
          <a:bodyPr/>
          <a:lstStyle/>
          <a:p>
            <a:r>
              <a:rPr lang="en-US" sz="3200" dirty="0"/>
              <a:t>AWOD (cont.)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80</a:t>
            </a:fld>
            <a:endParaRPr lang="en-US" dirty="0">
              <a:solidFill>
                <a:schemeClr val="bg2"/>
              </a:solidFill>
            </a:endParaRPr>
          </a:p>
        </p:txBody>
      </p:sp>
    </p:spTree>
    <p:extLst>
      <p:ext uri="{BB962C8B-B14F-4D97-AF65-F5344CB8AC3E}">
        <p14:creationId xmlns:p14="http://schemas.microsoft.com/office/powerpoint/2010/main" val="2735548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body" idx="1"/>
          </p:nvPr>
        </p:nvSpPr>
        <p:spPr>
          <a:xfrm>
            <a:off x="304800" y="1295400"/>
            <a:ext cx="8394700" cy="4953000"/>
          </a:xfrm>
        </p:spPr>
        <p:txBody>
          <a:bodyPr/>
          <a:lstStyle/>
          <a:p>
            <a:pPr indent="-283464">
              <a:spcBef>
                <a:spcPts val="600"/>
              </a:spcBef>
              <a:spcAft>
                <a:spcPts val="600"/>
              </a:spcAft>
              <a:buSzPct val="100000"/>
            </a:pPr>
            <a:r>
              <a:rPr lang="en-US" sz="2400" dirty="0"/>
              <a:t>Comprised of all the most highly rated proposals </a:t>
            </a:r>
          </a:p>
          <a:p>
            <a:pPr lvl="1" indent="-283464">
              <a:spcBef>
                <a:spcPts val="600"/>
              </a:spcBef>
              <a:spcAft>
                <a:spcPts val="600"/>
              </a:spcAft>
              <a:buSzPct val="100000"/>
            </a:pPr>
            <a:r>
              <a:rPr lang="en-US" dirty="0">
                <a:ea typeface="+mn-ea"/>
                <a:cs typeface="+mn-cs"/>
              </a:rPr>
              <a:t>Each proposal must be rated against all evaluation criteria</a:t>
            </a:r>
          </a:p>
          <a:p>
            <a:pPr lvl="1" indent="-283464">
              <a:spcBef>
                <a:spcPts val="600"/>
              </a:spcBef>
              <a:spcAft>
                <a:spcPts val="600"/>
              </a:spcAft>
              <a:buSzPct val="100000"/>
            </a:pPr>
            <a:r>
              <a:rPr lang="en-US" dirty="0">
                <a:ea typeface="+mn-ea"/>
                <a:cs typeface="+mn-cs"/>
              </a:rPr>
              <a:t>May recommend elimination of one or more offerors</a:t>
            </a:r>
          </a:p>
          <a:p>
            <a:pPr lvl="1" indent="-283464">
              <a:spcBef>
                <a:spcPts val="600"/>
              </a:spcBef>
              <a:spcAft>
                <a:spcPts val="600"/>
              </a:spcAft>
              <a:buSzPct val="100000"/>
            </a:pPr>
            <a:r>
              <a:rPr lang="en-US" dirty="0">
                <a:ea typeface="+mn-ea"/>
                <a:cs typeface="+mn-cs"/>
              </a:rPr>
              <a:t>May be reduced for purposes of efficiency, if stated in RFP</a:t>
            </a:r>
          </a:p>
          <a:p>
            <a:pPr indent="-283464">
              <a:spcBef>
                <a:spcPts val="600"/>
              </a:spcBef>
              <a:spcAft>
                <a:spcPts val="600"/>
              </a:spcAft>
              <a:buSzPct val="100000"/>
            </a:pPr>
            <a:r>
              <a:rPr lang="en-US" sz="2400" dirty="0"/>
              <a:t>Must be initially established prior to discussions</a:t>
            </a:r>
          </a:p>
          <a:p>
            <a:pPr lvl="1" indent="-283464">
              <a:spcBef>
                <a:spcPts val="600"/>
              </a:spcBef>
              <a:spcAft>
                <a:spcPts val="600"/>
              </a:spcAft>
              <a:buSzPct val="100000"/>
            </a:pPr>
            <a:r>
              <a:rPr lang="en-US" dirty="0">
                <a:ea typeface="+mn-ea"/>
                <a:cs typeface="+mn-cs"/>
              </a:rPr>
              <a:t>Subsequent to initial competitive range and conduct of exchanges, if an offeror’s proposal is no longer included, proposal must be eliminated from consideration for award</a:t>
            </a:r>
          </a:p>
          <a:p>
            <a:pPr indent="-283464">
              <a:spcBef>
                <a:spcPts val="600"/>
              </a:spcBef>
              <a:spcAft>
                <a:spcPts val="600"/>
              </a:spcAft>
              <a:buSzPct val="100000"/>
            </a:pPr>
            <a:r>
              <a:rPr lang="en-US" sz="2400" dirty="0"/>
              <a:t>Can re-establish multiple times</a:t>
            </a:r>
          </a:p>
          <a:p>
            <a:pPr lvl="1" indent="-283464">
              <a:spcBef>
                <a:spcPts val="600"/>
              </a:spcBef>
              <a:spcAft>
                <a:spcPts val="600"/>
              </a:spcAft>
              <a:buSzPct val="100000"/>
            </a:pPr>
            <a:r>
              <a:rPr lang="en-US" dirty="0"/>
              <a:t>If offeror eliminated Competitive Range Decision Document must be supplemented and re-approved by SSA </a:t>
            </a:r>
          </a:p>
        </p:txBody>
      </p:sp>
      <p:sp>
        <p:nvSpPr>
          <p:cNvPr id="7" name="Rectangle 5"/>
          <p:cNvSpPr txBox="1">
            <a:spLocks noChangeArrowheads="1"/>
          </p:cNvSpPr>
          <p:nvPr/>
        </p:nvSpPr>
        <p:spPr bwMode="auto">
          <a:xfrm>
            <a:off x="1371600" y="28575"/>
            <a:ext cx="6616700" cy="1190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mj-lt"/>
                <a:ea typeface="+mj-ea"/>
                <a:cs typeface="+mj-cs"/>
              </a:rPr>
              <a:t>Establish Competitive Range</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81</a:t>
            </a:fld>
            <a:endParaRPr lang="en-US" dirty="0">
              <a:solidFill>
                <a:schemeClr val="bg2"/>
              </a:solidFill>
            </a:endParaRPr>
          </a:p>
        </p:txBody>
      </p:sp>
    </p:spTree>
    <p:extLst>
      <p:ext uri="{BB962C8B-B14F-4D97-AF65-F5344CB8AC3E}">
        <p14:creationId xmlns:p14="http://schemas.microsoft.com/office/powerpoint/2010/main" val="2952038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body" idx="1"/>
          </p:nvPr>
        </p:nvSpPr>
        <p:spPr>
          <a:xfrm>
            <a:off x="304800" y="1295400"/>
            <a:ext cx="8394700" cy="4953000"/>
          </a:xfrm>
        </p:spPr>
        <p:txBody>
          <a:bodyPr/>
          <a:lstStyle/>
          <a:p>
            <a:pPr indent="-283464">
              <a:spcBef>
                <a:spcPts val="600"/>
              </a:spcBef>
              <a:spcAft>
                <a:spcPts val="600"/>
              </a:spcAft>
              <a:buSzPct val="100000"/>
            </a:pPr>
            <a:r>
              <a:rPr lang="en-US" sz="2800" dirty="0"/>
              <a:t>PCO consults with SSEB and p</a:t>
            </a:r>
            <a:r>
              <a:rPr lang="en-US" sz="2400" dirty="0">
                <a:ea typeface="+mn-ea"/>
                <a:cs typeface="+mn-cs"/>
              </a:rPr>
              <a:t>repares and submits </a:t>
            </a:r>
            <a:r>
              <a:rPr lang="en-US" sz="2400" dirty="0">
                <a:ea typeface="+mn-ea"/>
                <a:cs typeface="+mn-cs"/>
                <a:hlinkClick r:id="rId3"/>
              </a:rPr>
              <a:t>Competitive Range Decision Document </a:t>
            </a:r>
            <a:r>
              <a:rPr lang="en-US" sz="2400" dirty="0">
                <a:ea typeface="+mn-ea"/>
                <a:cs typeface="+mn-cs"/>
              </a:rPr>
              <a:t>for SSA approval</a:t>
            </a:r>
          </a:p>
          <a:p>
            <a:pPr lvl="1" indent="-283464">
              <a:spcBef>
                <a:spcPts val="600"/>
              </a:spcBef>
              <a:spcAft>
                <a:spcPts val="600"/>
              </a:spcAft>
              <a:buSzPct val="100000"/>
            </a:pPr>
            <a:r>
              <a:rPr lang="en-US" sz="2400" dirty="0">
                <a:ea typeface="+mn-ea"/>
                <a:cs typeface="+mn-cs"/>
              </a:rPr>
              <a:t>PCO and SSA both sign</a:t>
            </a:r>
          </a:p>
          <a:p>
            <a:pPr indent="-283464">
              <a:spcBef>
                <a:spcPts val="600"/>
              </a:spcBef>
              <a:spcAft>
                <a:spcPts val="600"/>
              </a:spcAft>
              <a:buSzPct val="100000"/>
            </a:pPr>
            <a:r>
              <a:rPr lang="en-US" sz="2800" dirty="0"/>
              <a:t>SSEB prepares </a:t>
            </a:r>
            <a:r>
              <a:rPr lang="en-US" sz="2400" dirty="0">
                <a:hlinkClick r:id="rId4"/>
              </a:rPr>
              <a:t>Initial Evaluation/Competitive Range</a:t>
            </a:r>
            <a:r>
              <a:rPr lang="en-US" sz="2800" dirty="0"/>
              <a:t>  briefing if required by SSA</a:t>
            </a:r>
          </a:p>
          <a:p>
            <a:pPr lvl="1" indent="-283464">
              <a:spcBef>
                <a:spcPts val="600"/>
              </a:spcBef>
              <a:spcAft>
                <a:spcPts val="600"/>
              </a:spcAft>
              <a:buSzPct val="100000"/>
            </a:pPr>
            <a:r>
              <a:rPr lang="en-US" sz="2400" dirty="0">
                <a:ea typeface="+mn-ea"/>
                <a:cs typeface="+mn-cs"/>
              </a:rPr>
              <a:t>Present initial evaluation results for all factors/subfactors</a:t>
            </a:r>
          </a:p>
          <a:p>
            <a:pPr lvl="1" indent="-283464">
              <a:spcBef>
                <a:spcPts val="600"/>
              </a:spcBef>
              <a:spcAft>
                <a:spcPts val="600"/>
              </a:spcAft>
              <a:buSzPct val="100000"/>
            </a:pPr>
            <a:r>
              <a:rPr lang="en-US" sz="2400" dirty="0">
                <a:ea typeface="+mn-ea"/>
                <a:cs typeface="+mn-cs"/>
              </a:rPr>
              <a:t>Brief all strengths, deficiencies, and weaknesses</a:t>
            </a:r>
          </a:p>
          <a:p>
            <a:pPr lvl="1" indent="-283464">
              <a:spcBef>
                <a:spcPts val="600"/>
              </a:spcBef>
              <a:spcAft>
                <a:spcPts val="600"/>
              </a:spcAft>
              <a:buSzPct val="100000"/>
            </a:pPr>
            <a:r>
              <a:rPr lang="en-US" sz="2400" dirty="0">
                <a:ea typeface="+mn-ea"/>
                <a:cs typeface="+mn-cs"/>
              </a:rPr>
              <a:t>May include initial ratings for release during discussions</a:t>
            </a:r>
          </a:p>
          <a:p>
            <a:pPr lvl="1">
              <a:spcBef>
                <a:spcPts val="300"/>
              </a:spcBef>
            </a:pPr>
            <a:endParaRPr lang="en-US" sz="1800" dirty="0"/>
          </a:p>
          <a:p>
            <a:pPr>
              <a:spcBef>
                <a:spcPts val="300"/>
              </a:spcBef>
            </a:pPr>
            <a:endParaRPr lang="en-US" sz="1800" dirty="0"/>
          </a:p>
        </p:txBody>
      </p:sp>
      <p:sp>
        <p:nvSpPr>
          <p:cNvPr id="7" name="Rectangle 5"/>
          <p:cNvSpPr txBox="1">
            <a:spLocks noChangeArrowheads="1"/>
          </p:cNvSpPr>
          <p:nvPr/>
        </p:nvSpPr>
        <p:spPr bwMode="auto">
          <a:xfrm>
            <a:off x="1295400" y="28575"/>
            <a:ext cx="6692900" cy="1114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rgbClr val="151C77"/>
                </a:solidFill>
                <a:effectLst/>
                <a:uLnTx/>
                <a:uFillTx/>
                <a:latin typeface="+mj-lt"/>
                <a:ea typeface="+mj-ea"/>
                <a:cs typeface="+mj-cs"/>
              </a:rPr>
              <a:t>Establish Competitive Range (cont.)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82</a:t>
            </a:fld>
            <a:endParaRPr lang="en-US" dirty="0">
              <a:solidFill>
                <a:schemeClr val="bg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6"/>
          <p:cNvSpPr>
            <a:spLocks noGrp="1" noChangeArrowheads="1"/>
          </p:cNvSpPr>
          <p:nvPr>
            <p:ph type="body" idx="1"/>
          </p:nvPr>
        </p:nvSpPr>
        <p:spPr>
          <a:xfrm>
            <a:off x="304800" y="1295400"/>
            <a:ext cx="8382000" cy="4647426"/>
          </a:xfrm>
        </p:spPr>
        <p:txBody>
          <a:bodyPr wrap="square">
            <a:spAutoFit/>
          </a:bodyPr>
          <a:lstStyle/>
          <a:p>
            <a:pPr indent="-283464">
              <a:spcBef>
                <a:spcPts val="1200"/>
              </a:spcBef>
              <a:spcAft>
                <a:spcPts val="1200"/>
              </a:spcAft>
              <a:buSzPct val="100000"/>
            </a:pPr>
            <a:r>
              <a:rPr lang="en-US" sz="2400" dirty="0"/>
              <a:t>Promptly issue written notice (initial or subsequent) to all unsuccessful offerors</a:t>
            </a:r>
          </a:p>
          <a:p>
            <a:pPr lvl="1" indent="-283464">
              <a:spcBef>
                <a:spcPts val="1200"/>
              </a:spcBef>
              <a:spcAft>
                <a:spcPts val="1200"/>
              </a:spcAft>
              <a:buSzPct val="100000"/>
            </a:pPr>
            <a:r>
              <a:rPr lang="en-US" dirty="0">
                <a:ea typeface="+mn-ea"/>
                <a:cs typeface="+mn-cs"/>
              </a:rPr>
              <a:t>Notice must state basis of determination</a:t>
            </a:r>
          </a:p>
          <a:p>
            <a:pPr lvl="1" indent="-283464">
              <a:spcBef>
                <a:spcPts val="1200"/>
              </a:spcBef>
              <a:spcAft>
                <a:spcPts val="1200"/>
              </a:spcAft>
              <a:buSzPct val="100000"/>
            </a:pPr>
            <a:r>
              <a:rPr lang="en-US" dirty="0">
                <a:ea typeface="+mn-ea"/>
                <a:cs typeface="+mn-cs"/>
              </a:rPr>
              <a:t>Inform that a proposal revision will not be considered</a:t>
            </a:r>
          </a:p>
          <a:p>
            <a:pPr lvl="1" indent="-283464">
              <a:spcBef>
                <a:spcPts val="1200"/>
              </a:spcBef>
              <a:spcAft>
                <a:spcPts val="1200"/>
              </a:spcAft>
              <a:buSzPct val="100000"/>
            </a:pPr>
            <a:r>
              <a:rPr lang="en-US" dirty="0">
                <a:ea typeface="+mn-ea"/>
                <a:cs typeface="+mn-cs"/>
              </a:rPr>
              <a:t>Notify offeror(s) that they may request a debriefing</a:t>
            </a:r>
          </a:p>
          <a:p>
            <a:pPr marL="342900" lvl="1" indent="-283464">
              <a:spcBef>
                <a:spcPts val="1200"/>
              </a:spcBef>
              <a:spcAft>
                <a:spcPts val="1200"/>
              </a:spcAft>
              <a:buSzPct val="100000"/>
            </a:pPr>
            <a:r>
              <a:rPr lang="en-US" sz="2400" dirty="0">
                <a:ea typeface="+mn-ea"/>
                <a:cs typeface="+mn-cs"/>
              </a:rPr>
              <a:t>Offeror may request delay of pre-award debriefing until after award</a:t>
            </a:r>
          </a:p>
          <a:p>
            <a:pPr lvl="1" indent="-283464">
              <a:spcBef>
                <a:spcPts val="1200"/>
              </a:spcBef>
              <a:spcAft>
                <a:spcPts val="1200"/>
              </a:spcAft>
              <a:buSzPct val="100000"/>
            </a:pPr>
            <a:r>
              <a:rPr lang="en-US" dirty="0">
                <a:ea typeface="+mn-ea"/>
                <a:cs typeface="+mn-cs"/>
              </a:rPr>
              <a:t>If delayed, include all information normally provided in a post-award debriefing</a:t>
            </a:r>
          </a:p>
        </p:txBody>
      </p:sp>
      <p:sp>
        <p:nvSpPr>
          <p:cNvPr id="8" name="Title 1"/>
          <p:cNvSpPr txBox="1">
            <a:spLocks/>
          </p:cNvSpPr>
          <p:nvPr/>
        </p:nvSpPr>
        <p:spPr bwMode="auto">
          <a:xfrm>
            <a:off x="1143000" y="28575"/>
            <a:ext cx="6845300" cy="1114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0" cap="none" spc="0" normalizeH="0" baseline="0" noProof="0" dirty="0">
                <a:ln>
                  <a:noFill/>
                </a:ln>
                <a:solidFill>
                  <a:schemeClr val="accent2">
                    <a:lumMod val="50000"/>
                  </a:schemeClr>
                </a:solidFill>
                <a:effectLst/>
                <a:uLnTx/>
                <a:uFillTx/>
                <a:latin typeface="+mj-lt"/>
                <a:ea typeface="+mj-ea"/>
                <a:cs typeface="+mj-cs"/>
              </a:rPr>
              <a:t>Competitive Range Elimination Notification</a:t>
            </a:r>
            <a:endParaRPr kumimoji="0" lang="en-US" sz="3200" b="1" i="1" u="none" strike="noStrike" kern="0" cap="none" spc="0" normalizeH="0" baseline="0" noProof="0" dirty="0">
              <a:ln>
                <a:noFill/>
              </a:ln>
              <a:solidFill>
                <a:schemeClr val="accent2">
                  <a:lumMod val="50000"/>
                </a:schemeClr>
              </a:solidFill>
              <a:effectLst/>
              <a:uLnTx/>
              <a:uFillTx/>
              <a:latin typeface="+mj-lt"/>
              <a:ea typeface="+mj-ea"/>
              <a:cs typeface="+mj-cs"/>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83</a:t>
            </a:fld>
            <a:endParaRPr lang="en-US" dirty="0">
              <a:solidFill>
                <a:schemeClr val="bg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236882328"/>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resentation" r:id="rId3" imgW="4570388" imgH="3427437" progId="PowerPoint.Show.12">
                  <p:embed/>
                </p:oleObj>
              </mc:Choice>
              <mc:Fallback>
                <p:oleObj name="Presentation" r:id="rId3" imgW="4570388" imgH="3427437" progId="PowerPoint.Show.12">
                  <p:embed/>
                  <p:pic>
                    <p:nvPicPr>
                      <p:cNvPr id="1027" name="Object 3"/>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7467600" y="3886200"/>
            <a:ext cx="13716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027164"/>
            <a:ext cx="7620000" cy="2154436"/>
          </a:xfrm>
          <a:prstGeom prst="rect">
            <a:avLst/>
          </a:prstGeom>
        </p:spPr>
        <p:txBody>
          <a:bodyPr wrap="square">
            <a:spAutoFit/>
          </a:bodyPr>
          <a:lstStyle/>
          <a:p>
            <a:pPr algn="ctr"/>
            <a:r>
              <a:rPr lang="en-US" sz="4000" b="1" dirty="0">
                <a:solidFill>
                  <a:srgbClr val="0000CC"/>
                </a:solidFill>
              </a:rPr>
              <a:t>Discussions and</a:t>
            </a:r>
          </a:p>
          <a:p>
            <a:pPr algn="ctr"/>
            <a:r>
              <a:rPr lang="en-US" sz="4000" b="1" dirty="0">
                <a:solidFill>
                  <a:srgbClr val="0000CC"/>
                </a:solidFill>
              </a:rPr>
              <a:t>Final Proposal Revisions</a:t>
            </a:r>
          </a:p>
          <a:p>
            <a:pPr algn="ctr"/>
            <a:endParaRPr lang="en-US" b="1" dirty="0">
              <a:hlinkClick r:id="rId3"/>
            </a:endParaRPr>
          </a:p>
          <a:p>
            <a:pPr algn="ctr"/>
            <a:endParaRPr lang="en-US" b="1" dirty="0">
              <a:hlinkClick r:id="rId3"/>
            </a:endParaRPr>
          </a:p>
          <a:p>
            <a:pPr algn="ctr"/>
            <a:endParaRPr lang="en-US" b="1" dirty="0">
              <a:hlinkClick r:id="rId3"/>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
        <p:nvSpPr>
          <p:cNvPr id="5" name="TextBox 4">
            <a:extLst>
              <a:ext uri="{FF2B5EF4-FFF2-40B4-BE49-F238E27FC236}">
                <a16:creationId xmlns:a16="http://schemas.microsoft.com/office/drawing/2014/main" id="{ABB92260-4D7F-5E65-652E-117894DD9D86}"/>
              </a:ext>
            </a:extLst>
          </p:cNvPr>
          <p:cNvSpPr txBox="1"/>
          <p:nvPr/>
        </p:nvSpPr>
        <p:spPr>
          <a:xfrm>
            <a:off x="2578100" y="6521648"/>
            <a:ext cx="6553200" cy="307777"/>
          </a:xfrm>
          <a:prstGeom prst="rect">
            <a:avLst/>
          </a:prstGeom>
          <a:noFill/>
        </p:spPr>
        <p:txBody>
          <a:bodyPr wrap="square">
            <a:spAutoFit/>
          </a:bodyPr>
          <a:lstStyle/>
          <a:p>
            <a:r>
              <a:rPr lang="en-US" sz="1400" b="1" i="1" dirty="0">
                <a:latin typeface="Century Schoolbook" panose="02040604050505020304" pitchFamily="18" charset="0"/>
              </a:rPr>
              <a:t>I n t e g r i t y – S e r v i c e – E x c e l </a:t>
            </a:r>
            <a:r>
              <a:rPr lang="en-US" sz="1400" b="1" i="1" dirty="0" err="1">
                <a:latin typeface="Century Schoolbook" panose="02040604050505020304" pitchFamily="18" charset="0"/>
              </a:rPr>
              <a:t>l</a:t>
            </a:r>
            <a:r>
              <a:rPr lang="en-US" sz="1400" b="1" i="1" dirty="0">
                <a:latin typeface="Century Schoolbook" panose="02040604050505020304" pitchFamily="18" charset="0"/>
              </a:rPr>
              <a:t> e n c e</a:t>
            </a:r>
          </a:p>
        </p:txBody>
      </p:sp>
      <p:pic>
        <p:nvPicPr>
          <p:cNvPr id="6" name="Picture 5">
            <a:extLst>
              <a:ext uri="{FF2B5EF4-FFF2-40B4-BE49-F238E27FC236}">
                <a16:creationId xmlns:a16="http://schemas.microsoft.com/office/drawing/2014/main" id="{D8006BFC-C0BE-0B89-B3AA-052F26C2C4CF}"/>
              </a:ext>
            </a:extLst>
          </p:cNvPr>
          <p:cNvPicPr>
            <a:picLocks noChangeAspect="1"/>
          </p:cNvPicPr>
          <p:nvPr/>
        </p:nvPicPr>
        <p:blipFill>
          <a:blip r:embed="rId4"/>
          <a:stretch>
            <a:fillRect/>
          </a:stretch>
        </p:blipFill>
        <p:spPr>
          <a:xfrm>
            <a:off x="8090367" y="89342"/>
            <a:ext cx="938865" cy="975445"/>
          </a:xfrm>
          <a:prstGeom prst="rect">
            <a:avLst/>
          </a:prstGeom>
        </p:spPr>
      </p:pic>
    </p:spTree>
    <p:extLst>
      <p:ext uri="{BB962C8B-B14F-4D97-AF65-F5344CB8AC3E}">
        <p14:creationId xmlns:p14="http://schemas.microsoft.com/office/powerpoint/2010/main" val="1991189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2730500" y="28575"/>
            <a:ext cx="5257800" cy="1143000"/>
          </a:xfrm>
          <a:noFill/>
        </p:spPr>
        <p:txBody>
          <a:bodyPr/>
          <a:lstStyle/>
          <a:p>
            <a:r>
              <a:rPr lang="en-US" dirty="0">
                <a:solidFill>
                  <a:schemeClr val="accent2">
                    <a:lumMod val="50000"/>
                  </a:schemeClr>
                </a:solidFill>
              </a:rPr>
              <a:t>Conduct Discussions</a:t>
            </a:r>
          </a:p>
        </p:txBody>
      </p:sp>
      <p:sp>
        <p:nvSpPr>
          <p:cNvPr id="114691" name="Content Placeholder 2"/>
          <p:cNvSpPr>
            <a:spLocks noGrp="1"/>
          </p:cNvSpPr>
          <p:nvPr>
            <p:ph idx="1"/>
          </p:nvPr>
        </p:nvSpPr>
        <p:spPr>
          <a:xfrm>
            <a:off x="381000" y="1371600"/>
            <a:ext cx="8293100" cy="3531736"/>
          </a:xfrm>
        </p:spPr>
        <p:txBody>
          <a:bodyPr wrap="square">
            <a:spAutoFit/>
          </a:bodyPr>
          <a:lstStyle/>
          <a:p>
            <a:pPr indent="-283464">
              <a:spcBef>
                <a:spcPts val="300"/>
              </a:spcBef>
              <a:spcAft>
                <a:spcPts val="300"/>
              </a:spcAft>
              <a:buSzPct val="100000"/>
            </a:pPr>
            <a:r>
              <a:rPr lang="en-US" sz="2400" dirty="0"/>
              <a:t>Objective – Maximize Government’s ability to obtain best value</a:t>
            </a:r>
          </a:p>
          <a:p>
            <a:pPr indent="-283464">
              <a:spcBef>
                <a:spcPts val="1200"/>
              </a:spcBef>
              <a:spcAft>
                <a:spcPts val="300"/>
              </a:spcAft>
              <a:buSzPct val="100000"/>
            </a:pPr>
            <a:r>
              <a:rPr lang="en-US" sz="2400" dirty="0"/>
              <a:t>Release initial ratings (may be accomplished at initiation and conclusion of discussions)</a:t>
            </a:r>
          </a:p>
          <a:p>
            <a:pPr lvl="1" indent="-283464">
              <a:spcBef>
                <a:spcPts val="300"/>
              </a:spcBef>
              <a:spcAft>
                <a:spcPts val="300"/>
              </a:spcAft>
              <a:buSzPct val="100000"/>
            </a:pPr>
            <a:r>
              <a:rPr lang="en-US" dirty="0">
                <a:ea typeface="+mn-ea"/>
                <a:cs typeface="+mn-cs"/>
              </a:rPr>
              <a:t>PCO may provide offerors all of their own initial ratings and results of initial pricing analysis (best practice)</a:t>
            </a:r>
          </a:p>
          <a:p>
            <a:pPr lvl="1" indent="-283464">
              <a:spcBef>
                <a:spcPts val="300"/>
              </a:spcBef>
              <a:spcAft>
                <a:spcPts val="300"/>
              </a:spcAft>
              <a:buSzPct val="100000"/>
            </a:pPr>
            <a:r>
              <a:rPr lang="en-US" dirty="0">
                <a:ea typeface="+mn-ea"/>
                <a:cs typeface="+mn-cs"/>
              </a:rPr>
              <a:t>Recommend releasing interim ratings during discussions if offeror ratings change</a:t>
            </a:r>
          </a:p>
          <a:p>
            <a:pPr lvl="1" indent="-283464">
              <a:spcBef>
                <a:spcPts val="300"/>
              </a:spcBef>
              <a:spcAft>
                <a:spcPts val="300"/>
              </a:spcAft>
              <a:buSzPct val="100000"/>
            </a:pPr>
            <a:r>
              <a:rPr lang="en-US" dirty="0">
                <a:ea typeface="+mn-ea"/>
                <a:cs typeface="+mn-cs"/>
              </a:rPr>
              <a:t>May use actual rating charts briefed to SSA</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86</a:t>
            </a:fld>
            <a:endParaRPr lang="en-US" dirty="0">
              <a:solidFill>
                <a:schemeClr val="bg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219200" y="123102"/>
            <a:ext cx="6769100" cy="1019898"/>
          </a:xfrm>
          <a:noFill/>
        </p:spPr>
        <p:txBody>
          <a:bodyPr/>
          <a:lstStyle/>
          <a:p>
            <a:r>
              <a:rPr lang="en-US" dirty="0">
                <a:solidFill>
                  <a:schemeClr val="accent2">
                    <a:lumMod val="50000"/>
                  </a:schemeClr>
                </a:solidFill>
              </a:rPr>
              <a:t>Conduct Discussions (cont.)</a:t>
            </a:r>
          </a:p>
        </p:txBody>
      </p:sp>
      <p:sp>
        <p:nvSpPr>
          <p:cNvPr id="114691" name="Content Placeholder 2"/>
          <p:cNvSpPr>
            <a:spLocks noGrp="1"/>
          </p:cNvSpPr>
          <p:nvPr>
            <p:ph idx="1"/>
          </p:nvPr>
        </p:nvSpPr>
        <p:spPr>
          <a:xfrm>
            <a:off x="228600" y="1295400"/>
            <a:ext cx="8445500" cy="3704091"/>
          </a:xfrm>
        </p:spPr>
        <p:txBody>
          <a:bodyPr wrap="square">
            <a:spAutoFit/>
          </a:bodyPr>
          <a:lstStyle/>
          <a:p>
            <a:pPr marL="457200" lvl="1" indent="-283464">
              <a:spcBef>
                <a:spcPts val="600"/>
              </a:spcBef>
              <a:spcAft>
                <a:spcPts val="600"/>
              </a:spcAft>
              <a:buSzPct val="100000"/>
            </a:pPr>
            <a:r>
              <a:rPr lang="en-US" sz="2400" dirty="0">
                <a:ea typeface="+mn-ea"/>
                <a:cs typeface="+mn-cs"/>
              </a:rPr>
              <a:t>Release ENs</a:t>
            </a:r>
          </a:p>
          <a:p>
            <a:pPr lvl="1" indent="-283464">
              <a:spcBef>
                <a:spcPts val="600"/>
              </a:spcBef>
              <a:spcAft>
                <a:spcPts val="600"/>
              </a:spcAft>
              <a:buSzPct val="100000"/>
            </a:pPr>
            <a:r>
              <a:rPr lang="en-US" dirty="0">
                <a:ea typeface="+mn-ea"/>
                <a:cs typeface="+mn-cs"/>
              </a:rPr>
              <a:t>Receive and evaluate EN responses from offeror(s)</a:t>
            </a:r>
          </a:p>
          <a:p>
            <a:pPr lvl="1" indent="-283464">
              <a:spcBef>
                <a:spcPts val="600"/>
              </a:spcBef>
              <a:spcAft>
                <a:spcPts val="600"/>
              </a:spcAft>
              <a:buSzPct val="100000"/>
            </a:pPr>
            <a:r>
              <a:rPr lang="en-US" dirty="0">
                <a:ea typeface="+mn-ea"/>
                <a:cs typeface="+mn-cs"/>
              </a:rPr>
              <a:t>Follow-up may be via written ENs, in person or teleconference</a:t>
            </a:r>
          </a:p>
          <a:p>
            <a:pPr lvl="1" indent="-283464">
              <a:spcBef>
                <a:spcPts val="600"/>
              </a:spcBef>
              <a:spcAft>
                <a:spcPts val="600"/>
              </a:spcAft>
              <a:buSzPct val="100000"/>
            </a:pPr>
            <a:r>
              <a:rPr lang="en-US" dirty="0">
                <a:ea typeface="+mn-ea"/>
                <a:cs typeface="+mn-cs"/>
              </a:rPr>
              <a:t>Resolve issues </a:t>
            </a:r>
          </a:p>
          <a:p>
            <a:pPr lvl="1" indent="-283464">
              <a:spcBef>
                <a:spcPts val="600"/>
              </a:spcBef>
              <a:spcAft>
                <a:spcPts val="600"/>
              </a:spcAft>
              <a:buSzPct val="100000"/>
            </a:pPr>
            <a:r>
              <a:rPr lang="en-US" dirty="0">
                <a:ea typeface="+mn-ea"/>
                <a:cs typeface="+mn-cs"/>
              </a:rPr>
              <a:t>Evaluate all additional responses received</a:t>
            </a:r>
          </a:p>
          <a:p>
            <a:pPr lvl="1" indent="-283464">
              <a:spcBef>
                <a:spcPts val="600"/>
              </a:spcBef>
              <a:spcAft>
                <a:spcPts val="600"/>
              </a:spcAft>
              <a:buSzPct val="100000"/>
            </a:pPr>
            <a:r>
              <a:rPr lang="en-US" dirty="0">
                <a:ea typeface="+mn-ea"/>
                <a:cs typeface="+mn-cs"/>
              </a:rPr>
              <a:t>EN responses to weaknesses may result in deficiencies</a:t>
            </a:r>
          </a:p>
          <a:p>
            <a:pPr lvl="2" indent="-283464">
              <a:spcBef>
                <a:spcPts val="600"/>
              </a:spcBef>
              <a:spcAft>
                <a:spcPts val="600"/>
              </a:spcAft>
              <a:buSzPct val="100000"/>
            </a:pPr>
            <a:r>
              <a:rPr lang="en-US" sz="1800" dirty="0">
                <a:ea typeface="+mn-ea"/>
                <a:cs typeface="+mn-cs"/>
              </a:rPr>
              <a:t>Must be identified to offeror when discovered </a:t>
            </a:r>
          </a:p>
          <a:p>
            <a:pPr lvl="1">
              <a:lnSpc>
                <a:spcPct val="90000"/>
              </a:lnSpc>
              <a:spcBef>
                <a:spcPts val="300"/>
              </a:spcBef>
              <a:buSzPct val="100000"/>
            </a:pPr>
            <a:endParaRPr lang="en-US" sz="2800" dirty="0">
              <a:ea typeface="+mn-ea"/>
              <a:cs typeface="+mn-cs"/>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87</a:t>
            </a:fld>
            <a:endParaRPr lang="en-US" dirty="0">
              <a:solidFill>
                <a:schemeClr val="bg2"/>
              </a:solidFill>
            </a:endParaRPr>
          </a:p>
        </p:txBody>
      </p:sp>
      <p:sp>
        <p:nvSpPr>
          <p:cNvPr id="6" name="Flowchart: Punched Tape 5">
            <a:extLst>
              <a:ext uri="{FF2B5EF4-FFF2-40B4-BE49-F238E27FC236}">
                <a16:creationId xmlns:a16="http://schemas.microsoft.com/office/drawing/2014/main" id="{1188D01B-639A-282F-302F-236E1DBA40C6}"/>
              </a:ext>
            </a:extLst>
          </p:cNvPr>
          <p:cNvSpPr/>
          <p:nvPr/>
        </p:nvSpPr>
        <p:spPr bwMode="auto">
          <a:xfrm>
            <a:off x="438150" y="4800600"/>
            <a:ext cx="8026400" cy="12573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indent="-283464" algn="ctr">
              <a:spcBef>
                <a:spcPts val="600"/>
              </a:spcBef>
              <a:spcAft>
                <a:spcPts val="600"/>
              </a:spcAft>
              <a:buSzPct val="100000"/>
              <a:defRPr/>
            </a:pPr>
            <a:endParaRPr lang="en-US" b="1" i="1" dirty="0"/>
          </a:p>
          <a:p>
            <a:pPr lvl="1" indent="-283464" algn="ctr">
              <a:spcBef>
                <a:spcPts val="600"/>
              </a:spcBef>
              <a:spcAft>
                <a:spcPts val="600"/>
              </a:spcAft>
              <a:buSzPct val="100000"/>
              <a:defRPr/>
            </a:pPr>
            <a:r>
              <a:rPr lang="en-US" b="1" i="1" dirty="0"/>
              <a:t>Best Practice:  Meet (face-to-face or teleconference) with each offeror to ensure ENs are understood before response </a:t>
            </a:r>
          </a:p>
          <a:p>
            <a:pPr lvl="1" indent="-283464" algn="ctr">
              <a:spcBef>
                <a:spcPts val="600"/>
              </a:spcBef>
              <a:spcAft>
                <a:spcPts val="600"/>
              </a:spcAft>
              <a:buSzPct val="100000"/>
              <a:defRPr/>
            </a:pPr>
            <a:r>
              <a:rPr lang="en-US" b="1" i="1" dirty="0"/>
              <a:t> </a:t>
            </a:r>
          </a:p>
        </p:txBody>
      </p:sp>
    </p:spTree>
    <p:extLst>
      <p:ext uri="{BB962C8B-B14F-4D97-AF65-F5344CB8AC3E}">
        <p14:creationId xmlns:p14="http://schemas.microsoft.com/office/powerpoint/2010/main" val="1870328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Grp="1" noChangeArrowheads="1"/>
          </p:cNvSpPr>
          <p:nvPr>
            <p:ph type="body" idx="1"/>
          </p:nvPr>
        </p:nvSpPr>
        <p:spPr>
          <a:xfrm>
            <a:off x="304800" y="1295400"/>
            <a:ext cx="8229600" cy="5029200"/>
          </a:xfrm>
        </p:spPr>
        <p:txBody>
          <a:bodyPr/>
          <a:lstStyle/>
          <a:p>
            <a:pPr marL="457200" lvl="1" indent="-283464">
              <a:spcBef>
                <a:spcPts val="600"/>
              </a:spcBef>
              <a:spcAft>
                <a:spcPts val="600"/>
              </a:spcAft>
              <a:buSzPct val="100000"/>
            </a:pPr>
            <a:r>
              <a:rPr lang="en-US" sz="2800" dirty="0">
                <a:ea typeface="+mn-ea"/>
                <a:cs typeface="+mn-cs"/>
              </a:rPr>
              <a:t>Release ENs (cont.)</a:t>
            </a:r>
          </a:p>
          <a:p>
            <a:pPr lvl="1" indent="-283464">
              <a:spcBef>
                <a:spcPts val="600"/>
              </a:spcBef>
              <a:spcAft>
                <a:spcPts val="600"/>
              </a:spcAft>
              <a:buSzPct val="100000"/>
            </a:pPr>
            <a:r>
              <a:rPr lang="en-US" sz="2400" dirty="0">
                <a:ea typeface="+mn-ea"/>
                <a:cs typeface="+mn-cs"/>
              </a:rPr>
              <a:t>Release any revised interim ratings</a:t>
            </a:r>
          </a:p>
          <a:p>
            <a:pPr marL="1146175" lvl="1" indent="-283464">
              <a:spcBef>
                <a:spcPts val="600"/>
              </a:spcBef>
              <a:spcAft>
                <a:spcPts val="600"/>
              </a:spcAft>
              <a:buSzPct val="100000"/>
            </a:pPr>
            <a:r>
              <a:rPr lang="en-US" dirty="0">
                <a:ea typeface="+mn-ea"/>
                <a:cs typeface="+mn-cs"/>
              </a:rPr>
              <a:t>Updated ratings may be disclosed to offerors prior to request for Final Proposal Revisions (FPR)</a:t>
            </a:r>
          </a:p>
          <a:p>
            <a:pPr marL="1146175" lvl="1" indent="-283464">
              <a:spcBef>
                <a:spcPts val="600"/>
              </a:spcBef>
              <a:spcAft>
                <a:spcPts val="600"/>
              </a:spcAft>
              <a:buSzPct val="100000"/>
            </a:pPr>
            <a:r>
              <a:rPr lang="en-US" dirty="0">
                <a:ea typeface="+mn-ea"/>
                <a:cs typeface="+mn-cs"/>
              </a:rPr>
              <a:t>Issued to all offerors in competitive range</a:t>
            </a:r>
          </a:p>
          <a:p>
            <a:pPr marL="1657350" lvl="1" indent="-283464">
              <a:spcBef>
                <a:spcPts val="600"/>
              </a:spcBef>
              <a:spcAft>
                <a:spcPts val="600"/>
              </a:spcAft>
              <a:buSzPct val="100000"/>
            </a:pPr>
            <a:r>
              <a:rPr lang="en-US" sz="1800" dirty="0">
                <a:ea typeface="+mn-ea"/>
                <a:cs typeface="+mn-cs"/>
              </a:rPr>
              <a:t>May release draft to ensure understanding of all issues</a:t>
            </a:r>
          </a:p>
          <a:p>
            <a:pPr>
              <a:lnSpc>
                <a:spcPct val="90000"/>
              </a:lnSpc>
              <a:spcBef>
                <a:spcPts val="600"/>
              </a:spcBef>
              <a:spcAft>
                <a:spcPts val="600"/>
              </a:spcAft>
              <a:buSzPct val="100000"/>
              <a:buFont typeface="Wingdings" pitchFamily="2" charset="2"/>
              <a:buChar char="Ø"/>
            </a:pPr>
            <a:endParaRPr lang="en-US" sz="2400" dirty="0"/>
          </a:p>
          <a:p>
            <a:pPr marL="406400" lvl="1" indent="0">
              <a:lnSpc>
                <a:spcPct val="90000"/>
              </a:lnSpc>
              <a:spcBef>
                <a:spcPts val="600"/>
              </a:spcBef>
              <a:spcAft>
                <a:spcPts val="600"/>
              </a:spcAft>
              <a:buSzPct val="100000"/>
              <a:buNone/>
            </a:pPr>
            <a:endParaRPr lang="en-US" sz="1800" dirty="0"/>
          </a:p>
        </p:txBody>
      </p:sp>
      <p:sp>
        <p:nvSpPr>
          <p:cNvPr id="7" name="Title 1"/>
          <p:cNvSpPr txBox="1">
            <a:spLocks noGrp="1"/>
          </p:cNvSpPr>
          <p:nvPr>
            <p:ph type="title"/>
          </p:nvPr>
        </p:nvSpPr>
        <p:spPr bwMode="auto">
          <a:xfrm>
            <a:off x="1466850" y="88378"/>
            <a:ext cx="6521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lang="en-US" dirty="0">
                <a:solidFill>
                  <a:schemeClr val="accent2">
                    <a:lumMod val="50000"/>
                  </a:schemeClr>
                </a:solidFill>
              </a:rPr>
              <a:t>Conduct Discussions</a:t>
            </a:r>
            <a:br>
              <a:rPr lang="en-US" dirty="0">
                <a:solidFill>
                  <a:schemeClr val="accent2">
                    <a:lumMod val="50000"/>
                  </a:schemeClr>
                </a:solidFill>
              </a:rPr>
            </a:br>
            <a:r>
              <a:rPr lang="en-US" sz="3200" dirty="0">
                <a:solidFill>
                  <a:schemeClr val="accent2">
                    <a:lumMod val="50000"/>
                  </a:schemeClr>
                </a:solidFill>
              </a:rPr>
              <a:t>(c</a:t>
            </a:r>
            <a:r>
              <a:rPr kumimoji="0" lang="en-US" sz="3200" b="1" i="1" u="none" strike="noStrike" kern="0" cap="none" spc="0" normalizeH="0" baseline="0" noProof="0" dirty="0" err="1">
                <a:ln>
                  <a:noFill/>
                </a:ln>
                <a:solidFill>
                  <a:schemeClr val="accent2">
                    <a:lumMod val="50000"/>
                  </a:schemeClr>
                </a:solidFill>
                <a:effectLst/>
                <a:uLnTx/>
                <a:uFillTx/>
                <a:latin typeface="+mj-lt"/>
                <a:ea typeface="+mj-ea"/>
                <a:cs typeface="+mj-cs"/>
              </a:rPr>
              <a:t>ont.</a:t>
            </a:r>
            <a:r>
              <a:rPr kumimoji="0" lang="en-US" sz="3200" b="1" i="1" u="none" strike="noStrike" kern="0" cap="none" spc="0" normalizeH="0" baseline="0" noProof="0" dirty="0">
                <a:ln>
                  <a:noFill/>
                </a:ln>
                <a:solidFill>
                  <a:schemeClr val="accent2">
                    <a:lumMod val="50000"/>
                  </a:schemeClr>
                </a:solidFill>
                <a:effectLst/>
                <a:uLnTx/>
                <a:uFillTx/>
                <a:latin typeface="+mj-lt"/>
                <a:ea typeface="+mj-ea"/>
                <a:cs typeface="+mj-cs"/>
              </a:rPr>
              <a:t>)</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88</a:t>
            </a:fld>
            <a:endParaRPr lang="en-US" dirty="0">
              <a:solidFill>
                <a:schemeClr val="bg2"/>
              </a:solidFill>
            </a:endParaRPr>
          </a:p>
        </p:txBody>
      </p:sp>
      <p:sp>
        <p:nvSpPr>
          <p:cNvPr id="5" name="Flowchart: Punched Tape 4"/>
          <p:cNvSpPr/>
          <p:nvPr/>
        </p:nvSpPr>
        <p:spPr bwMode="auto">
          <a:xfrm>
            <a:off x="558800" y="4648200"/>
            <a:ext cx="8026400" cy="12573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1" indent="-283464" algn="ctr">
              <a:spcBef>
                <a:spcPts val="600"/>
              </a:spcBef>
              <a:spcAft>
                <a:spcPts val="600"/>
              </a:spcAft>
              <a:buSzPct val="100000"/>
              <a:defRPr/>
            </a:pPr>
            <a:r>
              <a:rPr lang="en-US" b="1" i="1" dirty="0"/>
              <a:t>Best Practice:  Discuss proposal weaknesses with </a:t>
            </a:r>
            <a:r>
              <a:rPr lang="en-US" b="1" i="1" dirty="0" err="1"/>
              <a:t>offerors</a:t>
            </a:r>
            <a:endParaRPr lang="en-US" b="1" i="1" dirty="0"/>
          </a:p>
        </p:txBody>
      </p:sp>
    </p:spTree>
    <p:extLst>
      <p:ext uri="{BB962C8B-B14F-4D97-AF65-F5344CB8AC3E}">
        <p14:creationId xmlns:p14="http://schemas.microsoft.com/office/powerpoint/2010/main" val="17812171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76350"/>
            <a:ext cx="8382000" cy="4210050"/>
          </a:xfrm>
        </p:spPr>
        <p:txBody>
          <a:bodyPr/>
          <a:lstStyle/>
          <a:p>
            <a:pPr marL="342900" lvl="1" indent="-283464">
              <a:spcBef>
                <a:spcPts val="600"/>
              </a:spcBef>
              <a:spcAft>
                <a:spcPts val="600"/>
              </a:spcAft>
              <a:buSzPct val="100000"/>
            </a:pPr>
            <a:r>
              <a:rPr lang="en-US" sz="2400" dirty="0">
                <a:ea typeface="+mn-ea"/>
                <a:cs typeface="+mn-cs"/>
              </a:rPr>
              <a:t>Government personnel shall not:</a:t>
            </a:r>
          </a:p>
          <a:p>
            <a:pPr lvl="1" indent="-283464">
              <a:spcBef>
                <a:spcPts val="600"/>
              </a:spcBef>
              <a:spcAft>
                <a:spcPts val="600"/>
              </a:spcAft>
              <a:buSzPct val="100000"/>
            </a:pPr>
            <a:r>
              <a:rPr lang="en-US" dirty="0">
                <a:ea typeface="+mn-ea"/>
                <a:cs typeface="+mn-cs"/>
              </a:rPr>
              <a:t>Favor one offeror over another</a:t>
            </a:r>
          </a:p>
          <a:p>
            <a:pPr lvl="1" indent="-283464">
              <a:spcBef>
                <a:spcPts val="600"/>
              </a:spcBef>
              <a:spcAft>
                <a:spcPts val="600"/>
              </a:spcAft>
              <a:buSzPct val="100000"/>
            </a:pPr>
            <a:r>
              <a:rPr lang="en-US" dirty="0">
                <a:ea typeface="+mn-ea"/>
                <a:cs typeface="+mn-cs"/>
              </a:rPr>
              <a:t>Reveal an offeror’s technical solution or intellectual property</a:t>
            </a:r>
          </a:p>
          <a:p>
            <a:pPr lvl="1" indent="-283464">
              <a:spcBef>
                <a:spcPts val="600"/>
              </a:spcBef>
              <a:spcAft>
                <a:spcPts val="600"/>
              </a:spcAft>
              <a:buSzPct val="100000"/>
            </a:pPr>
            <a:r>
              <a:rPr lang="en-US" dirty="0">
                <a:ea typeface="+mn-ea"/>
                <a:cs typeface="+mn-cs"/>
              </a:rPr>
              <a:t>Reveal an offeror’s price</a:t>
            </a:r>
          </a:p>
          <a:p>
            <a:pPr lvl="1" indent="-283464">
              <a:spcBef>
                <a:spcPts val="600"/>
              </a:spcBef>
              <a:spcAft>
                <a:spcPts val="600"/>
              </a:spcAft>
              <a:buSzPct val="100000"/>
            </a:pPr>
            <a:r>
              <a:rPr lang="en-US" dirty="0">
                <a:ea typeface="+mn-ea"/>
                <a:cs typeface="+mn-cs"/>
              </a:rPr>
              <a:t>Identify names of individuals providing past performance information</a:t>
            </a:r>
          </a:p>
          <a:p>
            <a:pPr lvl="1" indent="-283464">
              <a:spcBef>
                <a:spcPts val="600"/>
              </a:spcBef>
              <a:spcAft>
                <a:spcPts val="600"/>
              </a:spcAft>
              <a:buSzPct val="100000"/>
            </a:pPr>
            <a:r>
              <a:rPr lang="en-US" dirty="0">
                <a:ea typeface="+mn-ea"/>
                <a:cs typeface="+mn-cs"/>
              </a:rPr>
              <a:t>Knowingly furnish source selection information</a:t>
            </a:r>
          </a:p>
          <a:p>
            <a:pPr marL="342900" lvl="1" indent="-283464">
              <a:spcBef>
                <a:spcPts val="600"/>
              </a:spcBef>
              <a:spcAft>
                <a:spcPts val="600"/>
              </a:spcAft>
              <a:buSzPct val="100000"/>
            </a:pPr>
            <a:r>
              <a:rPr lang="en-US" sz="2400" dirty="0">
                <a:ea typeface="+mn-ea"/>
                <a:cs typeface="+mn-cs"/>
              </a:rPr>
              <a:t>May inform offeror that price is too high or too low and provide analysis supporting that conclusion</a:t>
            </a:r>
          </a:p>
          <a:p>
            <a:pPr marL="342900" lvl="1" indent="-342900">
              <a:spcBef>
                <a:spcPts val="300"/>
              </a:spcBef>
              <a:buSzPct val="100000"/>
            </a:pPr>
            <a:endParaRPr lang="en-US" sz="2800" dirty="0">
              <a:ea typeface="+mn-ea"/>
              <a:cs typeface="+mn-cs"/>
            </a:endParaRPr>
          </a:p>
        </p:txBody>
      </p:sp>
      <p:sp>
        <p:nvSpPr>
          <p:cNvPr id="4" name="Title 3"/>
          <p:cNvSpPr>
            <a:spLocks noGrp="1"/>
          </p:cNvSpPr>
          <p:nvPr>
            <p:ph type="title"/>
          </p:nvPr>
        </p:nvSpPr>
        <p:spPr/>
        <p:txBody>
          <a:bodyPr/>
          <a:lstStyle/>
          <a:p>
            <a:r>
              <a:rPr lang="en-US" dirty="0">
                <a:solidFill>
                  <a:schemeClr val="accent2">
                    <a:lumMod val="50000"/>
                  </a:schemeClr>
                </a:solidFill>
              </a:rPr>
              <a:t>Conduct Discussions</a:t>
            </a:r>
            <a:br>
              <a:rPr lang="en-US" dirty="0">
                <a:solidFill>
                  <a:schemeClr val="accent2">
                    <a:lumMod val="50000"/>
                  </a:schemeClr>
                </a:solidFill>
              </a:rPr>
            </a:br>
            <a:r>
              <a:rPr lang="en-US" sz="3200" dirty="0">
                <a:solidFill>
                  <a:schemeClr val="accent2">
                    <a:lumMod val="50000"/>
                  </a:schemeClr>
                </a:solidFill>
              </a:rPr>
              <a:t>(cont.)</a:t>
            </a:r>
            <a:endParaRPr lang="en-US" dirty="0"/>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89</a:t>
            </a:fld>
            <a:endParaRPr lang="en-US" dirty="0">
              <a:solidFill>
                <a:schemeClr val="bg2"/>
              </a:solidFill>
            </a:endParaRPr>
          </a:p>
        </p:txBody>
      </p:sp>
    </p:spTree>
    <p:extLst>
      <p:ext uri="{BB962C8B-B14F-4D97-AF65-F5344CB8AC3E}">
        <p14:creationId xmlns:p14="http://schemas.microsoft.com/office/powerpoint/2010/main" val="318023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3250" y="54620"/>
            <a:ext cx="4845050" cy="1143000"/>
          </a:xfrm>
        </p:spPr>
        <p:txBody>
          <a:bodyPr/>
          <a:lstStyle/>
          <a:p>
            <a:r>
              <a:rPr lang="en-US" dirty="0"/>
              <a:t> Source Selection Organization</a:t>
            </a:r>
          </a:p>
        </p:txBody>
      </p:sp>
      <p:sp>
        <p:nvSpPr>
          <p:cNvPr id="8" name="TextBox 7"/>
          <p:cNvSpPr txBox="1"/>
          <p:nvPr/>
        </p:nvSpPr>
        <p:spPr>
          <a:xfrm>
            <a:off x="457200" y="2438400"/>
            <a:ext cx="8305800" cy="461665"/>
          </a:xfrm>
          <a:prstGeom prst="rect">
            <a:avLst/>
          </a:prstGeom>
          <a:noFill/>
          <a:ln w="12700">
            <a:solidFill>
              <a:srgbClr val="FF0000"/>
            </a:solidFill>
            <a:prstDash val="lgDash"/>
          </a:ln>
        </p:spPr>
        <p:txBody>
          <a:bodyPr wrap="square" rtlCol="0">
            <a:spAutoFit/>
          </a:bodyPr>
          <a:lstStyle/>
          <a:p>
            <a:pPr algn="ctr"/>
            <a:r>
              <a:rPr lang="en-US" sz="2400" b="1" dirty="0">
                <a:solidFill>
                  <a:srgbClr val="FF0000"/>
                </a:solidFill>
              </a:rPr>
              <a:t>Trainer:  Insert the Source Selection Organization</a:t>
            </a: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a:t>
            </a:fld>
            <a:endParaRPr lang="en-US" dirty="0">
              <a:solidFill>
                <a:schemeClr val="bg2"/>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2730500" y="28575"/>
            <a:ext cx="5257800" cy="1143000"/>
          </a:xfrm>
          <a:noFill/>
        </p:spPr>
        <p:txBody>
          <a:bodyPr/>
          <a:lstStyle/>
          <a:p>
            <a:r>
              <a:rPr lang="en-US" dirty="0">
                <a:solidFill>
                  <a:schemeClr val="accent2">
                    <a:lumMod val="50000"/>
                  </a:schemeClr>
                </a:solidFill>
              </a:rPr>
              <a:t>Conduct Discussions </a:t>
            </a:r>
            <a:r>
              <a:rPr lang="en-US" sz="3200" dirty="0">
                <a:solidFill>
                  <a:schemeClr val="accent2">
                    <a:lumMod val="50000"/>
                  </a:schemeClr>
                </a:solidFill>
              </a:rPr>
              <a:t>(cont.)</a:t>
            </a:r>
            <a:endParaRPr lang="en-US" dirty="0">
              <a:solidFill>
                <a:schemeClr val="accent2">
                  <a:lumMod val="50000"/>
                </a:schemeClr>
              </a:solidFill>
            </a:endParaRPr>
          </a:p>
        </p:txBody>
      </p:sp>
      <p:sp>
        <p:nvSpPr>
          <p:cNvPr id="114691" name="Content Placeholder 2"/>
          <p:cNvSpPr>
            <a:spLocks noGrp="1"/>
          </p:cNvSpPr>
          <p:nvPr>
            <p:ph idx="1"/>
          </p:nvPr>
        </p:nvSpPr>
        <p:spPr>
          <a:xfrm>
            <a:off x="381000" y="1295400"/>
            <a:ext cx="8293100" cy="3231654"/>
          </a:xfrm>
        </p:spPr>
        <p:txBody>
          <a:bodyPr wrap="square">
            <a:spAutoFit/>
          </a:bodyPr>
          <a:lstStyle/>
          <a:p>
            <a:pPr marL="457200" lvl="1" indent="-283464">
              <a:spcBef>
                <a:spcPts val="1200"/>
              </a:spcBef>
              <a:spcAft>
                <a:spcPts val="1200"/>
              </a:spcAft>
              <a:buSzPct val="100000"/>
            </a:pPr>
            <a:r>
              <a:rPr lang="en-US" sz="2800" dirty="0">
                <a:ea typeface="+mn-ea"/>
                <a:cs typeface="+mn-cs"/>
              </a:rPr>
              <a:t>Prior to concluding discussions</a:t>
            </a:r>
          </a:p>
          <a:p>
            <a:pPr lvl="1" indent="-283464">
              <a:spcBef>
                <a:spcPts val="1200"/>
              </a:spcBef>
              <a:spcAft>
                <a:spcPts val="1200"/>
              </a:spcAft>
              <a:buSzPct val="100000"/>
            </a:pPr>
            <a:r>
              <a:rPr lang="en-US" sz="2400" dirty="0">
                <a:ea typeface="+mn-ea"/>
                <a:cs typeface="+mn-cs"/>
              </a:rPr>
              <a:t>Revise all evaluations, model contract, and update records</a:t>
            </a:r>
          </a:p>
          <a:p>
            <a:pPr lvl="1" indent="-283464">
              <a:spcBef>
                <a:spcPts val="1200"/>
              </a:spcBef>
              <a:spcAft>
                <a:spcPts val="1200"/>
              </a:spcAft>
              <a:buSzPct val="100000"/>
            </a:pPr>
            <a:r>
              <a:rPr lang="en-US" sz="2400" dirty="0">
                <a:ea typeface="+mn-ea"/>
                <a:cs typeface="+mn-cs"/>
              </a:rPr>
              <a:t>Obtain legal review, pre-FPR contract clearance, and SSA approval</a:t>
            </a:r>
            <a:r>
              <a:rPr lang="en-US" sz="2400" dirty="0"/>
              <a:t> </a:t>
            </a:r>
          </a:p>
          <a:p>
            <a:pPr indent="-283464">
              <a:spcBef>
                <a:spcPts val="1200"/>
              </a:spcBef>
              <a:spcAft>
                <a:spcPts val="1200"/>
              </a:spcAft>
              <a:buSzPct val="100000"/>
            </a:pPr>
            <a:endParaRPr lang="en-US" dirty="0">
              <a:ea typeface="+mn-ea"/>
              <a:cs typeface="+mn-cs"/>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90</a:t>
            </a:fld>
            <a:endParaRPr lang="en-US" dirty="0">
              <a:solidFill>
                <a:schemeClr val="bg2"/>
              </a:solidFill>
            </a:endParaRPr>
          </a:p>
        </p:txBody>
      </p:sp>
    </p:spTree>
    <p:extLst>
      <p:ext uri="{BB962C8B-B14F-4D97-AF65-F5344CB8AC3E}">
        <p14:creationId xmlns:p14="http://schemas.microsoft.com/office/powerpoint/2010/main" val="17228450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900" y="34001"/>
            <a:ext cx="5613400" cy="1143000"/>
          </a:xfrm>
        </p:spPr>
        <p:txBody>
          <a:bodyPr/>
          <a:lstStyle/>
          <a:p>
            <a:r>
              <a:rPr lang="en-US" dirty="0"/>
              <a:t>Concluding Discussions</a:t>
            </a:r>
          </a:p>
        </p:txBody>
      </p:sp>
      <p:sp>
        <p:nvSpPr>
          <p:cNvPr id="3" name="Content Placeholder 2"/>
          <p:cNvSpPr>
            <a:spLocks noGrp="1"/>
          </p:cNvSpPr>
          <p:nvPr>
            <p:ph idx="1"/>
          </p:nvPr>
        </p:nvSpPr>
        <p:spPr>
          <a:xfrm>
            <a:off x="406401" y="1270000"/>
            <a:ext cx="8420100" cy="4749800"/>
          </a:xfrm>
        </p:spPr>
        <p:txBody>
          <a:bodyPr/>
          <a:lstStyle/>
          <a:p>
            <a:pPr marL="342900" lvl="1" indent="-283464">
              <a:spcBef>
                <a:spcPts val="600"/>
              </a:spcBef>
              <a:spcAft>
                <a:spcPts val="0"/>
              </a:spcAft>
              <a:buSzPct val="100000"/>
            </a:pPr>
            <a:r>
              <a:rPr lang="en-US" sz="2400" dirty="0">
                <a:ea typeface="+mn-ea"/>
                <a:cs typeface="+mn-cs"/>
              </a:rPr>
              <a:t>Discussions concluded when:</a:t>
            </a:r>
          </a:p>
          <a:p>
            <a:pPr marL="681038" lvl="2" indent="-283464">
              <a:spcBef>
                <a:spcPts val="600"/>
              </a:spcBef>
              <a:spcAft>
                <a:spcPts val="0"/>
              </a:spcAft>
              <a:buSzPct val="100000"/>
            </a:pPr>
            <a:r>
              <a:rPr lang="en-US" dirty="0">
                <a:ea typeface="+mn-ea"/>
                <a:cs typeface="+mn-cs"/>
              </a:rPr>
              <a:t>Offerors have a reasonable opportunity to address ENs</a:t>
            </a:r>
          </a:p>
          <a:p>
            <a:pPr marL="681038" lvl="2" indent="-283464">
              <a:spcBef>
                <a:spcPts val="600"/>
              </a:spcBef>
              <a:spcAft>
                <a:spcPts val="0"/>
              </a:spcAft>
              <a:buSzPct val="100000"/>
            </a:pPr>
            <a:r>
              <a:rPr lang="en-US" dirty="0">
                <a:ea typeface="+mn-ea"/>
                <a:cs typeface="+mn-cs"/>
              </a:rPr>
              <a:t>SSEB and PCO understand each offerors proposal and require no additional information</a:t>
            </a:r>
          </a:p>
          <a:p>
            <a:pPr lvl="2" indent="-283464">
              <a:spcBef>
                <a:spcPts val="600"/>
              </a:spcBef>
              <a:spcAft>
                <a:spcPts val="0"/>
              </a:spcAft>
              <a:buSzPct val="100000"/>
            </a:pPr>
            <a:r>
              <a:rPr lang="en-US" dirty="0">
                <a:ea typeface="+mn-ea"/>
                <a:cs typeface="+mn-cs"/>
              </a:rPr>
              <a:t>SSEB provides </a:t>
            </a:r>
            <a:r>
              <a:rPr lang="en-US" dirty="0">
                <a:ea typeface="+mn-ea"/>
                <a:cs typeface="+mn-cs"/>
                <a:hlinkClick r:id="rId3"/>
              </a:rPr>
              <a:t>Pre-FPR Request briefing </a:t>
            </a:r>
            <a:r>
              <a:rPr lang="en-US" dirty="0">
                <a:ea typeface="+mn-ea"/>
                <a:cs typeface="+mn-cs"/>
              </a:rPr>
              <a:t>to SSAC or SSA on results of discussions</a:t>
            </a:r>
          </a:p>
          <a:p>
            <a:pPr lvl="2" indent="-283464">
              <a:spcBef>
                <a:spcPts val="600"/>
              </a:spcBef>
              <a:spcAft>
                <a:spcPts val="0"/>
              </a:spcAft>
              <a:buSzPct val="100000"/>
            </a:pPr>
            <a:r>
              <a:rPr lang="en-US" dirty="0">
                <a:ea typeface="+mn-ea"/>
                <a:cs typeface="+mn-cs"/>
              </a:rPr>
              <a:t>PCO obtains SSA written concurrence notifying offerors that discussions are closed and request FPRs</a:t>
            </a:r>
          </a:p>
          <a:p>
            <a:pPr lvl="1" indent="-283464">
              <a:spcBef>
                <a:spcPts val="600"/>
              </a:spcBef>
              <a:spcAft>
                <a:spcPts val="0"/>
              </a:spcAft>
              <a:buSzPct val="100000"/>
            </a:pPr>
            <a:r>
              <a:rPr lang="en-US" dirty="0">
                <a:ea typeface="+mn-ea"/>
                <a:cs typeface="+mn-cs"/>
              </a:rPr>
              <a:t>Once PCO closes discussions and asks for FPRs, offerors generally cannot be contacted until award decision </a:t>
            </a:r>
          </a:p>
          <a:p>
            <a:pPr indent="-283464">
              <a:spcBef>
                <a:spcPts val="600"/>
              </a:spcBef>
              <a:spcAft>
                <a:spcPts val="0"/>
              </a:spcAft>
              <a:buSzPct val="100000"/>
            </a:pPr>
            <a:r>
              <a:rPr lang="en-US" sz="2400" dirty="0"/>
              <a:t>PCO must obtain contract clearance before SSA approves release of the FPR request</a:t>
            </a:r>
          </a:p>
        </p:txBody>
      </p:sp>
      <p:sp>
        <p:nvSpPr>
          <p:cNvPr id="4" name="Slide Number Placeholder 3"/>
          <p:cNvSpPr>
            <a:spLocks noGrp="1"/>
          </p:cNvSpPr>
          <p:nvPr>
            <p:ph type="sldNum" sz="quarter" idx="11"/>
          </p:nvPr>
        </p:nvSpPr>
        <p:spPr/>
        <p:txBody>
          <a:bodyPr/>
          <a:lstStyle/>
          <a:p>
            <a:pPr>
              <a:defRPr/>
            </a:pPr>
            <a:fld id="{BEED8B32-D5BB-414F-AAF8-0D2054DF8865}" type="slidenum">
              <a:rPr lang="en-US" smtClean="0"/>
              <a:pPr>
                <a:defRPr/>
              </a:pPr>
              <a:t>91</a:t>
            </a:fld>
            <a:endParaRPr lang="en-US" dirty="0">
              <a:solidFill>
                <a:schemeClr val="bg2"/>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extLst>
              <p:ext uri="{D42A27DB-BD31-4B8C-83A1-F6EECF244321}">
                <p14:modId xmlns:p14="http://schemas.microsoft.com/office/powerpoint/2010/main" val="226382902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resentation" r:id="rId3" imgW="4570388" imgH="3427437" progId="PowerPoint.Show.12">
                  <p:embed/>
                </p:oleObj>
              </mc:Choice>
              <mc:Fallback>
                <p:oleObj name="Presentation" r:id="rId3" imgW="4570388" imgH="3427437" progId="PowerPoint.Show.12">
                  <p:embed/>
                  <p:pic>
                    <p:nvPicPr>
                      <p:cNvPr id="1027" name="Object 3"/>
                      <p:cNvPicPr>
                        <a:picLocks noChangeAspect="1" noChangeArrowheads="1"/>
                      </p:cNvPicPr>
                      <p:nvPr/>
                    </p:nvPicPr>
                    <p:blipFill>
                      <a:blip r:embed="rId4"/>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Oval 3"/>
          <p:cNvSpPr/>
          <p:nvPr/>
        </p:nvSpPr>
        <p:spPr>
          <a:xfrm>
            <a:off x="4267200" y="4876800"/>
            <a:ext cx="32004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5"/>
          <p:cNvSpPr>
            <a:spLocks noGrp="1" noChangeArrowheads="1"/>
          </p:cNvSpPr>
          <p:nvPr>
            <p:ph type="title"/>
          </p:nvPr>
        </p:nvSpPr>
        <p:spPr>
          <a:xfrm>
            <a:off x="1295400" y="76200"/>
            <a:ext cx="6692900" cy="990600"/>
          </a:xfrm>
          <a:noFill/>
        </p:spPr>
        <p:txBody>
          <a:bodyPr/>
          <a:lstStyle/>
          <a:p>
            <a:r>
              <a:rPr lang="en-US" dirty="0">
                <a:solidFill>
                  <a:schemeClr val="accent2">
                    <a:lumMod val="50000"/>
                  </a:schemeClr>
                </a:solidFill>
              </a:rPr>
              <a:t>Request for Final Proposal Revision (FPR)</a:t>
            </a:r>
          </a:p>
        </p:txBody>
      </p:sp>
      <p:sp>
        <p:nvSpPr>
          <p:cNvPr id="120837" name="Rectangle 6"/>
          <p:cNvSpPr>
            <a:spLocks noGrp="1" noChangeArrowheads="1"/>
          </p:cNvSpPr>
          <p:nvPr>
            <p:ph type="body" idx="1"/>
          </p:nvPr>
        </p:nvSpPr>
        <p:spPr>
          <a:xfrm>
            <a:off x="304800" y="1295400"/>
            <a:ext cx="8359775" cy="3962400"/>
          </a:xfrm>
        </p:spPr>
        <p:txBody>
          <a:bodyPr/>
          <a:lstStyle/>
          <a:p>
            <a:pPr marL="342900" lvl="1" indent="-283464">
              <a:spcBef>
                <a:spcPts val="600"/>
              </a:spcBef>
              <a:spcAft>
                <a:spcPts val="600"/>
              </a:spcAft>
              <a:buSzPct val="100000"/>
            </a:pPr>
            <a:r>
              <a:rPr lang="en-US" sz="2400" dirty="0">
                <a:ea typeface="+mn-ea"/>
                <a:cs typeface="+mn-cs"/>
              </a:rPr>
              <a:t>Issued at conclusion of discussions</a:t>
            </a:r>
          </a:p>
          <a:p>
            <a:pPr lvl="1" indent="-283464">
              <a:spcBef>
                <a:spcPts val="600"/>
              </a:spcBef>
              <a:spcAft>
                <a:spcPts val="600"/>
              </a:spcAft>
              <a:buSzPct val="100000"/>
            </a:pPr>
            <a:r>
              <a:rPr lang="en-US" dirty="0">
                <a:ea typeface="+mn-ea"/>
                <a:cs typeface="+mn-cs"/>
              </a:rPr>
              <a:t>Gives offeror opportunity to submit FPR</a:t>
            </a:r>
          </a:p>
          <a:p>
            <a:pPr marL="342900" lvl="1" indent="-283464">
              <a:spcBef>
                <a:spcPts val="600"/>
              </a:spcBef>
              <a:spcAft>
                <a:spcPts val="600"/>
              </a:spcAft>
              <a:buSzPct val="100000"/>
            </a:pPr>
            <a:r>
              <a:rPr lang="en-US" sz="2400" dirty="0">
                <a:ea typeface="+mn-ea"/>
                <a:cs typeface="+mn-cs"/>
              </a:rPr>
              <a:t>Establishes common cut-off date</a:t>
            </a:r>
          </a:p>
          <a:p>
            <a:pPr marL="342900" lvl="1" indent="-283464">
              <a:spcBef>
                <a:spcPts val="600"/>
              </a:spcBef>
              <a:spcAft>
                <a:spcPts val="600"/>
              </a:spcAft>
              <a:buSzPct val="100000"/>
            </a:pPr>
            <a:r>
              <a:rPr lang="en-US" sz="2400" dirty="0">
                <a:ea typeface="+mn-ea"/>
                <a:cs typeface="+mn-cs"/>
              </a:rPr>
              <a:t>Proposal revisions form baseline for final evaluation</a:t>
            </a:r>
          </a:p>
          <a:p>
            <a:pPr lvl="1" indent="-283464">
              <a:spcBef>
                <a:spcPts val="600"/>
              </a:spcBef>
              <a:spcAft>
                <a:spcPts val="600"/>
              </a:spcAft>
              <a:buSzPct val="100000"/>
            </a:pPr>
            <a:r>
              <a:rPr lang="en-US" dirty="0">
                <a:ea typeface="+mn-ea"/>
                <a:cs typeface="+mn-cs"/>
              </a:rPr>
              <a:t>Technical baseline</a:t>
            </a:r>
          </a:p>
          <a:p>
            <a:pPr lvl="1" indent="-283464">
              <a:spcBef>
                <a:spcPts val="600"/>
              </a:spcBef>
              <a:spcAft>
                <a:spcPts val="600"/>
              </a:spcAft>
              <a:buSzPct val="100000"/>
            </a:pPr>
            <a:r>
              <a:rPr lang="en-US" dirty="0">
                <a:ea typeface="+mn-ea"/>
                <a:cs typeface="+mn-cs"/>
              </a:rPr>
              <a:t>Terms and conditions</a:t>
            </a:r>
          </a:p>
          <a:p>
            <a:pPr lvl="1" indent="-283464">
              <a:spcBef>
                <a:spcPts val="600"/>
              </a:spcBef>
              <a:spcAft>
                <a:spcPts val="600"/>
              </a:spcAft>
              <a:buSzPct val="100000"/>
            </a:pPr>
            <a:r>
              <a:rPr lang="en-US" dirty="0">
                <a:ea typeface="+mn-ea"/>
                <a:cs typeface="+mn-cs"/>
              </a:rPr>
              <a:t>Business arrangement</a:t>
            </a:r>
          </a:p>
          <a:p>
            <a:pPr lvl="1" indent="-283464">
              <a:spcBef>
                <a:spcPts val="600"/>
              </a:spcBef>
              <a:spcAft>
                <a:spcPts val="600"/>
              </a:spcAft>
              <a:buSzPct val="100000"/>
            </a:pPr>
            <a:r>
              <a:rPr lang="en-US" dirty="0">
                <a:ea typeface="+mn-ea"/>
                <a:cs typeface="+mn-cs"/>
              </a:rPr>
              <a:t>FPR changes should be traceable to original proposal</a:t>
            </a:r>
          </a:p>
          <a:p>
            <a:pPr indent="-283464">
              <a:spcBef>
                <a:spcPts val="600"/>
              </a:spcBef>
              <a:spcAft>
                <a:spcPts val="600"/>
              </a:spcAft>
              <a:buSzPct val="100000"/>
            </a:pPr>
            <a:r>
              <a:rPr lang="en-US" sz="2400" dirty="0">
                <a:ea typeface="+mn-ea"/>
                <a:cs typeface="+mn-cs"/>
              </a:rPr>
              <a:t>Must caution offerors that changes submitted with FPR response may result in positive or negative changes to their overall rating</a:t>
            </a:r>
            <a:r>
              <a:rPr lang="en-US" dirty="0">
                <a:ea typeface="+mn-ea"/>
                <a:cs typeface="+mn-cs"/>
              </a:rPr>
              <a:t>.</a:t>
            </a:r>
          </a:p>
          <a:p>
            <a:pPr lvl="1"/>
            <a:endParaRPr lang="en-US"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93</a:t>
            </a:fld>
            <a:endParaRPr lang="en-US" dirty="0">
              <a:solidFill>
                <a:schemeClr val="bg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1259681" y="86833"/>
            <a:ext cx="6624637" cy="1143000"/>
          </a:xfrm>
          <a:noFill/>
        </p:spPr>
        <p:txBody>
          <a:bodyPr/>
          <a:lstStyle/>
          <a:p>
            <a:r>
              <a:rPr lang="en-US" dirty="0"/>
              <a:t>Final Evaluation Activities - Proposal Evaluation</a:t>
            </a:r>
          </a:p>
        </p:txBody>
      </p:sp>
      <p:sp>
        <p:nvSpPr>
          <p:cNvPr id="122885" name="Rectangle 5"/>
          <p:cNvSpPr>
            <a:spLocks noGrp="1" noChangeArrowheads="1"/>
          </p:cNvSpPr>
          <p:nvPr>
            <p:ph type="body" idx="1"/>
          </p:nvPr>
        </p:nvSpPr>
        <p:spPr>
          <a:xfrm>
            <a:off x="296863" y="1288517"/>
            <a:ext cx="8461374" cy="4339650"/>
          </a:xfrm>
        </p:spPr>
        <p:txBody>
          <a:bodyPr>
            <a:spAutoFit/>
          </a:bodyPr>
          <a:lstStyle/>
          <a:p>
            <a:pPr marL="342900" lvl="1" indent="-283464">
              <a:spcBef>
                <a:spcPts val="0"/>
              </a:spcBef>
              <a:buSzPct val="100000"/>
            </a:pPr>
            <a:r>
              <a:rPr lang="en-US" dirty="0">
                <a:ea typeface="+mn-ea"/>
                <a:cs typeface="+mn-cs"/>
              </a:rPr>
              <a:t>SSEB evaluates FPR</a:t>
            </a:r>
          </a:p>
          <a:p>
            <a:pPr lvl="1" indent="-283464">
              <a:spcBef>
                <a:spcPts val="0"/>
              </a:spcBef>
              <a:buSzPct val="100000"/>
            </a:pPr>
            <a:r>
              <a:rPr lang="en-US" sz="1800" dirty="0">
                <a:ea typeface="+mn-ea"/>
                <a:cs typeface="+mn-cs"/>
              </a:rPr>
              <a:t>Reassesses ratings including strengths, deficiencies, and weaknesses relative to any proposal revisions</a:t>
            </a:r>
          </a:p>
          <a:p>
            <a:pPr lvl="1" indent="-283464">
              <a:spcBef>
                <a:spcPts val="0"/>
              </a:spcBef>
              <a:buSzPct val="100000"/>
            </a:pPr>
            <a:r>
              <a:rPr lang="en-US" sz="1800" dirty="0">
                <a:ea typeface="+mn-ea"/>
                <a:cs typeface="+mn-cs"/>
              </a:rPr>
              <a:t>Presents results of evaluation to SSAC (when used) and SSA</a:t>
            </a:r>
          </a:p>
          <a:p>
            <a:pPr marL="1089025" lvl="1" indent="-283464">
              <a:spcBef>
                <a:spcPts val="0"/>
              </a:spcBef>
              <a:buSzPct val="100000"/>
            </a:pPr>
            <a:r>
              <a:rPr lang="en-US" sz="1600" dirty="0">
                <a:ea typeface="+mn-ea"/>
                <a:cs typeface="+mn-cs"/>
              </a:rPr>
              <a:t>Documents </a:t>
            </a:r>
            <a:r>
              <a:rPr lang="en-US" sz="1600" dirty="0">
                <a:ea typeface="+mn-ea"/>
                <a:cs typeface="+mn-cs"/>
                <a:hlinkClick r:id="rId3"/>
              </a:rPr>
              <a:t>SSEB Final Report</a:t>
            </a:r>
            <a:endParaRPr lang="en-US" sz="1600" dirty="0">
              <a:solidFill>
                <a:srgbClr val="FF0000"/>
              </a:solidFill>
              <a:ea typeface="+mn-ea"/>
              <a:cs typeface="+mn-cs"/>
            </a:endParaRPr>
          </a:p>
          <a:p>
            <a:pPr marL="342900" lvl="1" indent="-283464">
              <a:spcBef>
                <a:spcPts val="1200"/>
              </a:spcBef>
              <a:buSzPct val="100000"/>
            </a:pPr>
            <a:r>
              <a:rPr lang="en-US" dirty="0">
                <a:ea typeface="+mn-ea"/>
                <a:cs typeface="+mn-cs"/>
              </a:rPr>
              <a:t>SSAC conducts comparative analysis and prepares </a:t>
            </a:r>
            <a:r>
              <a:rPr lang="en-US" dirty="0">
                <a:ea typeface="+mn-ea"/>
                <a:cs typeface="+mn-cs"/>
                <a:hlinkClick r:id="rId4"/>
              </a:rPr>
              <a:t>Comparative Analysis Report and Award Recommendation</a:t>
            </a:r>
            <a:r>
              <a:rPr lang="en-US" dirty="0">
                <a:ea typeface="+mn-ea"/>
                <a:cs typeface="+mn-cs"/>
              </a:rPr>
              <a:t> (CAR) with award recommendation </a:t>
            </a:r>
          </a:p>
          <a:p>
            <a:pPr lvl="1" indent="-283464">
              <a:spcBef>
                <a:spcPts val="0"/>
              </a:spcBef>
              <a:buSzPct val="100000"/>
            </a:pPr>
            <a:r>
              <a:rPr lang="en-US" sz="1800" dirty="0">
                <a:ea typeface="+mn-ea"/>
                <a:cs typeface="+mn-cs"/>
              </a:rPr>
              <a:t>If SSAC is not used, SSEB conducts comparative analysis only if requested by SSA or required by SSP</a:t>
            </a:r>
          </a:p>
          <a:p>
            <a:pPr marL="342900" lvl="1" indent="-283464">
              <a:spcBef>
                <a:spcPts val="1200"/>
              </a:spcBef>
              <a:buSzPct val="100000"/>
            </a:pPr>
            <a:r>
              <a:rPr lang="en-US" dirty="0">
                <a:ea typeface="+mn-ea"/>
                <a:cs typeface="+mn-cs"/>
              </a:rPr>
              <a:t>SSEB begins preparing </a:t>
            </a:r>
            <a:r>
              <a:rPr lang="en-US" dirty="0">
                <a:ea typeface="+mn-ea"/>
                <a:cs typeface="+mn-cs"/>
                <a:hlinkClick r:id="rId5"/>
              </a:rPr>
              <a:t>Final Decision Briefing </a:t>
            </a:r>
            <a:endParaRPr lang="en-US" dirty="0">
              <a:ea typeface="+mn-ea"/>
              <a:cs typeface="+mn-cs"/>
            </a:endParaRPr>
          </a:p>
          <a:p>
            <a:pPr marL="342900" lvl="1" indent="-283464">
              <a:spcBef>
                <a:spcPts val="1200"/>
              </a:spcBef>
              <a:buSzPct val="100000"/>
              <a:defRPr/>
            </a:pPr>
            <a:r>
              <a:rPr lang="en-US" dirty="0">
                <a:ea typeface="+mn-ea"/>
                <a:cs typeface="+mn-cs"/>
              </a:rPr>
              <a:t>PCO obtains legal review and contract clearance from Clearance Approval Authority </a:t>
            </a:r>
            <a:endParaRPr lang="en-US" sz="1400" dirty="0"/>
          </a:p>
        </p:txBody>
      </p:sp>
      <p:sp>
        <p:nvSpPr>
          <p:cNvPr id="7" name="Flowchart: Punched Tape 6"/>
          <p:cNvSpPr/>
          <p:nvPr/>
        </p:nvSpPr>
        <p:spPr bwMode="auto">
          <a:xfrm>
            <a:off x="404812" y="5638800"/>
            <a:ext cx="8229600" cy="609600"/>
          </a:xfrm>
          <a:prstGeom prst="flowChartPunchedTape">
            <a:avLst/>
          </a:prstGeom>
          <a:solidFill>
            <a:srgbClr val="FFFF9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i="1" dirty="0">
                <a:solidFill>
                  <a:schemeClr val="tx2"/>
                </a:solidFill>
                <a:latin typeface="Calisto MT" pitchFamily="18" charset="0"/>
              </a:rPr>
              <a:t>Official Record:  SSEB Final Report and CAR</a:t>
            </a:r>
            <a:endParaRPr kumimoji="0" lang="en-US" sz="2400" b="1" i="1" u="none" strike="noStrike" cap="none" normalizeH="0" baseline="0" dirty="0">
              <a:ln>
                <a:noFill/>
              </a:ln>
              <a:solidFill>
                <a:schemeClr val="tx2"/>
              </a:solidFill>
              <a:effectLst/>
              <a:latin typeface="Calisto MT" pitchFamily="18" charset="0"/>
            </a:endParaRPr>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94</a:t>
            </a:fld>
            <a:endParaRPr lang="en-US" dirty="0">
              <a:solidFill>
                <a:schemeClr val="bg2"/>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038600"/>
          </a:xfrm>
        </p:spPr>
        <p:txBody>
          <a:bodyPr/>
          <a:lstStyle/>
          <a:p>
            <a:pPr lvl="2">
              <a:buFont typeface="Wingdings" pitchFamily="2" charset="2"/>
              <a:buChar char="ü"/>
            </a:pPr>
            <a:endParaRPr lang="en-US" dirty="0"/>
          </a:p>
          <a:p>
            <a:pPr marL="406400" lvl="1" indent="0" algn="ctr">
              <a:buNone/>
            </a:pPr>
            <a:r>
              <a:rPr lang="en-US" sz="3600" dirty="0">
                <a:solidFill>
                  <a:srgbClr val="0000CC"/>
                </a:solidFill>
              </a:rPr>
              <a:t>Comparative Analysis Report and Award Recommendation (CAR)</a:t>
            </a:r>
          </a:p>
          <a:p>
            <a:pPr marL="406400" lvl="1" indent="0" algn="ctr">
              <a:buNone/>
            </a:pPr>
            <a:r>
              <a:rPr lang="en-US" sz="3600" dirty="0">
                <a:solidFill>
                  <a:srgbClr val="0000CC"/>
                </a:solidFill>
              </a:rPr>
              <a:t>Decision Briefing</a:t>
            </a:r>
          </a:p>
          <a:p>
            <a:pPr marL="406400" lvl="1" indent="0" algn="ctr">
              <a:buNone/>
            </a:pPr>
            <a:r>
              <a:rPr lang="en-US" sz="3600" dirty="0">
                <a:solidFill>
                  <a:srgbClr val="0000CC"/>
                </a:solidFill>
              </a:rPr>
              <a:t>Selecting Source</a:t>
            </a:r>
          </a:p>
          <a:p>
            <a:pPr marL="406400" lvl="1" indent="0" algn="ctr">
              <a:buNone/>
            </a:pPr>
            <a:r>
              <a:rPr lang="en-US" sz="4000" dirty="0">
                <a:solidFill>
                  <a:schemeClr val="accent2"/>
                </a:solidFill>
              </a:rPr>
              <a:t> </a:t>
            </a:r>
          </a:p>
        </p:txBody>
      </p:sp>
      <p:sp>
        <p:nvSpPr>
          <p:cNvPr id="4" name="Title 3"/>
          <p:cNvSpPr>
            <a:spLocks noGrp="1"/>
          </p:cNvSpPr>
          <p:nvPr>
            <p:ph type="title"/>
          </p:nvPr>
        </p:nvSpPr>
        <p:spPr>
          <a:xfrm>
            <a:off x="1371600" y="0"/>
            <a:ext cx="6616700" cy="1143000"/>
          </a:xfrm>
        </p:spPr>
        <p:txBody>
          <a:bodyPr/>
          <a:lstStyle/>
          <a:p>
            <a:r>
              <a:rPr lang="en-US" dirty="0"/>
              <a:t>SSAC and SSA Activities</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95</a:t>
            </a:fld>
            <a:endParaRPr lang="en-US" dirty="0">
              <a:solidFill>
                <a:schemeClr val="bg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5105400"/>
          </a:xfrm>
        </p:spPr>
        <p:txBody>
          <a:bodyPr/>
          <a:lstStyle/>
          <a:p>
            <a:pPr marL="342900" lvl="1" indent="-283464">
              <a:spcBef>
                <a:spcPts val="0"/>
              </a:spcBef>
              <a:buSzPct val="100000"/>
            </a:pPr>
            <a:r>
              <a:rPr lang="en-US" sz="2400" dirty="0">
                <a:ea typeface="+mn-ea"/>
                <a:cs typeface="+mn-cs"/>
              </a:rPr>
              <a:t>Based on the narrative support for the assigned ratings -- shall not rely on adjectival ratings alone</a:t>
            </a:r>
          </a:p>
          <a:p>
            <a:pPr lvl="1" indent="-283464">
              <a:spcBef>
                <a:spcPts val="600"/>
              </a:spcBef>
              <a:buSzPct val="100000"/>
            </a:pPr>
            <a:r>
              <a:rPr lang="en-US" dirty="0">
                <a:ea typeface="+mn-ea"/>
                <a:cs typeface="+mn-cs"/>
              </a:rPr>
              <a:t>When comparing proposals carefully consider:</a:t>
            </a:r>
          </a:p>
          <a:p>
            <a:pPr marL="1089025" lvl="1" indent="-283464">
              <a:spcBef>
                <a:spcPts val="0"/>
              </a:spcBef>
              <a:buSzPct val="100000"/>
            </a:pPr>
            <a:r>
              <a:rPr lang="en-US" sz="1800" dirty="0">
                <a:ea typeface="+mn-ea"/>
                <a:cs typeface="+mn-cs"/>
              </a:rPr>
              <a:t>Factor and subfactor rating/risk</a:t>
            </a:r>
          </a:p>
          <a:p>
            <a:pPr marL="1089025" lvl="1" indent="-283464">
              <a:spcBef>
                <a:spcPts val="0"/>
              </a:spcBef>
              <a:buSzPct val="100000"/>
            </a:pPr>
            <a:r>
              <a:rPr lang="en-US" sz="1800" dirty="0">
                <a:ea typeface="+mn-ea"/>
                <a:cs typeface="+mn-cs"/>
              </a:rPr>
              <a:t>Narratives associated with strengths, deficiencies, and weaknesses from SSEB Final Report and decision briefing</a:t>
            </a:r>
          </a:p>
          <a:p>
            <a:pPr marL="1089025" lvl="1" indent="-283464">
              <a:spcBef>
                <a:spcPts val="0"/>
              </a:spcBef>
              <a:buSzPct val="100000"/>
            </a:pPr>
            <a:r>
              <a:rPr lang="en-US" sz="1800" dirty="0">
                <a:ea typeface="+mn-ea"/>
                <a:cs typeface="+mn-cs"/>
              </a:rPr>
              <a:t>Significance of each strength and weakness (not number)</a:t>
            </a:r>
          </a:p>
          <a:p>
            <a:pPr marL="1089025" lvl="1" indent="-283464">
              <a:spcBef>
                <a:spcPts val="0"/>
              </a:spcBef>
              <a:buSzPct val="100000"/>
            </a:pPr>
            <a:r>
              <a:rPr lang="en-US" sz="1800" dirty="0">
                <a:ea typeface="+mn-ea"/>
                <a:cs typeface="+mn-cs"/>
              </a:rPr>
              <a:t>Order of importance of evaluation factors and subfactors</a:t>
            </a:r>
          </a:p>
          <a:p>
            <a:pPr marL="1089025" lvl="1" indent="-283464">
              <a:spcBef>
                <a:spcPts val="0"/>
              </a:spcBef>
              <a:buSzPct val="100000"/>
            </a:pPr>
            <a:r>
              <a:rPr lang="en-US" sz="1800" dirty="0">
                <a:ea typeface="+mn-ea"/>
                <a:cs typeface="+mn-cs"/>
              </a:rPr>
              <a:t>Emphasis areas, thresholds and objectives</a:t>
            </a:r>
          </a:p>
          <a:p>
            <a:pPr marL="1089025" lvl="1" indent="-283464">
              <a:spcBef>
                <a:spcPts val="0"/>
              </a:spcBef>
              <a:buSzPct val="100000"/>
            </a:pPr>
            <a:r>
              <a:rPr lang="en-US" sz="1800" dirty="0">
                <a:ea typeface="+mn-ea"/>
                <a:cs typeface="+mn-cs"/>
              </a:rPr>
              <a:t>Merit of paying a premium for perceived benefits</a:t>
            </a:r>
          </a:p>
          <a:p>
            <a:pPr lvl="1" indent="-283464">
              <a:spcBef>
                <a:spcPts val="600"/>
              </a:spcBef>
              <a:buSzPct val="100000"/>
            </a:pPr>
            <a:r>
              <a:rPr lang="en-US" dirty="0">
                <a:ea typeface="+mn-ea"/>
                <a:cs typeface="+mn-cs"/>
              </a:rPr>
              <a:t>Tradeoffs need not be quantified (FAR 15.308)</a:t>
            </a:r>
          </a:p>
          <a:p>
            <a:pPr marL="405511" lvl="1" indent="0">
              <a:spcBef>
                <a:spcPts val="0"/>
              </a:spcBef>
              <a:buSzPct val="100000"/>
              <a:buNone/>
            </a:pPr>
            <a:endParaRPr lang="en-US" dirty="0">
              <a:ea typeface="+mn-ea"/>
              <a:cs typeface="+mn-cs"/>
            </a:endParaRPr>
          </a:p>
          <a:p>
            <a:pPr indent="-283464">
              <a:spcBef>
                <a:spcPts val="0"/>
              </a:spcBef>
              <a:buSzPct val="100000"/>
            </a:pPr>
            <a:r>
              <a:rPr lang="en-US" sz="2400" dirty="0"/>
              <a:t>Document in the </a:t>
            </a:r>
            <a:r>
              <a:rPr lang="en-US" sz="2400" dirty="0">
                <a:hlinkClick r:id="rId3"/>
              </a:rPr>
              <a:t>Comparative Analysis Report and Award Recommendation</a:t>
            </a:r>
            <a:r>
              <a:rPr lang="en-US" sz="2400" dirty="0"/>
              <a:t> (CAR)</a:t>
            </a:r>
          </a:p>
          <a:p>
            <a:pPr lvl="1" indent="-283464">
              <a:spcBef>
                <a:spcPts val="0"/>
              </a:spcBef>
              <a:buSzPct val="100000"/>
            </a:pPr>
            <a:endParaRPr lang="en-US" dirty="0">
              <a:ea typeface="+mn-ea"/>
              <a:cs typeface="+mn-cs"/>
            </a:endParaRPr>
          </a:p>
          <a:p>
            <a:pPr lvl="2">
              <a:spcBef>
                <a:spcPts val="300"/>
              </a:spcBef>
              <a:buFont typeface="Wingdings" pitchFamily="2" charset="2"/>
              <a:buChar char="ü"/>
            </a:pPr>
            <a:endParaRPr lang="en-US" sz="2800" dirty="0"/>
          </a:p>
          <a:p>
            <a:pPr lvl="1">
              <a:spcBef>
                <a:spcPts val="300"/>
              </a:spcBef>
              <a:buFont typeface="Wingdings" pitchFamily="2" charset="2"/>
              <a:buChar char="Ø"/>
            </a:pPr>
            <a:endParaRPr lang="en-US" sz="2800" dirty="0"/>
          </a:p>
        </p:txBody>
      </p:sp>
      <p:sp>
        <p:nvSpPr>
          <p:cNvPr id="4" name="Title 3"/>
          <p:cNvSpPr>
            <a:spLocks noGrp="1"/>
          </p:cNvSpPr>
          <p:nvPr>
            <p:ph type="title"/>
          </p:nvPr>
        </p:nvSpPr>
        <p:spPr>
          <a:xfrm>
            <a:off x="1219200" y="28574"/>
            <a:ext cx="6769100" cy="1190625"/>
          </a:xfrm>
        </p:spPr>
        <p:txBody>
          <a:bodyPr/>
          <a:lstStyle/>
          <a:p>
            <a:r>
              <a:rPr lang="en-US" dirty="0"/>
              <a:t>Considerations for SSAC’s Comparative Analysis Report</a:t>
            </a:r>
          </a:p>
        </p:txBody>
      </p:sp>
      <p:sp>
        <p:nvSpPr>
          <p:cNvPr id="5" name="Slide Number Placeholder 4"/>
          <p:cNvSpPr>
            <a:spLocks noGrp="1"/>
          </p:cNvSpPr>
          <p:nvPr>
            <p:ph type="sldNum" sz="quarter" idx="11"/>
          </p:nvPr>
        </p:nvSpPr>
        <p:spPr/>
        <p:txBody>
          <a:bodyPr/>
          <a:lstStyle/>
          <a:p>
            <a:pPr>
              <a:defRPr/>
            </a:pPr>
            <a:fld id="{BEED8B32-D5BB-414F-AAF8-0D2054DF8865}" type="slidenum">
              <a:rPr lang="en-US" smtClean="0"/>
              <a:pPr>
                <a:defRPr/>
              </a:pPr>
              <a:t>96</a:t>
            </a:fld>
            <a:endParaRPr lang="en-US" dirty="0">
              <a:solidFill>
                <a:schemeClr val="bg2"/>
              </a:solidFill>
            </a:endParaRPr>
          </a:p>
        </p:txBody>
      </p:sp>
    </p:spTree>
    <p:extLst>
      <p:ext uri="{BB962C8B-B14F-4D97-AF65-F5344CB8AC3E}">
        <p14:creationId xmlns:p14="http://schemas.microsoft.com/office/powerpoint/2010/main" val="2837361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0"/>
            <a:ext cx="6540500" cy="1219200"/>
          </a:xfrm>
        </p:spPr>
        <p:txBody>
          <a:bodyPr/>
          <a:lstStyle/>
          <a:p>
            <a:r>
              <a:rPr lang="en-US" dirty="0"/>
              <a:t>Comparing Benefits of Proposals</a:t>
            </a:r>
          </a:p>
        </p:txBody>
      </p:sp>
      <p:sp>
        <p:nvSpPr>
          <p:cNvPr id="6" name="TextBox 5"/>
          <p:cNvSpPr txBox="1"/>
          <p:nvPr/>
        </p:nvSpPr>
        <p:spPr>
          <a:xfrm>
            <a:off x="406399" y="1219200"/>
            <a:ext cx="8356601" cy="2308324"/>
          </a:xfrm>
          <a:prstGeom prst="rect">
            <a:avLst/>
          </a:prstGeom>
          <a:noFill/>
        </p:spPr>
        <p:txBody>
          <a:bodyPr wrap="square" rtlCol="0">
            <a:spAutoFit/>
          </a:bodyPr>
          <a:lstStyle/>
          <a:p>
            <a:pPr marL="285750" indent="-285750" eaLnBrk="0" fontAlgn="base" hangingPunct="0">
              <a:buClr>
                <a:srgbClr val="151C77"/>
              </a:buClr>
              <a:buSzPct val="100000"/>
              <a:buFont typeface="Wingdings" pitchFamily="2" charset="2"/>
              <a:buChar char="n"/>
            </a:pPr>
            <a:r>
              <a:rPr lang="en-US" sz="2400" b="1" dirty="0">
                <a:solidFill>
                  <a:srgbClr val="000000"/>
                </a:solidFill>
              </a:rPr>
              <a:t>Discussion at SSAC meeting should help make the CAR sound and as specific as necessary</a:t>
            </a:r>
          </a:p>
          <a:p>
            <a:pPr marL="285750" indent="-285750" eaLnBrk="0" fontAlgn="base" hangingPunct="0">
              <a:buClr>
                <a:srgbClr val="151C77"/>
              </a:buClr>
              <a:buSzPct val="100000"/>
              <a:buFont typeface="Wingdings" pitchFamily="2" charset="2"/>
              <a:buChar char="n"/>
            </a:pPr>
            <a:r>
              <a:rPr lang="en-US" sz="2400" b="1" dirty="0">
                <a:solidFill>
                  <a:srgbClr val="000000"/>
                </a:solidFill>
              </a:rPr>
              <a:t>Ensure assessments are consistent with evaluation factors and requirements</a:t>
            </a:r>
          </a:p>
          <a:p>
            <a:pPr marL="285750" indent="-285750" eaLnBrk="0" fontAlgn="base" hangingPunct="0">
              <a:buClr>
                <a:srgbClr val="151C77"/>
              </a:buClr>
              <a:buSzPct val="100000"/>
              <a:buFont typeface="Wingdings" pitchFamily="2" charset="2"/>
              <a:buChar char="n"/>
            </a:pPr>
            <a:r>
              <a:rPr lang="en-US" sz="2400" b="1" dirty="0">
                <a:solidFill>
                  <a:srgbClr val="000000"/>
                </a:solidFill>
              </a:rPr>
              <a:t>Discussions should address why one proposal is valued over others </a:t>
            </a:r>
          </a:p>
        </p:txBody>
      </p:sp>
      <p:pic>
        <p:nvPicPr>
          <p:cNvPr id="7" name="Picture 2"/>
          <p:cNvPicPr>
            <a:picLocks noGrp="1" noChangeAspect="1" noChangeArrowheads="1"/>
          </p:cNvPicPr>
          <p:nvPr>
            <p:ph idx="1"/>
          </p:nvPr>
        </p:nvPicPr>
        <p:blipFill>
          <a:blip r:embed="rId3" cstate="print"/>
          <a:srcRect l="14915" t="37808" r="32762" b="22949"/>
          <a:stretch>
            <a:fillRect/>
          </a:stretch>
        </p:blipFill>
        <p:spPr bwMode="auto">
          <a:xfrm>
            <a:off x="2108199" y="3504487"/>
            <a:ext cx="4953000" cy="2836718"/>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97</a:t>
            </a:fld>
            <a:endParaRPr lang="en-US" dirty="0">
              <a:solidFill>
                <a:schemeClr val="bg2"/>
              </a:solidFill>
            </a:endParaRPr>
          </a:p>
        </p:txBody>
      </p:sp>
    </p:spTree>
    <p:extLst>
      <p:ext uri="{BB962C8B-B14F-4D97-AF65-F5344CB8AC3E}">
        <p14:creationId xmlns:p14="http://schemas.microsoft.com/office/powerpoint/2010/main" val="1682934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xfrm>
            <a:off x="1268413" y="76200"/>
            <a:ext cx="6719887" cy="1095375"/>
          </a:xfrm>
          <a:noFill/>
        </p:spPr>
        <p:txBody>
          <a:bodyPr/>
          <a:lstStyle/>
          <a:p>
            <a:r>
              <a:rPr lang="en-US" sz="4000" dirty="0"/>
              <a:t>Decision Briefing</a:t>
            </a:r>
          </a:p>
        </p:txBody>
      </p:sp>
      <p:sp>
        <p:nvSpPr>
          <p:cNvPr id="124933" name="Rectangle 5"/>
          <p:cNvSpPr>
            <a:spLocks noGrp="1" noChangeArrowheads="1"/>
          </p:cNvSpPr>
          <p:nvPr>
            <p:ph type="body" idx="1"/>
          </p:nvPr>
        </p:nvSpPr>
        <p:spPr>
          <a:xfrm>
            <a:off x="288925" y="1295400"/>
            <a:ext cx="8626475" cy="5105400"/>
          </a:xfrm>
        </p:spPr>
        <p:txBody>
          <a:bodyPr/>
          <a:lstStyle/>
          <a:p>
            <a:pPr marL="342900" lvl="1" indent="-342900">
              <a:spcBef>
                <a:spcPts val="0"/>
              </a:spcBef>
              <a:buSzPct val="100000"/>
            </a:pPr>
            <a:r>
              <a:rPr lang="en-US" sz="2400" dirty="0">
                <a:ea typeface="+mn-ea"/>
                <a:cs typeface="+mn-cs"/>
              </a:rPr>
              <a:t>Must include sufficiently detailed narrative descriptions of the strengths, deficiencies, weaknesses, and past performance of each offeror in the competitive range</a:t>
            </a:r>
          </a:p>
          <a:p>
            <a:pPr lvl="1">
              <a:spcBef>
                <a:spcPts val="0"/>
              </a:spcBef>
              <a:buSzPct val="100000"/>
            </a:pPr>
            <a:r>
              <a:rPr lang="en-US" dirty="0">
                <a:ea typeface="+mn-ea"/>
                <a:cs typeface="+mn-cs"/>
              </a:rPr>
              <a:t>Relevant charts from competitive range briefing </a:t>
            </a:r>
          </a:p>
          <a:p>
            <a:pPr lvl="1">
              <a:spcBef>
                <a:spcPts val="0"/>
              </a:spcBef>
              <a:buSzPct val="100000"/>
            </a:pPr>
            <a:r>
              <a:rPr lang="en-US" dirty="0">
                <a:ea typeface="+mn-ea"/>
                <a:cs typeface="+mn-cs"/>
              </a:rPr>
              <a:t>Final ratings for all evaluation factors/</a:t>
            </a:r>
            <a:r>
              <a:rPr lang="en-US" dirty="0" err="1">
                <a:ea typeface="+mn-ea"/>
                <a:cs typeface="+mn-cs"/>
              </a:rPr>
              <a:t>subfactors</a:t>
            </a:r>
            <a:endParaRPr lang="en-US" dirty="0">
              <a:ea typeface="+mn-ea"/>
              <a:cs typeface="+mn-cs"/>
            </a:endParaRPr>
          </a:p>
          <a:p>
            <a:pPr lvl="1">
              <a:spcBef>
                <a:spcPts val="0"/>
              </a:spcBef>
              <a:buSzPct val="100000"/>
            </a:pPr>
            <a:r>
              <a:rPr lang="en-US" dirty="0">
                <a:ea typeface="+mn-ea"/>
                <a:cs typeface="+mn-cs"/>
              </a:rPr>
              <a:t>Cost/price</a:t>
            </a:r>
          </a:p>
          <a:p>
            <a:pPr lvl="1">
              <a:spcBef>
                <a:spcPts val="0"/>
              </a:spcBef>
              <a:buSzPct val="100000"/>
            </a:pPr>
            <a:r>
              <a:rPr lang="en-US" dirty="0">
                <a:ea typeface="+mn-ea"/>
                <a:cs typeface="+mn-cs"/>
              </a:rPr>
              <a:t>Resolution of unresolved disagreements (if any) between evaluators to ensure SSA is aware of those disagreements and how they were addressed before making SS decision  </a:t>
            </a:r>
          </a:p>
          <a:p>
            <a:pPr lvl="1">
              <a:spcBef>
                <a:spcPts val="0"/>
              </a:spcBef>
              <a:buSzPct val="100000"/>
            </a:pPr>
            <a:r>
              <a:rPr lang="en-US" dirty="0">
                <a:ea typeface="+mn-ea"/>
                <a:cs typeface="+mn-cs"/>
              </a:rPr>
              <a:t>Contracting considerations and any exception to terms and conditions</a:t>
            </a:r>
          </a:p>
          <a:p>
            <a:pPr lvl="1">
              <a:spcBef>
                <a:spcPts val="0"/>
              </a:spcBef>
              <a:buSzPct val="100000"/>
            </a:pPr>
            <a:r>
              <a:rPr lang="en-US" dirty="0">
                <a:ea typeface="+mn-ea"/>
                <a:cs typeface="+mn-cs"/>
              </a:rPr>
              <a:t>SSAC award recommendation (SSEB if requested by SSA or required by SSP)</a:t>
            </a:r>
          </a:p>
          <a:p>
            <a:pPr lvl="1">
              <a:spcBef>
                <a:spcPts val="0"/>
              </a:spcBef>
              <a:buSzPct val="100000"/>
            </a:pPr>
            <a:r>
              <a:rPr lang="en-US" dirty="0">
                <a:ea typeface="+mn-ea"/>
                <a:cs typeface="+mn-cs"/>
              </a:rPr>
              <a:t>Summary Chart</a:t>
            </a:r>
          </a:p>
          <a:p>
            <a:pPr marL="342900" lvl="1" indent="-342900">
              <a:spcBef>
                <a:spcPts val="0"/>
              </a:spcBef>
              <a:buSzPct val="100000"/>
            </a:pPr>
            <a:r>
              <a:rPr lang="en-US" sz="2200" dirty="0">
                <a:ea typeface="+mn-ea"/>
                <a:cs typeface="+mn-cs"/>
                <a:hlinkClick r:id="rId3"/>
              </a:rPr>
              <a:t>Final Decision Briefing</a:t>
            </a:r>
            <a:r>
              <a:rPr lang="en-US" sz="2400" dirty="0">
                <a:ea typeface="+mn-ea"/>
                <a:cs typeface="+mn-cs"/>
                <a:hlinkClick r:id="rId3"/>
              </a:rPr>
              <a:t> </a:t>
            </a:r>
            <a:r>
              <a:rPr lang="en-US" sz="2400" dirty="0">
                <a:ea typeface="+mn-ea"/>
                <a:cs typeface="+mn-cs"/>
              </a:rPr>
              <a:t>template</a:t>
            </a:r>
            <a:endParaRPr lang="en-US" sz="1800" dirty="0"/>
          </a:p>
          <a:p>
            <a:pPr lvl="1"/>
            <a:endParaRPr lang="en-US" sz="1800" dirty="0"/>
          </a:p>
          <a:p>
            <a:pPr lvl="1"/>
            <a:endParaRPr lang="en-US" sz="1800"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98</a:t>
            </a:fld>
            <a:endParaRPr lang="en-US" dirty="0">
              <a:solidFill>
                <a:schemeClr val="bg2"/>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268413" y="76200"/>
            <a:ext cx="6719887" cy="1143000"/>
          </a:xfrm>
          <a:noFill/>
        </p:spPr>
        <p:txBody>
          <a:bodyPr/>
          <a:lstStyle/>
          <a:p>
            <a:r>
              <a:rPr lang="en-US" sz="4000" dirty="0"/>
              <a:t>Source Selection Decision </a:t>
            </a:r>
          </a:p>
        </p:txBody>
      </p:sp>
      <p:sp>
        <p:nvSpPr>
          <p:cNvPr id="125955" name="Content Placeholder 2"/>
          <p:cNvSpPr>
            <a:spLocks noGrp="1"/>
          </p:cNvSpPr>
          <p:nvPr>
            <p:ph idx="1"/>
          </p:nvPr>
        </p:nvSpPr>
        <p:spPr>
          <a:xfrm>
            <a:off x="76200" y="1390650"/>
            <a:ext cx="8801100" cy="4076700"/>
          </a:xfrm>
        </p:spPr>
        <p:txBody>
          <a:bodyPr/>
          <a:lstStyle/>
          <a:p>
            <a:pPr marL="342900" lvl="1" indent="-283464">
              <a:spcBef>
                <a:spcPts val="600"/>
              </a:spcBef>
              <a:spcAft>
                <a:spcPts val="600"/>
              </a:spcAft>
              <a:buSzPct val="100000"/>
            </a:pPr>
            <a:r>
              <a:rPr lang="en-US" sz="2400" dirty="0">
                <a:ea typeface="+mn-ea"/>
                <a:cs typeface="+mn-cs"/>
              </a:rPr>
              <a:t>Based on a comparative assessment of proposals against all evaluation criteria in solicitation</a:t>
            </a:r>
          </a:p>
          <a:p>
            <a:pPr marL="342900" lvl="1" indent="-283464">
              <a:spcBef>
                <a:spcPts val="600"/>
              </a:spcBef>
              <a:spcAft>
                <a:spcPts val="600"/>
              </a:spcAft>
              <a:buSzPct val="100000"/>
            </a:pPr>
            <a:r>
              <a:rPr lang="en-US" sz="2400" dirty="0">
                <a:ea typeface="+mn-ea"/>
                <a:cs typeface="+mn-cs"/>
              </a:rPr>
              <a:t>Reflects SSA’s independent, integrated, comparative analysis and decision</a:t>
            </a:r>
          </a:p>
          <a:p>
            <a:pPr marL="681038" lvl="2" indent="-283464">
              <a:spcBef>
                <a:spcPts val="600"/>
              </a:spcBef>
              <a:spcAft>
                <a:spcPts val="600"/>
              </a:spcAft>
              <a:buSzPct val="100000"/>
            </a:pPr>
            <a:r>
              <a:rPr lang="en-US" sz="2400" dirty="0">
                <a:ea typeface="+mn-ea"/>
                <a:cs typeface="+mn-cs"/>
              </a:rPr>
              <a:t>Includes rationale for business judgements and trade-offs made or relied on</a:t>
            </a:r>
          </a:p>
          <a:p>
            <a:pPr marL="681038" lvl="2" indent="-283464">
              <a:spcBef>
                <a:spcPts val="600"/>
              </a:spcBef>
              <a:spcAft>
                <a:spcPts val="600"/>
              </a:spcAft>
              <a:buSzPct val="100000"/>
            </a:pPr>
            <a:r>
              <a:rPr lang="en-US" sz="2400" dirty="0">
                <a:ea typeface="+mn-ea"/>
                <a:cs typeface="+mn-cs"/>
              </a:rPr>
              <a:t>Shall not reflect comparative analysis for LPTAs or SS where price/cost not considered (FAR 15.304(c)(1)(ii)(A))</a:t>
            </a:r>
          </a:p>
          <a:p>
            <a:pPr lvl="1">
              <a:spcBef>
                <a:spcPts val="600"/>
              </a:spcBef>
              <a:spcAft>
                <a:spcPts val="600"/>
              </a:spcAft>
            </a:pPr>
            <a:endParaRPr lang="en-US" sz="2800" dirty="0"/>
          </a:p>
        </p:txBody>
      </p:sp>
      <p:sp>
        <p:nvSpPr>
          <p:cNvPr id="2" name="Slide Number Placeholder 1"/>
          <p:cNvSpPr>
            <a:spLocks noGrp="1"/>
          </p:cNvSpPr>
          <p:nvPr>
            <p:ph type="sldNum" sz="quarter" idx="11"/>
          </p:nvPr>
        </p:nvSpPr>
        <p:spPr/>
        <p:txBody>
          <a:bodyPr/>
          <a:lstStyle/>
          <a:p>
            <a:pPr>
              <a:defRPr/>
            </a:pPr>
            <a:fld id="{BEED8B32-D5BB-414F-AAF8-0D2054DF8865}" type="slidenum">
              <a:rPr lang="en-US" smtClean="0"/>
              <a:pPr>
                <a:defRPr/>
              </a:pPr>
              <a:t>99</a:t>
            </a:fld>
            <a:endParaRPr lang="en-US" dirty="0">
              <a:solidFill>
                <a:schemeClr val="bg2"/>
              </a:solidFill>
            </a:endParaRPr>
          </a:p>
        </p:txBody>
      </p:sp>
    </p:spTree>
  </p:cSld>
  <p:clrMapOvr>
    <a:masterClrMapping/>
  </p:clrMapOvr>
</p:sld>
</file>

<file path=ppt/theme/theme1.xml><?xml version="1.0" encoding="utf-8"?>
<a:theme xmlns:a="http://schemas.openxmlformats.org/drawingml/2006/main" name="USAF(Uncla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SAF(Uncla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7030A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ocument_x0020_Date xmlns="74d314a9-dc31-42ba-b823-22bb8013fc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007F07DBE0B84B955EC04D88F45CB3" ma:contentTypeVersion="7" ma:contentTypeDescription="Create a new document." ma:contentTypeScope="" ma:versionID="62e32bd4bdb7416fb198336819063d76">
  <xsd:schema xmlns:xsd="http://www.w3.org/2001/XMLSchema" xmlns:xs="http://www.w3.org/2001/XMLSchema" xmlns:p="http://schemas.microsoft.com/office/2006/metadata/properties" xmlns:ns2="74d314a9-dc31-42ba-b823-22bb8013fc3c" xmlns:ns3="2374cff6-5256-4012-b5e5-111249e081cd" targetNamespace="http://schemas.microsoft.com/office/2006/metadata/properties" ma:root="true" ma:fieldsID="545e4dad1546f5ffe168881a5b9fb617" ns2:_="" ns3:_="">
    <xsd:import namespace="74d314a9-dc31-42ba-b823-22bb8013fc3c"/>
    <xsd:import namespace="2374cff6-5256-4012-b5e5-111249e081cd"/>
    <xsd:element name="properties">
      <xsd:complexType>
        <xsd:sequence>
          <xsd:element name="documentManagement">
            <xsd:complexType>
              <xsd:all>
                <xsd:element ref="ns2:Document_x0020_Date" minOccurs="0"/>
                <xsd:element ref="ns2:MediaServiceMetadata" minOccurs="0"/>
                <xsd:element ref="ns2: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314a9-dc31-42ba-b823-22bb8013fc3c" elementFormDefault="qualified">
    <xsd:import namespace="http://schemas.microsoft.com/office/2006/documentManagement/types"/>
    <xsd:import namespace="http://schemas.microsoft.com/office/infopath/2007/PartnerControls"/>
    <xsd:element name="Document_x0020_Date" ma:index="8" nillable="true" ma:displayName="Document Date" ma:format="DateOnly" ma:internalName="Document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4cff6-5256-4012-b5e5-111249e081cd" elementFormDefault="qualified">
    <xsd:import namespace="http://schemas.microsoft.com/office/2006/documentManagement/types"/>
    <xsd:import namespace="http://schemas.microsoft.com/office/infopath/2007/PartnerControls"/>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2DFC2C-6EBB-473E-B87C-35AC82A008D9}">
  <ds:schemaRefs>
    <ds:schemaRef ds:uri="http://schemas.microsoft.com/sharepoint/v3/contenttype/forms"/>
  </ds:schemaRefs>
</ds:datastoreItem>
</file>

<file path=customXml/itemProps2.xml><?xml version="1.0" encoding="utf-8"?>
<ds:datastoreItem xmlns:ds="http://schemas.openxmlformats.org/officeDocument/2006/customXml" ds:itemID="{4936A057-2DCC-4264-8865-0D7CBAE9E95D}">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dcmitype/"/>
    <ds:schemaRef ds:uri="http://schemas.microsoft.com/office/2006/documentManagement/types"/>
    <ds:schemaRef ds:uri="2374cff6-5256-4012-b5e5-111249e081cd"/>
    <ds:schemaRef ds:uri="74d314a9-dc31-42ba-b823-22bb8013fc3c"/>
    <ds:schemaRef ds:uri="http://www.w3.org/XML/1998/namespace"/>
    <ds:schemaRef ds:uri="http://purl.org/dc/elements/1.1/"/>
  </ds:schemaRefs>
</ds:datastoreItem>
</file>

<file path=customXml/itemProps3.xml><?xml version="1.0" encoding="utf-8"?>
<ds:datastoreItem xmlns:ds="http://schemas.openxmlformats.org/officeDocument/2006/customXml" ds:itemID="{6D481C71-03BC-481F-B4BB-122AD6C4D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314a9-dc31-42ba-b823-22bb8013fc3c"/>
    <ds:schemaRef ds:uri="2374cff6-5256-4012-b5e5-111249e0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35134</TotalTime>
  <Words>25031</Words>
  <Application>Microsoft Office PowerPoint</Application>
  <PresentationFormat>On-screen Show (4:3)</PresentationFormat>
  <Paragraphs>2226</Paragraphs>
  <Slides>125</Slides>
  <Notes>124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125</vt:i4>
      </vt:variant>
    </vt:vector>
  </HeadingPairs>
  <TitlesOfParts>
    <vt:vector size="136" baseType="lpstr">
      <vt:lpstr>Arial</vt:lpstr>
      <vt:lpstr>Calibri</vt:lpstr>
      <vt:lpstr>Calisto MT</vt:lpstr>
      <vt:lpstr>Century Schoolbook</vt:lpstr>
      <vt:lpstr>Times New Roman</vt:lpstr>
      <vt:lpstr>Wingdings</vt:lpstr>
      <vt:lpstr>USAF(Unclas)</vt:lpstr>
      <vt:lpstr>Custom Design</vt:lpstr>
      <vt:lpstr>Office Theme</vt:lpstr>
      <vt:lpstr>1_USAF(Unclas)</vt:lpstr>
      <vt:lpstr>Presentation</vt:lpstr>
      <vt:lpstr>PowerPoint Presentation</vt:lpstr>
      <vt:lpstr>Overview</vt:lpstr>
      <vt:lpstr>Learning Objectives</vt:lpstr>
      <vt:lpstr>Purpose of Source Selection</vt:lpstr>
      <vt:lpstr>Recap – What Has Been Accomplished </vt:lpstr>
      <vt:lpstr>PowerPoint Presentation</vt:lpstr>
      <vt:lpstr>Air Force Source Selection Process – Proposal Evaluation</vt:lpstr>
      <vt:lpstr> Schedule </vt:lpstr>
      <vt:lpstr> Source Selection Organization</vt:lpstr>
      <vt:lpstr>SSA Roles and Responsibilities</vt:lpstr>
      <vt:lpstr>PCO Roles and Responsibilities</vt:lpstr>
      <vt:lpstr>SSAC Roles and Responsibilities</vt:lpstr>
      <vt:lpstr>SSEB Chairperson Roles and Responsibilities</vt:lpstr>
      <vt:lpstr>SSEB Member Roles and Responsibilities</vt:lpstr>
      <vt:lpstr>Legal Counsel Roles and Responsibilities</vt:lpstr>
      <vt:lpstr>Program Manager Roles and Responsibilities</vt:lpstr>
      <vt:lpstr>Requirements Owner Roles and Responsibilities</vt:lpstr>
      <vt:lpstr>Advisor Roles and Responsibilities</vt:lpstr>
      <vt:lpstr>PowerPoint Presentation</vt:lpstr>
      <vt:lpstr>Records and Retention</vt:lpstr>
      <vt:lpstr>  SS Documentation and  File Management  </vt:lpstr>
      <vt:lpstr>What is Source Selection Information (SSI)?</vt:lpstr>
      <vt:lpstr>GAO Findings on Source Selection Documentation</vt:lpstr>
      <vt:lpstr>PowerPoint Presentation</vt:lpstr>
      <vt:lpstr>PowerPoint Presentation</vt:lpstr>
      <vt:lpstr>Initial Evaluation Activities – Proposal Receipt</vt:lpstr>
      <vt:lpstr>‘Quick Look’ Status Update</vt:lpstr>
      <vt:lpstr>Proposal Receipt (cont.) </vt:lpstr>
      <vt:lpstr>Initial Evaluation Phase</vt:lpstr>
      <vt:lpstr>Flow of Evaluation Findings</vt:lpstr>
      <vt:lpstr>Basic Evaluation Guidelines</vt:lpstr>
      <vt:lpstr>Basic Evaluation Guidelines (cont.)</vt:lpstr>
      <vt:lpstr>Basic Evaluation Guidelines (cont.)</vt:lpstr>
      <vt:lpstr>Basic Evaluation Guidelines (cont.)</vt:lpstr>
      <vt:lpstr> Initial Evaluation Activities </vt:lpstr>
      <vt:lpstr>Initial Evaluation Activities   (cont.)</vt:lpstr>
      <vt:lpstr>Initial Evaluation Activities (cont.)</vt:lpstr>
      <vt:lpstr>Initial Evaluation Activities  (cont.)</vt:lpstr>
      <vt:lpstr>Initial Evaluation Activities</vt:lpstr>
      <vt:lpstr>Technical Evaluations </vt:lpstr>
      <vt:lpstr>Technical Evaluations (cont.)</vt:lpstr>
      <vt:lpstr>Technical Evaluations (cont.)</vt:lpstr>
      <vt:lpstr>Technical Evaluations (cont.)</vt:lpstr>
      <vt:lpstr>Technical Evaluations (cont.)</vt:lpstr>
      <vt:lpstr>PowerPoint Presentation</vt:lpstr>
      <vt:lpstr>PowerPoint Presentation</vt:lpstr>
      <vt:lpstr>Initial Evaluation Activities </vt:lpstr>
      <vt:lpstr>Past Performance</vt:lpstr>
      <vt:lpstr>Past Performance Rating Process </vt:lpstr>
      <vt:lpstr>Past Performance Rating Process (cont.)</vt:lpstr>
      <vt:lpstr>Past Performance Rating Process (cont.)</vt:lpstr>
      <vt:lpstr>Past Performance Rating Process (cont.)</vt:lpstr>
      <vt:lpstr>Past Performance vs.  Responsibility Determination</vt:lpstr>
      <vt:lpstr>Initial Evaluation Activities</vt:lpstr>
      <vt:lpstr>Cost/Price</vt:lpstr>
      <vt:lpstr>Cost/Price Evaluation  Rules </vt:lpstr>
      <vt:lpstr> Cost/Price Analysis Requirements </vt:lpstr>
      <vt:lpstr> Role of Cost/Price Team </vt:lpstr>
      <vt:lpstr> Cost/Price Evaluation  </vt:lpstr>
      <vt:lpstr>Cost/Price Evaluation (cont.)</vt:lpstr>
      <vt:lpstr>Price Reasonableness</vt:lpstr>
      <vt:lpstr>Cost Realism</vt:lpstr>
      <vt:lpstr>Information that May Support Cost Realism</vt:lpstr>
      <vt:lpstr>Price Realism</vt:lpstr>
      <vt:lpstr>Unbalanced Pricing</vt:lpstr>
      <vt:lpstr>PowerPoint Presentation</vt:lpstr>
      <vt:lpstr>Contracting </vt:lpstr>
      <vt:lpstr>Contracting (cont.)</vt:lpstr>
      <vt:lpstr>PowerPoint Presentation</vt:lpstr>
      <vt:lpstr>Evaluation Notices (ENs) </vt:lpstr>
      <vt:lpstr> Types of Exchanges</vt:lpstr>
      <vt:lpstr>EN Guidelines</vt:lpstr>
      <vt:lpstr>EN Writing Formula –  Key to a Good EN</vt:lpstr>
      <vt:lpstr>EN Development Hints</vt:lpstr>
      <vt:lpstr>ENs and Proposal Updates</vt:lpstr>
      <vt:lpstr>Initial Evaluation Activities - Evaluation Notice (EN) </vt:lpstr>
      <vt:lpstr>PowerPoint Presentation</vt:lpstr>
      <vt:lpstr>PowerPoint Presentation</vt:lpstr>
      <vt:lpstr>Award Without Discussions (AWOD)</vt:lpstr>
      <vt:lpstr>AWOD (cont.)</vt:lpstr>
      <vt:lpstr>PowerPoint Presentation</vt:lpstr>
      <vt:lpstr>PowerPoint Presentation</vt:lpstr>
      <vt:lpstr>PowerPoint Presentation</vt:lpstr>
      <vt:lpstr>PowerPoint Presentation</vt:lpstr>
      <vt:lpstr>PowerPoint Presentation</vt:lpstr>
      <vt:lpstr>Conduct Discussions</vt:lpstr>
      <vt:lpstr>Conduct Discussions (cont.)</vt:lpstr>
      <vt:lpstr>Conduct Discussions (cont.)</vt:lpstr>
      <vt:lpstr>Conduct Discussions (cont.)</vt:lpstr>
      <vt:lpstr>Conduct Discussions (cont.)</vt:lpstr>
      <vt:lpstr>Concluding Discussions</vt:lpstr>
      <vt:lpstr>PowerPoint Presentation</vt:lpstr>
      <vt:lpstr>Request for Final Proposal Revision (FPR)</vt:lpstr>
      <vt:lpstr>Final Evaluation Activities - Proposal Evaluation</vt:lpstr>
      <vt:lpstr>SSAC and SSA Activities</vt:lpstr>
      <vt:lpstr>Considerations for SSAC’s Comparative Analysis Report</vt:lpstr>
      <vt:lpstr>Comparing Benefits of Proposals</vt:lpstr>
      <vt:lpstr>Decision Briefing</vt:lpstr>
      <vt:lpstr>Source Selection Decision </vt:lpstr>
      <vt:lpstr>Source Selection Decision (cont)</vt:lpstr>
      <vt:lpstr>PowerPoint Presentation</vt:lpstr>
      <vt:lpstr>SSA and SSEB Activities</vt:lpstr>
      <vt:lpstr>Award and Notifications </vt:lpstr>
      <vt:lpstr>Debriefing</vt:lpstr>
      <vt:lpstr>Enhanced Post-award Debriefing</vt:lpstr>
      <vt:lpstr>Purpose of Debriefing</vt:lpstr>
      <vt:lpstr>Participation in Debriefings</vt:lpstr>
      <vt:lpstr>Participation in Debriefings (cont.)</vt:lpstr>
      <vt:lpstr>Debriefing Outline</vt:lpstr>
      <vt:lpstr>PowerPoint Presentation</vt:lpstr>
      <vt:lpstr>Summary  You Can Have A Major Impact</vt:lpstr>
      <vt:lpstr>Feedback and Certificate</vt:lpstr>
      <vt:lpstr>Updated  References/Links  </vt:lpstr>
      <vt:lpstr>PowerPoint Presentation</vt:lpstr>
      <vt:lpstr>Technical Rating Method </vt:lpstr>
      <vt:lpstr>Technical Risk Rating Method</vt:lpstr>
      <vt:lpstr> Combined Technical/Risk Rating Method</vt:lpstr>
      <vt:lpstr>Technical Acceptable/Unacceptable Rating Method</vt:lpstr>
      <vt:lpstr>Past Performance Evaluation</vt:lpstr>
      <vt:lpstr>Past Performance Evaluation</vt:lpstr>
      <vt:lpstr>Past Performance Evaluation</vt:lpstr>
      <vt:lpstr>Definitions Small Business Rating</vt:lpstr>
      <vt:lpstr> EZ Source Tool  </vt:lpstr>
      <vt:lpstr>Source Selection Tools POCs</vt:lpstr>
      <vt:lpstr>Conduct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Mark CIV USAF SAF/AQCA</dc:creator>
  <cp:lastModifiedBy>COLLIER, JEQUETTA P CTR USAF HAF SAF/SAF/AQXP</cp:lastModifiedBy>
  <cp:revision>3158</cp:revision>
  <cp:lastPrinted>2016-06-09T18:53:53Z</cp:lastPrinted>
  <dcterms:created xsi:type="dcterms:W3CDTF">2006-08-16T00:00:00Z</dcterms:created>
  <dcterms:modified xsi:type="dcterms:W3CDTF">2023-12-06T21:51:28Z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0x010100DD007F07DBE0B84B955EC04D88F45CB3</vt:lpwstr>
  </property>
  <property fmtid="{D5CDD505-2E9C-101B-9397-08002B2CF9AE}" pid="3" name="Order">
    <vt:r8>4400</vt:r8>
  </property>
</Properties>
</file>