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18"/>
  </p:notesMasterIdLst>
  <p:handoutMasterIdLst>
    <p:handoutMasterId r:id="rId19"/>
  </p:handoutMasterIdLst>
  <p:sldIdLst>
    <p:sldId id="298" r:id="rId2"/>
    <p:sldId id="382" r:id="rId3"/>
    <p:sldId id="383" r:id="rId4"/>
    <p:sldId id="394" r:id="rId5"/>
    <p:sldId id="390" r:id="rId6"/>
    <p:sldId id="391" r:id="rId7"/>
    <p:sldId id="384" r:id="rId8"/>
    <p:sldId id="385" r:id="rId9"/>
    <p:sldId id="386" r:id="rId10"/>
    <p:sldId id="387" r:id="rId11"/>
    <p:sldId id="396" r:id="rId12"/>
    <p:sldId id="389" r:id="rId13"/>
    <p:sldId id="395" r:id="rId14"/>
    <p:sldId id="392" r:id="rId15"/>
    <p:sldId id="393" r:id="rId16"/>
    <p:sldId id="388" r:id="rId17"/>
  </p:sldIdLst>
  <p:sldSz cx="9144000" cy="6858000" type="screen4x3"/>
  <p:notesSz cx="6997700" cy="9271000"/>
  <p:defaultTextStyle>
    <a:defPPr>
      <a:defRPr lang="en-US"/>
    </a:defPPr>
    <a:lvl1pPr algn="l" rtl="0" fontAlgn="base">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894">
          <p15:clr>
            <a:srgbClr val="A4A3A4"/>
          </p15:clr>
        </p15:guide>
        <p15:guide id="2" pos="175">
          <p15:clr>
            <a:srgbClr val="A4A3A4"/>
          </p15:clr>
        </p15:guide>
      </p15:sldGuideLst>
    </p:ext>
    <p:ext uri="{2D200454-40CA-4A62-9FC3-DE9A4176ACB9}">
      <p15:notesGuideLst xmlns:p15="http://schemas.microsoft.com/office/powerpoint/2012/main">
        <p15:guide id="1" orient="horz" pos="2920">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C66FF"/>
    <a:srgbClr val="0000FF"/>
    <a:srgbClr val="008000"/>
    <a:srgbClr val="DDDDDD"/>
    <a:srgbClr val="FFCC00"/>
    <a:srgbClr val="C0C0C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81" autoAdjust="0"/>
    <p:restoredTop sz="94223" autoAdjust="0"/>
  </p:normalViewPr>
  <p:slideViewPr>
    <p:cSldViewPr snapToGrid="0">
      <p:cViewPr varScale="1">
        <p:scale>
          <a:sx n="81" d="100"/>
          <a:sy n="81" d="100"/>
        </p:scale>
        <p:origin x="1656" y="53"/>
      </p:cViewPr>
      <p:guideLst>
        <p:guide orient="horz" pos="894"/>
        <p:guide pos="1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50" d="100"/>
          <a:sy n="50" d="100"/>
        </p:scale>
        <p:origin x="-1182" y="288"/>
      </p:cViewPr>
      <p:guideLst>
        <p:guide orient="horz" pos="2920"/>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3E9BB7C5-1B9B-484B-A2AA-35C130890A5F}"/>
              </a:ext>
            </a:extLst>
          </p:cNvPr>
          <p:cNvSpPr>
            <a:spLocks noGrp="1" noChangeArrowheads="1"/>
          </p:cNvSpPr>
          <p:nvPr>
            <p:ph type="hdr" sz="quarter"/>
          </p:nvPr>
        </p:nvSpPr>
        <p:spPr bwMode="auto">
          <a:xfrm>
            <a:off x="0" y="0"/>
            <a:ext cx="3033713" cy="458788"/>
          </a:xfrm>
          <a:prstGeom prst="rect">
            <a:avLst/>
          </a:prstGeom>
          <a:noFill/>
          <a:ln w="12700">
            <a:noFill/>
            <a:miter lim="800000"/>
            <a:headEnd/>
            <a:tailEnd/>
          </a:ln>
          <a:effectLst/>
        </p:spPr>
        <p:txBody>
          <a:bodyPr vert="horz" wrap="square" lIns="92497" tIns="46246" rIns="92497" bIns="46246" numCol="1" anchor="t" anchorCtr="0" compatLnSpc="1">
            <a:prstTxWarp prst="textNoShape">
              <a:avLst/>
            </a:prstTxWarp>
          </a:bodyPr>
          <a:lstStyle>
            <a:lvl1pPr algn="l" eaLnBrk="0" hangingPunct="0">
              <a:defRPr sz="1200">
                <a:latin typeface="Arial" charset="0"/>
                <a:cs typeface="+mn-cs"/>
              </a:defRPr>
            </a:lvl1pPr>
          </a:lstStyle>
          <a:p>
            <a:pPr>
              <a:defRPr/>
            </a:pPr>
            <a:endParaRPr lang="en-US"/>
          </a:p>
        </p:txBody>
      </p:sp>
      <p:sp>
        <p:nvSpPr>
          <p:cNvPr id="82947" name="Rectangle 3">
            <a:extLst>
              <a:ext uri="{FF2B5EF4-FFF2-40B4-BE49-F238E27FC236}">
                <a16:creationId xmlns:a16="http://schemas.microsoft.com/office/drawing/2014/main" id="{9F1F770F-3D4E-4833-AB6C-1DFE9E3CC477}"/>
              </a:ext>
            </a:extLst>
          </p:cNvPr>
          <p:cNvSpPr>
            <a:spLocks noGrp="1" noChangeArrowheads="1"/>
          </p:cNvSpPr>
          <p:nvPr>
            <p:ph type="dt" sz="quarter" idx="1"/>
          </p:nvPr>
        </p:nvSpPr>
        <p:spPr bwMode="auto">
          <a:xfrm>
            <a:off x="3963988" y="0"/>
            <a:ext cx="3033712" cy="458788"/>
          </a:xfrm>
          <a:prstGeom prst="rect">
            <a:avLst/>
          </a:prstGeom>
          <a:noFill/>
          <a:ln w="12700">
            <a:noFill/>
            <a:miter lim="800000"/>
            <a:headEnd/>
            <a:tailEnd/>
          </a:ln>
          <a:effectLst/>
        </p:spPr>
        <p:txBody>
          <a:bodyPr vert="horz" wrap="square" lIns="92497" tIns="46246" rIns="92497" bIns="46246" numCol="1" anchor="t" anchorCtr="0" compatLnSpc="1">
            <a:prstTxWarp prst="textNoShape">
              <a:avLst/>
            </a:prstTxWarp>
          </a:bodyPr>
          <a:lstStyle>
            <a:lvl1pPr algn="r" eaLnBrk="0" hangingPunct="0">
              <a:defRPr sz="1200">
                <a:latin typeface="Arial" charset="0"/>
                <a:cs typeface="+mn-cs"/>
              </a:defRPr>
            </a:lvl1pPr>
          </a:lstStyle>
          <a:p>
            <a:pPr>
              <a:defRPr/>
            </a:pPr>
            <a:endParaRPr lang="en-US"/>
          </a:p>
        </p:txBody>
      </p:sp>
      <p:sp>
        <p:nvSpPr>
          <p:cNvPr id="82948" name="Rectangle 4">
            <a:extLst>
              <a:ext uri="{FF2B5EF4-FFF2-40B4-BE49-F238E27FC236}">
                <a16:creationId xmlns:a16="http://schemas.microsoft.com/office/drawing/2014/main" id="{A7ABFBC8-C530-47F7-A91A-3D58CD71E47B}"/>
              </a:ext>
            </a:extLst>
          </p:cNvPr>
          <p:cNvSpPr>
            <a:spLocks noGrp="1" noChangeArrowheads="1"/>
          </p:cNvSpPr>
          <p:nvPr>
            <p:ph type="ftr" sz="quarter" idx="2"/>
          </p:nvPr>
        </p:nvSpPr>
        <p:spPr bwMode="auto">
          <a:xfrm>
            <a:off x="0" y="8799513"/>
            <a:ext cx="3033713" cy="458787"/>
          </a:xfrm>
          <a:prstGeom prst="rect">
            <a:avLst/>
          </a:prstGeom>
          <a:noFill/>
          <a:ln w="12700">
            <a:noFill/>
            <a:miter lim="800000"/>
            <a:headEnd/>
            <a:tailEnd/>
          </a:ln>
          <a:effectLst/>
        </p:spPr>
        <p:txBody>
          <a:bodyPr vert="horz" wrap="square" lIns="92497" tIns="46246" rIns="92497" bIns="46246" numCol="1" anchor="b" anchorCtr="0" compatLnSpc="1">
            <a:prstTxWarp prst="textNoShape">
              <a:avLst/>
            </a:prstTxWarp>
          </a:bodyPr>
          <a:lstStyle>
            <a:lvl1pPr algn="l" eaLnBrk="0" hangingPunct="0">
              <a:defRPr sz="1200">
                <a:latin typeface="Arial" charset="0"/>
                <a:cs typeface="+mn-cs"/>
              </a:defRPr>
            </a:lvl1pPr>
          </a:lstStyle>
          <a:p>
            <a:pPr>
              <a:defRPr/>
            </a:pPr>
            <a:endParaRPr lang="en-US"/>
          </a:p>
        </p:txBody>
      </p:sp>
      <p:sp>
        <p:nvSpPr>
          <p:cNvPr id="82949" name="Rectangle 5">
            <a:extLst>
              <a:ext uri="{FF2B5EF4-FFF2-40B4-BE49-F238E27FC236}">
                <a16:creationId xmlns:a16="http://schemas.microsoft.com/office/drawing/2014/main" id="{09182D82-16DE-46C5-9670-4A26807D187C}"/>
              </a:ext>
            </a:extLst>
          </p:cNvPr>
          <p:cNvSpPr>
            <a:spLocks noGrp="1" noChangeArrowheads="1"/>
          </p:cNvSpPr>
          <p:nvPr>
            <p:ph type="sldNum" sz="quarter" idx="3"/>
          </p:nvPr>
        </p:nvSpPr>
        <p:spPr bwMode="auto">
          <a:xfrm>
            <a:off x="3963988" y="8799513"/>
            <a:ext cx="3033712" cy="458787"/>
          </a:xfrm>
          <a:prstGeom prst="rect">
            <a:avLst/>
          </a:prstGeom>
          <a:noFill/>
          <a:ln w="12700">
            <a:noFill/>
            <a:miter lim="800000"/>
            <a:headEnd/>
            <a:tailEnd/>
          </a:ln>
          <a:effectLst/>
        </p:spPr>
        <p:txBody>
          <a:bodyPr vert="horz" wrap="square" lIns="92497" tIns="46246" rIns="92497" bIns="46246" numCol="1" anchor="b" anchorCtr="0" compatLnSpc="1">
            <a:prstTxWarp prst="textNoShape">
              <a:avLst/>
            </a:prstTxWarp>
          </a:bodyPr>
          <a:lstStyle>
            <a:lvl1pPr algn="r" eaLnBrk="0" hangingPunct="0">
              <a:defRPr sz="1200"/>
            </a:lvl1pPr>
          </a:lstStyle>
          <a:p>
            <a:fld id="{E6E16600-B422-46A9-A7B9-293270863E4D}"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4B9C973-26F0-4AB2-BCF7-BC48378A2ABB}"/>
              </a:ext>
            </a:extLst>
          </p:cNvPr>
          <p:cNvSpPr>
            <a:spLocks noGrp="1" noChangeArrowheads="1"/>
          </p:cNvSpPr>
          <p:nvPr>
            <p:ph type="hdr" sz="quarter"/>
          </p:nvPr>
        </p:nvSpPr>
        <p:spPr bwMode="auto">
          <a:xfrm>
            <a:off x="0" y="0"/>
            <a:ext cx="3033713" cy="463550"/>
          </a:xfrm>
          <a:prstGeom prst="rect">
            <a:avLst/>
          </a:prstGeom>
          <a:noFill/>
          <a:ln w="9525">
            <a:noFill/>
            <a:miter lim="800000"/>
            <a:headEnd/>
            <a:tailEnd/>
          </a:ln>
          <a:effectLst/>
        </p:spPr>
        <p:txBody>
          <a:bodyPr vert="horz" wrap="square" lIns="92497" tIns="46246" rIns="92497" bIns="46246" numCol="1" anchor="t" anchorCtr="0" compatLnSpc="1">
            <a:prstTxWarp prst="textNoShape">
              <a:avLst/>
            </a:prstTxWarp>
          </a:bodyPr>
          <a:lstStyle>
            <a:lvl1pPr algn="l" eaLnBrk="0" hangingPunct="0">
              <a:defRPr sz="1200">
                <a:latin typeface="Arial" charset="0"/>
                <a:cs typeface="+mn-cs"/>
              </a:defRPr>
            </a:lvl1pPr>
          </a:lstStyle>
          <a:p>
            <a:pPr>
              <a:defRPr/>
            </a:pPr>
            <a:endParaRPr lang="en-US"/>
          </a:p>
        </p:txBody>
      </p:sp>
      <p:sp>
        <p:nvSpPr>
          <p:cNvPr id="39939" name="Rectangle 3">
            <a:extLst>
              <a:ext uri="{FF2B5EF4-FFF2-40B4-BE49-F238E27FC236}">
                <a16:creationId xmlns:a16="http://schemas.microsoft.com/office/drawing/2014/main" id="{0EED944E-BB70-4CE2-AB8E-DE182A28FCCE}"/>
              </a:ext>
            </a:extLst>
          </p:cNvPr>
          <p:cNvSpPr>
            <a:spLocks noGrp="1" noChangeArrowheads="1"/>
          </p:cNvSpPr>
          <p:nvPr>
            <p:ph type="dt" idx="1"/>
          </p:nvPr>
        </p:nvSpPr>
        <p:spPr bwMode="auto">
          <a:xfrm>
            <a:off x="3963988" y="0"/>
            <a:ext cx="3033712" cy="463550"/>
          </a:xfrm>
          <a:prstGeom prst="rect">
            <a:avLst/>
          </a:prstGeom>
          <a:noFill/>
          <a:ln w="9525">
            <a:noFill/>
            <a:miter lim="800000"/>
            <a:headEnd/>
            <a:tailEnd/>
          </a:ln>
          <a:effectLst/>
        </p:spPr>
        <p:txBody>
          <a:bodyPr vert="horz" wrap="square" lIns="92497" tIns="46246" rIns="92497" bIns="46246" numCol="1" anchor="t" anchorCtr="0" compatLnSpc="1">
            <a:prstTxWarp prst="textNoShape">
              <a:avLst/>
            </a:prstTxWarp>
          </a:bodyPr>
          <a:lstStyle>
            <a:lvl1pPr algn="r" eaLnBrk="0" hangingPunct="0">
              <a:defRPr sz="1200">
                <a:latin typeface="Arial" charset="0"/>
                <a:cs typeface="+mn-cs"/>
              </a:defRPr>
            </a:lvl1pPr>
          </a:lstStyle>
          <a:p>
            <a:pPr>
              <a:defRPr/>
            </a:pPr>
            <a:endParaRPr lang="en-US"/>
          </a:p>
        </p:txBody>
      </p:sp>
      <p:sp>
        <p:nvSpPr>
          <p:cNvPr id="30724" name="Rectangle 4">
            <a:extLst>
              <a:ext uri="{FF2B5EF4-FFF2-40B4-BE49-F238E27FC236}">
                <a16:creationId xmlns:a16="http://schemas.microsoft.com/office/drawing/2014/main" id="{BC872336-AF85-4132-AD89-86AE70A22B42}"/>
              </a:ext>
            </a:extLst>
          </p:cNvPr>
          <p:cNvSpPr>
            <a:spLocks noGrp="1" noRot="1" noChangeAspect="1" noChangeArrowheads="1" noTextEdit="1"/>
          </p:cNvSpPr>
          <p:nvPr>
            <p:ph type="sldImg" idx="2"/>
          </p:nvPr>
        </p:nvSpPr>
        <p:spPr bwMode="auto">
          <a:xfrm>
            <a:off x="1181100" y="693738"/>
            <a:ext cx="4635500" cy="3476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a:extLst>
              <a:ext uri="{FF2B5EF4-FFF2-40B4-BE49-F238E27FC236}">
                <a16:creationId xmlns:a16="http://schemas.microsoft.com/office/drawing/2014/main" id="{010B4ABC-52C0-472A-8459-328D5DB7EC83}"/>
              </a:ext>
            </a:extLst>
          </p:cNvPr>
          <p:cNvSpPr>
            <a:spLocks noGrp="1" noChangeArrowheads="1"/>
          </p:cNvSpPr>
          <p:nvPr>
            <p:ph type="body" sz="quarter" idx="3"/>
          </p:nvPr>
        </p:nvSpPr>
        <p:spPr bwMode="auto">
          <a:xfrm>
            <a:off x="933450" y="4403725"/>
            <a:ext cx="5130800" cy="4171950"/>
          </a:xfrm>
          <a:prstGeom prst="rect">
            <a:avLst/>
          </a:prstGeom>
          <a:noFill/>
          <a:ln w="9525">
            <a:noFill/>
            <a:miter lim="800000"/>
            <a:headEnd/>
            <a:tailEnd/>
          </a:ln>
          <a:effectLst/>
        </p:spPr>
        <p:txBody>
          <a:bodyPr vert="horz" wrap="square" lIns="92497" tIns="46246" rIns="92497" bIns="4624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a:extLst>
              <a:ext uri="{FF2B5EF4-FFF2-40B4-BE49-F238E27FC236}">
                <a16:creationId xmlns:a16="http://schemas.microsoft.com/office/drawing/2014/main" id="{C5B99185-0D91-4C1B-9DDE-87878C57E95E}"/>
              </a:ext>
            </a:extLst>
          </p:cNvPr>
          <p:cNvSpPr>
            <a:spLocks noGrp="1" noChangeArrowheads="1"/>
          </p:cNvSpPr>
          <p:nvPr>
            <p:ph type="ftr" sz="quarter" idx="4"/>
          </p:nvPr>
        </p:nvSpPr>
        <p:spPr bwMode="auto">
          <a:xfrm>
            <a:off x="0" y="8807450"/>
            <a:ext cx="3033713" cy="463550"/>
          </a:xfrm>
          <a:prstGeom prst="rect">
            <a:avLst/>
          </a:prstGeom>
          <a:noFill/>
          <a:ln w="9525">
            <a:noFill/>
            <a:miter lim="800000"/>
            <a:headEnd/>
            <a:tailEnd/>
          </a:ln>
          <a:effectLst/>
        </p:spPr>
        <p:txBody>
          <a:bodyPr vert="horz" wrap="square" lIns="92497" tIns="46246" rIns="92497" bIns="46246" numCol="1" anchor="b" anchorCtr="0" compatLnSpc="1">
            <a:prstTxWarp prst="textNoShape">
              <a:avLst/>
            </a:prstTxWarp>
          </a:bodyPr>
          <a:lstStyle>
            <a:lvl1pPr algn="l" eaLnBrk="0" hangingPunct="0">
              <a:defRPr sz="1200">
                <a:latin typeface="Arial" charset="0"/>
                <a:cs typeface="+mn-cs"/>
              </a:defRPr>
            </a:lvl1pPr>
          </a:lstStyle>
          <a:p>
            <a:pPr>
              <a:defRPr/>
            </a:pPr>
            <a:endParaRPr lang="en-US"/>
          </a:p>
        </p:txBody>
      </p:sp>
      <p:sp>
        <p:nvSpPr>
          <p:cNvPr id="39943" name="Rectangle 7">
            <a:extLst>
              <a:ext uri="{FF2B5EF4-FFF2-40B4-BE49-F238E27FC236}">
                <a16:creationId xmlns:a16="http://schemas.microsoft.com/office/drawing/2014/main" id="{9A46B8BA-5C3A-4964-8957-2298A60B0235}"/>
              </a:ext>
            </a:extLst>
          </p:cNvPr>
          <p:cNvSpPr>
            <a:spLocks noGrp="1" noChangeArrowheads="1"/>
          </p:cNvSpPr>
          <p:nvPr>
            <p:ph type="sldNum" sz="quarter" idx="5"/>
          </p:nvPr>
        </p:nvSpPr>
        <p:spPr bwMode="auto">
          <a:xfrm>
            <a:off x="3963988" y="8807450"/>
            <a:ext cx="3033712" cy="463550"/>
          </a:xfrm>
          <a:prstGeom prst="rect">
            <a:avLst/>
          </a:prstGeom>
          <a:noFill/>
          <a:ln w="9525">
            <a:noFill/>
            <a:miter lim="800000"/>
            <a:headEnd/>
            <a:tailEnd/>
          </a:ln>
          <a:effectLst/>
        </p:spPr>
        <p:txBody>
          <a:bodyPr vert="horz" wrap="square" lIns="92497" tIns="46246" rIns="92497" bIns="46246" numCol="1" anchor="b" anchorCtr="0" compatLnSpc="1">
            <a:prstTxWarp prst="textNoShape">
              <a:avLst/>
            </a:prstTxWarp>
          </a:bodyPr>
          <a:lstStyle>
            <a:lvl1pPr algn="r" eaLnBrk="0" hangingPunct="0">
              <a:defRPr sz="1200"/>
            </a:lvl1pPr>
          </a:lstStyle>
          <a:p>
            <a:fld id="{18CCF554-3A76-4010-8DE3-B97CA5D3CDA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E00764D5-3FA2-41C1-9A1A-294D798F55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64DDA06C-8326-4226-95BA-F6387E8099E5}" type="slidenum">
              <a:rPr lang="en-US" altLang="en-US" sz="1200"/>
              <a:pPr/>
              <a:t>1</a:t>
            </a:fld>
            <a:endParaRPr lang="en-US" altLang="en-US" sz="1200"/>
          </a:p>
        </p:txBody>
      </p:sp>
      <p:sp>
        <p:nvSpPr>
          <p:cNvPr id="31747" name="Rectangle 2">
            <a:extLst>
              <a:ext uri="{FF2B5EF4-FFF2-40B4-BE49-F238E27FC236}">
                <a16:creationId xmlns:a16="http://schemas.microsoft.com/office/drawing/2014/main" id="{B5F9D7D3-A362-4067-B7EB-315593471A7C}"/>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F09052EA-972F-4399-8FCD-69CAA35867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Line 2">
            <a:extLst>
              <a:ext uri="{FF2B5EF4-FFF2-40B4-BE49-F238E27FC236}">
                <a16:creationId xmlns:a16="http://schemas.microsoft.com/office/drawing/2014/main" id="{61DFDDFE-B1CA-40CD-BBE7-65DC2298F92B}"/>
              </a:ext>
            </a:extLst>
          </p:cNvPr>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 name="Text Box 3">
            <a:extLst>
              <a:ext uri="{FF2B5EF4-FFF2-40B4-BE49-F238E27FC236}">
                <a16:creationId xmlns:a16="http://schemas.microsoft.com/office/drawing/2014/main" id="{DDC44537-FDB2-4808-AEB8-F20CBB7694CC}"/>
              </a:ext>
            </a:extLst>
          </p:cNvPr>
          <p:cNvSpPr txBox="1">
            <a:spLocks noChangeArrowheads="1"/>
          </p:cNvSpPr>
          <p:nvPr/>
        </p:nvSpPr>
        <p:spPr bwMode="auto">
          <a:xfrm>
            <a:off x="1270000" y="1233488"/>
            <a:ext cx="6553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spcBef>
                <a:spcPct val="50000"/>
              </a:spcBef>
            </a:pPr>
            <a:r>
              <a:rPr lang="en-US" altLang="en-US" sz="2000" b="1" i="1">
                <a:latin typeface="Century Schoolbook" panose="02040604050505020304" pitchFamily="18" charset="0"/>
              </a:rPr>
              <a:t>I n t e g r i t y  -  S e r v i c e  -  E x c e l l e n c e</a:t>
            </a:r>
          </a:p>
        </p:txBody>
      </p:sp>
      <p:sp>
        <p:nvSpPr>
          <p:cNvPr id="6" name="Line 5">
            <a:extLst>
              <a:ext uri="{FF2B5EF4-FFF2-40B4-BE49-F238E27FC236}">
                <a16:creationId xmlns:a16="http://schemas.microsoft.com/office/drawing/2014/main" id="{04D08633-4EA6-4D03-919E-680293DFB205}"/>
              </a:ext>
            </a:extLst>
          </p:cNvPr>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 name="Text Box 14">
            <a:extLst>
              <a:ext uri="{FF2B5EF4-FFF2-40B4-BE49-F238E27FC236}">
                <a16:creationId xmlns:a16="http://schemas.microsoft.com/office/drawing/2014/main" id="{3788DEB6-4959-44A1-8385-4D5C100612FC}"/>
              </a:ext>
            </a:extLst>
          </p:cNvPr>
          <p:cNvSpPr txBox="1">
            <a:spLocks noChangeArrowheads="1"/>
          </p:cNvSpPr>
          <p:nvPr/>
        </p:nvSpPr>
        <p:spPr bwMode="auto">
          <a:xfrm>
            <a:off x="1406525" y="500063"/>
            <a:ext cx="63230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r>
              <a:rPr lang="en-US" altLang="en-US" sz="3600" b="1" i="1"/>
              <a:t>Headquarters U.S. Air Force</a:t>
            </a:r>
          </a:p>
        </p:txBody>
      </p:sp>
      <p:pic>
        <p:nvPicPr>
          <p:cNvPr id="8" name="Picture 14" descr="YoAFF%20Vert%202%20clr.png">
            <a:extLst>
              <a:ext uri="{FF2B5EF4-FFF2-40B4-BE49-F238E27FC236}">
                <a16:creationId xmlns:a16="http://schemas.microsoft.com/office/drawing/2014/main" id="{0C03C308-C03A-410E-AFD0-45F6DCB2C10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2463" y="4864100"/>
            <a:ext cx="45688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91" name="Rectangle 15"/>
          <p:cNvSpPr>
            <a:spLocks noGrp="1" noChangeArrowheads="1"/>
          </p:cNvSpPr>
          <p:nvPr>
            <p:ph type="ctrTitle"/>
          </p:nvPr>
        </p:nvSpPr>
        <p:spPr>
          <a:xfrm>
            <a:off x="276226" y="1962150"/>
            <a:ext cx="8486775" cy="1600200"/>
          </a:xfrm>
        </p:spPr>
        <p:txBody>
          <a:bodyPr/>
          <a:lstStyle>
            <a:lvl1pPr>
              <a:defRPr sz="4400" i="0"/>
            </a:lvl1pPr>
          </a:lstStyle>
          <a:p>
            <a:r>
              <a:rPr lang="en-US"/>
              <a:t>Click to edit Master title style</a:t>
            </a:r>
          </a:p>
        </p:txBody>
      </p:sp>
      <p:sp>
        <p:nvSpPr>
          <p:cNvPr id="12" name="Rectangle 4"/>
          <p:cNvSpPr>
            <a:spLocks noGrp="1" noChangeArrowheads="1"/>
          </p:cNvSpPr>
          <p:nvPr>
            <p:ph type="subTitle" idx="1"/>
          </p:nvPr>
        </p:nvSpPr>
        <p:spPr bwMode="auto">
          <a:xfrm>
            <a:off x="5540828" y="4191000"/>
            <a:ext cx="2895600" cy="1828800"/>
          </a:xfrm>
          <a:prstGeom prst="rect">
            <a:avLst/>
          </a:prstGeom>
          <a:noFill/>
          <a:ln w="9525">
            <a:noFill/>
            <a:miter lim="800000"/>
            <a:headEnd/>
            <a:tailEnd/>
          </a:ln>
        </p:spPr>
        <p:txBody>
          <a:bodyPr/>
          <a:lstStyle>
            <a:lvl1pPr>
              <a:buNone/>
              <a:defRPr/>
            </a:lvl1pPr>
          </a:lstStyle>
          <a:p>
            <a:r>
              <a:rPr lang="en-US" dirty="0"/>
              <a:t>Rank, Name</a:t>
            </a:r>
          </a:p>
          <a:p>
            <a:r>
              <a:rPr lang="en-US" dirty="0"/>
              <a:t>Office Symbol</a:t>
            </a:r>
          </a:p>
          <a:p>
            <a:r>
              <a:rPr lang="en-US" dirty="0"/>
              <a:t>Date of Briefing</a:t>
            </a:r>
          </a:p>
          <a:p>
            <a:r>
              <a:rPr lang="en-US" dirty="0"/>
              <a:t>Version #</a:t>
            </a:r>
          </a:p>
        </p:txBody>
      </p:sp>
      <p:sp>
        <p:nvSpPr>
          <p:cNvPr id="9" name="Rectangle 6">
            <a:extLst>
              <a:ext uri="{FF2B5EF4-FFF2-40B4-BE49-F238E27FC236}">
                <a16:creationId xmlns:a16="http://schemas.microsoft.com/office/drawing/2014/main" id="{3DD20171-ADA0-4B5A-96DD-4AF10C60C71D}"/>
              </a:ext>
            </a:extLst>
          </p:cNvPr>
          <p:cNvSpPr>
            <a:spLocks noGrp="1" noChangeArrowheads="1"/>
          </p:cNvSpPr>
          <p:nvPr>
            <p:ph type="dt" sz="half" idx="10"/>
          </p:nvPr>
        </p:nvSpPr>
        <p:spPr/>
        <p:txBody>
          <a:bodyPr/>
          <a:lstStyle>
            <a:lvl1pPr>
              <a:defRPr/>
            </a:lvl1pPr>
          </a:lstStyle>
          <a:p>
            <a:pPr>
              <a:defRPr/>
            </a:pPr>
            <a:r>
              <a:rPr lang="en-US"/>
              <a:t>As of: </a:t>
            </a:r>
          </a:p>
        </p:txBody>
      </p:sp>
      <p:sp>
        <p:nvSpPr>
          <p:cNvPr id="10" name="Rectangle 7">
            <a:extLst>
              <a:ext uri="{FF2B5EF4-FFF2-40B4-BE49-F238E27FC236}">
                <a16:creationId xmlns:a16="http://schemas.microsoft.com/office/drawing/2014/main" id="{13C1F0B8-59E2-49C1-A38D-422CD2B14627}"/>
              </a:ext>
            </a:extLst>
          </p:cNvPr>
          <p:cNvSpPr>
            <a:spLocks noGrp="1" noChangeArrowheads="1"/>
          </p:cNvSpPr>
          <p:nvPr>
            <p:ph type="sldNum" sz="quarter" idx="11"/>
          </p:nvPr>
        </p:nvSpPr>
        <p:spPr/>
        <p:txBody>
          <a:bodyPr/>
          <a:lstStyle>
            <a:lvl1pPr>
              <a:defRPr/>
            </a:lvl1pPr>
          </a:lstStyle>
          <a:p>
            <a:fld id="{6C2317D8-1E04-45A7-BFCB-7F5B93CE3AC5}"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1474904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D21E6A-B8C0-4E1A-9343-95F4C382CAAC}"/>
              </a:ext>
            </a:extLst>
          </p:cNvPr>
          <p:cNvSpPr>
            <a:spLocks noGrp="1"/>
          </p:cNvSpPr>
          <p:nvPr>
            <p:ph type="dt" sz="half" idx="10"/>
          </p:nvPr>
        </p:nvSpPr>
        <p:spPr/>
        <p:txBody>
          <a:bodyPr/>
          <a:lstStyle>
            <a:lvl1pPr>
              <a:defRPr/>
            </a:lvl1pPr>
          </a:lstStyle>
          <a:p>
            <a:pPr>
              <a:defRPr/>
            </a:pPr>
            <a:r>
              <a:rPr lang="en-US"/>
              <a:t>As of: </a:t>
            </a:r>
          </a:p>
        </p:txBody>
      </p:sp>
      <p:sp>
        <p:nvSpPr>
          <p:cNvPr id="5" name="Slide Number Placeholder 4">
            <a:extLst>
              <a:ext uri="{FF2B5EF4-FFF2-40B4-BE49-F238E27FC236}">
                <a16:creationId xmlns:a16="http://schemas.microsoft.com/office/drawing/2014/main" id="{BB836657-F282-4597-B0B0-234DE09ECBF3}"/>
              </a:ext>
            </a:extLst>
          </p:cNvPr>
          <p:cNvSpPr>
            <a:spLocks noGrp="1"/>
          </p:cNvSpPr>
          <p:nvPr>
            <p:ph type="sldNum" sz="quarter" idx="11"/>
          </p:nvPr>
        </p:nvSpPr>
        <p:spPr/>
        <p:txBody>
          <a:bodyPr/>
          <a:lstStyle>
            <a:lvl1pPr>
              <a:defRPr/>
            </a:lvl1pPr>
          </a:lstStyle>
          <a:p>
            <a:fld id="{5B3E926F-42AE-4F40-B82D-FB4704E760F5}"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2362779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9" y="76200"/>
            <a:ext cx="2132012"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6226" y="76200"/>
            <a:ext cx="6246813"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CBA925-A67A-4C44-B21A-723800456E43}"/>
              </a:ext>
            </a:extLst>
          </p:cNvPr>
          <p:cNvSpPr>
            <a:spLocks noGrp="1"/>
          </p:cNvSpPr>
          <p:nvPr>
            <p:ph type="dt" sz="half" idx="10"/>
          </p:nvPr>
        </p:nvSpPr>
        <p:spPr/>
        <p:txBody>
          <a:bodyPr/>
          <a:lstStyle>
            <a:lvl1pPr>
              <a:defRPr/>
            </a:lvl1pPr>
          </a:lstStyle>
          <a:p>
            <a:pPr>
              <a:defRPr/>
            </a:pPr>
            <a:r>
              <a:rPr lang="en-US"/>
              <a:t>As of: </a:t>
            </a:r>
          </a:p>
        </p:txBody>
      </p:sp>
      <p:sp>
        <p:nvSpPr>
          <p:cNvPr id="5" name="Slide Number Placeholder 4">
            <a:extLst>
              <a:ext uri="{FF2B5EF4-FFF2-40B4-BE49-F238E27FC236}">
                <a16:creationId xmlns:a16="http://schemas.microsoft.com/office/drawing/2014/main" id="{5C13A08B-09AB-4133-B9BC-3DAF4A999D3C}"/>
              </a:ext>
            </a:extLst>
          </p:cNvPr>
          <p:cNvSpPr>
            <a:spLocks noGrp="1"/>
          </p:cNvSpPr>
          <p:nvPr>
            <p:ph type="sldNum" sz="quarter" idx="11"/>
          </p:nvPr>
        </p:nvSpPr>
        <p:spPr/>
        <p:txBody>
          <a:bodyPr/>
          <a:lstStyle>
            <a:lvl1pPr>
              <a:defRPr/>
            </a:lvl1pPr>
          </a:lstStyle>
          <a:p>
            <a:fld id="{143B70F4-CB16-4205-80EC-DB15D6F4F108}"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4111328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50A86827-5FCA-412F-B165-9700C8FD32B1}"/>
              </a:ext>
            </a:extLst>
          </p:cNvPr>
          <p:cNvSpPr>
            <a:spLocks noGrp="1"/>
          </p:cNvSpPr>
          <p:nvPr>
            <p:ph type="dt" sz="half" idx="10"/>
          </p:nvPr>
        </p:nvSpPr>
        <p:spPr/>
        <p:txBody>
          <a:bodyPr/>
          <a:lstStyle>
            <a:lvl1pPr>
              <a:defRPr/>
            </a:lvl1pPr>
          </a:lstStyle>
          <a:p>
            <a:pPr>
              <a:defRPr/>
            </a:pPr>
            <a:fld id="{00C6C8FF-D750-4341-8440-484CF7A5C50E}" type="datetimeFigureOut">
              <a:rPr lang="en-US"/>
              <a:pPr>
                <a:defRPr/>
              </a:pPr>
              <a:t>2/1/2022</a:t>
            </a:fld>
            <a:endParaRPr lang="en-US"/>
          </a:p>
        </p:txBody>
      </p:sp>
      <p:sp>
        <p:nvSpPr>
          <p:cNvPr id="5" name="Footer Placeholder 4">
            <a:extLst>
              <a:ext uri="{FF2B5EF4-FFF2-40B4-BE49-F238E27FC236}">
                <a16:creationId xmlns:a16="http://schemas.microsoft.com/office/drawing/2014/main" id="{E6F796BA-C30E-4003-9EA1-039EB93014AE}"/>
              </a:ext>
            </a:extLst>
          </p:cNvPr>
          <p:cNvSpPr>
            <a:spLocks noGrp="1"/>
          </p:cNvSpPr>
          <p:nvPr>
            <p:ph type="ftr" sz="quarter" idx="11"/>
          </p:nvPr>
        </p:nvSpPr>
        <p:spPr>
          <a:xfrm>
            <a:off x="3124200" y="6356350"/>
            <a:ext cx="2895600" cy="365125"/>
          </a:xfrm>
          <a:prstGeom prst="rect">
            <a:avLst/>
          </a:prstGeom>
        </p:spPr>
        <p:txBody>
          <a:bodyPr/>
          <a:lstStyle>
            <a:lvl1pPr algn="ctr" eaLnBrk="0" hangingPunct="0">
              <a:defRPr>
                <a:latin typeface="Arial" charset="0"/>
                <a:cs typeface="+mn-cs"/>
              </a:defRPr>
            </a:lvl1pPr>
          </a:lstStyle>
          <a:p>
            <a:pPr>
              <a:defRPr/>
            </a:pPr>
            <a:endParaRPr lang="en-US"/>
          </a:p>
        </p:txBody>
      </p:sp>
      <p:sp>
        <p:nvSpPr>
          <p:cNvPr id="6" name="Slide Number Placeholder 5">
            <a:extLst>
              <a:ext uri="{FF2B5EF4-FFF2-40B4-BE49-F238E27FC236}">
                <a16:creationId xmlns:a16="http://schemas.microsoft.com/office/drawing/2014/main" id="{7A8B2B61-6995-43FE-9C4F-38DFC59FC832}"/>
              </a:ext>
            </a:extLst>
          </p:cNvPr>
          <p:cNvSpPr>
            <a:spLocks noGrp="1"/>
          </p:cNvSpPr>
          <p:nvPr>
            <p:ph type="sldNum" sz="quarter" idx="12"/>
          </p:nvPr>
        </p:nvSpPr>
        <p:spPr/>
        <p:txBody>
          <a:bodyPr/>
          <a:lstStyle>
            <a:lvl1pPr>
              <a:defRPr/>
            </a:lvl1pPr>
          </a:lstStyle>
          <a:p>
            <a:fld id="{37472853-CAD9-4C39-974E-6BC24F73F3E7}" type="slidenum">
              <a:rPr lang="en-US" altLang="en-US"/>
              <a:pPr/>
              <a:t>‹#›</a:t>
            </a:fld>
            <a:endParaRPr lang="en-US" altLang="en-US"/>
          </a:p>
        </p:txBody>
      </p:sp>
    </p:spTree>
    <p:extLst>
      <p:ext uri="{BB962C8B-B14F-4D97-AF65-F5344CB8AC3E}">
        <p14:creationId xmlns:p14="http://schemas.microsoft.com/office/powerpoint/2010/main" val="3230871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16B57B-0DE6-46C0-A9ED-673A14B373B5}"/>
              </a:ext>
            </a:extLst>
          </p:cNvPr>
          <p:cNvSpPr>
            <a:spLocks noGrp="1"/>
          </p:cNvSpPr>
          <p:nvPr>
            <p:ph type="dt" sz="half" idx="10"/>
          </p:nvPr>
        </p:nvSpPr>
        <p:spPr/>
        <p:txBody>
          <a:bodyPr/>
          <a:lstStyle>
            <a:lvl1pPr>
              <a:defRPr/>
            </a:lvl1pPr>
          </a:lstStyle>
          <a:p>
            <a:pPr>
              <a:defRPr/>
            </a:pPr>
            <a:r>
              <a:rPr lang="en-US"/>
              <a:t>As of: </a:t>
            </a:r>
          </a:p>
        </p:txBody>
      </p:sp>
      <p:sp>
        <p:nvSpPr>
          <p:cNvPr id="5" name="Slide Number Placeholder 4">
            <a:extLst>
              <a:ext uri="{FF2B5EF4-FFF2-40B4-BE49-F238E27FC236}">
                <a16:creationId xmlns:a16="http://schemas.microsoft.com/office/drawing/2014/main" id="{60B9B4A4-3151-4116-BBEC-547D2545207F}"/>
              </a:ext>
            </a:extLst>
          </p:cNvPr>
          <p:cNvSpPr>
            <a:spLocks noGrp="1"/>
          </p:cNvSpPr>
          <p:nvPr>
            <p:ph type="sldNum" sz="quarter" idx="11"/>
          </p:nvPr>
        </p:nvSpPr>
        <p:spPr/>
        <p:txBody>
          <a:bodyPr/>
          <a:lstStyle>
            <a:lvl1pPr>
              <a:defRPr/>
            </a:lvl1pPr>
          </a:lstStyle>
          <a:p>
            <a:fld id="{9EB2E0CA-7499-49A3-9FC1-5EDD855AB75B}"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4078932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a:extLst>
              <a:ext uri="{FF2B5EF4-FFF2-40B4-BE49-F238E27FC236}">
                <a16:creationId xmlns:a16="http://schemas.microsoft.com/office/drawing/2014/main" id="{248BF8FF-22A2-4AAF-85BC-57730EFBA82D}"/>
              </a:ext>
            </a:extLst>
          </p:cNvPr>
          <p:cNvSpPr>
            <a:spLocks noGrp="1"/>
          </p:cNvSpPr>
          <p:nvPr>
            <p:ph type="dt" sz="half" idx="10"/>
          </p:nvPr>
        </p:nvSpPr>
        <p:spPr/>
        <p:txBody>
          <a:bodyPr/>
          <a:lstStyle>
            <a:lvl1pPr>
              <a:defRPr/>
            </a:lvl1pPr>
          </a:lstStyle>
          <a:p>
            <a:pPr>
              <a:defRPr/>
            </a:pPr>
            <a:r>
              <a:rPr lang="en-US"/>
              <a:t>As of: </a:t>
            </a:r>
          </a:p>
        </p:txBody>
      </p:sp>
      <p:sp>
        <p:nvSpPr>
          <p:cNvPr id="5" name="Slide Number Placeholder 4">
            <a:extLst>
              <a:ext uri="{FF2B5EF4-FFF2-40B4-BE49-F238E27FC236}">
                <a16:creationId xmlns:a16="http://schemas.microsoft.com/office/drawing/2014/main" id="{13C5A173-D5FA-43FE-A410-CE0438D18E27}"/>
              </a:ext>
            </a:extLst>
          </p:cNvPr>
          <p:cNvSpPr>
            <a:spLocks noGrp="1"/>
          </p:cNvSpPr>
          <p:nvPr>
            <p:ph type="sldNum" sz="quarter" idx="11"/>
          </p:nvPr>
        </p:nvSpPr>
        <p:spPr/>
        <p:txBody>
          <a:bodyPr/>
          <a:lstStyle>
            <a:lvl1pPr>
              <a:defRPr/>
            </a:lvl1pPr>
          </a:lstStyle>
          <a:p>
            <a:fld id="{90B13FBF-08AB-4807-9D1A-5FC88C7C4373}"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1366906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6224" y="1504950"/>
            <a:ext cx="4122739"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51365"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650FA3-4369-4BEA-ABFA-002DE9B748C4}"/>
              </a:ext>
            </a:extLst>
          </p:cNvPr>
          <p:cNvSpPr>
            <a:spLocks noGrp="1"/>
          </p:cNvSpPr>
          <p:nvPr>
            <p:ph type="dt" sz="half" idx="10"/>
          </p:nvPr>
        </p:nvSpPr>
        <p:spPr/>
        <p:txBody>
          <a:bodyPr/>
          <a:lstStyle>
            <a:lvl1pPr>
              <a:defRPr/>
            </a:lvl1pPr>
          </a:lstStyle>
          <a:p>
            <a:pPr>
              <a:defRPr/>
            </a:pPr>
            <a:r>
              <a:rPr lang="en-US"/>
              <a:t>As of: </a:t>
            </a:r>
          </a:p>
        </p:txBody>
      </p:sp>
      <p:sp>
        <p:nvSpPr>
          <p:cNvPr id="6" name="Slide Number Placeholder 5">
            <a:extLst>
              <a:ext uri="{FF2B5EF4-FFF2-40B4-BE49-F238E27FC236}">
                <a16:creationId xmlns:a16="http://schemas.microsoft.com/office/drawing/2014/main" id="{790C8DC1-94DC-46A0-86A4-3A1B307F2938}"/>
              </a:ext>
            </a:extLst>
          </p:cNvPr>
          <p:cNvSpPr>
            <a:spLocks noGrp="1"/>
          </p:cNvSpPr>
          <p:nvPr>
            <p:ph type="sldNum" sz="quarter" idx="11"/>
          </p:nvPr>
        </p:nvSpPr>
        <p:spPr/>
        <p:txBody>
          <a:bodyPr/>
          <a:lstStyle>
            <a:lvl1pPr>
              <a:defRPr/>
            </a:lvl1pPr>
          </a:lstStyle>
          <a:p>
            <a:fld id="{E87581CE-E496-46F9-874E-399C2529F631}"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2614246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374014F-37EF-4DB7-9811-7017A83CA26E}"/>
              </a:ext>
            </a:extLst>
          </p:cNvPr>
          <p:cNvSpPr>
            <a:spLocks noGrp="1"/>
          </p:cNvSpPr>
          <p:nvPr>
            <p:ph type="dt" sz="half" idx="10"/>
          </p:nvPr>
        </p:nvSpPr>
        <p:spPr/>
        <p:txBody>
          <a:bodyPr/>
          <a:lstStyle>
            <a:lvl1pPr>
              <a:defRPr/>
            </a:lvl1pPr>
          </a:lstStyle>
          <a:p>
            <a:pPr>
              <a:defRPr/>
            </a:pPr>
            <a:r>
              <a:rPr lang="en-US"/>
              <a:t>As of: </a:t>
            </a:r>
          </a:p>
        </p:txBody>
      </p:sp>
      <p:sp>
        <p:nvSpPr>
          <p:cNvPr id="8" name="Slide Number Placeholder 7">
            <a:extLst>
              <a:ext uri="{FF2B5EF4-FFF2-40B4-BE49-F238E27FC236}">
                <a16:creationId xmlns:a16="http://schemas.microsoft.com/office/drawing/2014/main" id="{218C61E3-2877-4A95-9AC9-D33B4D5AD830}"/>
              </a:ext>
            </a:extLst>
          </p:cNvPr>
          <p:cNvSpPr>
            <a:spLocks noGrp="1"/>
          </p:cNvSpPr>
          <p:nvPr>
            <p:ph type="sldNum" sz="quarter" idx="11"/>
          </p:nvPr>
        </p:nvSpPr>
        <p:spPr/>
        <p:txBody>
          <a:bodyPr/>
          <a:lstStyle>
            <a:lvl1pPr>
              <a:defRPr/>
            </a:lvl1pPr>
          </a:lstStyle>
          <a:p>
            <a:fld id="{980EF5FD-C45A-4A57-A300-CCE00299F8FF}"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149465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CFA7FC-12B3-4801-A278-8F1CE7937E57}"/>
              </a:ext>
            </a:extLst>
          </p:cNvPr>
          <p:cNvSpPr>
            <a:spLocks noGrp="1"/>
          </p:cNvSpPr>
          <p:nvPr>
            <p:ph type="dt" sz="half" idx="10"/>
          </p:nvPr>
        </p:nvSpPr>
        <p:spPr/>
        <p:txBody>
          <a:bodyPr/>
          <a:lstStyle>
            <a:lvl1pPr>
              <a:defRPr/>
            </a:lvl1pPr>
          </a:lstStyle>
          <a:p>
            <a:pPr>
              <a:defRPr/>
            </a:pPr>
            <a:r>
              <a:rPr lang="en-US"/>
              <a:t>As of: </a:t>
            </a:r>
          </a:p>
        </p:txBody>
      </p:sp>
      <p:sp>
        <p:nvSpPr>
          <p:cNvPr id="4" name="Slide Number Placeholder 3">
            <a:extLst>
              <a:ext uri="{FF2B5EF4-FFF2-40B4-BE49-F238E27FC236}">
                <a16:creationId xmlns:a16="http://schemas.microsoft.com/office/drawing/2014/main" id="{754B36F1-0059-4A13-B20B-CF8316B8343E}"/>
              </a:ext>
            </a:extLst>
          </p:cNvPr>
          <p:cNvSpPr>
            <a:spLocks noGrp="1"/>
          </p:cNvSpPr>
          <p:nvPr>
            <p:ph type="sldNum" sz="quarter" idx="11"/>
          </p:nvPr>
        </p:nvSpPr>
        <p:spPr/>
        <p:txBody>
          <a:bodyPr/>
          <a:lstStyle>
            <a:lvl1pPr>
              <a:defRPr/>
            </a:lvl1pPr>
          </a:lstStyle>
          <a:p>
            <a:fld id="{F6D1CBF2-3A61-47D2-8EB5-0D73CFB44A5E}"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2155878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1F3651-C02B-4400-991E-77436FEB4FC8}"/>
              </a:ext>
            </a:extLst>
          </p:cNvPr>
          <p:cNvSpPr>
            <a:spLocks noGrp="1"/>
          </p:cNvSpPr>
          <p:nvPr>
            <p:ph type="dt" sz="half" idx="10"/>
          </p:nvPr>
        </p:nvSpPr>
        <p:spPr/>
        <p:txBody>
          <a:bodyPr/>
          <a:lstStyle>
            <a:lvl1pPr>
              <a:defRPr/>
            </a:lvl1pPr>
          </a:lstStyle>
          <a:p>
            <a:pPr>
              <a:defRPr/>
            </a:pPr>
            <a:r>
              <a:rPr lang="en-US"/>
              <a:t>As of: </a:t>
            </a:r>
          </a:p>
        </p:txBody>
      </p:sp>
      <p:sp>
        <p:nvSpPr>
          <p:cNvPr id="3" name="Slide Number Placeholder 2">
            <a:extLst>
              <a:ext uri="{FF2B5EF4-FFF2-40B4-BE49-F238E27FC236}">
                <a16:creationId xmlns:a16="http://schemas.microsoft.com/office/drawing/2014/main" id="{4A05EAFD-7342-4CC5-BC1D-C658CF0BB6AF}"/>
              </a:ext>
            </a:extLst>
          </p:cNvPr>
          <p:cNvSpPr>
            <a:spLocks noGrp="1"/>
          </p:cNvSpPr>
          <p:nvPr>
            <p:ph type="sldNum" sz="quarter" idx="11"/>
          </p:nvPr>
        </p:nvSpPr>
        <p:spPr/>
        <p:txBody>
          <a:bodyPr/>
          <a:lstStyle>
            <a:lvl1pPr>
              <a:defRPr/>
            </a:lvl1pPr>
          </a:lstStyle>
          <a:p>
            <a:fld id="{CD4E7325-62F6-41AD-94AB-0640E4367A80}"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3101449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ECAAC5EA-3935-44EB-B28C-D353193CB4F9}"/>
              </a:ext>
            </a:extLst>
          </p:cNvPr>
          <p:cNvSpPr>
            <a:spLocks noGrp="1"/>
          </p:cNvSpPr>
          <p:nvPr>
            <p:ph type="dt" sz="half" idx="10"/>
          </p:nvPr>
        </p:nvSpPr>
        <p:spPr/>
        <p:txBody>
          <a:bodyPr/>
          <a:lstStyle>
            <a:lvl1pPr>
              <a:defRPr/>
            </a:lvl1pPr>
          </a:lstStyle>
          <a:p>
            <a:pPr>
              <a:defRPr/>
            </a:pPr>
            <a:r>
              <a:rPr lang="en-US"/>
              <a:t>As of: </a:t>
            </a:r>
          </a:p>
        </p:txBody>
      </p:sp>
      <p:sp>
        <p:nvSpPr>
          <p:cNvPr id="6" name="Slide Number Placeholder 5">
            <a:extLst>
              <a:ext uri="{FF2B5EF4-FFF2-40B4-BE49-F238E27FC236}">
                <a16:creationId xmlns:a16="http://schemas.microsoft.com/office/drawing/2014/main" id="{51500720-4DF3-4D69-B2B1-EFC4A6A9BA26}"/>
              </a:ext>
            </a:extLst>
          </p:cNvPr>
          <p:cNvSpPr>
            <a:spLocks noGrp="1"/>
          </p:cNvSpPr>
          <p:nvPr>
            <p:ph type="sldNum" sz="quarter" idx="11"/>
          </p:nvPr>
        </p:nvSpPr>
        <p:spPr/>
        <p:txBody>
          <a:bodyPr/>
          <a:lstStyle>
            <a:lvl1pPr>
              <a:defRPr/>
            </a:lvl1pPr>
          </a:lstStyle>
          <a:p>
            <a:fld id="{A25E3B5A-7F05-4830-8756-9298E5ABC7A2}"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272617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48C50CD2-907F-44A2-9D6C-2AFF5DB77172}"/>
              </a:ext>
            </a:extLst>
          </p:cNvPr>
          <p:cNvSpPr>
            <a:spLocks noGrp="1"/>
          </p:cNvSpPr>
          <p:nvPr>
            <p:ph type="dt" sz="half" idx="10"/>
          </p:nvPr>
        </p:nvSpPr>
        <p:spPr/>
        <p:txBody>
          <a:bodyPr/>
          <a:lstStyle>
            <a:lvl1pPr>
              <a:defRPr/>
            </a:lvl1pPr>
          </a:lstStyle>
          <a:p>
            <a:pPr>
              <a:defRPr/>
            </a:pPr>
            <a:r>
              <a:rPr lang="en-US"/>
              <a:t>As of: </a:t>
            </a:r>
          </a:p>
        </p:txBody>
      </p:sp>
      <p:sp>
        <p:nvSpPr>
          <p:cNvPr id="6" name="Slide Number Placeholder 5">
            <a:extLst>
              <a:ext uri="{FF2B5EF4-FFF2-40B4-BE49-F238E27FC236}">
                <a16:creationId xmlns:a16="http://schemas.microsoft.com/office/drawing/2014/main" id="{807488CD-AD22-41D5-B8AF-45FAE1FEED82}"/>
              </a:ext>
            </a:extLst>
          </p:cNvPr>
          <p:cNvSpPr>
            <a:spLocks noGrp="1"/>
          </p:cNvSpPr>
          <p:nvPr>
            <p:ph type="sldNum" sz="quarter" idx="11"/>
          </p:nvPr>
        </p:nvSpPr>
        <p:spPr/>
        <p:txBody>
          <a:bodyPr/>
          <a:lstStyle>
            <a:lvl1pPr>
              <a:defRPr/>
            </a:lvl1pPr>
          </a:lstStyle>
          <a:p>
            <a:fld id="{4D1429EF-78FE-4265-BEFA-A300B144F4A5}" type="slidenum">
              <a:rPr lang="en-US" altLang="en-US"/>
              <a:pPr/>
              <a:t>‹#›</a:t>
            </a:fld>
            <a:endParaRPr lang="en-US" altLang="en-US">
              <a:solidFill>
                <a:schemeClr val="bg2"/>
              </a:solidFill>
            </a:endParaRPr>
          </a:p>
        </p:txBody>
      </p:sp>
    </p:spTree>
    <p:extLst>
      <p:ext uri="{BB962C8B-B14F-4D97-AF65-F5344CB8AC3E}">
        <p14:creationId xmlns:p14="http://schemas.microsoft.com/office/powerpoint/2010/main" val="687007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a:extLst>
              <a:ext uri="{FF2B5EF4-FFF2-40B4-BE49-F238E27FC236}">
                <a16:creationId xmlns:a16="http://schemas.microsoft.com/office/drawing/2014/main" id="{421F5EF4-3805-4474-A856-0BAE249AF46D}"/>
              </a:ext>
            </a:extLst>
          </p:cNvPr>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a:solidFill>
                  <a:srgbClr val="969696"/>
                </a:solidFill>
                <a:latin typeface="Arial" charset="0"/>
                <a:cs typeface="+mn-cs"/>
              </a:defRPr>
            </a:lvl1pPr>
          </a:lstStyle>
          <a:p>
            <a:pPr>
              <a:defRPr/>
            </a:pPr>
            <a:r>
              <a:rPr lang="en-US"/>
              <a:t>As of: </a:t>
            </a:r>
          </a:p>
        </p:txBody>
      </p:sp>
      <p:sp>
        <p:nvSpPr>
          <p:cNvPr id="49156" name="Rectangle 1028">
            <a:extLst>
              <a:ext uri="{FF2B5EF4-FFF2-40B4-BE49-F238E27FC236}">
                <a16:creationId xmlns:a16="http://schemas.microsoft.com/office/drawing/2014/main" id="{78F756EA-662E-438E-8D80-AFDDF33C58F7}"/>
              </a:ext>
            </a:extLst>
          </p:cNvPr>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solidFill>
                  <a:srgbClr val="7F7F7F"/>
                </a:solidFill>
              </a:defRPr>
            </a:lvl1pPr>
          </a:lstStyle>
          <a:p>
            <a:fld id="{69716B47-582E-42E8-A263-DF277C7C6246}" type="slidenum">
              <a:rPr lang="en-US" altLang="en-US"/>
              <a:pPr/>
              <a:t>‹#›</a:t>
            </a:fld>
            <a:endParaRPr lang="en-US" altLang="en-US"/>
          </a:p>
        </p:txBody>
      </p:sp>
      <p:sp>
        <p:nvSpPr>
          <p:cNvPr id="1028" name="Text Box 1029">
            <a:extLst>
              <a:ext uri="{FF2B5EF4-FFF2-40B4-BE49-F238E27FC236}">
                <a16:creationId xmlns:a16="http://schemas.microsoft.com/office/drawing/2014/main" id="{95B41C0D-F5F3-4526-AE8B-C44F08E4D8EE}"/>
              </a:ext>
            </a:extLst>
          </p:cNvPr>
          <p:cNvSpPr txBox="1">
            <a:spLocks noChangeArrowheads="1"/>
          </p:cNvSpPr>
          <p:nvPr/>
        </p:nvSpPr>
        <p:spPr bwMode="auto">
          <a:xfrm>
            <a:off x="1295400" y="6491288"/>
            <a:ext cx="6553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spcBef>
                <a:spcPct val="50000"/>
              </a:spcBef>
            </a:pPr>
            <a:r>
              <a:rPr lang="en-US" altLang="en-US" sz="1600" b="1" i="1">
                <a:latin typeface="Century Schoolbook" panose="02040604050505020304" pitchFamily="18" charset="0"/>
              </a:rPr>
              <a:t>I n t e g r i t y  -  S e r v i c e  -  E x c e l l e n c e</a:t>
            </a:r>
          </a:p>
        </p:txBody>
      </p:sp>
      <p:sp>
        <p:nvSpPr>
          <p:cNvPr id="1029" name="Rectangle 1030">
            <a:extLst>
              <a:ext uri="{FF2B5EF4-FFF2-40B4-BE49-F238E27FC236}">
                <a16:creationId xmlns:a16="http://schemas.microsoft.com/office/drawing/2014/main" id="{C412D060-1609-44A1-869B-3C5F769814BA}"/>
              </a:ext>
            </a:extLst>
          </p:cNvPr>
          <p:cNvSpPr>
            <a:spLocks noGrp="1" noChangeArrowheads="1"/>
          </p:cNvSpPr>
          <p:nvPr>
            <p:ph type="title"/>
          </p:nvPr>
        </p:nvSpPr>
        <p:spPr bwMode="auto">
          <a:xfrm>
            <a:off x="3092450" y="0"/>
            <a:ext cx="5715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Line 1035">
            <a:extLst>
              <a:ext uri="{FF2B5EF4-FFF2-40B4-BE49-F238E27FC236}">
                <a16:creationId xmlns:a16="http://schemas.microsoft.com/office/drawing/2014/main" id="{AF54AC76-B35A-484A-97A5-3D7AF826F1CA}"/>
              </a:ext>
            </a:extLst>
          </p:cNvPr>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1" name="Line 1036">
            <a:extLst>
              <a:ext uri="{FF2B5EF4-FFF2-40B4-BE49-F238E27FC236}">
                <a16:creationId xmlns:a16="http://schemas.microsoft.com/office/drawing/2014/main" id="{4E51F0C5-29CF-4F7C-A46C-C4B9B1CD7CEF}"/>
              </a:ext>
            </a:extLst>
          </p:cNvPr>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2" name="Rectangle 1040">
            <a:extLst>
              <a:ext uri="{FF2B5EF4-FFF2-40B4-BE49-F238E27FC236}">
                <a16:creationId xmlns:a16="http://schemas.microsoft.com/office/drawing/2014/main" id="{03B25F32-61F8-4586-A3E6-618C8B2B8913}"/>
              </a:ext>
            </a:extLst>
          </p:cNvPr>
          <p:cNvSpPr>
            <a:spLocks noGrp="1" noChangeArrowheads="1"/>
          </p:cNvSpPr>
          <p:nvPr>
            <p:ph type="body" idx="1"/>
          </p:nvPr>
        </p:nvSpPr>
        <p:spPr bwMode="auto">
          <a:xfrm>
            <a:off x="276225" y="1504950"/>
            <a:ext cx="839787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pic>
        <p:nvPicPr>
          <p:cNvPr id="1033" name="Picture 10" descr="YoAFF%20Vert%202%20clr.png">
            <a:extLst>
              <a:ext uri="{FF2B5EF4-FFF2-40B4-BE49-F238E27FC236}">
                <a16:creationId xmlns:a16="http://schemas.microsoft.com/office/drawing/2014/main" id="{5AA9AA5D-7692-4044-B89A-819E163E20B2}"/>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09575" y="268288"/>
            <a:ext cx="28987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 id="2147483954" r:id="rId12"/>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anose="05000000000000000000"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49A27540-864C-46C0-A379-644E6222DCAE}"/>
              </a:ext>
            </a:extLst>
          </p:cNvPr>
          <p:cNvSpPr>
            <a:spLocks noGrp="1" noChangeArrowheads="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A0615990-98C8-460A-9CC9-BFCB3FB465D0}" type="slidenum">
              <a:rPr lang="en-US" altLang="en-US" sz="1000">
                <a:solidFill>
                  <a:srgbClr val="7F7F7F"/>
                </a:solidFill>
              </a:rPr>
              <a:pPr/>
              <a:t>1</a:t>
            </a:fld>
            <a:endParaRPr lang="en-US" altLang="en-US" sz="1000">
              <a:solidFill>
                <a:schemeClr val="bg2"/>
              </a:solidFill>
            </a:endParaRPr>
          </a:p>
        </p:txBody>
      </p:sp>
      <p:sp>
        <p:nvSpPr>
          <p:cNvPr id="14339" name="Rectangle 3">
            <a:extLst>
              <a:ext uri="{FF2B5EF4-FFF2-40B4-BE49-F238E27FC236}">
                <a16:creationId xmlns:a16="http://schemas.microsoft.com/office/drawing/2014/main" id="{4369A6CA-073C-46CA-BCB6-A1E5E5861634}"/>
              </a:ext>
            </a:extLst>
          </p:cNvPr>
          <p:cNvSpPr>
            <a:spLocks noChangeArrowheads="1"/>
          </p:cNvSpPr>
          <p:nvPr/>
        </p:nvSpPr>
        <p:spPr bwMode="auto">
          <a:xfrm>
            <a:off x="457200" y="1941513"/>
            <a:ext cx="8305800"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4400" b="1">
                <a:solidFill>
                  <a:srgbClr val="151C77"/>
                </a:solidFill>
              </a:rPr>
              <a:t>Selected Acquisition Report (SAR)</a:t>
            </a:r>
            <a:br>
              <a:rPr lang="en-US" altLang="en-US" sz="4400" b="1">
                <a:solidFill>
                  <a:srgbClr val="151C77"/>
                </a:solidFill>
              </a:rPr>
            </a:br>
            <a:endParaRPr lang="en-US" altLang="en-US" sz="4400" b="1">
              <a:latin typeface="Times New Roman" panose="02020603050405020304" pitchFamily="18" charset="0"/>
            </a:endParaRPr>
          </a:p>
        </p:txBody>
      </p:sp>
      <p:sp>
        <p:nvSpPr>
          <p:cNvPr id="14340" name="Rectangle 4">
            <a:extLst>
              <a:ext uri="{FF2B5EF4-FFF2-40B4-BE49-F238E27FC236}">
                <a16:creationId xmlns:a16="http://schemas.microsoft.com/office/drawing/2014/main" id="{98F3BC68-6C9C-4311-90E0-E382C46A9CD6}"/>
              </a:ext>
            </a:extLst>
          </p:cNvPr>
          <p:cNvSpPr>
            <a:spLocks noChangeArrowheads="1"/>
          </p:cNvSpPr>
          <p:nvPr/>
        </p:nvSpPr>
        <p:spPr bwMode="auto">
          <a:xfrm>
            <a:off x="3879850" y="4897438"/>
            <a:ext cx="4979988"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2000" b="1"/>
              <a:t>Maj Kyle Reybitz</a:t>
            </a:r>
          </a:p>
          <a:p>
            <a:pPr algn="r"/>
            <a:r>
              <a:rPr lang="en-US" altLang="en-US" sz="2000" b="1"/>
              <a:t>SAF/AQXRR</a:t>
            </a:r>
          </a:p>
          <a:p>
            <a:pPr algn="r"/>
            <a:r>
              <a:rPr lang="en-US" altLang="en-US" sz="2000" b="1"/>
              <a:t>as of 19 Jan 10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a:extLst>
              <a:ext uri="{FF2B5EF4-FFF2-40B4-BE49-F238E27FC236}">
                <a16:creationId xmlns:a16="http://schemas.microsoft.com/office/drawing/2014/main" id="{C01087CE-EF9E-491B-9661-86891DA7FC21}"/>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48DC1F62-FEF0-4050-8358-B9E3AFA06FA1}" type="slidenum">
              <a:rPr lang="en-US" altLang="en-US" sz="1000">
                <a:solidFill>
                  <a:srgbClr val="7F7F7F"/>
                </a:solidFill>
              </a:rPr>
              <a:pPr/>
              <a:t>10</a:t>
            </a:fld>
            <a:endParaRPr lang="en-US" altLang="en-US" sz="1000">
              <a:solidFill>
                <a:schemeClr val="bg2"/>
              </a:solidFill>
            </a:endParaRPr>
          </a:p>
        </p:txBody>
      </p:sp>
      <p:sp>
        <p:nvSpPr>
          <p:cNvPr id="23555" name="Rectangle 2">
            <a:extLst>
              <a:ext uri="{FF2B5EF4-FFF2-40B4-BE49-F238E27FC236}">
                <a16:creationId xmlns:a16="http://schemas.microsoft.com/office/drawing/2014/main" id="{3593ECE4-5AF9-4EF5-B984-2E43E031A5A1}"/>
              </a:ext>
            </a:extLst>
          </p:cNvPr>
          <p:cNvSpPr>
            <a:spLocks noGrp="1" noChangeArrowheads="1"/>
          </p:cNvSpPr>
          <p:nvPr>
            <p:ph type="title"/>
          </p:nvPr>
        </p:nvSpPr>
        <p:spPr/>
        <p:txBody>
          <a:bodyPr/>
          <a:lstStyle/>
          <a:p>
            <a:r>
              <a:rPr lang="en-US" altLang="en-US"/>
              <a:t>SAR – AQXR Role</a:t>
            </a:r>
          </a:p>
        </p:txBody>
      </p:sp>
      <p:sp>
        <p:nvSpPr>
          <p:cNvPr id="23556" name="Rectangle 3">
            <a:extLst>
              <a:ext uri="{FF2B5EF4-FFF2-40B4-BE49-F238E27FC236}">
                <a16:creationId xmlns:a16="http://schemas.microsoft.com/office/drawing/2014/main" id="{121AC113-2486-4B42-96B9-CDFC3BFEE243}"/>
              </a:ext>
            </a:extLst>
          </p:cNvPr>
          <p:cNvSpPr>
            <a:spLocks noGrp="1" noChangeArrowheads="1"/>
          </p:cNvSpPr>
          <p:nvPr>
            <p:ph type="body" idx="1"/>
          </p:nvPr>
        </p:nvSpPr>
        <p:spPr>
          <a:xfrm>
            <a:off x="379413" y="960438"/>
            <a:ext cx="8131175" cy="5208587"/>
          </a:xfrm>
        </p:spPr>
        <p:txBody>
          <a:bodyPr/>
          <a:lstStyle/>
          <a:p>
            <a:pPr lvl="1">
              <a:lnSpc>
                <a:spcPct val="90000"/>
              </a:lnSpc>
              <a:buFont typeface="Wingdings" panose="05000000000000000000" pitchFamily="2" charset="2"/>
              <a:buNone/>
            </a:pPr>
            <a:r>
              <a:rPr lang="en-US" altLang="en-US" sz="2400"/>
              <a:t> </a:t>
            </a:r>
          </a:p>
          <a:p>
            <a:pPr>
              <a:lnSpc>
                <a:spcPct val="90000"/>
              </a:lnSpc>
            </a:pPr>
            <a:r>
              <a:rPr lang="en-US" altLang="en-US" sz="2400"/>
              <a:t>Coordinate with OSD, PEOs and PMOs</a:t>
            </a:r>
          </a:p>
          <a:p>
            <a:pPr lvl="1">
              <a:lnSpc>
                <a:spcPct val="90000"/>
              </a:lnSpc>
            </a:pPr>
            <a:r>
              <a:rPr lang="en-US" altLang="en-US" b="0"/>
              <a:t>Support telcons with PMOs, OSD &amp; AQX</a:t>
            </a:r>
          </a:p>
          <a:p>
            <a:pPr lvl="2">
              <a:lnSpc>
                <a:spcPct val="90000"/>
              </a:lnSpc>
            </a:pPr>
            <a:r>
              <a:rPr lang="en-US" altLang="en-US" sz="1800" b="0"/>
              <a:t>Also PEM and PEO staffs in some cases</a:t>
            </a:r>
          </a:p>
          <a:p>
            <a:pPr lvl="1">
              <a:lnSpc>
                <a:spcPct val="90000"/>
              </a:lnSpc>
            </a:pPr>
            <a:r>
              <a:rPr lang="en-US" altLang="en-US" b="0"/>
              <a:t>Package and process classified annexes</a:t>
            </a:r>
          </a:p>
          <a:p>
            <a:pPr>
              <a:lnSpc>
                <a:spcPct val="90000"/>
              </a:lnSpc>
              <a:buFont typeface="Wingdings" panose="05000000000000000000" pitchFamily="2" charset="2"/>
              <a:buNone/>
            </a:pPr>
            <a:endParaRPr lang="en-US" altLang="en-US" sz="2400"/>
          </a:p>
          <a:p>
            <a:pPr>
              <a:lnSpc>
                <a:spcPct val="90000"/>
              </a:lnSpc>
            </a:pPr>
            <a:r>
              <a:rPr lang="en-US" altLang="en-US" sz="2400"/>
              <a:t>Quality check of documents</a:t>
            </a:r>
          </a:p>
          <a:p>
            <a:pPr>
              <a:lnSpc>
                <a:spcPct val="90000"/>
              </a:lnSpc>
            </a:pPr>
            <a:endParaRPr lang="en-US" altLang="en-US" sz="2400"/>
          </a:p>
          <a:p>
            <a:pPr>
              <a:lnSpc>
                <a:spcPct val="90000"/>
              </a:lnSpc>
            </a:pPr>
            <a:r>
              <a:rPr lang="en-US" altLang="en-US" sz="2400"/>
              <a:t>Manage back-and-forth activity between Air Force and OSD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a:extLst>
              <a:ext uri="{FF2B5EF4-FFF2-40B4-BE49-F238E27FC236}">
                <a16:creationId xmlns:a16="http://schemas.microsoft.com/office/drawing/2014/main" id="{728FA0C2-C32C-4CB1-9E36-7D29FDAB4DCC}"/>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643D3771-3343-4C15-8290-7CABE267F864}" type="slidenum">
              <a:rPr lang="en-US" altLang="en-US" sz="1000">
                <a:solidFill>
                  <a:srgbClr val="7F7F7F"/>
                </a:solidFill>
              </a:rPr>
              <a:pPr/>
              <a:t>11</a:t>
            </a:fld>
            <a:endParaRPr lang="en-US" altLang="en-US" sz="1000">
              <a:solidFill>
                <a:schemeClr val="bg2"/>
              </a:solidFill>
            </a:endParaRPr>
          </a:p>
        </p:txBody>
      </p:sp>
      <p:sp>
        <p:nvSpPr>
          <p:cNvPr id="24579" name="Rectangle 7170">
            <a:extLst>
              <a:ext uri="{FF2B5EF4-FFF2-40B4-BE49-F238E27FC236}">
                <a16:creationId xmlns:a16="http://schemas.microsoft.com/office/drawing/2014/main" id="{D3B9EDDB-9198-4176-B3B2-3C651EC360E4}"/>
              </a:ext>
            </a:extLst>
          </p:cNvPr>
          <p:cNvSpPr>
            <a:spLocks noGrp="1" noChangeArrowheads="1"/>
          </p:cNvSpPr>
          <p:nvPr>
            <p:ph type="title"/>
          </p:nvPr>
        </p:nvSpPr>
        <p:spPr/>
        <p:txBody>
          <a:bodyPr/>
          <a:lstStyle/>
          <a:p>
            <a:r>
              <a:rPr lang="en-US" altLang="en-US"/>
              <a:t> Dec 09 SAR Considerations</a:t>
            </a:r>
          </a:p>
        </p:txBody>
      </p:sp>
      <p:sp>
        <p:nvSpPr>
          <p:cNvPr id="24580" name="Rectangle 7171">
            <a:extLst>
              <a:ext uri="{FF2B5EF4-FFF2-40B4-BE49-F238E27FC236}">
                <a16:creationId xmlns:a16="http://schemas.microsoft.com/office/drawing/2014/main" id="{BC36CED1-764C-4EE7-8EFF-B388463FEEA5}"/>
              </a:ext>
            </a:extLst>
          </p:cNvPr>
          <p:cNvSpPr>
            <a:spLocks noGrp="1" noChangeArrowheads="1"/>
          </p:cNvSpPr>
          <p:nvPr>
            <p:ph type="body" idx="1"/>
          </p:nvPr>
        </p:nvSpPr>
        <p:spPr>
          <a:xfrm>
            <a:off x="327025" y="1293813"/>
            <a:ext cx="8686800" cy="5008562"/>
          </a:xfrm>
        </p:spPr>
        <p:txBody>
          <a:bodyPr/>
          <a:lstStyle/>
          <a:p>
            <a:pPr marL="457200" indent="-457200">
              <a:lnSpc>
                <a:spcPts val="2400"/>
              </a:lnSpc>
              <a:spcBef>
                <a:spcPts val="600"/>
              </a:spcBef>
            </a:pPr>
            <a:r>
              <a:rPr lang="en-US" altLang="en-US"/>
              <a:t>Dec 09 SARs expected to document accomplishments and variances since Dec 07 SARs</a:t>
            </a:r>
          </a:p>
          <a:p>
            <a:pPr marL="860425" lvl="1" indent="-457200">
              <a:lnSpc>
                <a:spcPts val="2400"/>
              </a:lnSpc>
              <a:spcBef>
                <a:spcPts val="600"/>
              </a:spcBef>
            </a:pPr>
            <a:r>
              <a:rPr lang="en-US" altLang="en-US" sz="1800" b="0"/>
              <a:t>Dec 08 “Limited” SARs are available upon request to SAF/AQXRR but are not stored in DAMIR</a:t>
            </a:r>
          </a:p>
          <a:p>
            <a:pPr marL="457200" indent="-457200">
              <a:lnSpc>
                <a:spcPts val="2400"/>
              </a:lnSpc>
              <a:spcBef>
                <a:spcPts val="600"/>
              </a:spcBef>
            </a:pPr>
            <a:r>
              <a:rPr lang="en-US" altLang="en-US"/>
              <a:t>Weapons System Acquisition Reform Act (WSARA) 2009 Impacts TBD (expect guidance from OSD)</a:t>
            </a:r>
          </a:p>
          <a:p>
            <a:pPr marL="860425" lvl="1" indent="-457200">
              <a:lnSpc>
                <a:spcPts val="2400"/>
              </a:lnSpc>
              <a:spcBef>
                <a:spcPts val="600"/>
              </a:spcBef>
            </a:pPr>
            <a:r>
              <a:rPr lang="en-US" altLang="en-US" sz="1800" b="0"/>
              <a:t>DTM 09-027, Section 5e. “For MDAPs, the confidence level statement shall be also included in the next selected acquisition report (SAR)…” </a:t>
            </a:r>
          </a:p>
          <a:p>
            <a:pPr marL="860425" lvl="1" indent="-457200">
              <a:lnSpc>
                <a:spcPts val="2400"/>
              </a:lnSpc>
              <a:spcBef>
                <a:spcPts val="600"/>
              </a:spcBef>
            </a:pPr>
            <a:r>
              <a:rPr lang="en-US" altLang="en-US" sz="1800" b="0"/>
              <a:t>Confidence Level (CL) statement describes the CL used in establishing the cost estimate, the rationale for selecting the CL and if the CL is less than 80 percent, the justification for selecting the lower confidence level. </a:t>
            </a:r>
          </a:p>
          <a:p>
            <a:pPr marL="457200" indent="-457200">
              <a:lnSpc>
                <a:spcPts val="2400"/>
              </a:lnSpc>
              <a:spcBef>
                <a:spcPts val="600"/>
              </a:spcBef>
            </a:pPr>
            <a:r>
              <a:rPr lang="en-US" altLang="en-US"/>
              <a:t>Dec 09 SARs need to be consistent with PB11 FYDP and J-Books</a:t>
            </a:r>
          </a:p>
          <a:p>
            <a:pPr marL="860425" lvl="1" indent="-457200">
              <a:lnSpc>
                <a:spcPts val="2400"/>
              </a:lnSpc>
              <a:spcBef>
                <a:spcPts val="600"/>
              </a:spcBef>
            </a:pPr>
            <a:r>
              <a:rPr lang="en-US" altLang="en-US" sz="1800" b="0"/>
              <a:t>Numbers may not match exactly but variations need to be explained</a:t>
            </a:r>
          </a:p>
          <a:p>
            <a:pPr marL="457200" indent="-457200">
              <a:lnSpc>
                <a:spcPts val="2400"/>
              </a:lnSpc>
              <a:spcBef>
                <a:spcPts val="1000"/>
              </a:spcBef>
            </a:pPr>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a:extLst>
              <a:ext uri="{FF2B5EF4-FFF2-40B4-BE49-F238E27FC236}">
                <a16:creationId xmlns:a16="http://schemas.microsoft.com/office/drawing/2014/main" id="{01C11B55-51FD-4454-9586-DBF5BCD44198}"/>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2FEDDEFF-C1D4-4A30-8975-DA262A45D4D2}" type="slidenum">
              <a:rPr lang="en-US" altLang="en-US" sz="1000">
                <a:solidFill>
                  <a:srgbClr val="7F7F7F"/>
                </a:solidFill>
              </a:rPr>
              <a:pPr/>
              <a:t>12</a:t>
            </a:fld>
            <a:endParaRPr lang="en-US" altLang="en-US" sz="1000">
              <a:solidFill>
                <a:schemeClr val="bg2"/>
              </a:solidFill>
            </a:endParaRPr>
          </a:p>
        </p:txBody>
      </p:sp>
      <p:sp>
        <p:nvSpPr>
          <p:cNvPr id="25603" name="Rectangle 7170">
            <a:extLst>
              <a:ext uri="{FF2B5EF4-FFF2-40B4-BE49-F238E27FC236}">
                <a16:creationId xmlns:a16="http://schemas.microsoft.com/office/drawing/2014/main" id="{441189D1-B002-4DC0-8316-6207A2732E2F}"/>
              </a:ext>
            </a:extLst>
          </p:cNvPr>
          <p:cNvSpPr>
            <a:spLocks noGrp="1" noChangeArrowheads="1"/>
          </p:cNvSpPr>
          <p:nvPr>
            <p:ph type="title"/>
          </p:nvPr>
        </p:nvSpPr>
        <p:spPr/>
        <p:txBody>
          <a:bodyPr/>
          <a:lstStyle/>
          <a:p>
            <a:r>
              <a:rPr lang="en-US" altLang="en-US"/>
              <a:t> SAR - Summary</a:t>
            </a:r>
          </a:p>
        </p:txBody>
      </p:sp>
      <p:sp>
        <p:nvSpPr>
          <p:cNvPr id="25604" name="Rectangle 7171">
            <a:extLst>
              <a:ext uri="{FF2B5EF4-FFF2-40B4-BE49-F238E27FC236}">
                <a16:creationId xmlns:a16="http://schemas.microsoft.com/office/drawing/2014/main" id="{5AB3465C-5B15-4846-93F4-FD968CF01A89}"/>
              </a:ext>
            </a:extLst>
          </p:cNvPr>
          <p:cNvSpPr>
            <a:spLocks noGrp="1" noChangeArrowheads="1"/>
          </p:cNvSpPr>
          <p:nvPr>
            <p:ph type="body" idx="1"/>
          </p:nvPr>
        </p:nvSpPr>
        <p:spPr>
          <a:xfrm>
            <a:off x="327025" y="1457325"/>
            <a:ext cx="8686800" cy="4737100"/>
          </a:xfrm>
        </p:spPr>
        <p:txBody>
          <a:bodyPr/>
          <a:lstStyle/>
          <a:p>
            <a:pPr marL="457200" indent="-457200">
              <a:lnSpc>
                <a:spcPts val="2400"/>
              </a:lnSpc>
              <a:spcBef>
                <a:spcPts val="600"/>
              </a:spcBef>
            </a:pPr>
            <a:r>
              <a:rPr lang="en-US" altLang="en-US" sz="2400"/>
              <a:t>SAR is a PMO deliverable/report to Congress due 60 days after release of PB (forecasted for 1 Feb 10)</a:t>
            </a:r>
          </a:p>
          <a:p>
            <a:pPr marL="457200" indent="-457200">
              <a:lnSpc>
                <a:spcPts val="2400"/>
              </a:lnSpc>
              <a:spcBef>
                <a:spcPts val="600"/>
              </a:spcBef>
            </a:pPr>
            <a:endParaRPr lang="en-US" altLang="en-US" sz="2400" b="0"/>
          </a:p>
          <a:p>
            <a:pPr marL="457200" indent="-457200">
              <a:lnSpc>
                <a:spcPts val="2400"/>
              </a:lnSpc>
              <a:spcBef>
                <a:spcPts val="600"/>
              </a:spcBef>
            </a:pPr>
            <a:endParaRPr lang="en-US" altLang="en-US" sz="2400" b="0"/>
          </a:p>
          <a:p>
            <a:pPr marL="457200" indent="-457200">
              <a:lnSpc>
                <a:spcPts val="2400"/>
              </a:lnSpc>
              <a:spcBef>
                <a:spcPts val="600"/>
              </a:spcBef>
            </a:pPr>
            <a:r>
              <a:rPr lang="en-US" altLang="en-US" sz="2400"/>
              <a:t>SAF/AQX is the SAR Service Point of Contact; facilitator between PEO/PMO and OSD</a:t>
            </a:r>
          </a:p>
          <a:p>
            <a:pPr marL="457200" indent="-457200">
              <a:lnSpc>
                <a:spcPts val="2400"/>
              </a:lnSpc>
              <a:spcBef>
                <a:spcPts val="600"/>
              </a:spcBef>
            </a:pPr>
            <a:endParaRPr lang="en-US" altLang="en-US" sz="2400"/>
          </a:p>
          <a:p>
            <a:pPr marL="860425" lvl="1" indent="-457200">
              <a:lnSpc>
                <a:spcPts val="2400"/>
              </a:lnSpc>
              <a:spcBef>
                <a:spcPts val="600"/>
              </a:spcBef>
              <a:buFont typeface="Wingdings" panose="05000000000000000000" pitchFamily="2" charset="2"/>
              <a:buNone/>
            </a:pPr>
            <a:endParaRPr lang="en-US" altLang="en-US" b="0"/>
          </a:p>
          <a:p>
            <a:pPr marL="457200" indent="-457200">
              <a:lnSpc>
                <a:spcPts val="2400"/>
              </a:lnSpc>
              <a:spcBef>
                <a:spcPts val="600"/>
              </a:spcBef>
            </a:pPr>
            <a:r>
              <a:rPr lang="en-US" altLang="en-US" sz="2400"/>
              <a:t>Initial SAR submissions for all MDAPS due to SAF/AQXRR by 8 Feb 10; </a:t>
            </a:r>
            <a:r>
              <a:rPr lang="en-US" altLang="en-US" sz="2400" u="sng"/>
              <a:t>early start is key!</a:t>
            </a:r>
          </a:p>
          <a:p>
            <a:pPr marL="860425" lvl="1" indent="-457200">
              <a:lnSpc>
                <a:spcPts val="2400"/>
              </a:lnSpc>
              <a:spcBef>
                <a:spcPts val="600"/>
              </a:spcBef>
            </a:pPr>
            <a:r>
              <a:rPr lang="en-US" altLang="en-US" b="0"/>
              <a:t>AF Inflation indices sent 12 Jan, Army/Navy indices sent 13 Jan</a:t>
            </a:r>
          </a:p>
          <a:p>
            <a:pPr marL="860425" lvl="1" indent="-457200">
              <a:lnSpc>
                <a:spcPts val="2400"/>
              </a:lnSpc>
              <a:spcBef>
                <a:spcPts val="600"/>
              </a:spcBef>
            </a:pPr>
            <a:r>
              <a:rPr lang="en-US" altLang="en-US" b="0"/>
              <a:t>Official “SAR Kickoff” Memo from SAF/AQX (including OSD Memo w/Dec 09 SAR specifics) sent week of 25 Jan 10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a:extLst>
              <a:ext uri="{FF2B5EF4-FFF2-40B4-BE49-F238E27FC236}">
                <a16:creationId xmlns:a16="http://schemas.microsoft.com/office/drawing/2014/main" id="{83F2F53E-2504-4B37-A96B-5B2FA10A6365}"/>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65D01D1A-D96D-499A-A2AF-97F490FBD09E}" type="slidenum">
              <a:rPr lang="en-US" altLang="en-US" sz="1000">
                <a:solidFill>
                  <a:srgbClr val="7F7F7F"/>
                </a:solidFill>
              </a:rPr>
              <a:pPr/>
              <a:t>13</a:t>
            </a:fld>
            <a:endParaRPr lang="en-US" altLang="en-US" sz="1000">
              <a:solidFill>
                <a:schemeClr val="bg2"/>
              </a:solidFill>
            </a:endParaRPr>
          </a:p>
        </p:txBody>
      </p:sp>
      <p:sp>
        <p:nvSpPr>
          <p:cNvPr id="26627" name="Rectangle 7170">
            <a:extLst>
              <a:ext uri="{FF2B5EF4-FFF2-40B4-BE49-F238E27FC236}">
                <a16:creationId xmlns:a16="http://schemas.microsoft.com/office/drawing/2014/main" id="{B1C5A2AE-A841-4005-9AA8-7A1564A8B43F}"/>
              </a:ext>
            </a:extLst>
          </p:cNvPr>
          <p:cNvSpPr>
            <a:spLocks noGrp="1" noChangeArrowheads="1"/>
          </p:cNvSpPr>
          <p:nvPr>
            <p:ph type="title"/>
          </p:nvPr>
        </p:nvSpPr>
        <p:spPr/>
        <p:txBody>
          <a:bodyPr/>
          <a:lstStyle/>
          <a:p>
            <a:r>
              <a:rPr lang="en-US" altLang="en-US"/>
              <a:t> BACK-UP</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a:extLst>
              <a:ext uri="{FF2B5EF4-FFF2-40B4-BE49-F238E27FC236}">
                <a16:creationId xmlns:a16="http://schemas.microsoft.com/office/drawing/2014/main" id="{A4AB30FD-875A-458E-88CD-E8E2506EF680}"/>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11E2E263-A3AA-4BE1-A167-F023AF1ED1D4}" type="slidenum">
              <a:rPr lang="en-US" altLang="en-US" sz="1000">
                <a:solidFill>
                  <a:srgbClr val="7F7F7F"/>
                </a:solidFill>
              </a:rPr>
              <a:pPr/>
              <a:t>14</a:t>
            </a:fld>
            <a:endParaRPr lang="en-US" altLang="en-US" sz="1000">
              <a:solidFill>
                <a:schemeClr val="bg2"/>
              </a:solidFill>
            </a:endParaRPr>
          </a:p>
        </p:txBody>
      </p:sp>
      <p:sp>
        <p:nvSpPr>
          <p:cNvPr id="27651" name="Rectangle 2050">
            <a:extLst>
              <a:ext uri="{FF2B5EF4-FFF2-40B4-BE49-F238E27FC236}">
                <a16:creationId xmlns:a16="http://schemas.microsoft.com/office/drawing/2014/main" id="{B0543E96-BB5F-456D-B1D0-950E45C214E2}"/>
              </a:ext>
            </a:extLst>
          </p:cNvPr>
          <p:cNvSpPr>
            <a:spLocks noGrp="1" noChangeArrowheads="1"/>
          </p:cNvSpPr>
          <p:nvPr>
            <p:ph type="title"/>
          </p:nvPr>
        </p:nvSpPr>
        <p:spPr/>
        <p:txBody>
          <a:bodyPr/>
          <a:lstStyle/>
          <a:p>
            <a:r>
              <a:rPr lang="en-US" altLang="en-US"/>
              <a:t>APB &amp; Nunn-McCurdy Background</a:t>
            </a:r>
          </a:p>
        </p:txBody>
      </p:sp>
      <p:sp>
        <p:nvSpPr>
          <p:cNvPr id="27652" name="Rectangle 2051">
            <a:extLst>
              <a:ext uri="{FF2B5EF4-FFF2-40B4-BE49-F238E27FC236}">
                <a16:creationId xmlns:a16="http://schemas.microsoft.com/office/drawing/2014/main" id="{CF6E074A-C64F-4DC8-93B7-BAB61012CC35}"/>
              </a:ext>
            </a:extLst>
          </p:cNvPr>
          <p:cNvSpPr>
            <a:spLocks noGrp="1" noChangeArrowheads="1"/>
          </p:cNvSpPr>
          <p:nvPr>
            <p:ph type="body" idx="1"/>
          </p:nvPr>
        </p:nvSpPr>
        <p:spPr>
          <a:xfrm>
            <a:off x="361950" y="1322388"/>
            <a:ext cx="8447088" cy="5000625"/>
          </a:xfrm>
        </p:spPr>
        <p:txBody>
          <a:bodyPr/>
          <a:lstStyle/>
          <a:p>
            <a:r>
              <a:rPr lang="en-US" altLang="en-US" sz="1600"/>
              <a:t>Purpose: To provide Congressional unit cost reporting for Major Defense Acquisition Programs (MDAPs) that are submitting Selected Acquisition Reports (SARs) (except MDAPs reporting RDT&amp;E only costs prior to Milestone B)</a:t>
            </a:r>
          </a:p>
          <a:p>
            <a:r>
              <a:rPr lang="en-US" altLang="en-US" sz="1600"/>
              <a:t>Applicable Statute: Title 10, United States Code, Section 2433 (Unit Cost Reports) and Section 2435 (Baseline Description)</a:t>
            </a:r>
          </a:p>
          <a:p>
            <a:r>
              <a:rPr lang="en-US" altLang="en-US" sz="1600"/>
              <a:t>Unit Cost Measurements (in base-year dollars):</a:t>
            </a:r>
          </a:p>
          <a:p>
            <a:pPr lvl="1"/>
            <a:r>
              <a:rPr lang="en-US" altLang="en-US" sz="1400" b="0"/>
              <a:t>PAUC (Program Acquisition Unit Cost)</a:t>
            </a:r>
          </a:p>
          <a:p>
            <a:pPr lvl="1">
              <a:buFont typeface="Wingdings" panose="05000000000000000000" pitchFamily="2" charset="2"/>
              <a:buNone/>
            </a:pPr>
            <a:r>
              <a:rPr lang="en-US" altLang="en-US" sz="1400" b="0"/>
              <a:t>      = (RDT&amp;E $ + Procurement $ + MILCON $ + Acquisition-Related O&amp;M $) / Total Quantity</a:t>
            </a:r>
          </a:p>
          <a:p>
            <a:pPr lvl="1"/>
            <a:r>
              <a:rPr lang="en-US" altLang="en-US" sz="1400" b="0"/>
              <a:t>APUC (Average Procurement Unit Cost)</a:t>
            </a:r>
          </a:p>
          <a:p>
            <a:pPr lvl="1">
              <a:buFont typeface="Wingdings" panose="05000000000000000000" pitchFamily="2" charset="2"/>
              <a:buNone/>
            </a:pPr>
            <a:r>
              <a:rPr lang="en-US" altLang="en-US" sz="1400" b="0"/>
              <a:t>      = Procurement $ / Procurement Quantity</a:t>
            </a:r>
          </a:p>
          <a:p>
            <a:r>
              <a:rPr lang="en-US" altLang="en-US" sz="1600"/>
              <a:t>Unit Cost Tracking: Compare </a:t>
            </a:r>
            <a:r>
              <a:rPr lang="en-US" altLang="en-US" sz="1600" i="1"/>
              <a:t>Current Estimate to Current Baseline Estimate and to Original Baseline Estimate</a:t>
            </a:r>
          </a:p>
          <a:p>
            <a:pPr lvl="1"/>
            <a:r>
              <a:rPr lang="en-US" altLang="en-US" sz="1400" b="0" i="1"/>
              <a:t>Current Estimate – Latest estimate of approved program</a:t>
            </a:r>
          </a:p>
          <a:p>
            <a:pPr lvl="1"/>
            <a:r>
              <a:rPr lang="en-US" altLang="en-US" sz="1400" b="0" i="1"/>
              <a:t>Current Baseline Estimate – Currently approved Acquisition Program Baseline (APB)</a:t>
            </a:r>
          </a:p>
          <a:p>
            <a:pPr lvl="1"/>
            <a:r>
              <a:rPr lang="en-US" altLang="en-US" sz="1400" b="0" i="1"/>
              <a:t>Original Baseline Estimate – APB approved at Milestone B (or initial MDAP APB if </a:t>
            </a:r>
            <a:r>
              <a:rPr lang="en-US" altLang="en-US" sz="1400" b="0"/>
              <a:t>designation occurs after Milestone B)</a:t>
            </a:r>
          </a:p>
          <a:p>
            <a:pPr lvl="1"/>
            <a:r>
              <a:rPr lang="en-US" altLang="en-US" sz="1400" b="0"/>
              <a:t>Note: Original Baseline Estimate can be revised only after “Critical” Nunn-McCurdy breach.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a:extLst>
              <a:ext uri="{FF2B5EF4-FFF2-40B4-BE49-F238E27FC236}">
                <a16:creationId xmlns:a16="http://schemas.microsoft.com/office/drawing/2014/main" id="{E61E000E-047E-4FA6-B19B-FA094FBB74F3}"/>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33182B7B-56FA-4292-9A1F-B5ABB94B285C}" type="slidenum">
              <a:rPr lang="en-US" altLang="en-US" sz="1000">
                <a:solidFill>
                  <a:srgbClr val="7F7F7F"/>
                </a:solidFill>
              </a:rPr>
              <a:pPr/>
              <a:t>15</a:t>
            </a:fld>
            <a:endParaRPr lang="en-US" altLang="en-US" sz="1000">
              <a:solidFill>
                <a:schemeClr val="bg2"/>
              </a:solidFill>
            </a:endParaRPr>
          </a:p>
        </p:txBody>
      </p:sp>
      <p:sp>
        <p:nvSpPr>
          <p:cNvPr id="28675" name="Rectangle 2050">
            <a:extLst>
              <a:ext uri="{FF2B5EF4-FFF2-40B4-BE49-F238E27FC236}">
                <a16:creationId xmlns:a16="http://schemas.microsoft.com/office/drawing/2014/main" id="{37FEA690-BB1C-45C5-AF03-680EABC92CC4}"/>
              </a:ext>
            </a:extLst>
          </p:cNvPr>
          <p:cNvSpPr>
            <a:spLocks noGrp="1" noChangeArrowheads="1"/>
          </p:cNvSpPr>
          <p:nvPr>
            <p:ph type="title"/>
          </p:nvPr>
        </p:nvSpPr>
        <p:spPr/>
        <p:txBody>
          <a:bodyPr/>
          <a:lstStyle/>
          <a:p>
            <a:r>
              <a:rPr lang="en-US" altLang="en-US"/>
              <a:t>APB &amp; Nunn-McCurdy Breaches</a:t>
            </a:r>
          </a:p>
        </p:txBody>
      </p:sp>
      <p:sp>
        <p:nvSpPr>
          <p:cNvPr id="28676" name="Rectangle 2051">
            <a:extLst>
              <a:ext uri="{FF2B5EF4-FFF2-40B4-BE49-F238E27FC236}">
                <a16:creationId xmlns:a16="http://schemas.microsoft.com/office/drawing/2014/main" id="{F3D119F9-4243-4C2B-B1C2-5D8BD8D588FE}"/>
              </a:ext>
            </a:extLst>
          </p:cNvPr>
          <p:cNvSpPr>
            <a:spLocks noGrp="1" noChangeArrowheads="1"/>
          </p:cNvSpPr>
          <p:nvPr>
            <p:ph type="body" idx="1"/>
          </p:nvPr>
        </p:nvSpPr>
        <p:spPr>
          <a:xfrm>
            <a:off x="361950" y="1284288"/>
            <a:ext cx="8447088" cy="5103812"/>
          </a:xfrm>
        </p:spPr>
        <p:txBody>
          <a:bodyPr/>
          <a:lstStyle/>
          <a:p>
            <a:r>
              <a:rPr lang="en-US" altLang="en-US" sz="1600"/>
              <a:t>Reporting Requirements:</a:t>
            </a:r>
          </a:p>
          <a:p>
            <a:pPr lvl="1"/>
            <a:r>
              <a:rPr lang="en-US" altLang="en-US" sz="1400" b="0"/>
              <a:t>Internal – Quarterly unit cost reporting required from program manager to Service Acquisition Executive via Defense Acquisition Executive Summary (DAES)/Web Services</a:t>
            </a:r>
          </a:p>
          <a:p>
            <a:pPr lvl="1"/>
            <a:r>
              <a:rPr lang="en-US" altLang="en-US" sz="1400" b="0"/>
              <a:t>External – Breach reporting (see below)</a:t>
            </a:r>
          </a:p>
          <a:p>
            <a:pPr lvl="1"/>
            <a:endParaRPr lang="en-US" altLang="en-US" sz="1400" b="0"/>
          </a:p>
          <a:p>
            <a:pPr lvl="1">
              <a:buFont typeface="Wingdings" panose="05000000000000000000" pitchFamily="2" charset="2"/>
              <a:buNone/>
            </a:pPr>
            <a:endParaRPr lang="en-US" altLang="en-US" sz="1400" b="0"/>
          </a:p>
          <a:p>
            <a:pPr lvl="1">
              <a:buFont typeface="Wingdings" panose="05000000000000000000" pitchFamily="2" charset="2"/>
              <a:buNone/>
            </a:pPr>
            <a:endParaRPr lang="en-US" altLang="en-US" sz="1400" b="0"/>
          </a:p>
          <a:p>
            <a:r>
              <a:rPr lang="en-US" altLang="en-US" sz="1600"/>
              <a:t>For “Significant” breaches, Service Secretary must notify Congress within 45 days of the report (normally PDR) upon which the determination is based and submit a SAR with the required additional unit cost breach information</a:t>
            </a:r>
          </a:p>
          <a:p>
            <a:r>
              <a:rPr lang="en-US" altLang="en-US" sz="1600"/>
              <a:t>For “Critical” breaches, in addition to notification and SAR, the USD(AT&amp;L) must certify to Congress within 60 days of the SAR that:</a:t>
            </a:r>
          </a:p>
          <a:p>
            <a:pPr lvl="1">
              <a:spcBef>
                <a:spcPts val="250"/>
              </a:spcBef>
            </a:pPr>
            <a:r>
              <a:rPr lang="en-US" altLang="en-US" sz="1400" b="0"/>
              <a:t>1. The program is essential to the national security</a:t>
            </a:r>
          </a:p>
          <a:p>
            <a:pPr lvl="1">
              <a:spcBef>
                <a:spcPts val="250"/>
              </a:spcBef>
            </a:pPr>
            <a:r>
              <a:rPr lang="en-US" altLang="en-US" sz="1400" b="0"/>
              <a:t>2. There is no alternative which will provide equal or greater capability at less cost</a:t>
            </a:r>
          </a:p>
          <a:p>
            <a:pPr lvl="1">
              <a:spcBef>
                <a:spcPts val="250"/>
              </a:spcBef>
            </a:pPr>
            <a:r>
              <a:rPr lang="en-US" altLang="en-US" sz="1400" b="0"/>
              <a:t>3. The new estimates of the PAUC and APUC are reasonable</a:t>
            </a:r>
          </a:p>
          <a:p>
            <a:pPr lvl="1">
              <a:spcBef>
                <a:spcPts val="250"/>
              </a:spcBef>
            </a:pPr>
            <a:r>
              <a:rPr lang="en-US" altLang="en-US" sz="1400" b="0"/>
              <a:t>4. The management structure is adequate to control PAUC and APUC</a:t>
            </a:r>
          </a:p>
          <a:p>
            <a:pPr lvl="1">
              <a:spcBef>
                <a:spcPts val="250"/>
              </a:spcBef>
            </a:pPr>
            <a:r>
              <a:rPr lang="en-US" altLang="en-US" sz="1400" b="0"/>
              <a:t>(Note: Certification not required for terminated program)</a:t>
            </a:r>
          </a:p>
          <a:p>
            <a:r>
              <a:rPr lang="en-US" altLang="en-US" sz="1600"/>
              <a:t>If either SAR or certification are not submitted on time, obligational authority suspended on all major contracts</a:t>
            </a:r>
            <a:endParaRPr lang="en-US" altLang="en-US" sz="1200" b="0"/>
          </a:p>
        </p:txBody>
      </p:sp>
      <p:graphicFrame>
        <p:nvGraphicFramePr>
          <p:cNvPr id="6" name="Table 5">
            <a:extLst>
              <a:ext uri="{FF2B5EF4-FFF2-40B4-BE49-F238E27FC236}">
                <a16:creationId xmlns:a16="http://schemas.microsoft.com/office/drawing/2014/main" id="{11E049EF-86FF-42B1-A026-D64C1C935066}"/>
              </a:ext>
            </a:extLst>
          </p:cNvPr>
          <p:cNvGraphicFramePr>
            <a:graphicFrameLocks noGrp="1"/>
          </p:cNvGraphicFramePr>
          <p:nvPr/>
        </p:nvGraphicFramePr>
        <p:xfrm>
          <a:off x="669925" y="2362200"/>
          <a:ext cx="7753350" cy="823913"/>
        </p:xfrm>
        <a:graphic>
          <a:graphicData uri="http://schemas.openxmlformats.org/drawingml/2006/table">
            <a:tbl>
              <a:tblPr firstRow="1" bandRow="1">
                <a:tableStyleId>{21E4AEA4-8DFA-4A89-87EB-49C32662AFE0}</a:tableStyleId>
              </a:tblPr>
              <a:tblGrid>
                <a:gridCol w="2584450">
                  <a:extLst>
                    <a:ext uri="{9D8B030D-6E8A-4147-A177-3AD203B41FA5}">
                      <a16:colId xmlns:a16="http://schemas.microsoft.com/office/drawing/2014/main" val="20000"/>
                    </a:ext>
                  </a:extLst>
                </a:gridCol>
                <a:gridCol w="2584450">
                  <a:extLst>
                    <a:ext uri="{9D8B030D-6E8A-4147-A177-3AD203B41FA5}">
                      <a16:colId xmlns:a16="http://schemas.microsoft.com/office/drawing/2014/main" val="20001"/>
                    </a:ext>
                  </a:extLst>
                </a:gridCol>
                <a:gridCol w="2584450">
                  <a:extLst>
                    <a:ext uri="{9D8B030D-6E8A-4147-A177-3AD203B41FA5}">
                      <a16:colId xmlns:a16="http://schemas.microsoft.com/office/drawing/2014/main" val="20002"/>
                    </a:ext>
                  </a:extLst>
                </a:gridCol>
              </a:tblGrid>
              <a:tr h="305153">
                <a:tc>
                  <a:txBody>
                    <a:bodyPr/>
                    <a:lstStyle/>
                    <a:p>
                      <a:endParaRPr lang="en-US" sz="1400" dirty="0"/>
                    </a:p>
                  </a:txBody>
                  <a:tcPr marL="91443" marR="91443" marT="45773" marB="45773"/>
                </a:tc>
                <a:tc>
                  <a:txBody>
                    <a:bodyPr/>
                    <a:lstStyle/>
                    <a:p>
                      <a:pPr algn="ctr"/>
                      <a:r>
                        <a:rPr lang="en-US" sz="1200" b="1" dirty="0"/>
                        <a:t>“Significant</a:t>
                      </a:r>
                      <a:r>
                        <a:rPr lang="en-US" sz="1200" b="1" baseline="0" dirty="0"/>
                        <a:t> Breach”</a:t>
                      </a:r>
                      <a:endParaRPr lang="en-US" sz="1200" b="1" dirty="0"/>
                    </a:p>
                  </a:txBody>
                  <a:tcPr marL="91443" marR="91443" marT="45773" marB="45773"/>
                </a:tc>
                <a:tc>
                  <a:txBody>
                    <a:bodyPr/>
                    <a:lstStyle/>
                    <a:p>
                      <a:pPr algn="ctr"/>
                      <a:r>
                        <a:rPr lang="en-US" sz="1200" b="1" dirty="0"/>
                        <a:t>“Critical Breach”</a:t>
                      </a:r>
                    </a:p>
                  </a:txBody>
                  <a:tcPr marL="91443" marR="91443" marT="45773" marB="45773"/>
                </a:tc>
                <a:extLst>
                  <a:ext uri="{0D108BD9-81ED-4DB2-BD59-A6C34878D82A}">
                    <a16:rowId xmlns:a16="http://schemas.microsoft.com/office/drawing/2014/main" val="10000"/>
                  </a:ext>
                </a:extLst>
              </a:tr>
              <a:tr h="259380">
                <a:tc>
                  <a:txBody>
                    <a:bodyPr/>
                    <a:lstStyle/>
                    <a:p>
                      <a:r>
                        <a:rPr lang="en-US" sz="1100" b="1" dirty="0"/>
                        <a:t>Current Baseline Estimate</a:t>
                      </a:r>
                    </a:p>
                  </a:txBody>
                  <a:tcPr marL="91443" marR="91443" marT="45773" marB="45773"/>
                </a:tc>
                <a:tc>
                  <a:txBody>
                    <a:bodyPr/>
                    <a:lstStyle/>
                    <a:p>
                      <a:pPr algn="ctr"/>
                      <a:r>
                        <a:rPr lang="en-US" sz="1100" b="1" dirty="0"/>
                        <a:t>+15%</a:t>
                      </a:r>
                    </a:p>
                  </a:txBody>
                  <a:tcPr marL="91443" marR="91443" marT="45773" marB="45773"/>
                </a:tc>
                <a:tc>
                  <a:txBody>
                    <a:bodyPr/>
                    <a:lstStyle/>
                    <a:p>
                      <a:pPr algn="ctr"/>
                      <a:r>
                        <a:rPr lang="en-US" sz="1100" b="1" dirty="0"/>
                        <a:t>+25%</a:t>
                      </a:r>
                    </a:p>
                  </a:txBody>
                  <a:tcPr marL="91443" marR="91443" marT="45773" marB="45773"/>
                </a:tc>
                <a:extLst>
                  <a:ext uri="{0D108BD9-81ED-4DB2-BD59-A6C34878D82A}">
                    <a16:rowId xmlns:a16="http://schemas.microsoft.com/office/drawing/2014/main" val="10001"/>
                  </a:ext>
                </a:extLst>
              </a:tr>
              <a:tr h="259380">
                <a:tc>
                  <a:txBody>
                    <a:bodyPr/>
                    <a:lstStyle/>
                    <a:p>
                      <a:r>
                        <a:rPr lang="en-US" sz="1100" b="1" dirty="0"/>
                        <a:t>Original</a:t>
                      </a:r>
                      <a:r>
                        <a:rPr lang="en-US" sz="1100" b="1" baseline="0" dirty="0"/>
                        <a:t> Baseline Estimate</a:t>
                      </a:r>
                      <a:endParaRPr lang="en-US" sz="1100" b="1" dirty="0"/>
                    </a:p>
                  </a:txBody>
                  <a:tcPr marL="91443" marR="91443" marT="45773" marB="45773"/>
                </a:tc>
                <a:tc>
                  <a:txBody>
                    <a:bodyPr/>
                    <a:lstStyle/>
                    <a:p>
                      <a:pPr algn="ctr"/>
                      <a:r>
                        <a:rPr lang="en-US" sz="1100" b="1" dirty="0"/>
                        <a:t>+30%</a:t>
                      </a:r>
                    </a:p>
                  </a:txBody>
                  <a:tcPr marL="91443" marR="91443" marT="45773" marB="45773"/>
                </a:tc>
                <a:tc>
                  <a:txBody>
                    <a:bodyPr/>
                    <a:lstStyle/>
                    <a:p>
                      <a:pPr algn="ctr"/>
                      <a:r>
                        <a:rPr lang="en-US" sz="1100" b="1" dirty="0"/>
                        <a:t>+50%</a:t>
                      </a:r>
                    </a:p>
                  </a:txBody>
                  <a:tcPr marL="91443" marR="91443" marT="45773" marB="45773"/>
                </a:tc>
                <a:extLst>
                  <a:ext uri="{0D108BD9-81ED-4DB2-BD59-A6C34878D82A}">
                    <a16:rowId xmlns:a16="http://schemas.microsoft.com/office/drawing/2014/main" val="10002"/>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a:extLst>
              <a:ext uri="{FF2B5EF4-FFF2-40B4-BE49-F238E27FC236}">
                <a16:creationId xmlns:a16="http://schemas.microsoft.com/office/drawing/2014/main" id="{864819A7-128A-4A44-956A-E558BBBCC422}"/>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C97B0678-5149-4105-8793-1739305C7F0D}" type="slidenum">
              <a:rPr lang="en-US" altLang="en-US" sz="1000">
                <a:solidFill>
                  <a:srgbClr val="7F7F7F"/>
                </a:solidFill>
              </a:rPr>
              <a:pPr/>
              <a:t>16</a:t>
            </a:fld>
            <a:endParaRPr lang="en-US" altLang="en-US" sz="1000">
              <a:solidFill>
                <a:schemeClr val="bg2"/>
              </a:solidFill>
            </a:endParaRPr>
          </a:p>
        </p:txBody>
      </p:sp>
      <p:sp>
        <p:nvSpPr>
          <p:cNvPr id="29699" name="Rectangle 2050">
            <a:extLst>
              <a:ext uri="{FF2B5EF4-FFF2-40B4-BE49-F238E27FC236}">
                <a16:creationId xmlns:a16="http://schemas.microsoft.com/office/drawing/2014/main" id="{B5D10247-B19D-442E-BB8A-54283DF24BD2}"/>
              </a:ext>
            </a:extLst>
          </p:cNvPr>
          <p:cNvSpPr>
            <a:spLocks noGrp="1" noChangeArrowheads="1"/>
          </p:cNvSpPr>
          <p:nvPr>
            <p:ph type="title"/>
          </p:nvPr>
        </p:nvSpPr>
        <p:spPr/>
        <p:txBody>
          <a:bodyPr/>
          <a:lstStyle/>
          <a:p>
            <a:r>
              <a:rPr lang="en-US" altLang="en-US"/>
              <a:t>SAR - PEM Participation</a:t>
            </a:r>
          </a:p>
        </p:txBody>
      </p:sp>
      <p:sp>
        <p:nvSpPr>
          <p:cNvPr id="29700" name="Rectangle 2051">
            <a:extLst>
              <a:ext uri="{FF2B5EF4-FFF2-40B4-BE49-F238E27FC236}">
                <a16:creationId xmlns:a16="http://schemas.microsoft.com/office/drawing/2014/main" id="{BF5CC9CE-C112-43F4-9D32-2FBA3ED06FF4}"/>
              </a:ext>
            </a:extLst>
          </p:cNvPr>
          <p:cNvSpPr>
            <a:spLocks noGrp="1" noChangeArrowheads="1"/>
          </p:cNvSpPr>
          <p:nvPr>
            <p:ph type="body" idx="1"/>
          </p:nvPr>
        </p:nvSpPr>
        <p:spPr>
          <a:xfrm>
            <a:off x="400050" y="1322388"/>
            <a:ext cx="8131175" cy="4324350"/>
          </a:xfrm>
        </p:spPr>
        <p:txBody>
          <a:bodyPr/>
          <a:lstStyle/>
          <a:p>
            <a:r>
              <a:rPr lang="en-US" altLang="en-US" sz="2400"/>
              <a:t>Beneficial if PEMs are involved in telcons</a:t>
            </a:r>
          </a:p>
          <a:p>
            <a:pPr lvl="1"/>
            <a:r>
              <a:rPr lang="en-US" altLang="en-US" b="0"/>
              <a:t>Prep– review their SAR; ID needed changes</a:t>
            </a:r>
          </a:p>
          <a:p>
            <a:pPr lvl="1"/>
            <a:r>
              <a:rPr lang="en-US" altLang="en-US" b="0"/>
              <a:t>Attend telecon, provide inputs</a:t>
            </a:r>
          </a:p>
          <a:p>
            <a:pPr>
              <a:buFont typeface="Wingdings" panose="05000000000000000000" pitchFamily="2" charset="2"/>
              <a:buNone/>
            </a:pPr>
            <a:endParaRPr lang="en-US" altLang="en-US" sz="2400"/>
          </a:p>
          <a:p>
            <a:r>
              <a:rPr lang="en-US" altLang="en-US" sz="2400"/>
              <a:t>Following the telcons</a:t>
            </a:r>
          </a:p>
          <a:p>
            <a:pPr lvl="1"/>
            <a:r>
              <a:rPr lang="en-US" altLang="en-US" b="0"/>
              <a:t>Process is mostly administrative</a:t>
            </a:r>
          </a:p>
          <a:p>
            <a:pPr lvl="1"/>
            <a:r>
              <a:rPr lang="en-US" altLang="en-US" b="0"/>
              <a:t>Minimal PEM involvement</a:t>
            </a:r>
          </a:p>
          <a:p>
            <a:pPr lvl="2"/>
            <a:r>
              <a:rPr lang="en-US" altLang="en-US" sz="1800" b="0"/>
              <a:t>If something is broken, PEM should let us know</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a:extLst>
              <a:ext uri="{FF2B5EF4-FFF2-40B4-BE49-F238E27FC236}">
                <a16:creationId xmlns:a16="http://schemas.microsoft.com/office/drawing/2014/main" id="{34758C17-2BE8-4D95-A235-660198F3BDC6}"/>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714903AE-1160-468D-8CD6-88C1720BF90E}" type="slidenum">
              <a:rPr lang="en-US" altLang="en-US" sz="1000">
                <a:solidFill>
                  <a:srgbClr val="7F7F7F"/>
                </a:solidFill>
              </a:rPr>
              <a:pPr/>
              <a:t>2</a:t>
            </a:fld>
            <a:endParaRPr lang="en-US" altLang="en-US" sz="1000">
              <a:solidFill>
                <a:schemeClr val="bg2"/>
              </a:solidFill>
            </a:endParaRPr>
          </a:p>
        </p:txBody>
      </p:sp>
      <p:sp>
        <p:nvSpPr>
          <p:cNvPr id="15363" name="Rectangle 2">
            <a:extLst>
              <a:ext uri="{FF2B5EF4-FFF2-40B4-BE49-F238E27FC236}">
                <a16:creationId xmlns:a16="http://schemas.microsoft.com/office/drawing/2014/main" id="{54600BB2-BE1D-4030-8C65-EBECD89D97DA}"/>
              </a:ext>
            </a:extLst>
          </p:cNvPr>
          <p:cNvSpPr>
            <a:spLocks noGrp="1" noChangeArrowheads="1"/>
          </p:cNvSpPr>
          <p:nvPr>
            <p:ph type="title"/>
          </p:nvPr>
        </p:nvSpPr>
        <p:spPr/>
        <p:txBody>
          <a:bodyPr/>
          <a:lstStyle/>
          <a:p>
            <a:r>
              <a:rPr lang="en-US" altLang="en-US"/>
              <a:t>Outline</a:t>
            </a:r>
          </a:p>
        </p:txBody>
      </p:sp>
      <p:sp>
        <p:nvSpPr>
          <p:cNvPr id="15364" name="Rectangle 3">
            <a:extLst>
              <a:ext uri="{FF2B5EF4-FFF2-40B4-BE49-F238E27FC236}">
                <a16:creationId xmlns:a16="http://schemas.microsoft.com/office/drawing/2014/main" id="{9E3194D9-521F-46D1-8746-5979F8724BA7}"/>
              </a:ext>
            </a:extLst>
          </p:cNvPr>
          <p:cNvSpPr>
            <a:spLocks noGrp="1" noChangeArrowheads="1"/>
          </p:cNvSpPr>
          <p:nvPr>
            <p:ph type="body" idx="1"/>
          </p:nvPr>
        </p:nvSpPr>
        <p:spPr>
          <a:xfrm>
            <a:off x="334963" y="1449388"/>
            <a:ext cx="7707312" cy="4324350"/>
          </a:xfrm>
        </p:spPr>
        <p:txBody>
          <a:bodyPr/>
          <a:lstStyle/>
          <a:p>
            <a:r>
              <a:rPr lang="en-US" altLang="en-US" sz="2400"/>
              <a:t>Definition and Requirements</a:t>
            </a:r>
          </a:p>
          <a:p>
            <a:r>
              <a:rPr lang="en-US" altLang="en-US" sz="2400"/>
              <a:t>Purpose and Uses</a:t>
            </a:r>
          </a:p>
          <a:p>
            <a:r>
              <a:rPr lang="en-US" altLang="en-US" sz="2400"/>
              <a:t>Content</a:t>
            </a:r>
          </a:p>
          <a:p>
            <a:r>
              <a:rPr lang="en-US" altLang="en-US" sz="2400"/>
              <a:t>Dec 09 SAR List</a:t>
            </a:r>
          </a:p>
          <a:p>
            <a:r>
              <a:rPr lang="en-US" altLang="en-US" sz="2400"/>
              <a:t>Dec 09 SAR Schedule</a:t>
            </a:r>
          </a:p>
          <a:p>
            <a:r>
              <a:rPr lang="en-US" altLang="en-US" sz="2400"/>
              <a:t>Process</a:t>
            </a:r>
          </a:p>
          <a:p>
            <a:r>
              <a:rPr lang="en-US" altLang="en-US" sz="2400"/>
              <a:t>Dec 09 Nuances</a:t>
            </a:r>
          </a:p>
          <a:p>
            <a:r>
              <a:rPr lang="en-US" altLang="en-US" sz="2400"/>
              <a:t>Summary</a:t>
            </a:r>
          </a:p>
          <a:p>
            <a:pPr lvl="1"/>
            <a:endParaRPr lang="en-US" altLang="en-US" sz="240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a:extLst>
              <a:ext uri="{FF2B5EF4-FFF2-40B4-BE49-F238E27FC236}">
                <a16:creationId xmlns:a16="http://schemas.microsoft.com/office/drawing/2014/main" id="{8FC8ACFF-709D-4099-BB80-B926BFF99555}"/>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59ED881C-ED18-4954-A0A6-D6F5577A92EE}" type="slidenum">
              <a:rPr lang="en-US" altLang="en-US" sz="1000">
                <a:solidFill>
                  <a:srgbClr val="7F7F7F"/>
                </a:solidFill>
              </a:rPr>
              <a:pPr/>
              <a:t>3</a:t>
            </a:fld>
            <a:endParaRPr lang="en-US" altLang="en-US" sz="1000">
              <a:solidFill>
                <a:schemeClr val="bg2"/>
              </a:solidFill>
            </a:endParaRPr>
          </a:p>
        </p:txBody>
      </p:sp>
      <p:sp>
        <p:nvSpPr>
          <p:cNvPr id="16387" name="Rectangle 2">
            <a:extLst>
              <a:ext uri="{FF2B5EF4-FFF2-40B4-BE49-F238E27FC236}">
                <a16:creationId xmlns:a16="http://schemas.microsoft.com/office/drawing/2014/main" id="{5A0E2614-9EB6-4233-89E2-260A49ABE6E1}"/>
              </a:ext>
            </a:extLst>
          </p:cNvPr>
          <p:cNvSpPr>
            <a:spLocks noGrp="1" noChangeArrowheads="1"/>
          </p:cNvSpPr>
          <p:nvPr>
            <p:ph type="title"/>
          </p:nvPr>
        </p:nvSpPr>
        <p:spPr/>
        <p:txBody>
          <a:bodyPr/>
          <a:lstStyle/>
          <a:p>
            <a:r>
              <a:rPr lang="en-US" altLang="en-US"/>
              <a:t>SAR Definition and Requirements</a:t>
            </a:r>
          </a:p>
        </p:txBody>
      </p:sp>
      <p:sp>
        <p:nvSpPr>
          <p:cNvPr id="16388" name="Rectangle 3">
            <a:extLst>
              <a:ext uri="{FF2B5EF4-FFF2-40B4-BE49-F238E27FC236}">
                <a16:creationId xmlns:a16="http://schemas.microsoft.com/office/drawing/2014/main" id="{51BC1F5A-C426-4C8A-9DB1-6920BA14FA92}"/>
              </a:ext>
            </a:extLst>
          </p:cNvPr>
          <p:cNvSpPr>
            <a:spLocks noGrp="1" noChangeArrowheads="1"/>
          </p:cNvSpPr>
          <p:nvPr>
            <p:ph type="body" idx="1"/>
          </p:nvPr>
        </p:nvSpPr>
        <p:spPr>
          <a:xfrm>
            <a:off x="315913" y="1227138"/>
            <a:ext cx="8763000" cy="5199062"/>
          </a:xfrm>
        </p:spPr>
        <p:txBody>
          <a:bodyPr/>
          <a:lstStyle/>
          <a:p>
            <a:pPr>
              <a:lnSpc>
                <a:spcPct val="90000"/>
              </a:lnSpc>
              <a:spcBef>
                <a:spcPts val="600"/>
              </a:spcBef>
            </a:pPr>
            <a:r>
              <a:rPr lang="en-US" altLang="en-US"/>
              <a:t>What is a SAR?</a:t>
            </a:r>
          </a:p>
          <a:p>
            <a:pPr lvl="1">
              <a:lnSpc>
                <a:spcPct val="90000"/>
              </a:lnSpc>
              <a:spcBef>
                <a:spcPts val="600"/>
              </a:spcBef>
            </a:pPr>
            <a:r>
              <a:rPr lang="en-US" altLang="en-US" sz="1800" b="0"/>
              <a:t>A standard, comprehensive summary reporting of schedule, performance, and cost information on Major Defense Acquisition Programs (MDAPs) within the Department of Defense (DoD) and to the Congress.</a:t>
            </a:r>
          </a:p>
          <a:p>
            <a:pPr>
              <a:lnSpc>
                <a:spcPct val="90000"/>
              </a:lnSpc>
              <a:spcBef>
                <a:spcPts val="600"/>
              </a:spcBef>
            </a:pPr>
            <a:r>
              <a:rPr lang="en-US" altLang="en-US"/>
              <a:t>Statutory Requirement</a:t>
            </a:r>
          </a:p>
          <a:p>
            <a:pPr lvl="1">
              <a:lnSpc>
                <a:spcPct val="90000"/>
              </a:lnSpc>
              <a:spcBef>
                <a:spcPts val="600"/>
              </a:spcBef>
            </a:pPr>
            <a:r>
              <a:rPr lang="en-US" altLang="en-US" sz="1800" b="0"/>
              <a:t>Title 10, Sec. 2432</a:t>
            </a:r>
          </a:p>
          <a:p>
            <a:pPr>
              <a:lnSpc>
                <a:spcPct val="90000"/>
              </a:lnSpc>
              <a:spcBef>
                <a:spcPts val="600"/>
              </a:spcBef>
            </a:pPr>
            <a:r>
              <a:rPr lang="en-US" altLang="en-US"/>
              <a:t>Regulatory Requirement</a:t>
            </a:r>
          </a:p>
          <a:p>
            <a:pPr lvl="1">
              <a:lnSpc>
                <a:spcPct val="90000"/>
              </a:lnSpc>
              <a:spcBef>
                <a:spcPts val="600"/>
              </a:spcBef>
            </a:pPr>
            <a:r>
              <a:rPr lang="en-US" altLang="en-US" sz="1800" b="0"/>
              <a:t>DoDI 5000.02</a:t>
            </a:r>
            <a:endParaRPr lang="en-US" altLang="en-US" sz="1800"/>
          </a:p>
          <a:p>
            <a:pPr>
              <a:lnSpc>
                <a:spcPct val="90000"/>
              </a:lnSpc>
              <a:spcBef>
                <a:spcPts val="600"/>
              </a:spcBef>
            </a:pPr>
            <a:r>
              <a:rPr lang="en-US" altLang="en-US"/>
              <a:t>Reported “Quarterly” </a:t>
            </a:r>
          </a:p>
          <a:p>
            <a:pPr lvl="1">
              <a:lnSpc>
                <a:spcPct val="90000"/>
              </a:lnSpc>
              <a:spcBef>
                <a:spcPts val="600"/>
              </a:spcBef>
            </a:pPr>
            <a:r>
              <a:rPr lang="en-US" altLang="en-US" sz="1800" b="0" u="sng"/>
              <a:t>Dec</a:t>
            </a:r>
            <a:r>
              <a:rPr lang="en-US" altLang="en-US" sz="1800" b="0"/>
              <a:t>: Annual for all MDAPs (currently 32 AF Programs)</a:t>
            </a:r>
          </a:p>
          <a:p>
            <a:pPr lvl="2">
              <a:lnSpc>
                <a:spcPct val="90000"/>
              </a:lnSpc>
              <a:spcBef>
                <a:spcPts val="600"/>
              </a:spcBef>
            </a:pPr>
            <a:r>
              <a:rPr lang="en-US" altLang="en-US" sz="1600" b="0"/>
              <a:t>report submitted to Congress 60 days after PB submission</a:t>
            </a:r>
          </a:p>
          <a:p>
            <a:pPr lvl="1">
              <a:lnSpc>
                <a:spcPct val="90000"/>
              </a:lnSpc>
              <a:spcBef>
                <a:spcPts val="600"/>
              </a:spcBef>
            </a:pPr>
            <a:r>
              <a:rPr lang="en-US" altLang="en-US" sz="1800" b="0" u="sng"/>
              <a:t>Mar, Jun and Sep</a:t>
            </a:r>
            <a:r>
              <a:rPr lang="en-US" altLang="en-US" sz="1800" b="0"/>
              <a:t>: by exception/out-of-cycle</a:t>
            </a:r>
          </a:p>
          <a:p>
            <a:pPr lvl="2">
              <a:lnSpc>
                <a:spcPct val="90000"/>
              </a:lnSpc>
              <a:spcBef>
                <a:spcPts val="600"/>
              </a:spcBef>
            </a:pPr>
            <a:r>
              <a:rPr lang="en-US" altLang="en-US" sz="1600" b="0"/>
              <a:t>Nunn-McCurdy Unit Cost Breach</a:t>
            </a:r>
          </a:p>
          <a:p>
            <a:pPr lvl="2">
              <a:lnSpc>
                <a:spcPct val="90000"/>
              </a:lnSpc>
              <a:spcBef>
                <a:spcPts val="600"/>
              </a:spcBef>
            </a:pPr>
            <a:r>
              <a:rPr lang="en-US" altLang="en-US" sz="1600" b="0"/>
              <a:t>&gt;6 month schedule delay in the Current Estimate (CE) since last SAR</a:t>
            </a:r>
          </a:p>
          <a:p>
            <a:pPr lvl="2">
              <a:lnSpc>
                <a:spcPct val="90000"/>
              </a:lnSpc>
              <a:spcBef>
                <a:spcPts val="600"/>
              </a:spcBef>
            </a:pPr>
            <a:r>
              <a:rPr lang="en-US" altLang="en-US" sz="1600" b="0"/>
              <a:t>Initial SAR (“quarter” following Milestone B decision)</a:t>
            </a:r>
          </a:p>
          <a:p>
            <a:pPr lvl="2">
              <a:lnSpc>
                <a:spcPct val="90000"/>
              </a:lnSpc>
              <a:spcBef>
                <a:spcPts val="600"/>
              </a:spcBef>
            </a:pPr>
            <a:r>
              <a:rPr lang="en-US" altLang="en-US" sz="1600" b="0"/>
              <a:t>Termination SAR (&gt;90% expended or delivered)</a:t>
            </a:r>
          </a:p>
          <a:p>
            <a:pPr lvl="2">
              <a:lnSpc>
                <a:spcPct val="90000"/>
              </a:lnSpc>
              <a:spcBef>
                <a:spcPts val="600"/>
              </a:spcBef>
            </a:pPr>
            <a:r>
              <a:rPr lang="en-US" altLang="en-US" sz="1600" b="0"/>
              <a:t>Rebaselining from one Major Milestone to the next</a:t>
            </a:r>
          </a:p>
        </p:txBody>
      </p:sp>
      <p:sp>
        <p:nvSpPr>
          <p:cNvPr id="16389" name="Rectangle 4">
            <a:extLst>
              <a:ext uri="{FF2B5EF4-FFF2-40B4-BE49-F238E27FC236}">
                <a16:creationId xmlns:a16="http://schemas.microsoft.com/office/drawing/2014/main" id="{27BF40F4-15E5-4EDB-8E56-703D51309E88}"/>
              </a:ext>
            </a:extLst>
          </p:cNvPr>
          <p:cNvSpPr>
            <a:spLocks noChangeArrowheads="1"/>
          </p:cNvSpPr>
          <p:nvPr/>
        </p:nvSpPr>
        <p:spPr bwMode="auto">
          <a:xfrm>
            <a:off x="657225" y="4083050"/>
            <a:ext cx="6272213" cy="655638"/>
          </a:xfrm>
          <a:prstGeom prst="rect">
            <a:avLst/>
          </a:prstGeom>
          <a:solidFill>
            <a:srgbClr val="FFFF00">
              <a:alpha val="36078"/>
            </a:srgbClr>
          </a:solidFill>
          <a:ln w="12700" algn="ctr">
            <a:solidFill>
              <a:schemeClr val="tx2"/>
            </a:solidFill>
            <a:round/>
            <a:headEnd/>
            <a:tailEnd/>
          </a:ln>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endParaRPr lang="en-US" alt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a:extLst>
              <a:ext uri="{FF2B5EF4-FFF2-40B4-BE49-F238E27FC236}">
                <a16:creationId xmlns:a16="http://schemas.microsoft.com/office/drawing/2014/main" id="{A64578F1-7326-4F30-B6EB-33476764E4FB}"/>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EC1CC542-A9D8-4E96-BBDB-81C8D1947B97}" type="slidenum">
              <a:rPr lang="en-US" altLang="en-US" sz="1000">
                <a:solidFill>
                  <a:srgbClr val="7F7F7F"/>
                </a:solidFill>
              </a:rPr>
              <a:pPr/>
              <a:t>4</a:t>
            </a:fld>
            <a:endParaRPr lang="en-US" altLang="en-US" sz="1000">
              <a:solidFill>
                <a:schemeClr val="bg2"/>
              </a:solidFill>
            </a:endParaRPr>
          </a:p>
        </p:txBody>
      </p:sp>
      <p:sp>
        <p:nvSpPr>
          <p:cNvPr id="17411" name="Rectangle 2">
            <a:extLst>
              <a:ext uri="{FF2B5EF4-FFF2-40B4-BE49-F238E27FC236}">
                <a16:creationId xmlns:a16="http://schemas.microsoft.com/office/drawing/2014/main" id="{04D95454-D3A9-47B5-9FB0-7B90ADEDB4FE}"/>
              </a:ext>
            </a:extLst>
          </p:cNvPr>
          <p:cNvSpPr>
            <a:spLocks noGrp="1" noChangeArrowheads="1"/>
          </p:cNvSpPr>
          <p:nvPr>
            <p:ph type="title"/>
          </p:nvPr>
        </p:nvSpPr>
        <p:spPr/>
        <p:txBody>
          <a:bodyPr/>
          <a:lstStyle/>
          <a:p>
            <a:r>
              <a:rPr lang="en-US" altLang="en-US"/>
              <a:t>SAR Purpose and Uses</a:t>
            </a:r>
          </a:p>
        </p:txBody>
      </p:sp>
      <p:sp>
        <p:nvSpPr>
          <p:cNvPr id="17412" name="Rectangle 3">
            <a:extLst>
              <a:ext uri="{FF2B5EF4-FFF2-40B4-BE49-F238E27FC236}">
                <a16:creationId xmlns:a16="http://schemas.microsoft.com/office/drawing/2014/main" id="{D4632A1C-61D2-4B1C-8D80-83F77CDAD03A}"/>
              </a:ext>
            </a:extLst>
          </p:cNvPr>
          <p:cNvSpPr>
            <a:spLocks noGrp="1" noChangeArrowheads="1"/>
          </p:cNvSpPr>
          <p:nvPr>
            <p:ph type="body" idx="1"/>
          </p:nvPr>
        </p:nvSpPr>
        <p:spPr>
          <a:xfrm>
            <a:off x="315913" y="1227138"/>
            <a:ext cx="8763000" cy="5199062"/>
          </a:xfrm>
        </p:spPr>
        <p:txBody>
          <a:bodyPr/>
          <a:lstStyle/>
          <a:p>
            <a:pPr>
              <a:lnSpc>
                <a:spcPct val="90000"/>
              </a:lnSpc>
              <a:spcBef>
                <a:spcPts val="600"/>
              </a:spcBef>
            </a:pPr>
            <a:r>
              <a:rPr lang="en-US" altLang="en-US"/>
              <a:t>Purpose</a:t>
            </a:r>
          </a:p>
          <a:p>
            <a:pPr lvl="1">
              <a:lnSpc>
                <a:spcPct val="90000"/>
              </a:lnSpc>
              <a:spcBef>
                <a:spcPts val="600"/>
              </a:spcBef>
            </a:pPr>
            <a:r>
              <a:rPr lang="en-US" altLang="en-US" sz="1800" b="0"/>
              <a:t>Provides status of an MDAP at a specific moment in time while documenting accomplishments, updating program information and explaining variations from previous reports</a:t>
            </a:r>
          </a:p>
          <a:p>
            <a:pPr lvl="1">
              <a:lnSpc>
                <a:spcPct val="90000"/>
              </a:lnSpc>
              <a:spcBef>
                <a:spcPts val="600"/>
              </a:spcBef>
            </a:pPr>
            <a:endParaRPr lang="en-US" altLang="en-US" sz="1600" b="0"/>
          </a:p>
          <a:p>
            <a:pPr>
              <a:lnSpc>
                <a:spcPct val="90000"/>
              </a:lnSpc>
              <a:spcBef>
                <a:spcPts val="600"/>
              </a:spcBef>
            </a:pPr>
            <a:r>
              <a:rPr lang="en-US" altLang="en-US"/>
              <a:t>Deliverable to Congress</a:t>
            </a:r>
          </a:p>
          <a:p>
            <a:pPr lvl="1">
              <a:lnSpc>
                <a:spcPct val="90000"/>
              </a:lnSpc>
              <a:spcBef>
                <a:spcPts val="600"/>
              </a:spcBef>
            </a:pPr>
            <a:r>
              <a:rPr lang="en-US" altLang="en-US" sz="1800" b="0"/>
              <a:t>First source of information for staffers, committees, etc.</a:t>
            </a:r>
          </a:p>
          <a:p>
            <a:pPr lvl="1">
              <a:lnSpc>
                <a:spcPct val="90000"/>
              </a:lnSpc>
              <a:spcBef>
                <a:spcPts val="600"/>
              </a:spcBef>
            </a:pPr>
            <a:r>
              <a:rPr lang="en-US" altLang="en-US" sz="1800" b="0"/>
              <a:t>Publically accessible through FOIA requests</a:t>
            </a:r>
          </a:p>
          <a:p>
            <a:pPr lvl="1">
              <a:lnSpc>
                <a:spcPct val="90000"/>
              </a:lnSpc>
              <a:spcBef>
                <a:spcPts val="600"/>
              </a:spcBef>
            </a:pPr>
            <a:endParaRPr lang="en-US" altLang="en-US" sz="1800" b="0"/>
          </a:p>
          <a:p>
            <a:pPr>
              <a:lnSpc>
                <a:spcPct val="90000"/>
              </a:lnSpc>
              <a:spcBef>
                <a:spcPts val="600"/>
              </a:spcBef>
            </a:pPr>
            <a:r>
              <a:rPr lang="en-US" altLang="en-US"/>
              <a:t>Authoritative source for MDAP information</a:t>
            </a:r>
          </a:p>
          <a:p>
            <a:pPr lvl="1">
              <a:lnSpc>
                <a:spcPct val="90000"/>
              </a:lnSpc>
              <a:spcBef>
                <a:spcPts val="600"/>
              </a:spcBef>
            </a:pPr>
            <a:r>
              <a:rPr lang="en-US" altLang="en-US" sz="1800" b="0"/>
              <a:t>Frequently accessed by all levels of DoD</a:t>
            </a:r>
          </a:p>
          <a:p>
            <a:pPr lvl="1">
              <a:lnSpc>
                <a:spcPct val="90000"/>
              </a:lnSpc>
              <a:spcBef>
                <a:spcPts val="600"/>
              </a:spcBef>
            </a:pPr>
            <a:r>
              <a:rPr lang="en-US" altLang="en-US" sz="1800" b="0"/>
              <a:t>Various elements analyzed to develop metrics and assess progress/health</a:t>
            </a:r>
          </a:p>
          <a:p>
            <a:pPr lvl="1">
              <a:lnSpc>
                <a:spcPct val="90000"/>
              </a:lnSpc>
              <a:spcBef>
                <a:spcPts val="600"/>
              </a:spcBef>
            </a:pPr>
            <a:endParaRPr lang="en-US" alt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a:extLst>
              <a:ext uri="{FF2B5EF4-FFF2-40B4-BE49-F238E27FC236}">
                <a16:creationId xmlns:a16="http://schemas.microsoft.com/office/drawing/2014/main" id="{DFB44DA8-CD8E-4DCB-82BC-498045DFA5AE}"/>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700C0EBD-2C3D-46A2-843A-E99A2D383486}" type="slidenum">
              <a:rPr lang="en-US" altLang="en-US" sz="1000">
                <a:solidFill>
                  <a:srgbClr val="7F7F7F"/>
                </a:solidFill>
              </a:rPr>
              <a:pPr/>
              <a:t>5</a:t>
            </a:fld>
            <a:endParaRPr lang="en-US" altLang="en-US" sz="1000">
              <a:solidFill>
                <a:schemeClr val="bg2"/>
              </a:solidFill>
            </a:endParaRPr>
          </a:p>
        </p:txBody>
      </p:sp>
      <p:sp>
        <p:nvSpPr>
          <p:cNvPr id="18435" name="Rectangle 2">
            <a:extLst>
              <a:ext uri="{FF2B5EF4-FFF2-40B4-BE49-F238E27FC236}">
                <a16:creationId xmlns:a16="http://schemas.microsoft.com/office/drawing/2014/main" id="{D5D37C3A-B175-4E36-8D46-77CDE4649E6F}"/>
              </a:ext>
            </a:extLst>
          </p:cNvPr>
          <p:cNvSpPr>
            <a:spLocks noGrp="1" noChangeArrowheads="1"/>
          </p:cNvSpPr>
          <p:nvPr>
            <p:ph type="title"/>
          </p:nvPr>
        </p:nvSpPr>
        <p:spPr/>
        <p:txBody>
          <a:bodyPr/>
          <a:lstStyle/>
          <a:p>
            <a:r>
              <a:rPr lang="en-US" altLang="en-US"/>
              <a:t>SAR Content</a:t>
            </a:r>
          </a:p>
        </p:txBody>
      </p:sp>
      <p:pic>
        <p:nvPicPr>
          <p:cNvPr id="18436" name="Picture 4">
            <a:extLst>
              <a:ext uri="{FF2B5EF4-FFF2-40B4-BE49-F238E27FC236}">
                <a16:creationId xmlns:a16="http://schemas.microsoft.com/office/drawing/2014/main" id="{75904AE0-829B-4DF9-A8BF-D9B9234646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8413" y="1768475"/>
            <a:ext cx="920750" cy="11938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18437" name="Picture 5">
            <a:extLst>
              <a:ext uri="{FF2B5EF4-FFF2-40B4-BE49-F238E27FC236}">
                <a16:creationId xmlns:a16="http://schemas.microsoft.com/office/drawing/2014/main" id="{046996E3-5DC4-475D-A4AE-E3C60F3991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9838" y="5259388"/>
            <a:ext cx="936625" cy="120015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18438" name="Picture 3">
            <a:extLst>
              <a:ext uri="{FF2B5EF4-FFF2-40B4-BE49-F238E27FC236}">
                <a16:creationId xmlns:a16="http://schemas.microsoft.com/office/drawing/2014/main" id="{67051FD4-5A3B-408E-B81D-B7242859D8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8413" y="1303338"/>
            <a:ext cx="914400" cy="1179512"/>
          </a:xfrm>
          <a:prstGeom prst="rect">
            <a:avLst/>
          </a:prstGeom>
          <a:noFill/>
          <a:ln w="19050">
            <a:solidFill>
              <a:srgbClr val="008000"/>
            </a:solidFill>
            <a:miter lim="800000"/>
            <a:headEnd/>
            <a:tailEnd/>
          </a:ln>
          <a:extLst>
            <a:ext uri="{909E8E84-426E-40DD-AFC4-6F175D3DCCD1}">
              <a14:hiddenFill xmlns:a14="http://schemas.microsoft.com/office/drawing/2010/main">
                <a:solidFill>
                  <a:srgbClr val="FFFFFF"/>
                </a:solidFill>
              </a14:hiddenFill>
            </a:ext>
          </a:extLst>
        </p:spPr>
      </p:pic>
      <p:pic>
        <p:nvPicPr>
          <p:cNvPr id="18439" name="Picture 6">
            <a:extLst>
              <a:ext uri="{FF2B5EF4-FFF2-40B4-BE49-F238E27FC236}">
                <a16:creationId xmlns:a16="http://schemas.microsoft.com/office/drawing/2014/main" id="{53ED3C07-2D0F-4F6D-BB95-D597373EB8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7138" y="5124450"/>
            <a:ext cx="914400" cy="1176338"/>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18440" name="Picture 7">
            <a:extLst>
              <a:ext uri="{FF2B5EF4-FFF2-40B4-BE49-F238E27FC236}">
                <a16:creationId xmlns:a16="http://schemas.microsoft.com/office/drawing/2014/main" id="{4A9DD7C3-82EC-436D-92E2-28C3D3F82A4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08413" y="4894263"/>
            <a:ext cx="914400" cy="1182687"/>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18441" name="Picture 8">
            <a:extLst>
              <a:ext uri="{FF2B5EF4-FFF2-40B4-BE49-F238E27FC236}">
                <a16:creationId xmlns:a16="http://schemas.microsoft.com/office/drawing/2014/main" id="{EEB8E568-D81E-47B1-8F6D-2C7AFB065D3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38413" y="4603750"/>
            <a:ext cx="914400" cy="1185863"/>
          </a:xfrm>
          <a:prstGeom prst="rect">
            <a:avLst/>
          </a:prstGeom>
          <a:noFill/>
          <a:ln w="19050">
            <a:solidFill>
              <a:srgbClr val="0000FF"/>
            </a:solidFill>
            <a:miter lim="800000"/>
            <a:headEnd/>
            <a:tailEnd/>
          </a:ln>
          <a:extLst>
            <a:ext uri="{909E8E84-426E-40DD-AFC4-6F175D3DCCD1}">
              <a14:hiddenFill xmlns:a14="http://schemas.microsoft.com/office/drawing/2010/main">
                <a:solidFill>
                  <a:srgbClr val="FFFFFF"/>
                </a:solidFill>
              </a14:hiddenFill>
            </a:ext>
          </a:extLst>
        </p:spPr>
      </p:pic>
      <p:pic>
        <p:nvPicPr>
          <p:cNvPr id="18442" name="Picture 9">
            <a:extLst>
              <a:ext uri="{FF2B5EF4-FFF2-40B4-BE49-F238E27FC236}">
                <a16:creationId xmlns:a16="http://schemas.microsoft.com/office/drawing/2014/main" id="{9FFEBF5F-BE2F-4F4B-A18D-C3E82EBE1E0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19838" y="3916363"/>
            <a:ext cx="914400" cy="11811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18443" name="Picture 10">
            <a:extLst>
              <a:ext uri="{FF2B5EF4-FFF2-40B4-BE49-F238E27FC236}">
                <a16:creationId xmlns:a16="http://schemas.microsoft.com/office/drawing/2014/main" id="{5FA425CF-8B23-4154-A9C1-FB5DDB19ACB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37138" y="3665538"/>
            <a:ext cx="935037" cy="12096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18444" name="Picture 11">
            <a:extLst>
              <a:ext uri="{FF2B5EF4-FFF2-40B4-BE49-F238E27FC236}">
                <a16:creationId xmlns:a16="http://schemas.microsoft.com/office/drawing/2014/main" id="{E030AAD4-3A8C-4EA6-A20D-40EF4C8CB49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08413" y="3348038"/>
            <a:ext cx="946150" cy="1223962"/>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18445" name="Picture 12">
            <a:extLst>
              <a:ext uri="{FF2B5EF4-FFF2-40B4-BE49-F238E27FC236}">
                <a16:creationId xmlns:a16="http://schemas.microsoft.com/office/drawing/2014/main" id="{05B6DEBF-48AE-4077-A59C-316DFBECD77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38413" y="3105150"/>
            <a:ext cx="914400" cy="117792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18446" name="Picture 13">
            <a:extLst>
              <a:ext uri="{FF2B5EF4-FFF2-40B4-BE49-F238E27FC236}">
                <a16:creationId xmlns:a16="http://schemas.microsoft.com/office/drawing/2014/main" id="{D2D1AF4A-A69B-4C5A-A19C-EC3658ABCE8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85075" y="2803525"/>
            <a:ext cx="914400" cy="11842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18447" name="Picture 14">
            <a:extLst>
              <a:ext uri="{FF2B5EF4-FFF2-40B4-BE49-F238E27FC236}">
                <a16:creationId xmlns:a16="http://schemas.microsoft.com/office/drawing/2014/main" id="{31C5C7B5-8314-484F-8437-EA11045B5E2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19838" y="2501900"/>
            <a:ext cx="914400" cy="11842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18448" name="Picture 15">
            <a:extLst>
              <a:ext uri="{FF2B5EF4-FFF2-40B4-BE49-F238E27FC236}">
                <a16:creationId xmlns:a16="http://schemas.microsoft.com/office/drawing/2014/main" id="{DF177B09-B118-443F-9849-B8F36EA15D9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37138" y="2174875"/>
            <a:ext cx="914400" cy="1176338"/>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18449" name="TextBox 18">
            <a:extLst>
              <a:ext uri="{FF2B5EF4-FFF2-40B4-BE49-F238E27FC236}">
                <a16:creationId xmlns:a16="http://schemas.microsoft.com/office/drawing/2014/main" id="{26CC33CD-968B-48E7-8106-2603962F28CF}"/>
              </a:ext>
            </a:extLst>
          </p:cNvPr>
          <p:cNvSpPr txBox="1">
            <a:spLocks noChangeArrowheads="1"/>
          </p:cNvSpPr>
          <p:nvPr/>
        </p:nvSpPr>
        <p:spPr bwMode="auto">
          <a:xfrm>
            <a:off x="190500" y="1293813"/>
            <a:ext cx="2574925" cy="513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lnSpc>
                <a:spcPct val="70000"/>
              </a:lnSpc>
            </a:pPr>
            <a:r>
              <a:rPr lang="en-US" altLang="en-US" b="1" u="sng">
                <a:solidFill>
                  <a:srgbClr val="FF0000"/>
                </a:solidFill>
              </a:rPr>
              <a:t>SECTIONS</a:t>
            </a:r>
          </a:p>
          <a:p>
            <a:pPr eaLnBrk="1" hangingPunct="1">
              <a:lnSpc>
                <a:spcPct val="70000"/>
              </a:lnSpc>
            </a:pPr>
            <a:endParaRPr lang="en-US" altLang="en-US" sz="1200" b="1">
              <a:solidFill>
                <a:srgbClr val="FF0000"/>
              </a:solidFill>
            </a:endParaRPr>
          </a:p>
          <a:p>
            <a:pPr eaLnBrk="1" hangingPunct="1">
              <a:lnSpc>
                <a:spcPct val="70000"/>
              </a:lnSpc>
            </a:pPr>
            <a:r>
              <a:rPr lang="en-US" altLang="en-US" sz="1200" b="1">
                <a:solidFill>
                  <a:srgbClr val="008000"/>
                </a:solidFill>
              </a:rPr>
              <a:t>1.   Program Information </a:t>
            </a:r>
          </a:p>
          <a:p>
            <a:pPr eaLnBrk="1" hangingPunct="1">
              <a:lnSpc>
                <a:spcPct val="70000"/>
              </a:lnSpc>
            </a:pPr>
            <a:endParaRPr lang="en-US" altLang="en-US" sz="1200" b="1"/>
          </a:p>
          <a:p>
            <a:pPr eaLnBrk="1" hangingPunct="1">
              <a:lnSpc>
                <a:spcPct val="70000"/>
              </a:lnSpc>
            </a:pPr>
            <a:r>
              <a:rPr lang="en-US" altLang="en-US" sz="1200" b="1">
                <a:solidFill>
                  <a:srgbClr val="057D2A"/>
                </a:solidFill>
              </a:rPr>
              <a:t>2.   Responsible Office </a:t>
            </a:r>
          </a:p>
          <a:p>
            <a:pPr eaLnBrk="1" hangingPunct="1">
              <a:lnSpc>
                <a:spcPct val="70000"/>
              </a:lnSpc>
            </a:pPr>
            <a:endParaRPr lang="en-US" altLang="en-US" sz="1200" b="1"/>
          </a:p>
          <a:p>
            <a:pPr eaLnBrk="1" hangingPunct="1">
              <a:lnSpc>
                <a:spcPct val="70000"/>
              </a:lnSpc>
            </a:pPr>
            <a:r>
              <a:rPr lang="en-US" altLang="en-US" sz="1200" b="1">
                <a:solidFill>
                  <a:srgbClr val="008000"/>
                </a:solidFill>
              </a:rPr>
              <a:t>3.   References </a:t>
            </a:r>
          </a:p>
          <a:p>
            <a:pPr eaLnBrk="1" hangingPunct="1">
              <a:lnSpc>
                <a:spcPct val="70000"/>
              </a:lnSpc>
            </a:pPr>
            <a:endParaRPr lang="en-US" altLang="en-US" sz="1200" b="1">
              <a:solidFill>
                <a:srgbClr val="FF0000"/>
              </a:solidFill>
            </a:endParaRPr>
          </a:p>
          <a:p>
            <a:pPr eaLnBrk="1" hangingPunct="1">
              <a:lnSpc>
                <a:spcPct val="70000"/>
              </a:lnSpc>
            </a:pPr>
            <a:r>
              <a:rPr lang="en-US" altLang="en-US" sz="1200" b="1">
                <a:solidFill>
                  <a:srgbClr val="FF0000"/>
                </a:solidFill>
              </a:rPr>
              <a:t>4.   Mission &amp; Description </a:t>
            </a:r>
          </a:p>
          <a:p>
            <a:pPr eaLnBrk="1" hangingPunct="1">
              <a:lnSpc>
                <a:spcPct val="70000"/>
              </a:lnSpc>
            </a:pPr>
            <a:endParaRPr lang="en-US" altLang="en-US" sz="1200" b="1">
              <a:solidFill>
                <a:srgbClr val="FF0000"/>
              </a:solidFill>
            </a:endParaRPr>
          </a:p>
          <a:p>
            <a:pPr eaLnBrk="1" hangingPunct="1">
              <a:lnSpc>
                <a:spcPct val="70000"/>
              </a:lnSpc>
            </a:pPr>
            <a:r>
              <a:rPr lang="en-US" altLang="en-US" sz="1200" b="1">
                <a:solidFill>
                  <a:srgbClr val="FF0000"/>
                </a:solidFill>
              </a:rPr>
              <a:t>5.   Executive Summary </a:t>
            </a:r>
          </a:p>
          <a:p>
            <a:pPr eaLnBrk="1" hangingPunct="1">
              <a:lnSpc>
                <a:spcPct val="70000"/>
              </a:lnSpc>
            </a:pPr>
            <a:r>
              <a:rPr lang="en-US" altLang="en-US" sz="1200" b="1">
                <a:solidFill>
                  <a:srgbClr val="FF0000"/>
                </a:solidFill>
              </a:rPr>
              <a:t> </a:t>
            </a:r>
          </a:p>
          <a:p>
            <a:pPr eaLnBrk="1" hangingPunct="1">
              <a:lnSpc>
                <a:spcPct val="70000"/>
              </a:lnSpc>
            </a:pPr>
            <a:r>
              <a:rPr lang="en-US" altLang="en-US" sz="1200" b="1">
                <a:solidFill>
                  <a:srgbClr val="FF0000"/>
                </a:solidFill>
              </a:rPr>
              <a:t>6.   Threshold Breaches </a:t>
            </a:r>
          </a:p>
          <a:p>
            <a:pPr eaLnBrk="1" hangingPunct="1">
              <a:lnSpc>
                <a:spcPct val="70000"/>
              </a:lnSpc>
            </a:pPr>
            <a:endParaRPr lang="en-US" altLang="en-US" sz="1200" b="1"/>
          </a:p>
          <a:p>
            <a:pPr eaLnBrk="1" hangingPunct="1">
              <a:lnSpc>
                <a:spcPct val="70000"/>
              </a:lnSpc>
            </a:pPr>
            <a:r>
              <a:rPr lang="en-US" altLang="en-US" sz="1200" b="1">
                <a:solidFill>
                  <a:srgbClr val="FF0000"/>
                </a:solidFill>
              </a:rPr>
              <a:t>7.   Schedule </a:t>
            </a:r>
          </a:p>
          <a:p>
            <a:pPr eaLnBrk="1" hangingPunct="1">
              <a:lnSpc>
                <a:spcPct val="70000"/>
              </a:lnSpc>
            </a:pPr>
            <a:endParaRPr lang="en-US" altLang="en-US" sz="1200" b="1">
              <a:solidFill>
                <a:srgbClr val="FF0000"/>
              </a:solidFill>
            </a:endParaRPr>
          </a:p>
          <a:p>
            <a:pPr eaLnBrk="1" hangingPunct="1">
              <a:lnSpc>
                <a:spcPct val="70000"/>
              </a:lnSpc>
            </a:pPr>
            <a:r>
              <a:rPr lang="en-US" altLang="en-US" sz="1200" b="1">
                <a:solidFill>
                  <a:srgbClr val="FF0000"/>
                </a:solidFill>
              </a:rPr>
              <a:t>8.   Performance </a:t>
            </a:r>
          </a:p>
          <a:p>
            <a:pPr eaLnBrk="1" hangingPunct="1">
              <a:lnSpc>
                <a:spcPct val="70000"/>
              </a:lnSpc>
            </a:pPr>
            <a:endParaRPr lang="en-US" altLang="en-US" sz="1200" b="1">
              <a:solidFill>
                <a:srgbClr val="FF0000"/>
              </a:solidFill>
            </a:endParaRPr>
          </a:p>
          <a:p>
            <a:pPr eaLnBrk="1" hangingPunct="1">
              <a:lnSpc>
                <a:spcPct val="70000"/>
              </a:lnSpc>
            </a:pPr>
            <a:r>
              <a:rPr lang="en-US" altLang="en-US" sz="1200" b="1">
                <a:solidFill>
                  <a:srgbClr val="FF0000"/>
                </a:solidFill>
              </a:rPr>
              <a:t>9.   Track to Budget </a:t>
            </a:r>
          </a:p>
          <a:p>
            <a:pPr eaLnBrk="1" hangingPunct="1">
              <a:lnSpc>
                <a:spcPct val="70000"/>
              </a:lnSpc>
            </a:pPr>
            <a:endParaRPr lang="en-US" altLang="en-US" sz="1200" b="1">
              <a:solidFill>
                <a:srgbClr val="FF0000"/>
              </a:solidFill>
            </a:endParaRPr>
          </a:p>
          <a:p>
            <a:pPr eaLnBrk="1" hangingPunct="1">
              <a:lnSpc>
                <a:spcPct val="70000"/>
              </a:lnSpc>
            </a:pPr>
            <a:r>
              <a:rPr lang="en-US" altLang="en-US" sz="1200" b="1">
                <a:solidFill>
                  <a:srgbClr val="FF0000"/>
                </a:solidFill>
              </a:rPr>
              <a:t>10. Cost &amp; Funding </a:t>
            </a:r>
          </a:p>
          <a:p>
            <a:pPr eaLnBrk="1" hangingPunct="1">
              <a:lnSpc>
                <a:spcPct val="70000"/>
              </a:lnSpc>
            </a:pPr>
            <a:endParaRPr lang="en-US" altLang="en-US" sz="1200" b="1">
              <a:solidFill>
                <a:srgbClr val="FF0000"/>
              </a:solidFill>
            </a:endParaRPr>
          </a:p>
          <a:p>
            <a:pPr eaLnBrk="1" hangingPunct="1">
              <a:lnSpc>
                <a:spcPct val="70000"/>
              </a:lnSpc>
            </a:pPr>
            <a:r>
              <a:rPr lang="en-US" altLang="en-US" sz="1200" b="1">
                <a:solidFill>
                  <a:srgbClr val="FF0000"/>
                </a:solidFill>
              </a:rPr>
              <a:t>11. Low Rate Initial Production </a:t>
            </a:r>
          </a:p>
          <a:p>
            <a:pPr eaLnBrk="1" hangingPunct="1">
              <a:lnSpc>
                <a:spcPct val="70000"/>
              </a:lnSpc>
            </a:pPr>
            <a:endParaRPr lang="en-US" altLang="en-US" sz="1200" b="1">
              <a:solidFill>
                <a:srgbClr val="FF0000"/>
              </a:solidFill>
            </a:endParaRPr>
          </a:p>
          <a:p>
            <a:pPr eaLnBrk="1" hangingPunct="1">
              <a:lnSpc>
                <a:spcPct val="70000"/>
              </a:lnSpc>
            </a:pPr>
            <a:r>
              <a:rPr lang="en-US" altLang="en-US" sz="1200" b="1">
                <a:solidFill>
                  <a:srgbClr val="FF0000"/>
                </a:solidFill>
              </a:rPr>
              <a:t>12. Foreign Military Sales </a:t>
            </a:r>
          </a:p>
          <a:p>
            <a:pPr eaLnBrk="1" hangingPunct="1">
              <a:lnSpc>
                <a:spcPct val="70000"/>
              </a:lnSpc>
            </a:pPr>
            <a:endParaRPr lang="en-US" altLang="en-US" sz="1200" b="1">
              <a:solidFill>
                <a:srgbClr val="FF0000"/>
              </a:solidFill>
            </a:endParaRPr>
          </a:p>
          <a:p>
            <a:pPr eaLnBrk="1" hangingPunct="1">
              <a:lnSpc>
                <a:spcPct val="70000"/>
              </a:lnSpc>
            </a:pPr>
            <a:r>
              <a:rPr lang="en-US" altLang="en-US" sz="1200" b="1">
                <a:solidFill>
                  <a:srgbClr val="FF0000"/>
                </a:solidFill>
              </a:rPr>
              <a:t>13. Nuclear Costs </a:t>
            </a:r>
          </a:p>
          <a:p>
            <a:pPr eaLnBrk="1" hangingPunct="1">
              <a:lnSpc>
                <a:spcPct val="70000"/>
              </a:lnSpc>
            </a:pPr>
            <a:endParaRPr lang="en-US" altLang="en-US" sz="1200" b="1">
              <a:solidFill>
                <a:srgbClr val="FF0000"/>
              </a:solidFill>
            </a:endParaRPr>
          </a:p>
          <a:p>
            <a:pPr eaLnBrk="1" hangingPunct="1">
              <a:lnSpc>
                <a:spcPct val="70000"/>
              </a:lnSpc>
            </a:pPr>
            <a:r>
              <a:rPr lang="en-US" altLang="en-US" sz="1200" b="1">
                <a:solidFill>
                  <a:srgbClr val="FF0000"/>
                </a:solidFill>
              </a:rPr>
              <a:t>14. Unit Cost </a:t>
            </a:r>
          </a:p>
          <a:p>
            <a:pPr eaLnBrk="1" hangingPunct="1">
              <a:lnSpc>
                <a:spcPct val="70000"/>
              </a:lnSpc>
            </a:pPr>
            <a:endParaRPr lang="en-US" altLang="en-US" sz="1200" b="1"/>
          </a:p>
          <a:p>
            <a:pPr eaLnBrk="1" hangingPunct="1">
              <a:lnSpc>
                <a:spcPct val="70000"/>
              </a:lnSpc>
            </a:pPr>
            <a:r>
              <a:rPr lang="en-US" altLang="en-US" sz="1200" b="1">
                <a:solidFill>
                  <a:srgbClr val="0000FF"/>
                </a:solidFill>
              </a:rPr>
              <a:t>15. Cost Variance* </a:t>
            </a:r>
          </a:p>
          <a:p>
            <a:pPr eaLnBrk="1" hangingPunct="1">
              <a:lnSpc>
                <a:spcPct val="70000"/>
              </a:lnSpc>
            </a:pPr>
            <a:endParaRPr lang="en-US" altLang="en-US" sz="1200" b="1"/>
          </a:p>
          <a:p>
            <a:pPr eaLnBrk="1" hangingPunct="1">
              <a:lnSpc>
                <a:spcPct val="70000"/>
              </a:lnSpc>
            </a:pPr>
            <a:r>
              <a:rPr lang="en-US" altLang="en-US" sz="1200" b="1">
                <a:solidFill>
                  <a:srgbClr val="FF0000"/>
                </a:solidFill>
              </a:rPr>
              <a:t>16. Contracts </a:t>
            </a:r>
          </a:p>
          <a:p>
            <a:pPr eaLnBrk="1" hangingPunct="1">
              <a:lnSpc>
                <a:spcPct val="70000"/>
              </a:lnSpc>
            </a:pPr>
            <a:endParaRPr lang="en-US" altLang="en-US" sz="1200" b="1">
              <a:solidFill>
                <a:srgbClr val="FF0000"/>
              </a:solidFill>
            </a:endParaRPr>
          </a:p>
          <a:p>
            <a:pPr eaLnBrk="1" hangingPunct="1">
              <a:lnSpc>
                <a:spcPct val="70000"/>
              </a:lnSpc>
            </a:pPr>
            <a:r>
              <a:rPr lang="en-US" altLang="en-US" sz="1200" b="1">
                <a:solidFill>
                  <a:srgbClr val="FF0000"/>
                </a:solidFill>
              </a:rPr>
              <a:t>17. Deliveries &amp; Expenditures </a:t>
            </a:r>
          </a:p>
          <a:p>
            <a:pPr eaLnBrk="1" hangingPunct="1">
              <a:lnSpc>
                <a:spcPct val="70000"/>
              </a:lnSpc>
            </a:pPr>
            <a:endParaRPr lang="en-US" altLang="en-US" sz="1200" b="1"/>
          </a:p>
          <a:p>
            <a:pPr eaLnBrk="1" hangingPunct="1">
              <a:lnSpc>
                <a:spcPct val="70000"/>
              </a:lnSpc>
            </a:pPr>
            <a:r>
              <a:rPr lang="en-US" altLang="en-US" sz="1200" b="1">
                <a:solidFill>
                  <a:srgbClr val="FF0000"/>
                </a:solidFill>
              </a:rPr>
              <a:t>18. Operating &amp; Support Costs </a:t>
            </a:r>
          </a:p>
          <a:p>
            <a:pPr eaLnBrk="1" hangingPunct="1">
              <a:lnSpc>
                <a:spcPct val="70000"/>
              </a:lnSpc>
            </a:pPr>
            <a:endParaRPr lang="en-US" altLang="en-US" sz="1200" b="1">
              <a:solidFill>
                <a:srgbClr val="FF0000"/>
              </a:solidFill>
            </a:endParaRPr>
          </a:p>
          <a:p>
            <a:pPr eaLnBrk="1" hangingPunct="1">
              <a:lnSpc>
                <a:spcPct val="70000"/>
              </a:lnSpc>
            </a:pPr>
            <a:r>
              <a:rPr lang="en-US" altLang="en-US" sz="1200" b="1">
                <a:solidFill>
                  <a:srgbClr val="FF0000"/>
                </a:solidFill>
              </a:rPr>
              <a:t>19. Classified Annex (if required)</a:t>
            </a:r>
          </a:p>
        </p:txBody>
      </p:sp>
      <p:sp>
        <p:nvSpPr>
          <p:cNvPr id="21" name="TextBox 20">
            <a:extLst>
              <a:ext uri="{FF2B5EF4-FFF2-40B4-BE49-F238E27FC236}">
                <a16:creationId xmlns:a16="http://schemas.microsoft.com/office/drawing/2014/main" id="{75B00101-BB72-452C-BA2C-585957708F3D}"/>
              </a:ext>
            </a:extLst>
          </p:cNvPr>
          <p:cNvSpPr txBox="1"/>
          <p:nvPr/>
        </p:nvSpPr>
        <p:spPr>
          <a:xfrm>
            <a:off x="6415825" y="1344769"/>
            <a:ext cx="2560750" cy="800219"/>
          </a:xfrm>
          <a:prstGeom prst="rect">
            <a:avLst/>
          </a:prstGeom>
          <a:noFill/>
          <a:ln w="1270">
            <a:solidFill>
              <a:schemeClr val="tx1"/>
            </a:solidFill>
          </a:ln>
          <a:scene3d>
            <a:camera prst="orthographicFront"/>
            <a:lightRig rig="threePt" dir="t"/>
          </a:scene3d>
          <a:sp3d>
            <a:bevelT w="165100" prst="coolSlant"/>
          </a:sp3d>
        </p:spPr>
        <p:txBody>
          <a:bodyPr>
            <a:spAutoFit/>
          </a:bodyPr>
          <a:lstStyle/>
          <a:p>
            <a:pPr>
              <a:defRPr/>
            </a:pPr>
            <a:r>
              <a:rPr lang="en-US" sz="1000" b="1" u="sng" dirty="0">
                <a:latin typeface="Arial" charset="0"/>
                <a:cs typeface="+mn-cs"/>
              </a:rPr>
              <a:t>COMPARED TO QUARTERLY DAES</a:t>
            </a:r>
          </a:p>
          <a:p>
            <a:pPr>
              <a:defRPr/>
            </a:pPr>
            <a:r>
              <a:rPr lang="en-US" sz="900" dirty="0">
                <a:solidFill>
                  <a:srgbClr val="FF0000"/>
                </a:solidFill>
                <a:latin typeface="Arial" charset="0"/>
                <a:cs typeface="+mn-cs"/>
              </a:rPr>
              <a:t>RED – mostly overlapping data</a:t>
            </a:r>
          </a:p>
          <a:p>
            <a:pPr>
              <a:defRPr/>
            </a:pPr>
            <a:r>
              <a:rPr lang="en-US" sz="900" dirty="0">
                <a:solidFill>
                  <a:srgbClr val="057D2A"/>
                </a:solidFill>
                <a:latin typeface="Arial" charset="0"/>
                <a:cs typeface="+mn-cs"/>
              </a:rPr>
              <a:t>GREEN – partially overlapping data</a:t>
            </a:r>
          </a:p>
          <a:p>
            <a:pPr>
              <a:defRPr/>
            </a:pPr>
            <a:r>
              <a:rPr lang="en-US" sz="900" dirty="0">
                <a:solidFill>
                  <a:srgbClr val="0000FF"/>
                </a:solidFill>
                <a:latin typeface="Arial" charset="0"/>
                <a:cs typeface="+mn-cs"/>
              </a:rPr>
              <a:t>BLUE – mostly unique data</a:t>
            </a:r>
          </a:p>
          <a:p>
            <a:pPr>
              <a:defRPr/>
            </a:pPr>
            <a:r>
              <a:rPr lang="en-US" sz="900" dirty="0">
                <a:solidFill>
                  <a:srgbClr val="0000FF"/>
                </a:solidFill>
                <a:latin typeface="Arial" charset="0"/>
                <a:cs typeface="+mn-cs"/>
              </a:rPr>
              <a:t>             * Cost Variance most time consuming</a:t>
            </a:r>
          </a:p>
        </p:txBody>
      </p:sp>
      <p:pic>
        <p:nvPicPr>
          <p:cNvPr id="18453" name="Picture 8">
            <a:extLst>
              <a:ext uri="{FF2B5EF4-FFF2-40B4-BE49-F238E27FC236}">
                <a16:creationId xmlns:a16="http://schemas.microsoft.com/office/drawing/2014/main" id="{C8BB678A-E653-418A-82FE-7FAC7E8F661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13025" y="4679950"/>
            <a:ext cx="914400" cy="1184275"/>
          </a:xfrm>
          <a:prstGeom prst="rect">
            <a:avLst/>
          </a:prstGeom>
          <a:noFill/>
          <a:ln w="19050">
            <a:solidFill>
              <a:srgbClr val="0000FF"/>
            </a:solidFill>
            <a:miter lim="800000"/>
            <a:headEnd/>
            <a:tailEnd/>
          </a:ln>
          <a:extLst>
            <a:ext uri="{909E8E84-426E-40DD-AFC4-6F175D3DCCD1}">
              <a14:hiddenFill xmlns:a14="http://schemas.microsoft.com/office/drawing/2010/main">
                <a:solidFill>
                  <a:srgbClr val="FFFFFF"/>
                </a:solidFill>
              </a14:hiddenFill>
            </a:ext>
          </a:extLst>
        </p:spPr>
      </p:pic>
      <p:pic>
        <p:nvPicPr>
          <p:cNvPr id="18454" name="Picture 8">
            <a:extLst>
              <a:ext uri="{FF2B5EF4-FFF2-40B4-BE49-F238E27FC236}">
                <a16:creationId xmlns:a16="http://schemas.microsoft.com/office/drawing/2014/main" id="{A8A728A1-2232-4AC5-A229-E0BC9EAEA2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89225" y="4741863"/>
            <a:ext cx="914400" cy="1184275"/>
          </a:xfrm>
          <a:prstGeom prst="rect">
            <a:avLst/>
          </a:prstGeom>
          <a:noFill/>
          <a:ln w="19050">
            <a:solidFill>
              <a:srgbClr val="0000FF"/>
            </a:solidFill>
            <a:miter lim="800000"/>
            <a:headEnd/>
            <a:tailEnd/>
          </a:ln>
          <a:extLst>
            <a:ext uri="{909E8E84-426E-40DD-AFC4-6F175D3DCCD1}">
              <a14:hiddenFill xmlns:a14="http://schemas.microsoft.com/office/drawing/2010/main">
                <a:solidFill>
                  <a:srgbClr val="FFFFFF"/>
                </a:solidFill>
              </a14:hiddenFill>
            </a:ext>
          </a:extLst>
        </p:spPr>
      </p:pic>
      <p:sp>
        <p:nvSpPr>
          <p:cNvPr id="18455" name="TextBox 23">
            <a:extLst>
              <a:ext uri="{FF2B5EF4-FFF2-40B4-BE49-F238E27FC236}">
                <a16:creationId xmlns:a16="http://schemas.microsoft.com/office/drawing/2014/main" id="{70D4698D-4139-4EDE-AFCA-05B60A6BA3A5}"/>
              </a:ext>
            </a:extLst>
          </p:cNvPr>
          <p:cNvSpPr txBox="1">
            <a:spLocks noChangeArrowheads="1"/>
          </p:cNvSpPr>
          <p:nvPr/>
        </p:nvSpPr>
        <p:spPr bwMode="auto">
          <a:xfrm>
            <a:off x="2776538" y="1262063"/>
            <a:ext cx="40481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008000"/>
                </a:solidFill>
              </a:rPr>
              <a:t>1-3</a:t>
            </a:r>
          </a:p>
        </p:txBody>
      </p:sp>
      <p:sp>
        <p:nvSpPr>
          <p:cNvPr id="18456" name="TextBox 24">
            <a:extLst>
              <a:ext uri="{FF2B5EF4-FFF2-40B4-BE49-F238E27FC236}">
                <a16:creationId xmlns:a16="http://schemas.microsoft.com/office/drawing/2014/main" id="{A5B17378-F867-42B3-944F-C42E55332606}"/>
              </a:ext>
            </a:extLst>
          </p:cNvPr>
          <p:cNvSpPr txBox="1">
            <a:spLocks noChangeArrowheads="1"/>
          </p:cNvSpPr>
          <p:nvPr/>
        </p:nvSpPr>
        <p:spPr bwMode="auto">
          <a:xfrm>
            <a:off x="4103688" y="1719263"/>
            <a:ext cx="4064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FF0000"/>
                </a:solidFill>
              </a:rPr>
              <a:t>4-5</a:t>
            </a:r>
          </a:p>
        </p:txBody>
      </p:sp>
      <p:sp>
        <p:nvSpPr>
          <p:cNvPr id="18457" name="TextBox 25">
            <a:extLst>
              <a:ext uri="{FF2B5EF4-FFF2-40B4-BE49-F238E27FC236}">
                <a16:creationId xmlns:a16="http://schemas.microsoft.com/office/drawing/2014/main" id="{48AABEA9-0122-4BC8-9B81-44C167BCF748}"/>
              </a:ext>
            </a:extLst>
          </p:cNvPr>
          <p:cNvSpPr txBox="1">
            <a:spLocks noChangeArrowheads="1"/>
          </p:cNvSpPr>
          <p:nvPr/>
        </p:nvSpPr>
        <p:spPr bwMode="auto">
          <a:xfrm>
            <a:off x="5376863" y="2133600"/>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FF0000"/>
                </a:solidFill>
              </a:rPr>
              <a:t>6</a:t>
            </a:r>
          </a:p>
        </p:txBody>
      </p:sp>
      <p:sp>
        <p:nvSpPr>
          <p:cNvPr id="18458" name="TextBox 26">
            <a:extLst>
              <a:ext uri="{FF2B5EF4-FFF2-40B4-BE49-F238E27FC236}">
                <a16:creationId xmlns:a16="http://schemas.microsoft.com/office/drawing/2014/main" id="{BE044330-88C0-4EB8-97B4-7A36EC720F8F}"/>
              </a:ext>
            </a:extLst>
          </p:cNvPr>
          <p:cNvSpPr txBox="1">
            <a:spLocks noChangeArrowheads="1"/>
          </p:cNvSpPr>
          <p:nvPr/>
        </p:nvSpPr>
        <p:spPr bwMode="auto">
          <a:xfrm>
            <a:off x="6662738" y="2449513"/>
            <a:ext cx="2682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FF0000"/>
                </a:solidFill>
              </a:rPr>
              <a:t>7</a:t>
            </a:r>
          </a:p>
        </p:txBody>
      </p:sp>
      <p:sp>
        <p:nvSpPr>
          <p:cNvPr id="18459" name="TextBox 27">
            <a:extLst>
              <a:ext uri="{FF2B5EF4-FFF2-40B4-BE49-F238E27FC236}">
                <a16:creationId xmlns:a16="http://schemas.microsoft.com/office/drawing/2014/main" id="{D6BCD429-91F4-4045-A4BE-0A987E023719}"/>
              </a:ext>
            </a:extLst>
          </p:cNvPr>
          <p:cNvSpPr txBox="1">
            <a:spLocks noChangeArrowheads="1"/>
          </p:cNvSpPr>
          <p:nvPr/>
        </p:nvSpPr>
        <p:spPr bwMode="auto">
          <a:xfrm>
            <a:off x="7913688" y="2754313"/>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FF0000"/>
                </a:solidFill>
              </a:rPr>
              <a:t>8</a:t>
            </a:r>
          </a:p>
        </p:txBody>
      </p:sp>
      <p:sp>
        <p:nvSpPr>
          <p:cNvPr id="18460" name="TextBox 28">
            <a:extLst>
              <a:ext uri="{FF2B5EF4-FFF2-40B4-BE49-F238E27FC236}">
                <a16:creationId xmlns:a16="http://schemas.microsoft.com/office/drawing/2014/main" id="{8A334A30-FEE7-4576-BD55-414A7323F707}"/>
              </a:ext>
            </a:extLst>
          </p:cNvPr>
          <p:cNvSpPr txBox="1">
            <a:spLocks noChangeArrowheads="1"/>
          </p:cNvSpPr>
          <p:nvPr/>
        </p:nvSpPr>
        <p:spPr bwMode="auto">
          <a:xfrm>
            <a:off x="2873375" y="3048000"/>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FF0000"/>
                </a:solidFill>
              </a:rPr>
              <a:t>9</a:t>
            </a:r>
          </a:p>
        </p:txBody>
      </p:sp>
      <p:sp>
        <p:nvSpPr>
          <p:cNvPr id="18461" name="TextBox 29">
            <a:extLst>
              <a:ext uri="{FF2B5EF4-FFF2-40B4-BE49-F238E27FC236}">
                <a16:creationId xmlns:a16="http://schemas.microsoft.com/office/drawing/2014/main" id="{D0782C82-7E2D-4933-BC25-45D26FC598F5}"/>
              </a:ext>
            </a:extLst>
          </p:cNvPr>
          <p:cNvSpPr txBox="1">
            <a:spLocks noChangeArrowheads="1"/>
          </p:cNvSpPr>
          <p:nvPr/>
        </p:nvSpPr>
        <p:spPr bwMode="auto">
          <a:xfrm>
            <a:off x="4114800" y="3298825"/>
            <a:ext cx="35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FF0000"/>
                </a:solidFill>
              </a:rPr>
              <a:t>10</a:t>
            </a:r>
          </a:p>
        </p:txBody>
      </p:sp>
      <p:sp>
        <p:nvSpPr>
          <p:cNvPr id="18462" name="TextBox 30">
            <a:extLst>
              <a:ext uri="{FF2B5EF4-FFF2-40B4-BE49-F238E27FC236}">
                <a16:creationId xmlns:a16="http://schemas.microsoft.com/office/drawing/2014/main" id="{DB53D80B-E15A-44B2-ACAC-461BA297C02E}"/>
              </a:ext>
            </a:extLst>
          </p:cNvPr>
          <p:cNvSpPr txBox="1">
            <a:spLocks noChangeArrowheads="1"/>
          </p:cNvSpPr>
          <p:nvPr/>
        </p:nvSpPr>
        <p:spPr bwMode="auto">
          <a:xfrm>
            <a:off x="5224463" y="3624263"/>
            <a:ext cx="56832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FF0000"/>
                </a:solidFill>
              </a:rPr>
              <a:t>11-13</a:t>
            </a:r>
          </a:p>
        </p:txBody>
      </p:sp>
      <p:sp>
        <p:nvSpPr>
          <p:cNvPr id="18463" name="TextBox 31">
            <a:extLst>
              <a:ext uri="{FF2B5EF4-FFF2-40B4-BE49-F238E27FC236}">
                <a16:creationId xmlns:a16="http://schemas.microsoft.com/office/drawing/2014/main" id="{C9E5A508-D4EA-410A-A0C6-B513E7084065}"/>
              </a:ext>
            </a:extLst>
          </p:cNvPr>
          <p:cNvSpPr txBox="1">
            <a:spLocks noChangeArrowheads="1"/>
          </p:cNvSpPr>
          <p:nvPr/>
        </p:nvSpPr>
        <p:spPr bwMode="auto">
          <a:xfrm>
            <a:off x="6607175" y="3875088"/>
            <a:ext cx="355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FF0000"/>
                </a:solidFill>
              </a:rPr>
              <a:t>14</a:t>
            </a:r>
          </a:p>
        </p:txBody>
      </p:sp>
      <p:sp>
        <p:nvSpPr>
          <p:cNvPr id="18464" name="TextBox 32">
            <a:extLst>
              <a:ext uri="{FF2B5EF4-FFF2-40B4-BE49-F238E27FC236}">
                <a16:creationId xmlns:a16="http://schemas.microsoft.com/office/drawing/2014/main" id="{1E12006B-88F2-4D59-9B13-F4194127E200}"/>
              </a:ext>
            </a:extLst>
          </p:cNvPr>
          <p:cNvSpPr txBox="1">
            <a:spLocks noChangeArrowheads="1"/>
          </p:cNvSpPr>
          <p:nvPr/>
        </p:nvSpPr>
        <p:spPr bwMode="auto">
          <a:xfrm>
            <a:off x="2960688" y="4713288"/>
            <a:ext cx="355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0000FF"/>
                </a:solidFill>
              </a:rPr>
              <a:t>15</a:t>
            </a:r>
          </a:p>
        </p:txBody>
      </p:sp>
      <p:sp>
        <p:nvSpPr>
          <p:cNvPr id="18465" name="TextBox 33">
            <a:extLst>
              <a:ext uri="{FF2B5EF4-FFF2-40B4-BE49-F238E27FC236}">
                <a16:creationId xmlns:a16="http://schemas.microsoft.com/office/drawing/2014/main" id="{F551A081-DAE4-40C1-B626-CF6739398E0D}"/>
              </a:ext>
            </a:extLst>
          </p:cNvPr>
          <p:cNvSpPr txBox="1">
            <a:spLocks noChangeArrowheads="1"/>
          </p:cNvSpPr>
          <p:nvPr/>
        </p:nvSpPr>
        <p:spPr bwMode="auto">
          <a:xfrm>
            <a:off x="4103688" y="4854575"/>
            <a:ext cx="355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FF0000"/>
                </a:solidFill>
              </a:rPr>
              <a:t>16</a:t>
            </a:r>
          </a:p>
        </p:txBody>
      </p:sp>
      <p:sp>
        <p:nvSpPr>
          <p:cNvPr id="18466" name="TextBox 34">
            <a:extLst>
              <a:ext uri="{FF2B5EF4-FFF2-40B4-BE49-F238E27FC236}">
                <a16:creationId xmlns:a16="http://schemas.microsoft.com/office/drawing/2014/main" id="{A8DF6193-1502-4829-A379-7FD2936A2732}"/>
              </a:ext>
            </a:extLst>
          </p:cNvPr>
          <p:cNvSpPr txBox="1">
            <a:spLocks noChangeArrowheads="1"/>
          </p:cNvSpPr>
          <p:nvPr/>
        </p:nvSpPr>
        <p:spPr bwMode="auto">
          <a:xfrm>
            <a:off x="5291138" y="5083175"/>
            <a:ext cx="35401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FF0000"/>
                </a:solidFill>
              </a:rPr>
              <a:t>17</a:t>
            </a:r>
          </a:p>
        </p:txBody>
      </p:sp>
      <p:sp>
        <p:nvSpPr>
          <p:cNvPr id="18467" name="TextBox 35">
            <a:extLst>
              <a:ext uri="{FF2B5EF4-FFF2-40B4-BE49-F238E27FC236}">
                <a16:creationId xmlns:a16="http://schemas.microsoft.com/office/drawing/2014/main" id="{8E4DA8BD-94E1-4CE5-BA93-337255A62F47}"/>
              </a:ext>
            </a:extLst>
          </p:cNvPr>
          <p:cNvSpPr txBox="1">
            <a:spLocks noChangeArrowheads="1"/>
          </p:cNvSpPr>
          <p:nvPr/>
        </p:nvSpPr>
        <p:spPr bwMode="auto">
          <a:xfrm>
            <a:off x="6618288" y="5203825"/>
            <a:ext cx="355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FF0000"/>
                </a:solidFill>
              </a:rPr>
              <a:t>18</a:t>
            </a:r>
          </a:p>
        </p:txBody>
      </p:sp>
      <p:sp>
        <p:nvSpPr>
          <p:cNvPr id="18468" name="Rectangle 36">
            <a:extLst>
              <a:ext uri="{FF2B5EF4-FFF2-40B4-BE49-F238E27FC236}">
                <a16:creationId xmlns:a16="http://schemas.microsoft.com/office/drawing/2014/main" id="{ACADE250-5315-4B8F-9BBD-D746732F1EC9}"/>
              </a:ext>
            </a:extLst>
          </p:cNvPr>
          <p:cNvSpPr>
            <a:spLocks noChangeArrowheads="1"/>
          </p:cNvSpPr>
          <p:nvPr/>
        </p:nvSpPr>
        <p:spPr bwMode="auto">
          <a:xfrm>
            <a:off x="7586663" y="5356225"/>
            <a:ext cx="936625" cy="1230313"/>
          </a:xfrm>
          <a:prstGeom prst="rect">
            <a:avLst/>
          </a:prstGeom>
          <a:solidFill>
            <a:schemeClr val="bg1"/>
          </a:solidFill>
          <a:ln w="19050" algn="ctr">
            <a:solidFill>
              <a:srgbClr val="FF0000"/>
            </a:solidFill>
            <a:prstDash val="sysDash"/>
            <a:round/>
            <a:headEnd/>
            <a:tailEnd/>
          </a:ln>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endParaRPr lang="en-US" altLang="en-US"/>
          </a:p>
        </p:txBody>
      </p:sp>
      <p:sp>
        <p:nvSpPr>
          <p:cNvPr id="18469" name="TextBox 37">
            <a:extLst>
              <a:ext uri="{FF2B5EF4-FFF2-40B4-BE49-F238E27FC236}">
                <a16:creationId xmlns:a16="http://schemas.microsoft.com/office/drawing/2014/main" id="{93A05DEF-07CD-491F-B5DB-9E3A1032850E}"/>
              </a:ext>
            </a:extLst>
          </p:cNvPr>
          <p:cNvSpPr txBox="1">
            <a:spLocks noChangeArrowheads="1"/>
          </p:cNvSpPr>
          <p:nvPr/>
        </p:nvSpPr>
        <p:spPr bwMode="auto">
          <a:xfrm>
            <a:off x="7826375" y="5322888"/>
            <a:ext cx="4572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b="1">
                <a:solidFill>
                  <a:srgbClr val="FF0000"/>
                </a:solidFill>
              </a:rPr>
              <a:t>(19)</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a:extLst>
              <a:ext uri="{FF2B5EF4-FFF2-40B4-BE49-F238E27FC236}">
                <a16:creationId xmlns:a16="http://schemas.microsoft.com/office/drawing/2014/main" id="{3ABEB133-5780-453D-94F2-F61908E29363}"/>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48B6F251-2647-4786-9BA0-F90A2D093912}" type="slidenum">
              <a:rPr lang="en-US" altLang="en-US" sz="1000">
                <a:solidFill>
                  <a:srgbClr val="7F7F7F"/>
                </a:solidFill>
              </a:rPr>
              <a:pPr/>
              <a:t>6</a:t>
            </a:fld>
            <a:endParaRPr lang="en-US" altLang="en-US" sz="1000">
              <a:solidFill>
                <a:schemeClr val="bg2"/>
              </a:solidFill>
            </a:endParaRPr>
          </a:p>
        </p:txBody>
      </p:sp>
      <p:sp>
        <p:nvSpPr>
          <p:cNvPr id="19459" name="Rectangle 2">
            <a:extLst>
              <a:ext uri="{FF2B5EF4-FFF2-40B4-BE49-F238E27FC236}">
                <a16:creationId xmlns:a16="http://schemas.microsoft.com/office/drawing/2014/main" id="{30745310-6E27-47B7-8DCC-DD94E3309537}"/>
              </a:ext>
            </a:extLst>
          </p:cNvPr>
          <p:cNvSpPr>
            <a:spLocks noGrp="1" noChangeArrowheads="1"/>
          </p:cNvSpPr>
          <p:nvPr>
            <p:ph type="title"/>
          </p:nvPr>
        </p:nvSpPr>
        <p:spPr/>
        <p:txBody>
          <a:bodyPr/>
          <a:lstStyle/>
          <a:p>
            <a:r>
              <a:rPr lang="en-US" altLang="en-US"/>
              <a:t>Where are SARs?</a:t>
            </a:r>
          </a:p>
        </p:txBody>
      </p:sp>
      <p:pic>
        <p:nvPicPr>
          <p:cNvPr id="19460" name="Picture 24" descr="damirlogo.gif">
            <a:extLst>
              <a:ext uri="{FF2B5EF4-FFF2-40B4-BE49-F238E27FC236}">
                <a16:creationId xmlns:a16="http://schemas.microsoft.com/office/drawing/2014/main" id="{40963133-C466-4848-91D4-323EBC324AC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10113" y="1296988"/>
            <a:ext cx="9810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3">
            <a:extLst>
              <a:ext uri="{FF2B5EF4-FFF2-40B4-BE49-F238E27FC236}">
                <a16:creationId xmlns:a16="http://schemas.microsoft.com/office/drawing/2014/main" id="{3181B51E-811A-410D-9764-41254BE242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9653" r="4802"/>
          <a:stretch>
            <a:fillRect/>
          </a:stretch>
        </p:blipFill>
        <p:spPr bwMode="auto">
          <a:xfrm>
            <a:off x="4700588" y="2433638"/>
            <a:ext cx="4017962" cy="391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Rectangle 3">
            <a:extLst>
              <a:ext uri="{FF2B5EF4-FFF2-40B4-BE49-F238E27FC236}">
                <a16:creationId xmlns:a16="http://schemas.microsoft.com/office/drawing/2014/main" id="{9078A8FD-4DCC-4FF9-967B-6E27BC6E2E32}"/>
              </a:ext>
            </a:extLst>
          </p:cNvPr>
          <p:cNvSpPr txBox="1">
            <a:spLocks noChangeArrowheads="1"/>
          </p:cNvSpPr>
          <p:nvPr/>
        </p:nvSpPr>
        <p:spPr bwMode="auto">
          <a:xfrm>
            <a:off x="303213" y="1370013"/>
            <a:ext cx="4178300" cy="5081587"/>
          </a:xfrm>
          <a:prstGeom prst="rect">
            <a:avLst/>
          </a:prstGeom>
          <a:noFill/>
          <a:ln w="9525">
            <a:noFill/>
            <a:miter lim="800000"/>
            <a:headEnd/>
            <a:tailEnd/>
          </a:ln>
        </p:spPr>
        <p:txBody>
          <a:bodyPr/>
          <a:lstStyle/>
          <a:p>
            <a:pPr marL="285750" indent="-285750" eaLnBrk="0" hangingPunct="0">
              <a:lnSpc>
                <a:spcPct val="90000"/>
              </a:lnSpc>
              <a:spcBef>
                <a:spcPct val="50000"/>
              </a:spcBef>
              <a:buClr>
                <a:srgbClr val="151C77"/>
              </a:buClr>
              <a:buSzPct val="80000"/>
              <a:buFont typeface="Wingdings" pitchFamily="2" charset="2"/>
              <a:buChar char="n"/>
              <a:defRPr/>
            </a:pPr>
            <a:r>
              <a:rPr lang="en-US" sz="2000" b="1" kern="0" dirty="0">
                <a:latin typeface="+mn-lt"/>
                <a:cs typeface="+mn-cs"/>
              </a:rPr>
              <a:t>Created/stored in Defense Acquisition Management Information Retrieval (DAMIR)</a:t>
            </a:r>
          </a:p>
          <a:p>
            <a:pPr marL="742950" lvl="1" indent="-285750" eaLnBrk="0" hangingPunct="0">
              <a:lnSpc>
                <a:spcPct val="90000"/>
              </a:lnSpc>
              <a:spcBef>
                <a:spcPct val="50000"/>
              </a:spcBef>
              <a:buClr>
                <a:srgbClr val="151C77"/>
              </a:buClr>
              <a:buSzPct val="80000"/>
              <a:buFont typeface="Wingdings" pitchFamily="2" charset="2"/>
              <a:buChar char="n"/>
              <a:defRPr/>
            </a:pPr>
            <a:r>
              <a:rPr lang="en-US" sz="1800" b="1" kern="0" dirty="0">
                <a:latin typeface="+mn-lt"/>
                <a:cs typeface="+mn-cs"/>
              </a:rPr>
              <a:t>OSD’s System to store/ authoritative source of:</a:t>
            </a:r>
          </a:p>
          <a:p>
            <a:pPr marL="1200150" lvl="2" indent="-285750" eaLnBrk="0" hangingPunct="0">
              <a:lnSpc>
                <a:spcPct val="50000"/>
              </a:lnSpc>
              <a:spcBef>
                <a:spcPct val="50000"/>
              </a:spcBef>
              <a:buClr>
                <a:srgbClr val="151C77"/>
              </a:buClr>
              <a:buSzPct val="80000"/>
              <a:buFont typeface="Wingdings" pitchFamily="2" charset="2"/>
              <a:buChar char="n"/>
              <a:defRPr/>
            </a:pPr>
            <a:r>
              <a:rPr lang="en-US" sz="1600" kern="0" dirty="0">
                <a:latin typeface="+mn-lt"/>
                <a:cs typeface="+mn-cs"/>
              </a:rPr>
              <a:t>APBs</a:t>
            </a:r>
          </a:p>
          <a:p>
            <a:pPr marL="1200150" lvl="2" indent="-285750" eaLnBrk="0" hangingPunct="0">
              <a:lnSpc>
                <a:spcPct val="50000"/>
              </a:lnSpc>
              <a:spcBef>
                <a:spcPct val="50000"/>
              </a:spcBef>
              <a:buClr>
                <a:srgbClr val="151C77"/>
              </a:buClr>
              <a:buSzPct val="80000"/>
              <a:buFont typeface="Wingdings" pitchFamily="2" charset="2"/>
              <a:buChar char="n"/>
              <a:defRPr/>
            </a:pPr>
            <a:r>
              <a:rPr lang="en-US" sz="1600" kern="0" dirty="0">
                <a:latin typeface="+mn-lt"/>
                <a:cs typeface="+mn-cs"/>
              </a:rPr>
              <a:t>SARs</a:t>
            </a:r>
          </a:p>
          <a:p>
            <a:pPr marL="1200150" lvl="2" indent="-285750" eaLnBrk="0" hangingPunct="0">
              <a:lnSpc>
                <a:spcPct val="50000"/>
              </a:lnSpc>
              <a:spcBef>
                <a:spcPct val="50000"/>
              </a:spcBef>
              <a:buClr>
                <a:srgbClr val="151C77"/>
              </a:buClr>
              <a:buSzPct val="80000"/>
              <a:buFont typeface="Wingdings" pitchFamily="2" charset="2"/>
              <a:buChar char="n"/>
              <a:defRPr/>
            </a:pPr>
            <a:r>
              <a:rPr lang="en-US" sz="1600" kern="0" dirty="0">
                <a:latin typeface="+mn-lt"/>
                <a:cs typeface="+mn-cs"/>
              </a:rPr>
              <a:t>DAESs</a:t>
            </a:r>
          </a:p>
          <a:p>
            <a:pPr marL="1200150" lvl="2" indent="-285750" eaLnBrk="0" hangingPunct="0">
              <a:lnSpc>
                <a:spcPct val="50000"/>
              </a:lnSpc>
              <a:spcBef>
                <a:spcPct val="50000"/>
              </a:spcBef>
              <a:buClr>
                <a:srgbClr val="151C77"/>
              </a:buClr>
              <a:buSzPct val="80000"/>
              <a:buFont typeface="Wingdings" pitchFamily="2" charset="2"/>
              <a:buChar char="n"/>
              <a:defRPr/>
            </a:pPr>
            <a:r>
              <a:rPr lang="en-US" sz="1600" kern="0" dirty="0">
                <a:latin typeface="+mn-lt"/>
                <a:cs typeface="+mn-cs"/>
              </a:rPr>
              <a:t>Other</a:t>
            </a:r>
          </a:p>
          <a:p>
            <a:pPr marL="742950" lvl="1" indent="-285750" eaLnBrk="0" hangingPunct="0">
              <a:lnSpc>
                <a:spcPct val="90000"/>
              </a:lnSpc>
              <a:spcBef>
                <a:spcPct val="50000"/>
              </a:spcBef>
              <a:buClr>
                <a:srgbClr val="151C77"/>
              </a:buClr>
              <a:buSzPct val="80000"/>
              <a:buFont typeface="Wingdings" pitchFamily="2" charset="2"/>
              <a:buChar char="n"/>
              <a:defRPr/>
            </a:pPr>
            <a:r>
              <a:rPr lang="en-US" sz="1800" b="1" kern="0" dirty="0">
                <a:latin typeface="+mn-lt"/>
                <a:cs typeface="+mn-cs"/>
              </a:rPr>
              <a:t>Role based access/privileges</a:t>
            </a:r>
          </a:p>
          <a:p>
            <a:pPr marL="1200150" lvl="2" indent="-285750" eaLnBrk="0" hangingPunct="0">
              <a:lnSpc>
                <a:spcPct val="50000"/>
              </a:lnSpc>
              <a:spcBef>
                <a:spcPct val="50000"/>
              </a:spcBef>
              <a:buClr>
                <a:srgbClr val="151C77"/>
              </a:buClr>
              <a:buSzPct val="80000"/>
              <a:buFont typeface="Wingdings" pitchFamily="2" charset="2"/>
              <a:buChar char="n"/>
              <a:defRPr/>
            </a:pPr>
            <a:r>
              <a:rPr lang="en-US" sz="1600" kern="0" dirty="0">
                <a:latin typeface="+mn-lt"/>
                <a:cs typeface="+mn-cs"/>
              </a:rPr>
              <a:t>PMO, PEO, AQ, OSD</a:t>
            </a:r>
          </a:p>
          <a:p>
            <a:pPr marL="1200150" lvl="2" indent="-285750" eaLnBrk="0" hangingPunct="0">
              <a:lnSpc>
                <a:spcPct val="50000"/>
              </a:lnSpc>
              <a:spcBef>
                <a:spcPct val="50000"/>
              </a:spcBef>
              <a:buClr>
                <a:srgbClr val="151C77"/>
              </a:buClr>
              <a:buSzPct val="80000"/>
              <a:buFont typeface="Wingdings" pitchFamily="2" charset="2"/>
              <a:buChar char="n"/>
              <a:defRPr/>
            </a:pPr>
            <a:r>
              <a:rPr lang="en-US" sz="1600" kern="0" dirty="0">
                <a:latin typeface="+mn-lt"/>
                <a:cs typeface="+mn-cs"/>
              </a:rPr>
              <a:t>Basic, Review, Editor, Release</a:t>
            </a:r>
          </a:p>
          <a:p>
            <a:pPr marL="742950" lvl="1" indent="-285750" eaLnBrk="0" hangingPunct="0">
              <a:lnSpc>
                <a:spcPct val="90000"/>
              </a:lnSpc>
              <a:spcBef>
                <a:spcPct val="50000"/>
              </a:spcBef>
              <a:buClr>
                <a:srgbClr val="151C77"/>
              </a:buClr>
              <a:buSzPct val="80000"/>
              <a:buFont typeface="Wingdings" pitchFamily="2" charset="2"/>
              <a:buChar char="n"/>
              <a:defRPr/>
            </a:pPr>
            <a:r>
              <a:rPr lang="en-US" sz="1800" b="1" kern="0" dirty="0">
                <a:latin typeface="+mn-lt"/>
                <a:cs typeface="+mn-cs"/>
              </a:rPr>
              <a:t>Access thru AQXRR available for the following:</a:t>
            </a:r>
          </a:p>
          <a:p>
            <a:pPr marL="1200150" lvl="2" indent="-285750" eaLnBrk="0" hangingPunct="0">
              <a:lnSpc>
                <a:spcPct val="50000"/>
              </a:lnSpc>
              <a:spcBef>
                <a:spcPct val="50000"/>
              </a:spcBef>
              <a:buClr>
                <a:srgbClr val="151C77"/>
              </a:buClr>
              <a:buSzPct val="80000"/>
              <a:buFont typeface="Wingdings" pitchFamily="2" charset="2"/>
              <a:buChar char="n"/>
              <a:defRPr/>
            </a:pPr>
            <a:r>
              <a:rPr lang="en-US" sz="1600" kern="0" dirty="0" err="1">
                <a:latin typeface="+mn-lt"/>
                <a:cs typeface="+mn-cs"/>
              </a:rPr>
              <a:t>Gov’t</a:t>
            </a:r>
            <a:r>
              <a:rPr lang="en-US" sz="1600" kern="0" dirty="0">
                <a:latin typeface="+mn-lt"/>
                <a:cs typeface="+mn-cs"/>
              </a:rPr>
              <a:t> civilians</a:t>
            </a:r>
          </a:p>
          <a:p>
            <a:pPr marL="1200150" lvl="2" indent="-285750" eaLnBrk="0" hangingPunct="0">
              <a:lnSpc>
                <a:spcPct val="50000"/>
              </a:lnSpc>
              <a:spcBef>
                <a:spcPct val="50000"/>
              </a:spcBef>
              <a:buClr>
                <a:srgbClr val="151C77"/>
              </a:buClr>
              <a:buSzPct val="80000"/>
              <a:buFont typeface="Wingdings" pitchFamily="2" charset="2"/>
              <a:buChar char="n"/>
              <a:defRPr/>
            </a:pPr>
            <a:r>
              <a:rPr lang="en-US" sz="1600" kern="0" dirty="0">
                <a:latin typeface="+mn-lt"/>
                <a:cs typeface="+mn-cs"/>
              </a:rPr>
              <a:t>Military</a:t>
            </a:r>
          </a:p>
          <a:p>
            <a:pPr marL="1200150" lvl="2" indent="-285750" eaLnBrk="0" hangingPunct="0">
              <a:lnSpc>
                <a:spcPct val="80000"/>
              </a:lnSpc>
              <a:spcBef>
                <a:spcPct val="50000"/>
              </a:spcBef>
              <a:buClr>
                <a:srgbClr val="151C77"/>
              </a:buClr>
              <a:buSzPct val="80000"/>
              <a:buFont typeface="Wingdings" pitchFamily="2" charset="2"/>
              <a:buChar char="n"/>
              <a:defRPr/>
            </a:pPr>
            <a:r>
              <a:rPr lang="en-US" sz="1600" kern="0" dirty="0">
                <a:latin typeface="+mn-lt"/>
                <a:cs typeface="+mn-cs"/>
              </a:rPr>
              <a:t>Support Contractors (request must come from Civ/Mil)</a:t>
            </a:r>
          </a:p>
        </p:txBody>
      </p:sp>
      <p:sp>
        <p:nvSpPr>
          <p:cNvPr id="19463" name="TextBox 27">
            <a:extLst>
              <a:ext uri="{FF2B5EF4-FFF2-40B4-BE49-F238E27FC236}">
                <a16:creationId xmlns:a16="http://schemas.microsoft.com/office/drawing/2014/main" id="{2DDC6185-2DF7-47F6-8161-D6772704569D}"/>
              </a:ext>
            </a:extLst>
          </p:cNvPr>
          <p:cNvSpPr txBox="1">
            <a:spLocks noChangeArrowheads="1"/>
          </p:cNvSpPr>
          <p:nvPr/>
        </p:nvSpPr>
        <p:spPr bwMode="auto">
          <a:xfrm>
            <a:off x="5743575" y="1584325"/>
            <a:ext cx="31305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600" b="1"/>
              <a:t>http://www.acq.osd.mil/damir/</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a:extLst>
              <a:ext uri="{FF2B5EF4-FFF2-40B4-BE49-F238E27FC236}">
                <a16:creationId xmlns:a16="http://schemas.microsoft.com/office/drawing/2014/main" id="{6250DD0A-1F64-4265-B569-AC823F152603}"/>
              </a:ext>
            </a:extLst>
          </p:cNvPr>
          <p:cNvSpPr>
            <a:spLocks noGrp="1"/>
          </p:cNvSpPr>
          <p:nvPr>
            <p:ph type="sldNum" sz="quarter" idx="11"/>
          </p:nvPr>
        </p:nvSpPr>
        <p:spPr>
          <a:xfrm>
            <a:off x="7974013" y="6510338"/>
            <a:ext cx="1143000" cy="304800"/>
          </a:xfrm>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34B83600-6446-45C8-BED5-0A28B982552E}" type="slidenum">
              <a:rPr lang="en-US" altLang="en-US" sz="1000">
                <a:solidFill>
                  <a:srgbClr val="7F7F7F"/>
                </a:solidFill>
              </a:rPr>
              <a:pPr/>
              <a:t>7</a:t>
            </a:fld>
            <a:endParaRPr lang="en-US" altLang="en-US" sz="1000">
              <a:solidFill>
                <a:schemeClr val="bg2"/>
              </a:solidFill>
            </a:endParaRPr>
          </a:p>
        </p:txBody>
      </p:sp>
      <p:sp>
        <p:nvSpPr>
          <p:cNvPr id="20483" name="Rectangle 2">
            <a:extLst>
              <a:ext uri="{FF2B5EF4-FFF2-40B4-BE49-F238E27FC236}">
                <a16:creationId xmlns:a16="http://schemas.microsoft.com/office/drawing/2014/main" id="{39776568-31D5-47B6-90DA-F00BD566CD26}"/>
              </a:ext>
            </a:extLst>
          </p:cNvPr>
          <p:cNvSpPr>
            <a:spLocks noGrp="1" noChangeArrowheads="1"/>
          </p:cNvSpPr>
          <p:nvPr>
            <p:ph type="title"/>
          </p:nvPr>
        </p:nvSpPr>
        <p:spPr>
          <a:xfrm>
            <a:off x="1673225" y="28575"/>
            <a:ext cx="7086600" cy="1143000"/>
          </a:xfrm>
        </p:spPr>
        <p:txBody>
          <a:bodyPr/>
          <a:lstStyle/>
          <a:p>
            <a:r>
              <a:rPr lang="en-US" altLang="en-US"/>
              <a:t>Dec 09 SAR Programs</a:t>
            </a:r>
            <a:br>
              <a:rPr lang="en-US" altLang="en-US"/>
            </a:br>
            <a:r>
              <a:rPr lang="en-US" altLang="en-US"/>
              <a:t>31 Total</a:t>
            </a:r>
          </a:p>
        </p:txBody>
      </p:sp>
      <p:sp>
        <p:nvSpPr>
          <p:cNvPr id="20484" name="Rectangle 3">
            <a:extLst>
              <a:ext uri="{FF2B5EF4-FFF2-40B4-BE49-F238E27FC236}">
                <a16:creationId xmlns:a16="http://schemas.microsoft.com/office/drawing/2014/main" id="{09ECAF46-A0C0-4D6F-AE55-24B07971C622}"/>
              </a:ext>
            </a:extLst>
          </p:cNvPr>
          <p:cNvSpPr>
            <a:spLocks noGrp="1" noChangeArrowheads="1"/>
          </p:cNvSpPr>
          <p:nvPr>
            <p:ph type="body" sz="half" idx="1"/>
          </p:nvPr>
        </p:nvSpPr>
        <p:spPr>
          <a:xfrm>
            <a:off x="388938" y="1303338"/>
            <a:ext cx="2487612" cy="3355975"/>
          </a:xfrm>
        </p:spPr>
        <p:txBody>
          <a:bodyPr/>
          <a:lstStyle/>
          <a:p>
            <a:pPr>
              <a:lnSpc>
                <a:spcPct val="90000"/>
              </a:lnSpc>
              <a:buFont typeface="Wingdings" panose="05000000000000000000" pitchFamily="2" charset="2"/>
              <a:buNone/>
            </a:pPr>
            <a:r>
              <a:rPr lang="en-US" altLang="en-US" sz="1800" u="sng"/>
              <a:t>PEO/AC (11)</a:t>
            </a:r>
            <a:endParaRPr lang="en-US" altLang="en-US" sz="1600" b="0">
              <a:solidFill>
                <a:srgbClr val="0000FF"/>
              </a:solidFill>
            </a:endParaRPr>
          </a:p>
          <a:p>
            <a:pPr>
              <a:lnSpc>
                <a:spcPct val="90000"/>
              </a:lnSpc>
              <a:spcBef>
                <a:spcPct val="20000"/>
              </a:spcBef>
            </a:pPr>
            <a:r>
              <a:rPr lang="en-US" altLang="en-US" sz="1600" b="0"/>
              <a:t>C-130 AMP</a:t>
            </a:r>
          </a:p>
          <a:p>
            <a:pPr>
              <a:lnSpc>
                <a:spcPct val="90000"/>
              </a:lnSpc>
              <a:spcBef>
                <a:spcPct val="20000"/>
              </a:spcBef>
            </a:pPr>
            <a:r>
              <a:rPr lang="en-US" altLang="en-US" sz="1600" b="0"/>
              <a:t>C-130J</a:t>
            </a:r>
          </a:p>
          <a:p>
            <a:pPr>
              <a:lnSpc>
                <a:spcPct val="90000"/>
              </a:lnSpc>
              <a:spcBef>
                <a:spcPct val="20000"/>
              </a:spcBef>
            </a:pPr>
            <a:r>
              <a:rPr lang="en-US" altLang="en-US" sz="1600" b="0"/>
              <a:t>C-17A</a:t>
            </a:r>
          </a:p>
          <a:p>
            <a:pPr>
              <a:lnSpc>
                <a:spcPct val="90000"/>
              </a:lnSpc>
              <a:spcBef>
                <a:spcPct val="20000"/>
              </a:spcBef>
            </a:pPr>
            <a:r>
              <a:rPr lang="en-US" altLang="en-US" sz="1600" b="0"/>
              <a:t>C-5 AMP</a:t>
            </a:r>
          </a:p>
          <a:p>
            <a:pPr>
              <a:lnSpc>
                <a:spcPct val="90000"/>
              </a:lnSpc>
              <a:spcBef>
                <a:spcPct val="20000"/>
              </a:spcBef>
            </a:pPr>
            <a:r>
              <a:rPr lang="en-US" altLang="en-US" sz="1600" b="0"/>
              <a:t>C-5 RERP</a:t>
            </a:r>
          </a:p>
          <a:p>
            <a:pPr>
              <a:lnSpc>
                <a:spcPct val="90000"/>
              </a:lnSpc>
              <a:spcBef>
                <a:spcPct val="20000"/>
              </a:spcBef>
            </a:pPr>
            <a:r>
              <a:rPr lang="en-US" altLang="en-US" sz="1600" b="0"/>
              <a:t>JCA</a:t>
            </a:r>
          </a:p>
          <a:p>
            <a:pPr>
              <a:lnSpc>
                <a:spcPct val="90000"/>
              </a:lnSpc>
              <a:spcBef>
                <a:spcPct val="20000"/>
              </a:spcBef>
            </a:pPr>
            <a:r>
              <a:rPr lang="en-US" altLang="en-US" sz="1600" b="0"/>
              <a:t>LAIRCM</a:t>
            </a:r>
          </a:p>
          <a:p>
            <a:pPr>
              <a:lnSpc>
                <a:spcPct val="90000"/>
              </a:lnSpc>
              <a:spcBef>
                <a:spcPct val="20000"/>
              </a:spcBef>
            </a:pPr>
            <a:r>
              <a:rPr lang="en-US" altLang="en-US" sz="1600" b="0"/>
              <a:t>B-2 EHF</a:t>
            </a:r>
          </a:p>
          <a:p>
            <a:pPr>
              <a:lnSpc>
                <a:spcPct val="90000"/>
              </a:lnSpc>
              <a:spcBef>
                <a:spcPct val="20000"/>
              </a:spcBef>
            </a:pPr>
            <a:r>
              <a:rPr lang="en-US" altLang="en-US" sz="1600" b="0"/>
              <a:t>B-2 RMP</a:t>
            </a:r>
          </a:p>
          <a:p>
            <a:pPr>
              <a:lnSpc>
                <a:spcPct val="90000"/>
              </a:lnSpc>
              <a:spcBef>
                <a:spcPct val="20000"/>
              </a:spcBef>
            </a:pPr>
            <a:r>
              <a:rPr lang="en-US" altLang="en-US" sz="1600" b="0"/>
              <a:t>F-22</a:t>
            </a:r>
          </a:p>
          <a:p>
            <a:pPr>
              <a:lnSpc>
                <a:spcPct val="90000"/>
              </a:lnSpc>
              <a:spcBef>
                <a:spcPct val="20000"/>
              </a:spcBef>
            </a:pPr>
            <a:r>
              <a:rPr lang="en-US" altLang="en-US" sz="1600" b="0"/>
              <a:t>JPATS</a:t>
            </a:r>
          </a:p>
        </p:txBody>
      </p:sp>
      <p:sp>
        <p:nvSpPr>
          <p:cNvPr id="6" name="Rectangle 3">
            <a:extLst>
              <a:ext uri="{FF2B5EF4-FFF2-40B4-BE49-F238E27FC236}">
                <a16:creationId xmlns:a16="http://schemas.microsoft.com/office/drawing/2014/main" id="{A03A998D-7DF9-4F6E-AC9C-29BD9EB8FC51}"/>
              </a:ext>
            </a:extLst>
          </p:cNvPr>
          <p:cNvSpPr txBox="1">
            <a:spLocks noChangeArrowheads="1"/>
          </p:cNvSpPr>
          <p:nvPr/>
        </p:nvSpPr>
        <p:spPr bwMode="auto">
          <a:xfrm>
            <a:off x="2225675" y="1303338"/>
            <a:ext cx="2336800" cy="5024437"/>
          </a:xfrm>
          <a:prstGeom prst="rect">
            <a:avLst/>
          </a:prstGeom>
          <a:noFill/>
          <a:ln w="9525">
            <a:noFill/>
            <a:miter lim="800000"/>
            <a:headEnd/>
            <a:tailEnd/>
          </a:ln>
          <a:effectLst/>
        </p:spPr>
        <p:txBody>
          <a:bodyPr/>
          <a:lstStyle/>
          <a:p>
            <a:pPr marL="285750" indent="-285750">
              <a:lnSpc>
                <a:spcPct val="90000"/>
              </a:lnSpc>
              <a:spcBef>
                <a:spcPct val="20000"/>
              </a:spcBef>
              <a:buClr>
                <a:srgbClr val="151C77"/>
              </a:buClr>
              <a:buSzPct val="80000"/>
              <a:buFont typeface="Wingdings" pitchFamily="2" charset="2"/>
              <a:buNone/>
              <a:defRPr/>
            </a:pPr>
            <a:r>
              <a:rPr lang="en-US" sz="1800" b="1" u="sng" kern="0" dirty="0">
                <a:latin typeface="+mn-lt"/>
                <a:cs typeface="+mn-cs"/>
              </a:rPr>
              <a:t>PEO/SP (8)</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mn-lt"/>
                <a:cs typeface="+mn-cs"/>
              </a:rPr>
              <a:t>SBIRS-HIGH</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mn-lt"/>
                <a:cs typeface="+mn-cs"/>
              </a:rPr>
              <a:t>SBSS BLK 10</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mn-lt"/>
                <a:cs typeface="+mn-cs"/>
              </a:rPr>
              <a:t>AEHF</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mn-lt"/>
                <a:cs typeface="+mn-cs"/>
              </a:rPr>
              <a:t>FAB-T</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mn-lt"/>
                <a:cs typeface="+mn-cs"/>
              </a:rPr>
              <a:t>GBS</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mn-lt"/>
                <a:cs typeface="+mn-cs"/>
              </a:rPr>
              <a:t>WGS</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mn-lt"/>
                <a:cs typeface="+mn-cs"/>
              </a:rPr>
              <a:t>GPS IIIA</a:t>
            </a:r>
            <a:endParaRPr lang="en-US" sz="1600" kern="0" dirty="0">
              <a:solidFill>
                <a:srgbClr val="FF0000"/>
              </a:solidFill>
              <a:latin typeface="+mn-lt"/>
              <a:cs typeface="+mn-cs"/>
            </a:endParaRPr>
          </a:p>
          <a:p>
            <a:pPr marL="285750" indent="-285750">
              <a:lnSpc>
                <a:spcPct val="90000"/>
              </a:lnSpc>
              <a:spcBef>
                <a:spcPct val="20000"/>
              </a:spcBef>
              <a:buClr>
                <a:srgbClr val="151C77"/>
              </a:buClr>
              <a:buSzPct val="80000"/>
              <a:buFont typeface="Wingdings" pitchFamily="2" charset="2"/>
              <a:buChar char="n"/>
              <a:defRPr/>
            </a:pPr>
            <a:r>
              <a:rPr lang="en-US" sz="1600" kern="0" dirty="0">
                <a:latin typeface="+mn-lt"/>
                <a:cs typeface="+mn-cs"/>
              </a:rPr>
              <a:t>NAVSTAR GPS</a:t>
            </a:r>
          </a:p>
          <a:p>
            <a:pPr marL="285750" indent="-285750">
              <a:lnSpc>
                <a:spcPct val="90000"/>
              </a:lnSpc>
              <a:spcBef>
                <a:spcPct val="20000"/>
              </a:spcBef>
              <a:buClr>
                <a:srgbClr val="151C77"/>
              </a:buClr>
              <a:buSzPct val="80000"/>
              <a:defRPr/>
            </a:pPr>
            <a:endParaRPr lang="en-US" sz="1800" b="1" kern="0" dirty="0">
              <a:latin typeface="+mn-lt"/>
              <a:cs typeface="+mn-cs"/>
            </a:endParaRPr>
          </a:p>
          <a:p>
            <a:pPr marL="285750" indent="-285750">
              <a:lnSpc>
                <a:spcPct val="90000"/>
              </a:lnSpc>
              <a:spcBef>
                <a:spcPct val="20000"/>
              </a:spcBef>
              <a:buClr>
                <a:srgbClr val="151C77"/>
              </a:buClr>
              <a:buSzPct val="80000"/>
              <a:defRPr/>
            </a:pPr>
            <a:r>
              <a:rPr lang="en-US" sz="1800" b="1" u="sng" kern="0" dirty="0">
                <a:latin typeface="Arial" charset="0"/>
                <a:cs typeface="+mn-cs"/>
              </a:rPr>
              <a:t>PEO/ES (1)</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Arial" charset="0"/>
                <a:cs typeface="+mn-cs"/>
              </a:rPr>
              <a:t>NPOESS</a:t>
            </a:r>
          </a:p>
          <a:p>
            <a:pPr marL="285750" indent="-285750">
              <a:lnSpc>
                <a:spcPct val="90000"/>
              </a:lnSpc>
              <a:spcBef>
                <a:spcPct val="20000"/>
              </a:spcBef>
              <a:buClr>
                <a:srgbClr val="151C77"/>
              </a:buClr>
              <a:buSzPct val="80000"/>
              <a:buFont typeface="Wingdings" pitchFamily="2" charset="2"/>
              <a:buChar char="n"/>
              <a:defRPr/>
            </a:pPr>
            <a:endParaRPr lang="en-US" sz="1600" kern="0" dirty="0">
              <a:latin typeface="Arial" charset="0"/>
              <a:cs typeface="+mn-cs"/>
            </a:endParaRPr>
          </a:p>
          <a:p>
            <a:pPr marL="285750" indent="-285750">
              <a:lnSpc>
                <a:spcPct val="90000"/>
              </a:lnSpc>
              <a:spcBef>
                <a:spcPct val="20000"/>
              </a:spcBef>
              <a:buClr>
                <a:srgbClr val="151C77"/>
              </a:buClr>
              <a:buSzPct val="80000"/>
              <a:defRPr/>
            </a:pPr>
            <a:r>
              <a:rPr lang="en-US" sz="1600" b="1" u="sng" kern="0" dirty="0">
                <a:latin typeface="Arial" charset="0"/>
                <a:cs typeface="+mn-cs"/>
              </a:rPr>
              <a:t>DAO/AFNWC (1)</a:t>
            </a:r>
          </a:p>
          <a:p>
            <a:pPr marL="285750" indent="-285750">
              <a:lnSpc>
                <a:spcPct val="90000"/>
              </a:lnSpc>
              <a:spcBef>
                <a:spcPct val="20000"/>
              </a:spcBef>
              <a:buClr>
                <a:srgbClr val="151C77"/>
              </a:buClr>
              <a:buSzPct val="80000"/>
              <a:buFont typeface="Wingdings" pitchFamily="2" charset="2"/>
              <a:buChar char="n"/>
              <a:defRPr/>
            </a:pPr>
            <a:r>
              <a:rPr lang="en-US" sz="1600" kern="0" dirty="0">
                <a:solidFill>
                  <a:srgbClr val="FF0000"/>
                </a:solidFill>
                <a:latin typeface="Arial" charset="0"/>
                <a:cs typeface="+mn-cs"/>
              </a:rPr>
              <a:t>Minuteman III PRP**</a:t>
            </a:r>
          </a:p>
        </p:txBody>
      </p:sp>
      <p:sp>
        <p:nvSpPr>
          <p:cNvPr id="8" name="Rectangle 3">
            <a:extLst>
              <a:ext uri="{FF2B5EF4-FFF2-40B4-BE49-F238E27FC236}">
                <a16:creationId xmlns:a16="http://schemas.microsoft.com/office/drawing/2014/main" id="{2B7CBEF4-E0E2-4643-8782-8AB202D09470}"/>
              </a:ext>
            </a:extLst>
          </p:cNvPr>
          <p:cNvSpPr txBox="1">
            <a:spLocks noChangeArrowheads="1"/>
          </p:cNvSpPr>
          <p:nvPr/>
        </p:nvSpPr>
        <p:spPr bwMode="auto">
          <a:xfrm>
            <a:off x="7223125" y="1303338"/>
            <a:ext cx="1866900" cy="2800350"/>
          </a:xfrm>
          <a:prstGeom prst="rect">
            <a:avLst/>
          </a:prstGeom>
          <a:noFill/>
          <a:ln w="9525">
            <a:noFill/>
            <a:miter lim="800000"/>
            <a:headEnd/>
            <a:tailEnd/>
          </a:ln>
          <a:effectLst/>
        </p:spPr>
        <p:txBody>
          <a:bodyPr/>
          <a:lstStyle/>
          <a:p>
            <a:pPr marL="285750" indent="-285750">
              <a:lnSpc>
                <a:spcPct val="90000"/>
              </a:lnSpc>
              <a:spcBef>
                <a:spcPct val="20000"/>
              </a:spcBef>
              <a:buClr>
                <a:srgbClr val="151C77"/>
              </a:buClr>
              <a:buSzPct val="80000"/>
              <a:buFont typeface="Wingdings" pitchFamily="2" charset="2"/>
              <a:buNone/>
              <a:defRPr/>
            </a:pPr>
            <a:r>
              <a:rPr lang="en-US" sz="1800" b="1" u="sng" kern="0" dirty="0">
                <a:latin typeface="+mn-lt"/>
                <a:cs typeface="+mn-cs"/>
              </a:rPr>
              <a:t>PEO/WP (3)</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mn-lt"/>
                <a:cs typeface="+mn-cs"/>
              </a:rPr>
              <a:t>AMRAAM</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mn-lt"/>
                <a:cs typeface="+mn-cs"/>
              </a:rPr>
              <a:t>JASSM</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mn-lt"/>
                <a:cs typeface="+mn-cs"/>
              </a:rPr>
              <a:t>JDAM</a:t>
            </a:r>
          </a:p>
          <a:p>
            <a:pPr marL="285750" indent="-285750">
              <a:lnSpc>
                <a:spcPct val="90000"/>
              </a:lnSpc>
              <a:spcBef>
                <a:spcPct val="20000"/>
              </a:spcBef>
              <a:buClr>
                <a:srgbClr val="151C77"/>
              </a:buClr>
              <a:buSzPct val="80000"/>
              <a:buFont typeface="Wingdings" pitchFamily="2" charset="2"/>
              <a:buChar char="n"/>
              <a:defRPr/>
            </a:pPr>
            <a:endParaRPr lang="en-US" sz="1800" kern="0" dirty="0">
              <a:latin typeface="+mn-lt"/>
              <a:cs typeface="+mn-cs"/>
            </a:endParaRPr>
          </a:p>
          <a:p>
            <a:pPr marL="285750" indent="-285750">
              <a:lnSpc>
                <a:spcPct val="90000"/>
              </a:lnSpc>
              <a:spcBef>
                <a:spcPct val="20000"/>
              </a:spcBef>
              <a:buClr>
                <a:srgbClr val="151C77"/>
              </a:buClr>
              <a:buSzPct val="80000"/>
              <a:defRPr/>
            </a:pPr>
            <a:r>
              <a:rPr lang="en-US" sz="1800" b="1" u="sng" kern="0" dirty="0">
                <a:latin typeface="Arial" charset="0"/>
                <a:cs typeface="+mn-cs"/>
              </a:rPr>
              <a:t>PEO/C2&amp;CS (2)</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Arial" charset="0"/>
                <a:cs typeface="+mn-cs"/>
              </a:rPr>
              <a:t>MP-RTIP</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Arial" charset="0"/>
                <a:cs typeface="+mn-cs"/>
              </a:rPr>
              <a:t>NAS</a:t>
            </a:r>
            <a:endParaRPr lang="en-US" sz="1600" b="1" kern="0" dirty="0">
              <a:latin typeface="Arial" charset="0"/>
              <a:cs typeface="+mn-cs"/>
            </a:endParaRPr>
          </a:p>
          <a:p>
            <a:pPr marL="285750" indent="-285750">
              <a:lnSpc>
                <a:spcPct val="90000"/>
              </a:lnSpc>
              <a:spcBef>
                <a:spcPct val="20000"/>
              </a:spcBef>
              <a:buClr>
                <a:srgbClr val="151C77"/>
              </a:buClr>
              <a:buSzPct val="80000"/>
              <a:buFont typeface="Wingdings" pitchFamily="2" charset="2"/>
              <a:buNone/>
              <a:defRPr/>
            </a:pPr>
            <a:endParaRPr lang="en-US" sz="1800" b="1" u="sng" kern="0" dirty="0">
              <a:latin typeface="+mn-lt"/>
              <a:cs typeface="+mn-cs"/>
            </a:endParaRPr>
          </a:p>
        </p:txBody>
      </p:sp>
      <p:sp>
        <p:nvSpPr>
          <p:cNvPr id="20487" name="TextBox 10">
            <a:extLst>
              <a:ext uri="{FF2B5EF4-FFF2-40B4-BE49-F238E27FC236}">
                <a16:creationId xmlns:a16="http://schemas.microsoft.com/office/drawing/2014/main" id="{D12DBF66-24AF-4B3E-BC7B-CA067DD51D85}"/>
              </a:ext>
            </a:extLst>
          </p:cNvPr>
          <p:cNvSpPr txBox="1">
            <a:spLocks noChangeArrowheads="1"/>
          </p:cNvSpPr>
          <p:nvPr/>
        </p:nvSpPr>
        <p:spPr bwMode="auto">
          <a:xfrm>
            <a:off x="339725" y="5981700"/>
            <a:ext cx="19827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i="1">
                <a:solidFill>
                  <a:srgbClr val="0000FF"/>
                </a:solidFill>
              </a:rPr>
              <a:t>*Initial SARs</a:t>
            </a:r>
          </a:p>
          <a:p>
            <a:pPr eaLnBrk="1" hangingPunct="1"/>
            <a:r>
              <a:rPr lang="en-US" altLang="en-US" i="1">
                <a:solidFill>
                  <a:srgbClr val="FF0000"/>
                </a:solidFill>
              </a:rPr>
              <a:t>** Termination SARs</a:t>
            </a:r>
          </a:p>
        </p:txBody>
      </p:sp>
      <p:sp>
        <p:nvSpPr>
          <p:cNvPr id="20488" name="Rectangle 8">
            <a:extLst>
              <a:ext uri="{FF2B5EF4-FFF2-40B4-BE49-F238E27FC236}">
                <a16:creationId xmlns:a16="http://schemas.microsoft.com/office/drawing/2014/main" id="{04909EC7-46BC-4C50-B5D8-8CA90B5EF7E8}"/>
              </a:ext>
            </a:extLst>
          </p:cNvPr>
          <p:cNvSpPr>
            <a:spLocks noChangeArrowheads="1"/>
          </p:cNvSpPr>
          <p:nvPr/>
        </p:nvSpPr>
        <p:spPr bwMode="auto">
          <a:xfrm>
            <a:off x="261938" y="1622425"/>
            <a:ext cx="1730375" cy="2960688"/>
          </a:xfrm>
          <a:prstGeom prst="rect">
            <a:avLst/>
          </a:prstGeom>
          <a:solidFill>
            <a:srgbClr val="FFFF00">
              <a:alpha val="32156"/>
            </a:srgbClr>
          </a:solidFill>
          <a:ln w="12700" algn="ctr">
            <a:solidFill>
              <a:srgbClr val="FFC000"/>
            </a:solidFill>
            <a:round/>
            <a:headEnd/>
            <a:tailEnd/>
          </a:ln>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endParaRPr lang="en-US" altLang="en-US"/>
          </a:p>
        </p:txBody>
      </p:sp>
      <p:sp>
        <p:nvSpPr>
          <p:cNvPr id="20489" name="Rectangle 9">
            <a:extLst>
              <a:ext uri="{FF2B5EF4-FFF2-40B4-BE49-F238E27FC236}">
                <a16:creationId xmlns:a16="http://schemas.microsoft.com/office/drawing/2014/main" id="{5483B4D3-B3E2-4778-99D6-A60EBBC1650B}"/>
              </a:ext>
            </a:extLst>
          </p:cNvPr>
          <p:cNvSpPr>
            <a:spLocks noChangeArrowheads="1"/>
          </p:cNvSpPr>
          <p:nvPr/>
        </p:nvSpPr>
        <p:spPr bwMode="auto">
          <a:xfrm>
            <a:off x="2090738" y="1622425"/>
            <a:ext cx="2481262" cy="2154238"/>
          </a:xfrm>
          <a:prstGeom prst="rect">
            <a:avLst/>
          </a:prstGeom>
          <a:solidFill>
            <a:srgbClr val="00B050">
              <a:alpha val="32156"/>
            </a:srgbClr>
          </a:solidFill>
          <a:ln w="12700" algn="ctr">
            <a:solidFill>
              <a:srgbClr val="008000"/>
            </a:solidFill>
            <a:round/>
            <a:headEnd/>
            <a:tailEnd/>
          </a:ln>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endParaRPr lang="en-US" altLang="en-US"/>
          </a:p>
        </p:txBody>
      </p:sp>
      <p:sp>
        <p:nvSpPr>
          <p:cNvPr id="11" name="Rectangle 10">
            <a:extLst>
              <a:ext uri="{FF2B5EF4-FFF2-40B4-BE49-F238E27FC236}">
                <a16:creationId xmlns:a16="http://schemas.microsoft.com/office/drawing/2014/main" id="{5999AD0B-DC26-4D48-8F38-83433E8F34D4}"/>
              </a:ext>
            </a:extLst>
          </p:cNvPr>
          <p:cNvSpPr/>
          <p:nvPr/>
        </p:nvSpPr>
        <p:spPr bwMode="auto">
          <a:xfrm>
            <a:off x="7053263" y="1622425"/>
            <a:ext cx="1785937" cy="782638"/>
          </a:xfrm>
          <a:prstGeom prst="rect">
            <a:avLst/>
          </a:prstGeom>
          <a:solidFill>
            <a:schemeClr val="accent6">
              <a:lumMod val="60000"/>
              <a:lumOff val="40000"/>
              <a:alpha val="32000"/>
            </a:schemeClr>
          </a:solidFill>
          <a:ln w="12700" cap="flat" cmpd="sng" algn="ctr">
            <a:solidFill>
              <a:srgbClr val="0000FF"/>
            </a:solidFill>
            <a:prstDash val="solid"/>
            <a:round/>
            <a:headEnd type="none" w="med" len="med"/>
            <a:tailEnd type="none" w="med" len="med"/>
          </a:ln>
          <a:effectLst/>
        </p:spPr>
        <p:txBody>
          <a:bodyPr/>
          <a:lstStyle/>
          <a:p>
            <a:pPr algn="ctr" eaLnBrk="0" hangingPunct="0">
              <a:defRPr/>
            </a:pPr>
            <a:endParaRPr lang="en-US">
              <a:latin typeface="Arial" charset="0"/>
              <a:cs typeface="+mn-cs"/>
            </a:endParaRPr>
          </a:p>
        </p:txBody>
      </p:sp>
      <p:sp>
        <p:nvSpPr>
          <p:cNvPr id="20491" name="Rectangle 11">
            <a:extLst>
              <a:ext uri="{FF2B5EF4-FFF2-40B4-BE49-F238E27FC236}">
                <a16:creationId xmlns:a16="http://schemas.microsoft.com/office/drawing/2014/main" id="{29472121-1449-4467-A9C3-61FAC0ADFCFF}"/>
              </a:ext>
            </a:extLst>
          </p:cNvPr>
          <p:cNvSpPr>
            <a:spLocks noChangeArrowheads="1"/>
          </p:cNvSpPr>
          <p:nvPr/>
        </p:nvSpPr>
        <p:spPr bwMode="auto">
          <a:xfrm>
            <a:off x="4614863" y="3287713"/>
            <a:ext cx="1797050" cy="282575"/>
          </a:xfrm>
          <a:prstGeom prst="rect">
            <a:avLst/>
          </a:prstGeom>
          <a:solidFill>
            <a:srgbClr val="FF9900">
              <a:alpha val="32156"/>
            </a:srgbClr>
          </a:solidFill>
          <a:ln w="12700" algn="ctr">
            <a:solidFill>
              <a:srgbClr val="C00000"/>
            </a:solidFill>
            <a:round/>
            <a:headEnd/>
            <a:tailEnd/>
          </a:ln>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endParaRPr lang="en-US" altLang="en-US"/>
          </a:p>
        </p:txBody>
      </p:sp>
      <p:sp>
        <p:nvSpPr>
          <p:cNvPr id="20492" name="Rectangle 12">
            <a:extLst>
              <a:ext uri="{FF2B5EF4-FFF2-40B4-BE49-F238E27FC236}">
                <a16:creationId xmlns:a16="http://schemas.microsoft.com/office/drawing/2014/main" id="{0FC67FD4-FC9D-40D6-9842-678FC6DCE8F3}"/>
              </a:ext>
            </a:extLst>
          </p:cNvPr>
          <p:cNvSpPr>
            <a:spLocks noChangeArrowheads="1"/>
          </p:cNvSpPr>
          <p:nvPr/>
        </p:nvSpPr>
        <p:spPr bwMode="auto">
          <a:xfrm>
            <a:off x="2068513" y="4354513"/>
            <a:ext cx="1860550" cy="271462"/>
          </a:xfrm>
          <a:prstGeom prst="rect">
            <a:avLst/>
          </a:prstGeom>
          <a:solidFill>
            <a:srgbClr val="00B050">
              <a:alpha val="32156"/>
            </a:srgbClr>
          </a:solidFill>
          <a:ln w="12700" algn="ctr">
            <a:solidFill>
              <a:srgbClr val="008000"/>
            </a:solidFill>
            <a:round/>
            <a:headEnd/>
            <a:tailEnd/>
          </a:ln>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endParaRPr lang="en-US" altLang="en-US"/>
          </a:p>
        </p:txBody>
      </p:sp>
      <p:sp>
        <p:nvSpPr>
          <p:cNvPr id="15" name="Rectangle 14">
            <a:extLst>
              <a:ext uri="{FF2B5EF4-FFF2-40B4-BE49-F238E27FC236}">
                <a16:creationId xmlns:a16="http://schemas.microsoft.com/office/drawing/2014/main" id="{ED89D975-2FD2-4BBC-9AFD-FE1CE910DAA3}"/>
              </a:ext>
            </a:extLst>
          </p:cNvPr>
          <p:cNvSpPr/>
          <p:nvPr/>
        </p:nvSpPr>
        <p:spPr bwMode="auto">
          <a:xfrm>
            <a:off x="7097713" y="3036888"/>
            <a:ext cx="1806575" cy="555625"/>
          </a:xfrm>
          <a:prstGeom prst="rect">
            <a:avLst/>
          </a:prstGeom>
          <a:solidFill>
            <a:schemeClr val="accent6">
              <a:lumMod val="60000"/>
              <a:lumOff val="40000"/>
              <a:alpha val="32000"/>
            </a:schemeClr>
          </a:solidFill>
          <a:ln w="12700" cap="flat" cmpd="sng" algn="ctr">
            <a:solidFill>
              <a:srgbClr val="0000FF"/>
            </a:solidFill>
            <a:prstDash val="solid"/>
            <a:round/>
            <a:headEnd type="none" w="med" len="med"/>
            <a:tailEnd type="none" w="med" len="med"/>
          </a:ln>
          <a:effectLst/>
        </p:spPr>
        <p:txBody>
          <a:bodyPr/>
          <a:lstStyle/>
          <a:p>
            <a:pPr algn="ctr" eaLnBrk="0" hangingPunct="0">
              <a:defRPr/>
            </a:pPr>
            <a:endParaRPr lang="en-US">
              <a:latin typeface="Arial" charset="0"/>
              <a:cs typeface="+mn-cs"/>
            </a:endParaRPr>
          </a:p>
        </p:txBody>
      </p:sp>
      <p:sp>
        <p:nvSpPr>
          <p:cNvPr id="20494" name="Rectangle 15">
            <a:extLst>
              <a:ext uri="{FF2B5EF4-FFF2-40B4-BE49-F238E27FC236}">
                <a16:creationId xmlns:a16="http://schemas.microsoft.com/office/drawing/2014/main" id="{23FC3A0C-3019-4538-AB21-5E45ACB81AE8}"/>
              </a:ext>
            </a:extLst>
          </p:cNvPr>
          <p:cNvSpPr>
            <a:spLocks noChangeArrowheads="1"/>
          </p:cNvSpPr>
          <p:nvPr/>
        </p:nvSpPr>
        <p:spPr bwMode="auto">
          <a:xfrm>
            <a:off x="4637088" y="1633538"/>
            <a:ext cx="2339975" cy="1087437"/>
          </a:xfrm>
          <a:prstGeom prst="rect">
            <a:avLst/>
          </a:prstGeom>
          <a:solidFill>
            <a:srgbClr val="FF9900">
              <a:alpha val="32156"/>
            </a:srgbClr>
          </a:solidFill>
          <a:ln w="12700" algn="ctr">
            <a:solidFill>
              <a:srgbClr val="C00000"/>
            </a:solidFill>
            <a:round/>
            <a:headEnd/>
            <a:tailEnd/>
          </a:ln>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endParaRPr lang="en-US" altLang="en-US"/>
          </a:p>
        </p:txBody>
      </p:sp>
      <p:sp>
        <p:nvSpPr>
          <p:cNvPr id="17" name="TextBox 16">
            <a:extLst>
              <a:ext uri="{FF2B5EF4-FFF2-40B4-BE49-F238E27FC236}">
                <a16:creationId xmlns:a16="http://schemas.microsoft.com/office/drawing/2014/main" id="{D8CD7C3D-6BFC-46F9-920B-B31DCF547BF8}"/>
              </a:ext>
            </a:extLst>
          </p:cNvPr>
          <p:cNvSpPr txBox="1"/>
          <p:nvPr/>
        </p:nvSpPr>
        <p:spPr>
          <a:xfrm>
            <a:off x="5236022" y="4196824"/>
            <a:ext cx="3548741" cy="800219"/>
          </a:xfrm>
          <a:prstGeom prst="rect">
            <a:avLst/>
          </a:prstGeom>
          <a:noFill/>
          <a:ln w="1270">
            <a:noFill/>
          </a:ln>
          <a:scene3d>
            <a:camera prst="orthographicFront"/>
            <a:lightRig rig="threePt" dir="t"/>
          </a:scene3d>
          <a:sp3d>
            <a:bevelT w="165100" prst="coolSlant"/>
          </a:sp3d>
        </p:spPr>
        <p:txBody>
          <a:bodyPr>
            <a:spAutoFit/>
          </a:bodyPr>
          <a:lstStyle/>
          <a:p>
            <a:pPr>
              <a:defRPr/>
            </a:pPr>
            <a:r>
              <a:rPr lang="en-US" sz="1000" b="1" u="sng" dirty="0">
                <a:latin typeface="Arial" charset="0"/>
                <a:cs typeface="+mn-cs"/>
              </a:rPr>
              <a:t>SAF/AQXRR POCs</a:t>
            </a:r>
          </a:p>
          <a:p>
            <a:pPr>
              <a:defRPr/>
            </a:pPr>
            <a:r>
              <a:rPr lang="en-US" sz="900" dirty="0">
                <a:latin typeface="Arial" charset="0"/>
                <a:cs typeface="+mn-cs"/>
              </a:rPr>
              <a:t>Mr. Alan Lachel, alan.lachel@pentagon.af.mil  DSN 260-0374</a:t>
            </a:r>
          </a:p>
          <a:p>
            <a:pPr>
              <a:defRPr/>
            </a:pPr>
            <a:r>
              <a:rPr lang="en-US" sz="900" dirty="0">
                <a:latin typeface="Arial" charset="0"/>
                <a:cs typeface="+mn-cs"/>
              </a:rPr>
              <a:t>Maj Kyle Reybitz, kyle.reybitz@pentagon.af.mill  DSN 260-0375</a:t>
            </a:r>
          </a:p>
          <a:p>
            <a:pPr>
              <a:defRPr/>
            </a:pPr>
            <a:r>
              <a:rPr lang="en-US" sz="900" dirty="0">
                <a:latin typeface="Arial" charset="0"/>
                <a:cs typeface="+mn-cs"/>
              </a:rPr>
              <a:t>Maj Mark Murray, mark.murray@pentagon.af.mill  DSN 260-0367</a:t>
            </a:r>
          </a:p>
          <a:p>
            <a:pPr>
              <a:defRPr/>
            </a:pPr>
            <a:r>
              <a:rPr lang="en-US" sz="900" dirty="0">
                <a:latin typeface="Arial" charset="0"/>
                <a:cs typeface="+mn-cs"/>
              </a:rPr>
              <a:t>Mr. Bob Loop, robert.loop@pentagon.af.mill  DSN 260-0365</a:t>
            </a:r>
          </a:p>
        </p:txBody>
      </p:sp>
      <p:sp>
        <p:nvSpPr>
          <p:cNvPr id="18" name="Rectangle 17">
            <a:extLst>
              <a:ext uri="{FF2B5EF4-FFF2-40B4-BE49-F238E27FC236}">
                <a16:creationId xmlns:a16="http://schemas.microsoft.com/office/drawing/2014/main" id="{F147535D-D5C2-4228-9D6B-211CBFD383F4}"/>
              </a:ext>
            </a:extLst>
          </p:cNvPr>
          <p:cNvSpPr/>
          <p:nvPr/>
        </p:nvSpPr>
        <p:spPr bwMode="auto">
          <a:xfrm>
            <a:off x="5283200" y="4813300"/>
            <a:ext cx="3455988" cy="127000"/>
          </a:xfrm>
          <a:prstGeom prst="rect">
            <a:avLst/>
          </a:prstGeom>
          <a:solidFill>
            <a:schemeClr val="accent6">
              <a:lumMod val="60000"/>
              <a:lumOff val="40000"/>
              <a:alpha val="32000"/>
            </a:schemeClr>
          </a:solidFill>
          <a:ln w="12700" cap="flat" cmpd="sng" algn="ctr">
            <a:solidFill>
              <a:srgbClr val="0000FF"/>
            </a:solidFill>
            <a:prstDash val="solid"/>
            <a:round/>
            <a:headEnd type="none" w="med" len="med"/>
            <a:tailEnd type="none" w="med" len="med"/>
          </a:ln>
          <a:effectLst/>
        </p:spPr>
        <p:txBody>
          <a:bodyPr/>
          <a:lstStyle/>
          <a:p>
            <a:pPr algn="ctr" eaLnBrk="0" hangingPunct="0">
              <a:defRPr/>
            </a:pPr>
            <a:endParaRPr lang="en-US">
              <a:latin typeface="Arial" charset="0"/>
              <a:cs typeface="+mn-cs"/>
            </a:endParaRPr>
          </a:p>
        </p:txBody>
      </p:sp>
      <p:sp>
        <p:nvSpPr>
          <p:cNvPr id="20499" name="Rectangle 18">
            <a:extLst>
              <a:ext uri="{FF2B5EF4-FFF2-40B4-BE49-F238E27FC236}">
                <a16:creationId xmlns:a16="http://schemas.microsoft.com/office/drawing/2014/main" id="{2F4BD1A0-594F-44C9-A389-00CDA7942A3D}"/>
              </a:ext>
            </a:extLst>
          </p:cNvPr>
          <p:cNvSpPr>
            <a:spLocks noChangeArrowheads="1"/>
          </p:cNvSpPr>
          <p:nvPr/>
        </p:nvSpPr>
        <p:spPr bwMode="auto">
          <a:xfrm>
            <a:off x="5280025" y="4673600"/>
            <a:ext cx="3460750" cy="130175"/>
          </a:xfrm>
          <a:prstGeom prst="rect">
            <a:avLst/>
          </a:prstGeom>
          <a:solidFill>
            <a:srgbClr val="FF9900">
              <a:alpha val="32156"/>
            </a:srgbClr>
          </a:solidFill>
          <a:ln w="12700" algn="ctr">
            <a:solidFill>
              <a:srgbClr val="C00000"/>
            </a:solidFill>
            <a:round/>
            <a:headEnd/>
            <a:tailEnd/>
          </a:ln>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endParaRPr lang="en-US" altLang="en-US"/>
          </a:p>
        </p:txBody>
      </p:sp>
      <p:sp>
        <p:nvSpPr>
          <p:cNvPr id="20500" name="Rectangle 19">
            <a:extLst>
              <a:ext uri="{FF2B5EF4-FFF2-40B4-BE49-F238E27FC236}">
                <a16:creationId xmlns:a16="http://schemas.microsoft.com/office/drawing/2014/main" id="{DFB85DA5-322E-4562-BA2F-F74444951F70}"/>
              </a:ext>
            </a:extLst>
          </p:cNvPr>
          <p:cNvSpPr>
            <a:spLocks noChangeArrowheads="1"/>
          </p:cNvSpPr>
          <p:nvPr/>
        </p:nvSpPr>
        <p:spPr bwMode="auto">
          <a:xfrm>
            <a:off x="5280025" y="4543425"/>
            <a:ext cx="3459163" cy="117475"/>
          </a:xfrm>
          <a:prstGeom prst="rect">
            <a:avLst/>
          </a:prstGeom>
          <a:solidFill>
            <a:srgbClr val="00B050">
              <a:alpha val="32156"/>
            </a:srgbClr>
          </a:solidFill>
          <a:ln w="12700" algn="ctr">
            <a:solidFill>
              <a:srgbClr val="008000"/>
            </a:solidFill>
            <a:round/>
            <a:headEnd/>
            <a:tailEnd/>
          </a:ln>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endParaRPr lang="en-US" altLang="en-US"/>
          </a:p>
        </p:txBody>
      </p:sp>
      <p:sp>
        <p:nvSpPr>
          <p:cNvPr id="20501" name="Rectangle 20">
            <a:extLst>
              <a:ext uri="{FF2B5EF4-FFF2-40B4-BE49-F238E27FC236}">
                <a16:creationId xmlns:a16="http://schemas.microsoft.com/office/drawing/2014/main" id="{4F31371F-78D4-4F9D-8D32-4184C6DF826E}"/>
              </a:ext>
            </a:extLst>
          </p:cNvPr>
          <p:cNvSpPr>
            <a:spLocks noChangeArrowheads="1"/>
          </p:cNvSpPr>
          <p:nvPr/>
        </p:nvSpPr>
        <p:spPr bwMode="auto">
          <a:xfrm>
            <a:off x="5278438" y="4394200"/>
            <a:ext cx="3460750" cy="133350"/>
          </a:xfrm>
          <a:prstGeom prst="rect">
            <a:avLst/>
          </a:prstGeom>
          <a:solidFill>
            <a:srgbClr val="FFFF00">
              <a:alpha val="32156"/>
            </a:srgbClr>
          </a:solidFill>
          <a:ln w="12700" algn="ctr">
            <a:solidFill>
              <a:srgbClr val="FFC000"/>
            </a:solidFill>
            <a:round/>
            <a:headEnd/>
            <a:tailEnd/>
          </a:ln>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endParaRPr lang="en-US" altLang="en-US"/>
          </a:p>
        </p:txBody>
      </p:sp>
      <p:sp>
        <p:nvSpPr>
          <p:cNvPr id="23" name="Rectangle 3">
            <a:extLst>
              <a:ext uri="{FF2B5EF4-FFF2-40B4-BE49-F238E27FC236}">
                <a16:creationId xmlns:a16="http://schemas.microsoft.com/office/drawing/2014/main" id="{A8C7B212-326A-4DB1-A0B5-00BF3AF0AEE2}"/>
              </a:ext>
            </a:extLst>
          </p:cNvPr>
          <p:cNvSpPr txBox="1">
            <a:spLocks noChangeArrowheads="1"/>
          </p:cNvSpPr>
          <p:nvPr/>
        </p:nvSpPr>
        <p:spPr bwMode="auto">
          <a:xfrm>
            <a:off x="4787900" y="1303338"/>
            <a:ext cx="2363788" cy="2354262"/>
          </a:xfrm>
          <a:prstGeom prst="rect">
            <a:avLst/>
          </a:prstGeom>
          <a:noFill/>
          <a:ln w="9525">
            <a:noFill/>
            <a:miter lim="800000"/>
            <a:headEnd/>
            <a:tailEnd/>
          </a:ln>
        </p:spPr>
        <p:txBody>
          <a:bodyPr/>
          <a:lstStyle/>
          <a:p>
            <a:pPr marL="285750" indent="-285750" eaLnBrk="0" hangingPunct="0">
              <a:lnSpc>
                <a:spcPct val="90000"/>
              </a:lnSpc>
              <a:spcBef>
                <a:spcPct val="50000"/>
              </a:spcBef>
              <a:buClr>
                <a:srgbClr val="151C77"/>
              </a:buClr>
              <a:buSzPct val="80000"/>
              <a:buFont typeface="Wingdings" pitchFamily="2" charset="2"/>
              <a:buNone/>
              <a:defRPr/>
            </a:pPr>
            <a:r>
              <a:rPr lang="en-US" sz="1800" b="1" u="sng" kern="0" dirty="0">
                <a:latin typeface="+mn-lt"/>
                <a:cs typeface="+mn-cs"/>
              </a:rPr>
              <a:t>PEO/ISR (4)</a:t>
            </a:r>
          </a:p>
          <a:p>
            <a:pPr marL="285750" indent="-285750" eaLnBrk="0" hangingPunct="0">
              <a:lnSpc>
                <a:spcPct val="90000"/>
              </a:lnSpc>
              <a:spcBef>
                <a:spcPct val="20000"/>
              </a:spcBef>
              <a:buClr>
                <a:srgbClr val="151C77"/>
              </a:buClr>
              <a:buSzPct val="80000"/>
              <a:buFont typeface="Wingdings" pitchFamily="2" charset="2"/>
              <a:buChar char="n"/>
              <a:defRPr/>
            </a:pPr>
            <a:r>
              <a:rPr lang="en-US" sz="1600" kern="0" dirty="0">
                <a:solidFill>
                  <a:srgbClr val="0000FF"/>
                </a:solidFill>
                <a:latin typeface="+mn-lt"/>
                <a:cs typeface="+mn-cs"/>
              </a:rPr>
              <a:t>ASIP*</a:t>
            </a:r>
          </a:p>
          <a:p>
            <a:pPr marL="285750" indent="-285750" eaLnBrk="0" hangingPunct="0">
              <a:lnSpc>
                <a:spcPct val="90000"/>
              </a:lnSpc>
              <a:spcBef>
                <a:spcPct val="20000"/>
              </a:spcBef>
              <a:buClr>
                <a:srgbClr val="151C77"/>
              </a:buClr>
              <a:buSzPct val="80000"/>
              <a:buFont typeface="Wingdings" pitchFamily="2" charset="2"/>
              <a:buChar char="n"/>
              <a:defRPr/>
            </a:pPr>
            <a:r>
              <a:rPr lang="en-US" sz="1600" kern="0" dirty="0">
                <a:latin typeface="+mn-lt"/>
                <a:cs typeface="+mn-cs"/>
              </a:rPr>
              <a:t>RQ- 4 Global Hawk</a:t>
            </a:r>
          </a:p>
          <a:p>
            <a:pPr marL="285750" indent="-285750" eaLnBrk="0" hangingPunct="0">
              <a:lnSpc>
                <a:spcPct val="90000"/>
              </a:lnSpc>
              <a:spcBef>
                <a:spcPct val="20000"/>
              </a:spcBef>
              <a:buClr>
                <a:srgbClr val="151C77"/>
              </a:buClr>
              <a:buSzPct val="80000"/>
              <a:buFont typeface="Wingdings" pitchFamily="2" charset="2"/>
              <a:buChar char="n"/>
              <a:defRPr/>
            </a:pPr>
            <a:r>
              <a:rPr lang="en-US" sz="1600" kern="0" dirty="0">
                <a:solidFill>
                  <a:srgbClr val="0000FF"/>
                </a:solidFill>
                <a:latin typeface="+mn-lt"/>
                <a:cs typeface="+mn-cs"/>
              </a:rPr>
              <a:t>MQ-1 Predator*</a:t>
            </a:r>
          </a:p>
          <a:p>
            <a:pPr marL="285750" indent="-285750" eaLnBrk="0" hangingPunct="0">
              <a:lnSpc>
                <a:spcPct val="90000"/>
              </a:lnSpc>
              <a:spcBef>
                <a:spcPct val="20000"/>
              </a:spcBef>
              <a:buClr>
                <a:srgbClr val="151C77"/>
              </a:buClr>
              <a:buSzPct val="80000"/>
              <a:buFont typeface="Wingdings" pitchFamily="2" charset="2"/>
              <a:buChar char="n"/>
              <a:defRPr/>
            </a:pPr>
            <a:r>
              <a:rPr lang="en-US" sz="1600" kern="0" dirty="0">
                <a:solidFill>
                  <a:srgbClr val="0000FF"/>
                </a:solidFill>
                <a:latin typeface="+mn-lt"/>
                <a:cs typeface="+mn-cs"/>
              </a:rPr>
              <a:t>MQ-9 Reaper*</a:t>
            </a:r>
          </a:p>
          <a:p>
            <a:pPr marL="285750" indent="-285750" eaLnBrk="0" hangingPunct="0">
              <a:lnSpc>
                <a:spcPct val="90000"/>
              </a:lnSpc>
              <a:spcBef>
                <a:spcPct val="20000"/>
              </a:spcBef>
              <a:buClr>
                <a:srgbClr val="151C77"/>
              </a:buClr>
              <a:buSzPct val="80000"/>
              <a:buFont typeface="Wingdings" pitchFamily="2" charset="2"/>
              <a:buChar char="n"/>
              <a:defRPr/>
            </a:pPr>
            <a:endParaRPr lang="en-US" sz="1800" kern="0" dirty="0">
              <a:solidFill>
                <a:srgbClr val="0000FF"/>
              </a:solidFill>
              <a:latin typeface="+mn-lt"/>
              <a:cs typeface="+mn-cs"/>
            </a:endParaRPr>
          </a:p>
          <a:p>
            <a:pPr marL="285750" indent="-285750">
              <a:lnSpc>
                <a:spcPct val="90000"/>
              </a:lnSpc>
              <a:spcBef>
                <a:spcPct val="20000"/>
              </a:spcBef>
              <a:buClr>
                <a:srgbClr val="151C77"/>
              </a:buClr>
              <a:buSzPct val="80000"/>
              <a:defRPr/>
            </a:pPr>
            <a:r>
              <a:rPr lang="en-US" sz="1800" b="1" u="sng" kern="0" dirty="0">
                <a:latin typeface="Arial" charset="0"/>
                <a:cs typeface="+mn-cs"/>
              </a:rPr>
              <a:t>PEO/JSF (1)</a:t>
            </a:r>
          </a:p>
          <a:p>
            <a:pPr marL="285750" indent="-285750">
              <a:lnSpc>
                <a:spcPct val="90000"/>
              </a:lnSpc>
              <a:spcBef>
                <a:spcPct val="20000"/>
              </a:spcBef>
              <a:buClr>
                <a:srgbClr val="151C77"/>
              </a:buClr>
              <a:buSzPct val="80000"/>
              <a:buFont typeface="Wingdings" pitchFamily="2" charset="2"/>
              <a:buChar char="n"/>
              <a:defRPr/>
            </a:pPr>
            <a:r>
              <a:rPr lang="en-US" sz="1600" kern="0" dirty="0">
                <a:latin typeface="Arial" charset="0"/>
                <a:cs typeface="+mn-cs"/>
              </a:rPr>
              <a:t>F-35</a:t>
            </a:r>
          </a:p>
          <a:p>
            <a:pPr marL="285750" indent="-285750" eaLnBrk="0" hangingPunct="0">
              <a:lnSpc>
                <a:spcPct val="90000"/>
              </a:lnSpc>
              <a:spcBef>
                <a:spcPct val="20000"/>
              </a:spcBef>
              <a:buClr>
                <a:srgbClr val="151C77"/>
              </a:buClr>
              <a:buSzPct val="80000"/>
              <a:defRPr/>
            </a:pPr>
            <a:endParaRPr lang="en-US" sz="1600" kern="0" dirty="0">
              <a:solidFill>
                <a:srgbClr val="0000FF"/>
              </a:solidFill>
              <a:latin typeface="+mn-lt"/>
              <a:cs typeface="+mn-cs"/>
            </a:endParaRPr>
          </a:p>
        </p:txBody>
      </p:sp>
      <p:sp>
        <p:nvSpPr>
          <p:cNvPr id="20503" name="Rectangle 21">
            <a:extLst>
              <a:ext uri="{FF2B5EF4-FFF2-40B4-BE49-F238E27FC236}">
                <a16:creationId xmlns:a16="http://schemas.microsoft.com/office/drawing/2014/main" id="{CE1F8359-7E8B-4EDE-B34D-76E648BA02DE}"/>
              </a:ext>
            </a:extLst>
          </p:cNvPr>
          <p:cNvSpPr>
            <a:spLocks noChangeArrowheads="1"/>
          </p:cNvSpPr>
          <p:nvPr/>
        </p:nvSpPr>
        <p:spPr bwMode="auto">
          <a:xfrm>
            <a:off x="2068513" y="5170488"/>
            <a:ext cx="2449512" cy="273050"/>
          </a:xfrm>
          <a:prstGeom prst="rect">
            <a:avLst/>
          </a:prstGeom>
          <a:solidFill>
            <a:srgbClr val="00B050">
              <a:alpha val="32156"/>
            </a:srgbClr>
          </a:solidFill>
          <a:ln w="12700" algn="ctr">
            <a:solidFill>
              <a:srgbClr val="008000"/>
            </a:solidFill>
            <a:round/>
            <a:headEnd/>
            <a:tailEnd/>
          </a:ln>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endParaRPr lang="en-US" altLang="en-US"/>
          </a:p>
        </p:txBody>
      </p:sp>
      <p:sp>
        <p:nvSpPr>
          <p:cNvPr id="20504" name="TextBox 23">
            <a:extLst>
              <a:ext uri="{FF2B5EF4-FFF2-40B4-BE49-F238E27FC236}">
                <a16:creationId xmlns:a16="http://schemas.microsoft.com/office/drawing/2014/main" id="{2AA4E107-BED3-4736-BA1E-28F80B4761A7}"/>
              </a:ext>
            </a:extLst>
          </p:cNvPr>
          <p:cNvSpPr txBox="1">
            <a:spLocks noChangeArrowheads="1"/>
          </p:cNvSpPr>
          <p:nvPr/>
        </p:nvSpPr>
        <p:spPr bwMode="auto">
          <a:xfrm>
            <a:off x="206375" y="1546225"/>
            <a:ext cx="352425" cy="305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lnSpc>
                <a:spcPts val="2113"/>
              </a:lnSpc>
            </a:pPr>
            <a:r>
              <a:rPr lang="en-US" altLang="en-US" sz="900" i="1">
                <a:solidFill>
                  <a:srgbClr val="7030A0"/>
                </a:solidFill>
              </a:rPr>
              <a:t>WI</a:t>
            </a:r>
          </a:p>
          <a:p>
            <a:pPr eaLnBrk="1" hangingPunct="1">
              <a:lnSpc>
                <a:spcPts val="2113"/>
              </a:lnSpc>
            </a:pPr>
            <a:r>
              <a:rPr lang="en-US" altLang="en-US" sz="900" i="1">
                <a:solidFill>
                  <a:srgbClr val="7030A0"/>
                </a:solidFill>
              </a:rPr>
              <a:t>WI</a:t>
            </a:r>
          </a:p>
          <a:p>
            <a:pPr eaLnBrk="1" hangingPunct="1">
              <a:lnSpc>
                <a:spcPts val="2113"/>
              </a:lnSpc>
            </a:pPr>
            <a:r>
              <a:rPr lang="en-US" altLang="en-US" sz="900" i="1">
                <a:solidFill>
                  <a:srgbClr val="7030A0"/>
                </a:solidFill>
              </a:rPr>
              <a:t>AP</a:t>
            </a:r>
          </a:p>
          <a:p>
            <a:pPr eaLnBrk="1" hangingPunct="1">
              <a:lnSpc>
                <a:spcPts val="2113"/>
              </a:lnSpc>
            </a:pPr>
            <a:r>
              <a:rPr lang="en-US" altLang="en-US" sz="900" i="1">
                <a:solidFill>
                  <a:srgbClr val="7030A0"/>
                </a:solidFill>
              </a:rPr>
              <a:t>WI</a:t>
            </a:r>
          </a:p>
          <a:p>
            <a:pPr eaLnBrk="1" hangingPunct="1">
              <a:lnSpc>
                <a:spcPts val="2113"/>
              </a:lnSpc>
            </a:pPr>
            <a:r>
              <a:rPr lang="en-US" altLang="en-US" sz="900" i="1">
                <a:solidFill>
                  <a:srgbClr val="7030A0"/>
                </a:solidFill>
              </a:rPr>
              <a:t>WI</a:t>
            </a:r>
          </a:p>
          <a:p>
            <a:pPr eaLnBrk="1" hangingPunct="1">
              <a:lnSpc>
                <a:spcPts val="2113"/>
              </a:lnSpc>
            </a:pPr>
            <a:r>
              <a:rPr lang="en-US" altLang="en-US" sz="900" i="1">
                <a:solidFill>
                  <a:srgbClr val="7030A0"/>
                </a:solidFill>
              </a:rPr>
              <a:t>AP</a:t>
            </a:r>
          </a:p>
          <a:p>
            <a:pPr eaLnBrk="1" hangingPunct="1">
              <a:lnSpc>
                <a:spcPts val="2113"/>
              </a:lnSpc>
            </a:pPr>
            <a:r>
              <a:rPr lang="en-US" altLang="en-US" sz="900" i="1">
                <a:solidFill>
                  <a:srgbClr val="7030A0"/>
                </a:solidFill>
              </a:rPr>
              <a:t>HC</a:t>
            </a:r>
          </a:p>
          <a:p>
            <a:pPr eaLnBrk="1" hangingPunct="1">
              <a:lnSpc>
                <a:spcPts val="2113"/>
              </a:lnSpc>
            </a:pPr>
            <a:r>
              <a:rPr lang="en-US" altLang="en-US" sz="900" i="1">
                <a:solidFill>
                  <a:srgbClr val="7030A0"/>
                </a:solidFill>
              </a:rPr>
              <a:t>WI</a:t>
            </a:r>
          </a:p>
          <a:p>
            <a:pPr eaLnBrk="1" hangingPunct="1">
              <a:lnSpc>
                <a:spcPts val="2113"/>
              </a:lnSpc>
            </a:pPr>
            <a:r>
              <a:rPr lang="en-US" altLang="en-US" sz="900" i="1">
                <a:solidFill>
                  <a:srgbClr val="7030A0"/>
                </a:solidFill>
              </a:rPr>
              <a:t>WI</a:t>
            </a:r>
          </a:p>
          <a:p>
            <a:pPr eaLnBrk="1" hangingPunct="1">
              <a:lnSpc>
                <a:spcPts val="2113"/>
              </a:lnSpc>
            </a:pPr>
            <a:r>
              <a:rPr lang="en-US" altLang="en-US" sz="900" i="1">
                <a:solidFill>
                  <a:srgbClr val="7030A0"/>
                </a:solidFill>
              </a:rPr>
              <a:t>WI</a:t>
            </a:r>
          </a:p>
          <a:p>
            <a:pPr eaLnBrk="1" hangingPunct="1">
              <a:lnSpc>
                <a:spcPts val="2113"/>
              </a:lnSpc>
            </a:pPr>
            <a:r>
              <a:rPr lang="en-US" altLang="en-US" sz="900" i="1">
                <a:solidFill>
                  <a:srgbClr val="7030A0"/>
                </a:solidFill>
              </a:rPr>
              <a:t>HC</a:t>
            </a:r>
          </a:p>
        </p:txBody>
      </p:sp>
      <p:sp>
        <p:nvSpPr>
          <p:cNvPr id="20505" name="TextBox 24">
            <a:extLst>
              <a:ext uri="{FF2B5EF4-FFF2-40B4-BE49-F238E27FC236}">
                <a16:creationId xmlns:a16="http://schemas.microsoft.com/office/drawing/2014/main" id="{28090C85-3F36-4CB3-9543-9F278246816F}"/>
              </a:ext>
            </a:extLst>
          </p:cNvPr>
          <p:cNvSpPr txBox="1">
            <a:spLocks noChangeArrowheads="1"/>
          </p:cNvSpPr>
          <p:nvPr/>
        </p:nvSpPr>
        <p:spPr bwMode="auto">
          <a:xfrm>
            <a:off x="2024063" y="1546225"/>
            <a:ext cx="377825"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lnSpc>
                <a:spcPts val="2113"/>
              </a:lnSpc>
            </a:pPr>
            <a:r>
              <a:rPr lang="en-US" altLang="en-US" sz="900" i="1">
                <a:solidFill>
                  <a:srgbClr val="7030A0"/>
                </a:solidFill>
              </a:rPr>
              <a:t>DJ</a:t>
            </a:r>
          </a:p>
          <a:p>
            <a:pPr eaLnBrk="1" hangingPunct="1">
              <a:lnSpc>
                <a:spcPts val="2113"/>
              </a:lnSpc>
            </a:pPr>
            <a:r>
              <a:rPr lang="en-US" altLang="en-US" sz="900" i="1">
                <a:solidFill>
                  <a:srgbClr val="7030A0"/>
                </a:solidFill>
              </a:rPr>
              <a:t>MM</a:t>
            </a:r>
          </a:p>
          <a:p>
            <a:pPr eaLnBrk="1" hangingPunct="1">
              <a:lnSpc>
                <a:spcPts val="2113"/>
              </a:lnSpc>
            </a:pPr>
            <a:r>
              <a:rPr lang="en-US" altLang="en-US" sz="900" i="1">
                <a:solidFill>
                  <a:srgbClr val="7030A0"/>
                </a:solidFill>
              </a:rPr>
              <a:t>DJ</a:t>
            </a:r>
          </a:p>
          <a:p>
            <a:pPr eaLnBrk="1" hangingPunct="1">
              <a:lnSpc>
                <a:spcPts val="2113"/>
              </a:lnSpc>
            </a:pPr>
            <a:r>
              <a:rPr lang="en-US" altLang="en-US" sz="900" i="1">
                <a:solidFill>
                  <a:srgbClr val="7030A0"/>
                </a:solidFill>
              </a:rPr>
              <a:t>HC</a:t>
            </a:r>
          </a:p>
          <a:p>
            <a:pPr eaLnBrk="1" hangingPunct="1">
              <a:lnSpc>
                <a:spcPts val="2113"/>
              </a:lnSpc>
            </a:pPr>
            <a:r>
              <a:rPr lang="en-US" altLang="en-US" sz="900" i="1">
                <a:solidFill>
                  <a:srgbClr val="7030A0"/>
                </a:solidFill>
              </a:rPr>
              <a:t>LA</a:t>
            </a:r>
          </a:p>
          <a:p>
            <a:pPr eaLnBrk="1" hangingPunct="1">
              <a:lnSpc>
                <a:spcPts val="2113"/>
              </a:lnSpc>
            </a:pPr>
            <a:r>
              <a:rPr lang="en-US" altLang="en-US" sz="900" i="1">
                <a:solidFill>
                  <a:srgbClr val="7030A0"/>
                </a:solidFill>
              </a:rPr>
              <a:t>DJ</a:t>
            </a:r>
          </a:p>
          <a:p>
            <a:pPr eaLnBrk="1" hangingPunct="1">
              <a:lnSpc>
                <a:spcPts val="2113"/>
              </a:lnSpc>
            </a:pPr>
            <a:r>
              <a:rPr lang="en-US" altLang="en-US" sz="900" i="1">
                <a:solidFill>
                  <a:srgbClr val="7030A0"/>
                </a:solidFill>
              </a:rPr>
              <a:t>DJ</a:t>
            </a:r>
          </a:p>
          <a:p>
            <a:pPr eaLnBrk="1" hangingPunct="1">
              <a:lnSpc>
                <a:spcPts val="2113"/>
              </a:lnSpc>
            </a:pPr>
            <a:r>
              <a:rPr lang="en-US" altLang="en-US" sz="900" i="1">
                <a:solidFill>
                  <a:srgbClr val="7030A0"/>
                </a:solidFill>
              </a:rPr>
              <a:t>DJ</a:t>
            </a:r>
          </a:p>
        </p:txBody>
      </p:sp>
      <p:sp>
        <p:nvSpPr>
          <p:cNvPr id="26" name="TextBox 25">
            <a:extLst>
              <a:ext uri="{FF2B5EF4-FFF2-40B4-BE49-F238E27FC236}">
                <a16:creationId xmlns:a16="http://schemas.microsoft.com/office/drawing/2014/main" id="{A2C2735C-49F8-4CD9-A96B-91A108DC3A10}"/>
              </a:ext>
            </a:extLst>
          </p:cNvPr>
          <p:cNvSpPr txBox="1"/>
          <p:nvPr/>
        </p:nvSpPr>
        <p:spPr>
          <a:xfrm>
            <a:off x="5214252" y="5067683"/>
            <a:ext cx="3548741" cy="1354217"/>
          </a:xfrm>
          <a:prstGeom prst="rect">
            <a:avLst/>
          </a:prstGeom>
          <a:noFill/>
          <a:ln w="1270">
            <a:noFill/>
          </a:ln>
          <a:scene3d>
            <a:camera prst="orthographicFront"/>
            <a:lightRig rig="threePt" dir="t"/>
          </a:scene3d>
          <a:sp3d>
            <a:bevelT w="165100" prst="coolSlant"/>
          </a:sp3d>
        </p:spPr>
        <p:txBody>
          <a:bodyPr>
            <a:spAutoFit/>
          </a:bodyPr>
          <a:lstStyle/>
          <a:p>
            <a:pPr>
              <a:defRPr/>
            </a:pPr>
            <a:r>
              <a:rPr lang="en-US" sz="1000" b="1" u="sng" dirty="0">
                <a:latin typeface="Arial" charset="0"/>
                <a:cs typeface="+mn-cs"/>
              </a:rPr>
              <a:t>OSD/AT&amp;L ARA AM POCs</a:t>
            </a:r>
          </a:p>
          <a:p>
            <a:pPr>
              <a:defRPr/>
            </a:pPr>
            <a:r>
              <a:rPr lang="en-US" sz="900" dirty="0">
                <a:latin typeface="Arial" charset="0"/>
                <a:cs typeface="+mn-cs"/>
              </a:rPr>
              <a:t>LA – Mr. Larry Axtell, 703-695-5167</a:t>
            </a:r>
          </a:p>
          <a:p>
            <a:pPr>
              <a:defRPr/>
            </a:pPr>
            <a:r>
              <a:rPr lang="en-US" sz="900" dirty="0">
                <a:latin typeface="Arial" charset="0"/>
                <a:cs typeface="+mn-cs"/>
              </a:rPr>
              <a:t>WI – Mr. </a:t>
            </a:r>
            <a:r>
              <a:rPr lang="en-US" sz="900" dirty="0" err="1">
                <a:latin typeface="Arial" charset="0"/>
                <a:cs typeface="+mn-cs"/>
              </a:rPr>
              <a:t>Wendel</a:t>
            </a:r>
            <a:r>
              <a:rPr lang="en-US" sz="900" dirty="0">
                <a:latin typeface="Arial" charset="0"/>
                <a:cs typeface="+mn-cs"/>
              </a:rPr>
              <a:t> l Irby, 703-695-9692</a:t>
            </a:r>
          </a:p>
          <a:p>
            <a:pPr>
              <a:defRPr/>
            </a:pPr>
            <a:r>
              <a:rPr lang="en-US" sz="900" dirty="0">
                <a:latin typeface="Arial" charset="0"/>
                <a:cs typeface="+mn-cs"/>
              </a:rPr>
              <a:t>AP – Mr. Andy Pozda, 703-571-3116</a:t>
            </a:r>
          </a:p>
          <a:p>
            <a:pPr>
              <a:defRPr/>
            </a:pPr>
            <a:r>
              <a:rPr lang="en-US" sz="900" dirty="0">
                <a:latin typeface="Arial" charset="0"/>
                <a:cs typeface="+mn-cs"/>
              </a:rPr>
              <a:t>HC – Mr. Harry </a:t>
            </a:r>
            <a:r>
              <a:rPr lang="en-US" sz="900" dirty="0" err="1">
                <a:latin typeface="Arial" charset="0"/>
                <a:cs typeface="+mn-cs"/>
              </a:rPr>
              <a:t>Chelpon</a:t>
            </a:r>
            <a:r>
              <a:rPr lang="en-US" sz="900" dirty="0">
                <a:latin typeface="Arial" charset="0"/>
                <a:cs typeface="+mn-cs"/>
              </a:rPr>
              <a:t>,  703-614-0200</a:t>
            </a:r>
          </a:p>
          <a:p>
            <a:pPr>
              <a:defRPr/>
            </a:pPr>
            <a:r>
              <a:rPr lang="en-US" sz="900" dirty="0">
                <a:latin typeface="Arial" charset="0"/>
                <a:cs typeface="+mn-cs"/>
              </a:rPr>
              <a:t>DJ – Mr. Derek Jaquish, 703-571-3118</a:t>
            </a:r>
          </a:p>
          <a:p>
            <a:pPr>
              <a:defRPr/>
            </a:pPr>
            <a:r>
              <a:rPr lang="en-US" sz="900" dirty="0">
                <a:latin typeface="Arial" charset="0"/>
                <a:cs typeface="+mn-cs"/>
              </a:rPr>
              <a:t>MM – Ms.  Margaret Mattei, 703-571-3117</a:t>
            </a:r>
          </a:p>
          <a:p>
            <a:pPr>
              <a:defRPr/>
            </a:pPr>
            <a:r>
              <a:rPr lang="en-US" sz="900" dirty="0">
                <a:latin typeface="Arial" charset="0"/>
                <a:cs typeface="+mn-cs"/>
              </a:rPr>
              <a:t>MB – Mr. Mike Burke, 703-697-0452</a:t>
            </a:r>
          </a:p>
          <a:p>
            <a:pPr>
              <a:defRPr/>
            </a:pPr>
            <a:r>
              <a:rPr lang="en-US" sz="900" dirty="0">
                <a:latin typeface="Arial" charset="0"/>
                <a:cs typeface="+mn-cs"/>
              </a:rPr>
              <a:t>JW – Mr. James </a:t>
            </a:r>
            <a:r>
              <a:rPr lang="en-US" sz="900" dirty="0" err="1">
                <a:latin typeface="Arial" charset="0"/>
                <a:cs typeface="+mn-cs"/>
              </a:rPr>
              <a:t>Wessels</a:t>
            </a:r>
            <a:r>
              <a:rPr lang="en-US" sz="900" dirty="0">
                <a:latin typeface="Arial" charset="0"/>
                <a:cs typeface="+mn-cs"/>
              </a:rPr>
              <a:t>, 703-697-3383</a:t>
            </a:r>
          </a:p>
        </p:txBody>
      </p:sp>
      <p:sp>
        <p:nvSpPr>
          <p:cNvPr id="20509" name="TextBox 26">
            <a:extLst>
              <a:ext uri="{FF2B5EF4-FFF2-40B4-BE49-F238E27FC236}">
                <a16:creationId xmlns:a16="http://schemas.microsoft.com/office/drawing/2014/main" id="{4E198BCC-5DAA-4061-8E94-EDFA177E1B3E}"/>
              </a:ext>
            </a:extLst>
          </p:cNvPr>
          <p:cNvSpPr txBox="1">
            <a:spLocks noChangeArrowheads="1"/>
          </p:cNvSpPr>
          <p:nvPr/>
        </p:nvSpPr>
        <p:spPr bwMode="auto">
          <a:xfrm>
            <a:off x="4583113" y="1557338"/>
            <a:ext cx="376237"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lnSpc>
                <a:spcPts val="2113"/>
              </a:lnSpc>
            </a:pPr>
            <a:r>
              <a:rPr lang="en-US" altLang="en-US" sz="900" i="1">
                <a:solidFill>
                  <a:srgbClr val="7030A0"/>
                </a:solidFill>
              </a:rPr>
              <a:t>MM</a:t>
            </a:r>
          </a:p>
          <a:p>
            <a:pPr eaLnBrk="1" hangingPunct="1">
              <a:lnSpc>
                <a:spcPts val="2113"/>
              </a:lnSpc>
            </a:pPr>
            <a:r>
              <a:rPr lang="en-US" altLang="en-US" sz="900" i="1">
                <a:solidFill>
                  <a:srgbClr val="7030A0"/>
                </a:solidFill>
              </a:rPr>
              <a:t>MM</a:t>
            </a:r>
          </a:p>
          <a:p>
            <a:pPr eaLnBrk="1" hangingPunct="1">
              <a:lnSpc>
                <a:spcPts val="2113"/>
              </a:lnSpc>
            </a:pPr>
            <a:r>
              <a:rPr lang="en-US" altLang="en-US" sz="900" i="1">
                <a:solidFill>
                  <a:srgbClr val="7030A0"/>
                </a:solidFill>
              </a:rPr>
              <a:t>DJ</a:t>
            </a:r>
          </a:p>
          <a:p>
            <a:pPr eaLnBrk="1" hangingPunct="1">
              <a:lnSpc>
                <a:spcPts val="2113"/>
              </a:lnSpc>
            </a:pPr>
            <a:r>
              <a:rPr lang="en-US" altLang="en-US" sz="900" i="1">
                <a:solidFill>
                  <a:srgbClr val="7030A0"/>
                </a:solidFill>
              </a:rPr>
              <a:t>DJ</a:t>
            </a:r>
          </a:p>
        </p:txBody>
      </p:sp>
      <p:sp>
        <p:nvSpPr>
          <p:cNvPr id="20510" name="TextBox 27">
            <a:extLst>
              <a:ext uri="{FF2B5EF4-FFF2-40B4-BE49-F238E27FC236}">
                <a16:creationId xmlns:a16="http://schemas.microsoft.com/office/drawing/2014/main" id="{4AD35F7F-834C-465A-BF17-D6B151D66972}"/>
              </a:ext>
            </a:extLst>
          </p:cNvPr>
          <p:cNvSpPr txBox="1">
            <a:spLocks noChangeArrowheads="1"/>
          </p:cNvSpPr>
          <p:nvPr/>
        </p:nvSpPr>
        <p:spPr bwMode="auto">
          <a:xfrm>
            <a:off x="4572000" y="3233738"/>
            <a:ext cx="338138" cy="31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lnSpc>
                <a:spcPts val="2113"/>
              </a:lnSpc>
            </a:pPr>
            <a:r>
              <a:rPr lang="en-US" altLang="en-US" sz="900" i="1">
                <a:solidFill>
                  <a:srgbClr val="7030A0"/>
                </a:solidFill>
              </a:rPr>
              <a:t>AP</a:t>
            </a:r>
          </a:p>
        </p:txBody>
      </p:sp>
      <p:sp>
        <p:nvSpPr>
          <p:cNvPr id="20511" name="TextBox 28">
            <a:extLst>
              <a:ext uri="{FF2B5EF4-FFF2-40B4-BE49-F238E27FC236}">
                <a16:creationId xmlns:a16="http://schemas.microsoft.com/office/drawing/2014/main" id="{BF6639DD-8C09-4CFC-B9EB-17E7F52B3409}"/>
              </a:ext>
            </a:extLst>
          </p:cNvPr>
          <p:cNvSpPr txBox="1">
            <a:spLocks noChangeArrowheads="1"/>
          </p:cNvSpPr>
          <p:nvPr/>
        </p:nvSpPr>
        <p:spPr bwMode="auto">
          <a:xfrm>
            <a:off x="2046288" y="4300538"/>
            <a:ext cx="358775" cy="31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lnSpc>
                <a:spcPts val="2113"/>
              </a:lnSpc>
            </a:pPr>
            <a:r>
              <a:rPr lang="en-US" altLang="en-US" sz="900" i="1">
                <a:solidFill>
                  <a:srgbClr val="7030A0"/>
                </a:solidFill>
              </a:rPr>
              <a:t>MB</a:t>
            </a:r>
          </a:p>
        </p:txBody>
      </p:sp>
      <p:sp>
        <p:nvSpPr>
          <p:cNvPr id="20512" name="TextBox 29">
            <a:extLst>
              <a:ext uri="{FF2B5EF4-FFF2-40B4-BE49-F238E27FC236}">
                <a16:creationId xmlns:a16="http://schemas.microsoft.com/office/drawing/2014/main" id="{FAC7092D-DFCC-4714-B21D-3C6BD8BB7D7C}"/>
              </a:ext>
            </a:extLst>
          </p:cNvPr>
          <p:cNvSpPr txBox="1">
            <a:spLocks noChangeArrowheads="1"/>
          </p:cNvSpPr>
          <p:nvPr/>
        </p:nvSpPr>
        <p:spPr bwMode="auto">
          <a:xfrm>
            <a:off x="2046288" y="5105400"/>
            <a:ext cx="3381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lnSpc>
                <a:spcPts val="2113"/>
              </a:lnSpc>
            </a:pPr>
            <a:r>
              <a:rPr lang="en-US" altLang="en-US" sz="900" i="1">
                <a:solidFill>
                  <a:srgbClr val="7030A0"/>
                </a:solidFill>
              </a:rPr>
              <a:t>AP</a:t>
            </a:r>
          </a:p>
        </p:txBody>
      </p:sp>
      <p:sp>
        <p:nvSpPr>
          <p:cNvPr id="20513" name="TextBox 30">
            <a:extLst>
              <a:ext uri="{FF2B5EF4-FFF2-40B4-BE49-F238E27FC236}">
                <a16:creationId xmlns:a16="http://schemas.microsoft.com/office/drawing/2014/main" id="{15B0DD5C-12DE-4722-9AFF-82ED4D82A7B6}"/>
              </a:ext>
            </a:extLst>
          </p:cNvPr>
          <p:cNvSpPr txBox="1">
            <a:spLocks noChangeArrowheads="1"/>
          </p:cNvSpPr>
          <p:nvPr/>
        </p:nvSpPr>
        <p:spPr bwMode="auto">
          <a:xfrm>
            <a:off x="7032625" y="1557338"/>
            <a:ext cx="350838"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lnSpc>
                <a:spcPts val="2113"/>
              </a:lnSpc>
            </a:pPr>
            <a:r>
              <a:rPr lang="en-US" altLang="en-US" sz="900" i="1">
                <a:solidFill>
                  <a:srgbClr val="7030A0"/>
                </a:solidFill>
              </a:rPr>
              <a:t>HC</a:t>
            </a:r>
          </a:p>
          <a:p>
            <a:pPr eaLnBrk="1" hangingPunct="1">
              <a:lnSpc>
                <a:spcPts val="2113"/>
              </a:lnSpc>
            </a:pPr>
            <a:r>
              <a:rPr lang="en-US" altLang="en-US" sz="900" i="1">
                <a:solidFill>
                  <a:srgbClr val="7030A0"/>
                </a:solidFill>
              </a:rPr>
              <a:t>AP</a:t>
            </a:r>
          </a:p>
          <a:p>
            <a:pPr eaLnBrk="1" hangingPunct="1">
              <a:lnSpc>
                <a:spcPts val="2113"/>
              </a:lnSpc>
            </a:pPr>
            <a:r>
              <a:rPr lang="en-US" altLang="en-US" sz="900" i="1">
                <a:solidFill>
                  <a:srgbClr val="7030A0"/>
                </a:solidFill>
              </a:rPr>
              <a:t>HC</a:t>
            </a:r>
          </a:p>
        </p:txBody>
      </p:sp>
      <p:sp>
        <p:nvSpPr>
          <p:cNvPr id="20514" name="TextBox 31">
            <a:extLst>
              <a:ext uri="{FF2B5EF4-FFF2-40B4-BE49-F238E27FC236}">
                <a16:creationId xmlns:a16="http://schemas.microsoft.com/office/drawing/2014/main" id="{D0FE1072-4D60-47B6-9C87-538D45328FCB}"/>
              </a:ext>
            </a:extLst>
          </p:cNvPr>
          <p:cNvSpPr txBox="1">
            <a:spLocks noChangeArrowheads="1"/>
          </p:cNvSpPr>
          <p:nvPr/>
        </p:nvSpPr>
        <p:spPr bwMode="auto">
          <a:xfrm>
            <a:off x="7021513" y="2971800"/>
            <a:ext cx="376237"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lnSpc>
                <a:spcPts val="2113"/>
              </a:lnSpc>
            </a:pPr>
            <a:r>
              <a:rPr lang="en-US" altLang="en-US" sz="900" i="1">
                <a:solidFill>
                  <a:srgbClr val="7030A0"/>
                </a:solidFill>
              </a:rPr>
              <a:t>MM</a:t>
            </a:r>
          </a:p>
          <a:p>
            <a:pPr eaLnBrk="1" hangingPunct="1">
              <a:lnSpc>
                <a:spcPts val="2113"/>
              </a:lnSpc>
            </a:pPr>
            <a:r>
              <a:rPr lang="en-US" altLang="en-US" sz="900" i="1">
                <a:solidFill>
                  <a:srgbClr val="7030A0"/>
                </a:solidFill>
              </a:rPr>
              <a:t>JW</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56">
            <a:extLst>
              <a:ext uri="{FF2B5EF4-FFF2-40B4-BE49-F238E27FC236}">
                <a16:creationId xmlns:a16="http://schemas.microsoft.com/office/drawing/2014/main" id="{23CB43A1-1A22-4F1D-AE4C-9B15A650534C}"/>
              </a:ext>
            </a:extLst>
          </p:cNvPr>
          <p:cNvSpPr>
            <a:spLocks noChangeArrowheads="1"/>
          </p:cNvSpPr>
          <p:nvPr/>
        </p:nvSpPr>
        <p:spPr bwMode="auto">
          <a:xfrm>
            <a:off x="3411538" y="1570038"/>
            <a:ext cx="457200" cy="4130675"/>
          </a:xfrm>
          <a:prstGeom prst="rect">
            <a:avLst/>
          </a:prstGeom>
          <a:solidFill>
            <a:schemeClr val="bg1"/>
          </a:solidFill>
          <a:ln w="12700">
            <a:solidFill>
              <a:schemeClr val="tx1"/>
            </a:solidFill>
            <a:miter lim="800000"/>
            <a:headEnd/>
            <a:tailEnd/>
          </a:ln>
        </p:spPr>
        <p:txBody>
          <a:bodyPr wrap="none" anchorCtr="1"/>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25</a:t>
            </a:r>
          </a:p>
          <a:p>
            <a:pPr eaLnBrk="1" hangingPunct="1"/>
            <a:endParaRPr lang="en-US" altLang="en-US" sz="1200"/>
          </a:p>
        </p:txBody>
      </p:sp>
      <p:sp>
        <p:nvSpPr>
          <p:cNvPr id="21507" name="Rectangle 156">
            <a:extLst>
              <a:ext uri="{FF2B5EF4-FFF2-40B4-BE49-F238E27FC236}">
                <a16:creationId xmlns:a16="http://schemas.microsoft.com/office/drawing/2014/main" id="{748E6000-5511-4226-9FB0-E3670FBB8E8A}"/>
              </a:ext>
            </a:extLst>
          </p:cNvPr>
          <p:cNvSpPr>
            <a:spLocks noChangeArrowheads="1"/>
          </p:cNvSpPr>
          <p:nvPr/>
        </p:nvSpPr>
        <p:spPr bwMode="auto">
          <a:xfrm>
            <a:off x="2957513" y="1568450"/>
            <a:ext cx="457200" cy="4524375"/>
          </a:xfrm>
          <a:prstGeom prst="rect">
            <a:avLst/>
          </a:prstGeom>
          <a:solidFill>
            <a:schemeClr val="bg1"/>
          </a:solidFill>
          <a:ln w="12700">
            <a:solidFill>
              <a:schemeClr val="tx1"/>
            </a:solidFill>
            <a:miter lim="800000"/>
            <a:headEnd/>
            <a:tailEnd/>
          </a:ln>
        </p:spPr>
        <p:txBody>
          <a:bodyPr wrap="none" anchorCtr="1"/>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18</a:t>
            </a:r>
          </a:p>
          <a:p>
            <a:pPr eaLnBrk="1" hangingPunct="1"/>
            <a:endParaRPr lang="en-US" altLang="en-US" sz="1200"/>
          </a:p>
        </p:txBody>
      </p:sp>
      <p:sp>
        <p:nvSpPr>
          <p:cNvPr id="7170" name="Slide Number Placeholder 3">
            <a:extLst>
              <a:ext uri="{FF2B5EF4-FFF2-40B4-BE49-F238E27FC236}">
                <a16:creationId xmlns:a16="http://schemas.microsoft.com/office/drawing/2014/main" id="{B0E3CA01-A2EF-4D98-AE55-78F792AB64AD}"/>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C61FFA68-B0D9-48A7-A0F1-C2AD74B51EB5}" type="slidenum">
              <a:rPr lang="en-US" altLang="en-US" sz="1000">
                <a:solidFill>
                  <a:srgbClr val="7F7F7F"/>
                </a:solidFill>
              </a:rPr>
              <a:pPr/>
              <a:t>8</a:t>
            </a:fld>
            <a:endParaRPr lang="en-US" altLang="en-US" sz="1000">
              <a:solidFill>
                <a:schemeClr val="bg2"/>
              </a:solidFill>
            </a:endParaRPr>
          </a:p>
        </p:txBody>
      </p:sp>
      <p:sp>
        <p:nvSpPr>
          <p:cNvPr id="21509" name="Rectangle 156">
            <a:extLst>
              <a:ext uri="{FF2B5EF4-FFF2-40B4-BE49-F238E27FC236}">
                <a16:creationId xmlns:a16="http://schemas.microsoft.com/office/drawing/2014/main" id="{FCF1EA67-71E3-45CA-9F21-2ED249F53C10}"/>
              </a:ext>
            </a:extLst>
          </p:cNvPr>
          <p:cNvSpPr>
            <a:spLocks noChangeArrowheads="1"/>
          </p:cNvSpPr>
          <p:nvPr/>
        </p:nvSpPr>
        <p:spPr bwMode="auto">
          <a:xfrm>
            <a:off x="7977188" y="1584325"/>
            <a:ext cx="457200" cy="4117975"/>
          </a:xfrm>
          <a:prstGeom prst="rect">
            <a:avLst/>
          </a:prstGeom>
          <a:solidFill>
            <a:schemeClr val="bg1"/>
          </a:solidFill>
          <a:ln w="12700">
            <a:solidFill>
              <a:schemeClr val="tx1"/>
            </a:solidFill>
            <a:miter lim="800000"/>
            <a:headEnd/>
            <a:tailEnd/>
          </a:ln>
        </p:spPr>
        <p:txBody>
          <a:bodyPr wrap="none" anchorCtr="1"/>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5</a:t>
            </a:r>
          </a:p>
          <a:p>
            <a:pPr eaLnBrk="1" hangingPunct="1"/>
            <a:endParaRPr lang="en-US" altLang="en-US" sz="1200"/>
          </a:p>
        </p:txBody>
      </p:sp>
      <p:sp>
        <p:nvSpPr>
          <p:cNvPr id="21510" name="Rectangle 2">
            <a:extLst>
              <a:ext uri="{FF2B5EF4-FFF2-40B4-BE49-F238E27FC236}">
                <a16:creationId xmlns:a16="http://schemas.microsoft.com/office/drawing/2014/main" id="{946BC80B-E39D-493B-B266-5E294235FBB7}"/>
              </a:ext>
            </a:extLst>
          </p:cNvPr>
          <p:cNvSpPr>
            <a:spLocks noGrp="1" noChangeArrowheads="1"/>
          </p:cNvSpPr>
          <p:nvPr>
            <p:ph type="title"/>
          </p:nvPr>
        </p:nvSpPr>
        <p:spPr/>
        <p:txBody>
          <a:bodyPr/>
          <a:lstStyle/>
          <a:p>
            <a:r>
              <a:rPr lang="en-US" altLang="en-US"/>
              <a:t>Dec 09 SAR Schedule</a:t>
            </a:r>
          </a:p>
        </p:txBody>
      </p:sp>
      <p:sp>
        <p:nvSpPr>
          <p:cNvPr id="21511" name="Rectangle 4">
            <a:extLst>
              <a:ext uri="{FF2B5EF4-FFF2-40B4-BE49-F238E27FC236}">
                <a16:creationId xmlns:a16="http://schemas.microsoft.com/office/drawing/2014/main" id="{B69AC17A-ACAE-4ACE-902D-8757177BD62E}"/>
              </a:ext>
            </a:extLst>
          </p:cNvPr>
          <p:cNvSpPr>
            <a:spLocks noChangeArrowheads="1"/>
          </p:cNvSpPr>
          <p:nvPr/>
        </p:nvSpPr>
        <p:spPr bwMode="auto">
          <a:xfrm>
            <a:off x="3862388" y="1584325"/>
            <a:ext cx="457200" cy="4510088"/>
          </a:xfrm>
          <a:prstGeom prst="rect">
            <a:avLst/>
          </a:prstGeom>
          <a:solidFill>
            <a:schemeClr val="bg1"/>
          </a:solidFill>
          <a:ln w="12700">
            <a:solidFill>
              <a:schemeClr val="tx1"/>
            </a:solidFill>
            <a:miter lim="800000"/>
            <a:headEnd/>
            <a:tailEnd/>
          </a:ln>
        </p:spPr>
        <p:txBody>
          <a:bodyPr wrap="none" anchorCtr="1"/>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1</a:t>
            </a:r>
          </a:p>
        </p:txBody>
      </p:sp>
      <p:sp>
        <p:nvSpPr>
          <p:cNvPr id="21512" name="Rectangle 5">
            <a:extLst>
              <a:ext uri="{FF2B5EF4-FFF2-40B4-BE49-F238E27FC236}">
                <a16:creationId xmlns:a16="http://schemas.microsoft.com/office/drawing/2014/main" id="{6C83E013-FBC4-4089-81AB-3A506D0D76FC}"/>
              </a:ext>
            </a:extLst>
          </p:cNvPr>
          <p:cNvSpPr>
            <a:spLocks noChangeArrowheads="1"/>
          </p:cNvSpPr>
          <p:nvPr/>
        </p:nvSpPr>
        <p:spPr bwMode="auto">
          <a:xfrm>
            <a:off x="4319588" y="1584325"/>
            <a:ext cx="457200" cy="4117975"/>
          </a:xfrm>
          <a:prstGeom prst="rect">
            <a:avLst/>
          </a:prstGeom>
          <a:solidFill>
            <a:schemeClr val="bg1"/>
          </a:solidFill>
          <a:ln w="12700">
            <a:solidFill>
              <a:schemeClr val="tx1"/>
            </a:solidFill>
            <a:miter lim="800000"/>
            <a:headEnd/>
            <a:tailEnd/>
          </a:ln>
        </p:spPr>
        <p:txBody>
          <a:bodyPr wrap="none" anchorCtr="1"/>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8</a:t>
            </a:r>
          </a:p>
          <a:p>
            <a:pPr eaLnBrk="1" hangingPunct="1"/>
            <a:endParaRPr lang="en-US" altLang="en-US" sz="1200"/>
          </a:p>
        </p:txBody>
      </p:sp>
      <p:sp>
        <p:nvSpPr>
          <p:cNvPr id="21513" name="Rectangle 6">
            <a:extLst>
              <a:ext uri="{FF2B5EF4-FFF2-40B4-BE49-F238E27FC236}">
                <a16:creationId xmlns:a16="http://schemas.microsoft.com/office/drawing/2014/main" id="{01963221-FE1D-45D3-8BC0-23AC655686F9}"/>
              </a:ext>
            </a:extLst>
          </p:cNvPr>
          <p:cNvSpPr>
            <a:spLocks noChangeArrowheads="1"/>
          </p:cNvSpPr>
          <p:nvPr/>
        </p:nvSpPr>
        <p:spPr bwMode="auto">
          <a:xfrm>
            <a:off x="4776788" y="1584325"/>
            <a:ext cx="457200" cy="4510088"/>
          </a:xfrm>
          <a:prstGeom prst="rect">
            <a:avLst/>
          </a:prstGeom>
          <a:solidFill>
            <a:schemeClr val="bg1"/>
          </a:solidFill>
          <a:ln w="12700">
            <a:solidFill>
              <a:schemeClr val="tx1"/>
            </a:solidFill>
            <a:miter lim="800000"/>
            <a:headEnd/>
            <a:tailEnd/>
          </a:ln>
        </p:spPr>
        <p:txBody>
          <a:bodyPr wrap="none" anchorCtr="1"/>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15</a:t>
            </a:r>
          </a:p>
          <a:p>
            <a:pPr eaLnBrk="1" hangingPunct="1"/>
            <a:endParaRPr lang="en-US" altLang="en-US" sz="1200"/>
          </a:p>
        </p:txBody>
      </p:sp>
      <p:sp>
        <p:nvSpPr>
          <p:cNvPr id="21514" name="Rectangle 7">
            <a:extLst>
              <a:ext uri="{FF2B5EF4-FFF2-40B4-BE49-F238E27FC236}">
                <a16:creationId xmlns:a16="http://schemas.microsoft.com/office/drawing/2014/main" id="{A144776F-BCDC-4EA5-A365-04055106CA89}"/>
              </a:ext>
            </a:extLst>
          </p:cNvPr>
          <p:cNvSpPr>
            <a:spLocks noChangeArrowheads="1"/>
          </p:cNvSpPr>
          <p:nvPr/>
        </p:nvSpPr>
        <p:spPr bwMode="auto">
          <a:xfrm>
            <a:off x="5233988" y="1584325"/>
            <a:ext cx="457200" cy="4117975"/>
          </a:xfrm>
          <a:prstGeom prst="rect">
            <a:avLst/>
          </a:prstGeom>
          <a:solidFill>
            <a:schemeClr val="bg1"/>
          </a:solidFill>
          <a:ln w="12700">
            <a:solidFill>
              <a:schemeClr val="tx1"/>
            </a:solidFill>
            <a:miter lim="800000"/>
            <a:headEnd/>
            <a:tailEnd/>
          </a:ln>
        </p:spPr>
        <p:txBody>
          <a:bodyPr wrap="none" anchorCtr="1"/>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22</a:t>
            </a:r>
          </a:p>
          <a:p>
            <a:pPr eaLnBrk="1" hangingPunct="1"/>
            <a:endParaRPr lang="en-US" altLang="en-US" sz="1200"/>
          </a:p>
        </p:txBody>
      </p:sp>
      <p:sp>
        <p:nvSpPr>
          <p:cNvPr id="21515" name="Rectangle 8">
            <a:extLst>
              <a:ext uri="{FF2B5EF4-FFF2-40B4-BE49-F238E27FC236}">
                <a16:creationId xmlns:a16="http://schemas.microsoft.com/office/drawing/2014/main" id="{F69FEFD4-F303-404C-9669-4EA08A71C51E}"/>
              </a:ext>
            </a:extLst>
          </p:cNvPr>
          <p:cNvSpPr>
            <a:spLocks noChangeArrowheads="1"/>
          </p:cNvSpPr>
          <p:nvPr/>
        </p:nvSpPr>
        <p:spPr bwMode="auto">
          <a:xfrm>
            <a:off x="5691188" y="1584325"/>
            <a:ext cx="457200" cy="4510088"/>
          </a:xfrm>
          <a:prstGeom prst="rect">
            <a:avLst/>
          </a:prstGeom>
          <a:solidFill>
            <a:schemeClr val="bg1"/>
          </a:solidFill>
          <a:ln w="12700">
            <a:solidFill>
              <a:schemeClr val="tx1"/>
            </a:solidFill>
            <a:miter lim="800000"/>
            <a:headEnd/>
            <a:tailEnd/>
          </a:ln>
        </p:spPr>
        <p:txBody>
          <a:bodyPr wrap="none" anchorCtr="1"/>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1</a:t>
            </a:r>
          </a:p>
          <a:p>
            <a:pPr eaLnBrk="1" hangingPunct="1"/>
            <a:endParaRPr lang="en-US" altLang="en-US" sz="1200"/>
          </a:p>
        </p:txBody>
      </p:sp>
      <p:sp>
        <p:nvSpPr>
          <p:cNvPr id="21516" name="Rectangle 9">
            <a:extLst>
              <a:ext uri="{FF2B5EF4-FFF2-40B4-BE49-F238E27FC236}">
                <a16:creationId xmlns:a16="http://schemas.microsoft.com/office/drawing/2014/main" id="{91F3504D-F5B4-48B8-9791-DD208B7F6324}"/>
              </a:ext>
            </a:extLst>
          </p:cNvPr>
          <p:cNvSpPr>
            <a:spLocks noChangeArrowheads="1"/>
          </p:cNvSpPr>
          <p:nvPr/>
        </p:nvSpPr>
        <p:spPr bwMode="auto">
          <a:xfrm>
            <a:off x="6148388" y="1584325"/>
            <a:ext cx="457200" cy="4117975"/>
          </a:xfrm>
          <a:prstGeom prst="rect">
            <a:avLst/>
          </a:prstGeom>
          <a:solidFill>
            <a:schemeClr val="bg1"/>
          </a:solidFill>
          <a:ln w="12700">
            <a:solidFill>
              <a:schemeClr val="tx1"/>
            </a:solidFill>
            <a:miter lim="800000"/>
            <a:headEnd/>
            <a:tailEnd/>
          </a:ln>
        </p:spPr>
        <p:txBody>
          <a:bodyPr wrap="none" anchorCtr="1"/>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8</a:t>
            </a:r>
          </a:p>
          <a:p>
            <a:pPr eaLnBrk="1" hangingPunct="1"/>
            <a:endParaRPr lang="en-US" altLang="en-US" sz="1200"/>
          </a:p>
        </p:txBody>
      </p:sp>
      <p:sp>
        <p:nvSpPr>
          <p:cNvPr id="21517" name="Rectangle 10">
            <a:extLst>
              <a:ext uri="{FF2B5EF4-FFF2-40B4-BE49-F238E27FC236}">
                <a16:creationId xmlns:a16="http://schemas.microsoft.com/office/drawing/2014/main" id="{92DAD42C-E13B-477A-9E31-AA3F02223E3F}"/>
              </a:ext>
            </a:extLst>
          </p:cNvPr>
          <p:cNvSpPr>
            <a:spLocks noChangeArrowheads="1"/>
          </p:cNvSpPr>
          <p:nvPr/>
        </p:nvSpPr>
        <p:spPr bwMode="auto">
          <a:xfrm>
            <a:off x="6605588" y="1584325"/>
            <a:ext cx="457200" cy="4510088"/>
          </a:xfrm>
          <a:prstGeom prst="rect">
            <a:avLst/>
          </a:prstGeom>
          <a:solidFill>
            <a:schemeClr val="bg1"/>
          </a:solidFill>
          <a:ln w="12700">
            <a:solidFill>
              <a:schemeClr val="tx1"/>
            </a:solidFill>
            <a:miter lim="800000"/>
            <a:headEnd/>
            <a:tailEnd/>
          </a:ln>
        </p:spPr>
        <p:txBody>
          <a:bodyPr wrap="none" anchorCtr="1"/>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15</a:t>
            </a:r>
          </a:p>
          <a:p>
            <a:pPr eaLnBrk="1" hangingPunct="1"/>
            <a:endParaRPr lang="en-US" altLang="en-US" sz="1200"/>
          </a:p>
        </p:txBody>
      </p:sp>
      <p:sp>
        <p:nvSpPr>
          <p:cNvPr id="21518" name="Rectangle 11">
            <a:extLst>
              <a:ext uri="{FF2B5EF4-FFF2-40B4-BE49-F238E27FC236}">
                <a16:creationId xmlns:a16="http://schemas.microsoft.com/office/drawing/2014/main" id="{FED45D67-850B-4F58-AA4F-F6D48A90AA58}"/>
              </a:ext>
            </a:extLst>
          </p:cNvPr>
          <p:cNvSpPr>
            <a:spLocks noChangeArrowheads="1"/>
          </p:cNvSpPr>
          <p:nvPr/>
        </p:nvSpPr>
        <p:spPr bwMode="auto">
          <a:xfrm>
            <a:off x="7062788" y="1584325"/>
            <a:ext cx="457200" cy="4117975"/>
          </a:xfrm>
          <a:prstGeom prst="rect">
            <a:avLst/>
          </a:prstGeom>
          <a:solidFill>
            <a:schemeClr val="bg1"/>
          </a:solidFill>
          <a:ln w="12700">
            <a:solidFill>
              <a:schemeClr val="tx1"/>
            </a:solidFill>
            <a:miter lim="800000"/>
            <a:headEnd/>
            <a:tailEnd/>
          </a:ln>
        </p:spPr>
        <p:txBody>
          <a:bodyPr wrap="none" anchorCtr="1"/>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22</a:t>
            </a:r>
          </a:p>
          <a:p>
            <a:pPr eaLnBrk="1" hangingPunct="1"/>
            <a:endParaRPr lang="en-US" altLang="en-US" sz="1200"/>
          </a:p>
        </p:txBody>
      </p:sp>
      <p:sp>
        <p:nvSpPr>
          <p:cNvPr id="21519" name="Rectangle 12">
            <a:extLst>
              <a:ext uri="{FF2B5EF4-FFF2-40B4-BE49-F238E27FC236}">
                <a16:creationId xmlns:a16="http://schemas.microsoft.com/office/drawing/2014/main" id="{EEA28ECC-2699-4DBC-A38F-2593E86087C9}"/>
              </a:ext>
            </a:extLst>
          </p:cNvPr>
          <p:cNvSpPr>
            <a:spLocks noChangeArrowheads="1"/>
          </p:cNvSpPr>
          <p:nvPr/>
        </p:nvSpPr>
        <p:spPr bwMode="auto">
          <a:xfrm>
            <a:off x="7519988" y="1584325"/>
            <a:ext cx="457200" cy="4510088"/>
          </a:xfrm>
          <a:prstGeom prst="rect">
            <a:avLst/>
          </a:prstGeom>
          <a:solidFill>
            <a:schemeClr val="bg1"/>
          </a:solidFill>
          <a:ln w="12700">
            <a:solidFill>
              <a:schemeClr val="tx1"/>
            </a:solidFill>
            <a:miter lim="800000"/>
            <a:headEnd/>
            <a:tailEnd/>
          </a:ln>
        </p:spPr>
        <p:txBody>
          <a:bodyPr wrap="none" anchorCtr="1"/>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29</a:t>
            </a:r>
          </a:p>
          <a:p>
            <a:pPr eaLnBrk="1" hangingPunct="1"/>
            <a:endParaRPr lang="en-US" altLang="en-US" sz="1200"/>
          </a:p>
        </p:txBody>
      </p:sp>
      <p:sp>
        <p:nvSpPr>
          <p:cNvPr id="21520" name="Rectangle 16">
            <a:extLst>
              <a:ext uri="{FF2B5EF4-FFF2-40B4-BE49-F238E27FC236}">
                <a16:creationId xmlns:a16="http://schemas.microsoft.com/office/drawing/2014/main" id="{9C4D980D-596D-4074-95B3-811BD7638598}"/>
              </a:ext>
            </a:extLst>
          </p:cNvPr>
          <p:cNvSpPr>
            <a:spLocks noChangeArrowheads="1"/>
          </p:cNvSpPr>
          <p:nvPr/>
        </p:nvSpPr>
        <p:spPr bwMode="auto">
          <a:xfrm>
            <a:off x="204788" y="3802063"/>
            <a:ext cx="7315200"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a:t>Reports due to OSD (17 Feb)</a:t>
            </a:r>
          </a:p>
        </p:txBody>
      </p:sp>
      <p:sp>
        <p:nvSpPr>
          <p:cNvPr id="21521" name="Rectangle 19">
            <a:extLst>
              <a:ext uri="{FF2B5EF4-FFF2-40B4-BE49-F238E27FC236}">
                <a16:creationId xmlns:a16="http://schemas.microsoft.com/office/drawing/2014/main" id="{C49882C9-219D-4B33-AB9E-0F753FDA6232}"/>
              </a:ext>
            </a:extLst>
          </p:cNvPr>
          <p:cNvSpPr>
            <a:spLocks noChangeArrowheads="1"/>
          </p:cNvSpPr>
          <p:nvPr/>
        </p:nvSpPr>
        <p:spPr bwMode="auto">
          <a:xfrm>
            <a:off x="204788" y="4945063"/>
            <a:ext cx="7315200"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a:t>OSD Final Review (11-18 Mar)</a:t>
            </a:r>
          </a:p>
        </p:txBody>
      </p:sp>
      <p:sp>
        <p:nvSpPr>
          <p:cNvPr id="21522" name="Rectangle 57">
            <a:extLst>
              <a:ext uri="{FF2B5EF4-FFF2-40B4-BE49-F238E27FC236}">
                <a16:creationId xmlns:a16="http://schemas.microsoft.com/office/drawing/2014/main" id="{7BA8CFAC-17C2-455B-B564-8E8998A84FFC}"/>
              </a:ext>
            </a:extLst>
          </p:cNvPr>
          <p:cNvSpPr>
            <a:spLocks noChangeArrowheads="1"/>
          </p:cNvSpPr>
          <p:nvPr/>
        </p:nvSpPr>
        <p:spPr bwMode="auto">
          <a:xfrm>
            <a:off x="5854700" y="4232275"/>
            <a:ext cx="474663" cy="255588"/>
          </a:xfrm>
          <a:prstGeom prst="rect">
            <a:avLst/>
          </a:prstGeom>
          <a:solidFill>
            <a:srgbClr val="7030A0"/>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endParaRPr lang="en-US" altLang="en-US"/>
          </a:p>
        </p:txBody>
      </p:sp>
      <p:sp>
        <p:nvSpPr>
          <p:cNvPr id="21523" name="AutoShape 56">
            <a:extLst>
              <a:ext uri="{FF2B5EF4-FFF2-40B4-BE49-F238E27FC236}">
                <a16:creationId xmlns:a16="http://schemas.microsoft.com/office/drawing/2014/main" id="{C18E5F56-3B8A-4B54-93C3-1212C2552570}"/>
              </a:ext>
            </a:extLst>
          </p:cNvPr>
          <p:cNvSpPr>
            <a:spLocks noChangeAspect="1" noChangeArrowheads="1"/>
          </p:cNvSpPr>
          <p:nvPr/>
        </p:nvSpPr>
        <p:spPr bwMode="auto">
          <a:xfrm>
            <a:off x="4786313" y="3875088"/>
            <a:ext cx="307975" cy="231775"/>
          </a:xfrm>
          <a:prstGeom prst="triangle">
            <a:avLst>
              <a:gd name="adj" fmla="val 50000"/>
            </a:avLst>
          </a:prstGeom>
          <a:solidFill>
            <a:srgbClr val="FF0000"/>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endParaRPr lang="en-US" altLang="en-US">
              <a:solidFill>
                <a:srgbClr val="0000FF"/>
              </a:solidFill>
            </a:endParaRPr>
          </a:p>
        </p:txBody>
      </p:sp>
      <p:sp>
        <p:nvSpPr>
          <p:cNvPr id="21524" name="AutoShape 119">
            <a:extLst>
              <a:ext uri="{FF2B5EF4-FFF2-40B4-BE49-F238E27FC236}">
                <a16:creationId xmlns:a16="http://schemas.microsoft.com/office/drawing/2014/main" id="{0806B991-615E-4535-9C72-795352755426}"/>
              </a:ext>
            </a:extLst>
          </p:cNvPr>
          <p:cNvSpPr>
            <a:spLocks noChangeArrowheads="1"/>
          </p:cNvSpPr>
          <p:nvPr/>
        </p:nvSpPr>
        <p:spPr bwMode="auto">
          <a:xfrm>
            <a:off x="7758113" y="5735638"/>
            <a:ext cx="304800" cy="304800"/>
          </a:xfrm>
          <a:prstGeom prst="diamond">
            <a:avLst/>
          </a:prstGeom>
          <a:solidFill>
            <a:schemeClr val="accent1"/>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endParaRPr lang="en-US" altLang="en-US"/>
          </a:p>
        </p:txBody>
      </p:sp>
      <p:sp>
        <p:nvSpPr>
          <p:cNvPr id="21525" name="Rectangle 153">
            <a:extLst>
              <a:ext uri="{FF2B5EF4-FFF2-40B4-BE49-F238E27FC236}">
                <a16:creationId xmlns:a16="http://schemas.microsoft.com/office/drawing/2014/main" id="{C7D09824-80E3-4510-BC0C-CDB8F997490C}"/>
              </a:ext>
            </a:extLst>
          </p:cNvPr>
          <p:cNvSpPr>
            <a:spLocks noChangeArrowheads="1"/>
          </p:cNvSpPr>
          <p:nvPr/>
        </p:nvSpPr>
        <p:spPr bwMode="auto">
          <a:xfrm>
            <a:off x="3873500" y="1279525"/>
            <a:ext cx="1817688" cy="304800"/>
          </a:xfrm>
          <a:prstGeom prst="rect">
            <a:avLst/>
          </a:prstGeom>
          <a:solidFill>
            <a:schemeClr val="bg1"/>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a:t>February</a:t>
            </a:r>
          </a:p>
        </p:txBody>
      </p:sp>
      <p:sp>
        <p:nvSpPr>
          <p:cNvPr id="21526" name="Rectangle 154">
            <a:extLst>
              <a:ext uri="{FF2B5EF4-FFF2-40B4-BE49-F238E27FC236}">
                <a16:creationId xmlns:a16="http://schemas.microsoft.com/office/drawing/2014/main" id="{C329BE18-348C-4D2E-8855-5244D2F260D1}"/>
              </a:ext>
            </a:extLst>
          </p:cNvPr>
          <p:cNvSpPr>
            <a:spLocks noChangeArrowheads="1"/>
          </p:cNvSpPr>
          <p:nvPr/>
        </p:nvSpPr>
        <p:spPr bwMode="auto">
          <a:xfrm>
            <a:off x="5691188" y="1279525"/>
            <a:ext cx="1943100" cy="304800"/>
          </a:xfrm>
          <a:prstGeom prst="rect">
            <a:avLst/>
          </a:prstGeom>
          <a:solidFill>
            <a:schemeClr val="bg1"/>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a:t>March</a:t>
            </a:r>
          </a:p>
        </p:txBody>
      </p:sp>
      <p:sp>
        <p:nvSpPr>
          <p:cNvPr id="21527" name="AutoShape 159">
            <a:extLst>
              <a:ext uri="{FF2B5EF4-FFF2-40B4-BE49-F238E27FC236}">
                <a16:creationId xmlns:a16="http://schemas.microsoft.com/office/drawing/2014/main" id="{EE019522-04E6-4572-81B6-EC3D82E8C6AD}"/>
              </a:ext>
            </a:extLst>
          </p:cNvPr>
          <p:cNvSpPr>
            <a:spLocks noChangeAspect="1" noChangeArrowheads="1"/>
          </p:cNvSpPr>
          <p:nvPr/>
        </p:nvSpPr>
        <p:spPr bwMode="auto">
          <a:xfrm>
            <a:off x="4173538" y="3116263"/>
            <a:ext cx="307975" cy="231775"/>
          </a:xfrm>
          <a:prstGeom prst="triangle">
            <a:avLst>
              <a:gd name="adj" fmla="val 50000"/>
            </a:avLst>
          </a:prstGeom>
          <a:solidFill>
            <a:srgbClr val="0000FF"/>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endParaRPr lang="en-US" altLang="en-US"/>
          </a:p>
        </p:txBody>
      </p:sp>
      <p:sp>
        <p:nvSpPr>
          <p:cNvPr id="21528" name="Rectangle 57">
            <a:extLst>
              <a:ext uri="{FF2B5EF4-FFF2-40B4-BE49-F238E27FC236}">
                <a16:creationId xmlns:a16="http://schemas.microsoft.com/office/drawing/2014/main" id="{2A4E3E5B-F7ED-4AC5-A738-FD436FB6BAD0}"/>
              </a:ext>
            </a:extLst>
          </p:cNvPr>
          <p:cNvSpPr>
            <a:spLocks noChangeArrowheads="1"/>
          </p:cNvSpPr>
          <p:nvPr/>
        </p:nvSpPr>
        <p:spPr bwMode="auto">
          <a:xfrm>
            <a:off x="6234113" y="4632325"/>
            <a:ext cx="473075" cy="254000"/>
          </a:xfrm>
          <a:prstGeom prst="rect">
            <a:avLst/>
          </a:prstGeom>
          <a:solidFill>
            <a:srgbClr val="7030A0"/>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endParaRPr lang="en-US" altLang="en-US"/>
          </a:p>
        </p:txBody>
      </p:sp>
      <p:sp>
        <p:nvSpPr>
          <p:cNvPr id="21529" name="Rectangle 57">
            <a:extLst>
              <a:ext uri="{FF2B5EF4-FFF2-40B4-BE49-F238E27FC236}">
                <a16:creationId xmlns:a16="http://schemas.microsoft.com/office/drawing/2014/main" id="{8937A6CD-8DC6-49E7-8DE7-0CD5C7A90C53}"/>
              </a:ext>
            </a:extLst>
          </p:cNvPr>
          <p:cNvSpPr>
            <a:spLocks noChangeArrowheads="1"/>
          </p:cNvSpPr>
          <p:nvPr/>
        </p:nvSpPr>
        <p:spPr bwMode="auto">
          <a:xfrm>
            <a:off x="6396038" y="5021263"/>
            <a:ext cx="474662" cy="254000"/>
          </a:xfrm>
          <a:prstGeom prst="rect">
            <a:avLst/>
          </a:prstGeom>
          <a:solidFill>
            <a:schemeClr val="accent1"/>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endParaRPr lang="en-US" altLang="en-US"/>
          </a:p>
        </p:txBody>
      </p:sp>
      <p:sp>
        <p:nvSpPr>
          <p:cNvPr id="21530" name="Rectangle 57">
            <a:extLst>
              <a:ext uri="{FF2B5EF4-FFF2-40B4-BE49-F238E27FC236}">
                <a16:creationId xmlns:a16="http://schemas.microsoft.com/office/drawing/2014/main" id="{5E1122DF-1665-4198-AE4A-E3981B575889}"/>
              </a:ext>
            </a:extLst>
          </p:cNvPr>
          <p:cNvSpPr>
            <a:spLocks noChangeArrowheads="1"/>
          </p:cNvSpPr>
          <p:nvPr/>
        </p:nvSpPr>
        <p:spPr bwMode="auto">
          <a:xfrm>
            <a:off x="7056438" y="5389563"/>
            <a:ext cx="473075" cy="254000"/>
          </a:xfrm>
          <a:prstGeom prst="rect">
            <a:avLst/>
          </a:prstGeom>
          <a:solidFill>
            <a:schemeClr val="accent1"/>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endParaRPr lang="en-US" altLang="en-US"/>
          </a:p>
        </p:txBody>
      </p:sp>
      <p:sp>
        <p:nvSpPr>
          <p:cNvPr id="21531" name="Rectangle 156">
            <a:extLst>
              <a:ext uri="{FF2B5EF4-FFF2-40B4-BE49-F238E27FC236}">
                <a16:creationId xmlns:a16="http://schemas.microsoft.com/office/drawing/2014/main" id="{624FA27C-537D-478B-B0F0-E8C3905C6BC9}"/>
              </a:ext>
            </a:extLst>
          </p:cNvPr>
          <p:cNvSpPr>
            <a:spLocks noChangeArrowheads="1"/>
          </p:cNvSpPr>
          <p:nvPr/>
        </p:nvSpPr>
        <p:spPr bwMode="auto">
          <a:xfrm>
            <a:off x="8437563" y="1571625"/>
            <a:ext cx="457200" cy="4524375"/>
          </a:xfrm>
          <a:prstGeom prst="rect">
            <a:avLst/>
          </a:prstGeom>
          <a:solidFill>
            <a:schemeClr val="bg1"/>
          </a:solidFill>
          <a:ln w="12700">
            <a:solidFill>
              <a:schemeClr val="tx1"/>
            </a:solidFill>
            <a:miter lim="800000"/>
            <a:headEnd/>
            <a:tailEnd/>
          </a:ln>
        </p:spPr>
        <p:txBody>
          <a:bodyPr wrap="none" anchorCtr="1"/>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12</a:t>
            </a:r>
          </a:p>
          <a:p>
            <a:pPr eaLnBrk="1" hangingPunct="1"/>
            <a:endParaRPr lang="en-US" altLang="en-US" sz="1200"/>
          </a:p>
        </p:txBody>
      </p:sp>
      <p:sp>
        <p:nvSpPr>
          <p:cNvPr id="21532" name="Rectangle 20">
            <a:extLst>
              <a:ext uri="{FF2B5EF4-FFF2-40B4-BE49-F238E27FC236}">
                <a16:creationId xmlns:a16="http://schemas.microsoft.com/office/drawing/2014/main" id="{FC9CCF61-9E1B-41C7-899F-15631EBFC47D}"/>
              </a:ext>
            </a:extLst>
          </p:cNvPr>
          <p:cNvSpPr>
            <a:spLocks noChangeArrowheads="1"/>
          </p:cNvSpPr>
          <p:nvPr/>
        </p:nvSpPr>
        <p:spPr bwMode="auto">
          <a:xfrm>
            <a:off x="204788" y="3040063"/>
            <a:ext cx="8693150"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a:t>Reports due to AQXR (8 Feb)</a:t>
            </a:r>
          </a:p>
        </p:txBody>
      </p:sp>
      <p:sp>
        <p:nvSpPr>
          <p:cNvPr id="21533" name="Rectangle 21">
            <a:extLst>
              <a:ext uri="{FF2B5EF4-FFF2-40B4-BE49-F238E27FC236}">
                <a16:creationId xmlns:a16="http://schemas.microsoft.com/office/drawing/2014/main" id="{FA5C7721-B4F5-4CC1-B929-CFC083D0EAF9}"/>
              </a:ext>
            </a:extLst>
          </p:cNvPr>
          <p:cNvSpPr>
            <a:spLocks noChangeArrowheads="1"/>
          </p:cNvSpPr>
          <p:nvPr/>
        </p:nvSpPr>
        <p:spPr bwMode="auto">
          <a:xfrm>
            <a:off x="204788" y="5326063"/>
            <a:ext cx="8693150"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Security Review &amp; SAR Classified </a:t>
            </a:r>
          </a:p>
          <a:p>
            <a:pPr eaLnBrk="1" hangingPunct="1"/>
            <a:r>
              <a:rPr lang="en-US" altLang="en-US" sz="1200"/>
              <a:t>Annex copies (22-26)</a:t>
            </a:r>
          </a:p>
        </p:txBody>
      </p:sp>
      <p:sp>
        <p:nvSpPr>
          <p:cNvPr id="21534" name="Rectangle 23">
            <a:extLst>
              <a:ext uri="{FF2B5EF4-FFF2-40B4-BE49-F238E27FC236}">
                <a16:creationId xmlns:a16="http://schemas.microsoft.com/office/drawing/2014/main" id="{4D8B5197-B684-4ADC-A359-21143477E109}"/>
              </a:ext>
            </a:extLst>
          </p:cNvPr>
          <p:cNvSpPr>
            <a:spLocks noChangeArrowheads="1"/>
          </p:cNvSpPr>
          <p:nvPr/>
        </p:nvSpPr>
        <p:spPr bwMode="auto">
          <a:xfrm>
            <a:off x="204788" y="5707063"/>
            <a:ext cx="8693150"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a:t>OSD to Congress (2 Apr)</a:t>
            </a:r>
          </a:p>
        </p:txBody>
      </p:sp>
      <p:sp>
        <p:nvSpPr>
          <p:cNvPr id="21535" name="Rectangle 26">
            <a:extLst>
              <a:ext uri="{FF2B5EF4-FFF2-40B4-BE49-F238E27FC236}">
                <a16:creationId xmlns:a16="http://schemas.microsoft.com/office/drawing/2014/main" id="{A3DE23CF-46C7-4C74-B80D-35FAF9B16F05}"/>
              </a:ext>
            </a:extLst>
          </p:cNvPr>
          <p:cNvSpPr>
            <a:spLocks noChangeArrowheads="1"/>
          </p:cNvSpPr>
          <p:nvPr/>
        </p:nvSpPr>
        <p:spPr bwMode="auto">
          <a:xfrm>
            <a:off x="204788" y="4183063"/>
            <a:ext cx="8693150"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a:t>Telcons (3-10 Mar)</a:t>
            </a:r>
          </a:p>
        </p:txBody>
      </p:sp>
      <p:sp>
        <p:nvSpPr>
          <p:cNvPr id="21536" name="Rectangle 27">
            <a:extLst>
              <a:ext uri="{FF2B5EF4-FFF2-40B4-BE49-F238E27FC236}">
                <a16:creationId xmlns:a16="http://schemas.microsoft.com/office/drawing/2014/main" id="{12D878DF-7DCC-480C-A766-738595B0851F}"/>
              </a:ext>
            </a:extLst>
          </p:cNvPr>
          <p:cNvSpPr>
            <a:spLocks noChangeArrowheads="1"/>
          </p:cNvSpPr>
          <p:nvPr/>
        </p:nvSpPr>
        <p:spPr bwMode="auto">
          <a:xfrm>
            <a:off x="204788" y="4564063"/>
            <a:ext cx="8693150"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a:t>PMO Corrections (9-16 Mar)</a:t>
            </a:r>
          </a:p>
        </p:txBody>
      </p:sp>
      <p:sp>
        <p:nvSpPr>
          <p:cNvPr id="21537" name="Rectangle 20">
            <a:extLst>
              <a:ext uri="{FF2B5EF4-FFF2-40B4-BE49-F238E27FC236}">
                <a16:creationId xmlns:a16="http://schemas.microsoft.com/office/drawing/2014/main" id="{84748463-917B-4C4A-8B14-378A388DADCF}"/>
              </a:ext>
            </a:extLst>
          </p:cNvPr>
          <p:cNvSpPr>
            <a:spLocks noChangeArrowheads="1"/>
          </p:cNvSpPr>
          <p:nvPr/>
        </p:nvSpPr>
        <p:spPr bwMode="auto">
          <a:xfrm>
            <a:off x="203200" y="1898650"/>
            <a:ext cx="8693150"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a:t>OSD SAR Memo (13 Jan)</a:t>
            </a:r>
          </a:p>
        </p:txBody>
      </p:sp>
      <p:sp>
        <p:nvSpPr>
          <p:cNvPr id="21538" name="Rectangle 20">
            <a:extLst>
              <a:ext uri="{FF2B5EF4-FFF2-40B4-BE49-F238E27FC236}">
                <a16:creationId xmlns:a16="http://schemas.microsoft.com/office/drawing/2014/main" id="{D205D861-AD2A-42CD-B214-4FB4794BE1D6}"/>
              </a:ext>
            </a:extLst>
          </p:cNvPr>
          <p:cNvSpPr>
            <a:spLocks noChangeArrowheads="1"/>
          </p:cNvSpPr>
          <p:nvPr/>
        </p:nvSpPr>
        <p:spPr bwMode="auto">
          <a:xfrm>
            <a:off x="201613" y="2657475"/>
            <a:ext cx="8693150"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t>PMOs Enter SAR in DAMIR</a:t>
            </a:r>
          </a:p>
          <a:p>
            <a:pPr eaLnBrk="1" hangingPunct="1"/>
            <a:r>
              <a:rPr lang="en-US" altLang="en-US" sz="1200"/>
              <a:t>PEOs release (1 Jan – 8 Feb)</a:t>
            </a:r>
          </a:p>
        </p:txBody>
      </p:sp>
      <p:sp>
        <p:nvSpPr>
          <p:cNvPr id="21539" name="Rectangle 20">
            <a:extLst>
              <a:ext uri="{FF2B5EF4-FFF2-40B4-BE49-F238E27FC236}">
                <a16:creationId xmlns:a16="http://schemas.microsoft.com/office/drawing/2014/main" id="{2BB6DF65-6758-4906-A444-74ABB6E17BD6}"/>
              </a:ext>
            </a:extLst>
          </p:cNvPr>
          <p:cNvSpPr>
            <a:spLocks noChangeArrowheads="1"/>
          </p:cNvSpPr>
          <p:nvPr/>
        </p:nvSpPr>
        <p:spPr bwMode="auto">
          <a:xfrm>
            <a:off x="201613" y="2276475"/>
            <a:ext cx="8693150"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a:t>FY11 Budget (1 Feb)</a:t>
            </a:r>
          </a:p>
        </p:txBody>
      </p:sp>
      <p:sp>
        <p:nvSpPr>
          <p:cNvPr id="21540" name="Rectangle 153">
            <a:extLst>
              <a:ext uri="{FF2B5EF4-FFF2-40B4-BE49-F238E27FC236}">
                <a16:creationId xmlns:a16="http://schemas.microsoft.com/office/drawing/2014/main" id="{7E90558B-0C08-475E-90F3-8C40997378F6}"/>
              </a:ext>
            </a:extLst>
          </p:cNvPr>
          <p:cNvSpPr>
            <a:spLocks noChangeArrowheads="1"/>
          </p:cNvSpPr>
          <p:nvPr/>
        </p:nvSpPr>
        <p:spPr bwMode="auto">
          <a:xfrm>
            <a:off x="2957513" y="1289050"/>
            <a:ext cx="915987" cy="293688"/>
          </a:xfrm>
          <a:prstGeom prst="rect">
            <a:avLst/>
          </a:prstGeom>
          <a:solidFill>
            <a:schemeClr val="bg1"/>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a:t>January</a:t>
            </a:r>
          </a:p>
        </p:txBody>
      </p:sp>
      <p:sp>
        <p:nvSpPr>
          <p:cNvPr id="21541" name="Rectangle 155">
            <a:extLst>
              <a:ext uri="{FF2B5EF4-FFF2-40B4-BE49-F238E27FC236}">
                <a16:creationId xmlns:a16="http://schemas.microsoft.com/office/drawing/2014/main" id="{13EE2971-6192-460D-842D-C87EDA3BBE2E}"/>
              </a:ext>
            </a:extLst>
          </p:cNvPr>
          <p:cNvSpPr>
            <a:spLocks noChangeArrowheads="1"/>
          </p:cNvSpPr>
          <p:nvPr/>
        </p:nvSpPr>
        <p:spPr bwMode="auto">
          <a:xfrm>
            <a:off x="7634288" y="1279525"/>
            <a:ext cx="1263650" cy="304800"/>
          </a:xfrm>
          <a:prstGeom prst="rect">
            <a:avLst/>
          </a:prstGeom>
          <a:solidFill>
            <a:schemeClr val="bg1"/>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a:t>April</a:t>
            </a:r>
          </a:p>
        </p:txBody>
      </p:sp>
      <p:sp>
        <p:nvSpPr>
          <p:cNvPr id="21542" name="AutoShape 159">
            <a:extLst>
              <a:ext uri="{FF2B5EF4-FFF2-40B4-BE49-F238E27FC236}">
                <a16:creationId xmlns:a16="http://schemas.microsoft.com/office/drawing/2014/main" id="{A6658D2F-C33B-4E55-BA27-6B62F58FAE3E}"/>
              </a:ext>
            </a:extLst>
          </p:cNvPr>
          <p:cNvSpPr>
            <a:spLocks noChangeAspect="1" noChangeArrowheads="1"/>
          </p:cNvSpPr>
          <p:nvPr/>
        </p:nvSpPr>
        <p:spPr bwMode="auto">
          <a:xfrm>
            <a:off x="3071813" y="1984375"/>
            <a:ext cx="307975" cy="231775"/>
          </a:xfrm>
          <a:prstGeom prst="triangle">
            <a:avLst>
              <a:gd name="adj" fmla="val 50000"/>
            </a:avLst>
          </a:prstGeom>
          <a:solidFill>
            <a:schemeClr val="accent1"/>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endParaRPr lang="en-US" altLang="en-US"/>
          </a:p>
        </p:txBody>
      </p:sp>
      <p:sp>
        <p:nvSpPr>
          <p:cNvPr id="21543" name="AutoShape 159">
            <a:extLst>
              <a:ext uri="{FF2B5EF4-FFF2-40B4-BE49-F238E27FC236}">
                <a16:creationId xmlns:a16="http://schemas.microsoft.com/office/drawing/2014/main" id="{B361650C-F944-405A-B815-007731B81C9A}"/>
              </a:ext>
            </a:extLst>
          </p:cNvPr>
          <p:cNvSpPr>
            <a:spLocks noChangeAspect="1" noChangeArrowheads="1"/>
          </p:cNvSpPr>
          <p:nvPr/>
        </p:nvSpPr>
        <p:spPr bwMode="auto">
          <a:xfrm>
            <a:off x="3706813" y="2363788"/>
            <a:ext cx="307975" cy="231775"/>
          </a:xfrm>
          <a:prstGeom prst="triangle">
            <a:avLst>
              <a:gd name="adj" fmla="val 50000"/>
            </a:avLst>
          </a:prstGeom>
          <a:solidFill>
            <a:schemeClr val="accent1"/>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endParaRPr lang="en-US" altLang="en-US"/>
          </a:p>
        </p:txBody>
      </p:sp>
      <p:sp>
        <p:nvSpPr>
          <p:cNvPr id="21544" name="Rectangle 57">
            <a:extLst>
              <a:ext uri="{FF2B5EF4-FFF2-40B4-BE49-F238E27FC236}">
                <a16:creationId xmlns:a16="http://schemas.microsoft.com/office/drawing/2014/main" id="{3B52EAF9-20DD-43A4-B16A-302B83D9638C}"/>
              </a:ext>
            </a:extLst>
          </p:cNvPr>
          <p:cNvSpPr>
            <a:spLocks noChangeArrowheads="1"/>
          </p:cNvSpPr>
          <p:nvPr/>
        </p:nvSpPr>
        <p:spPr bwMode="auto">
          <a:xfrm>
            <a:off x="2955925" y="2709863"/>
            <a:ext cx="1358900" cy="255587"/>
          </a:xfrm>
          <a:prstGeom prst="rect">
            <a:avLst/>
          </a:prstGeom>
          <a:solidFill>
            <a:srgbClr val="0000FF"/>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endParaRPr lang="en-US" altLang="en-US"/>
          </a:p>
        </p:txBody>
      </p:sp>
      <p:sp>
        <p:nvSpPr>
          <p:cNvPr id="21545" name="Rectangle 20">
            <a:extLst>
              <a:ext uri="{FF2B5EF4-FFF2-40B4-BE49-F238E27FC236}">
                <a16:creationId xmlns:a16="http://schemas.microsoft.com/office/drawing/2014/main" id="{756BDDA3-1B79-407E-A152-5A425E2F5A54}"/>
              </a:ext>
            </a:extLst>
          </p:cNvPr>
          <p:cNvSpPr>
            <a:spLocks noChangeArrowheads="1"/>
          </p:cNvSpPr>
          <p:nvPr/>
        </p:nvSpPr>
        <p:spPr bwMode="auto">
          <a:xfrm>
            <a:off x="203200" y="3419475"/>
            <a:ext cx="8693150"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a:t>AQXR Review (9-17 Feb)</a:t>
            </a:r>
          </a:p>
        </p:txBody>
      </p:sp>
      <p:sp>
        <p:nvSpPr>
          <p:cNvPr id="21546" name="Rectangle 57">
            <a:extLst>
              <a:ext uri="{FF2B5EF4-FFF2-40B4-BE49-F238E27FC236}">
                <a16:creationId xmlns:a16="http://schemas.microsoft.com/office/drawing/2014/main" id="{A295EF42-B69B-416A-A835-49BEAAA2ED28}"/>
              </a:ext>
            </a:extLst>
          </p:cNvPr>
          <p:cNvSpPr>
            <a:spLocks noChangeArrowheads="1"/>
          </p:cNvSpPr>
          <p:nvPr/>
        </p:nvSpPr>
        <p:spPr bwMode="auto">
          <a:xfrm>
            <a:off x="4362450" y="3489325"/>
            <a:ext cx="557213" cy="255588"/>
          </a:xfrm>
          <a:prstGeom prst="rect">
            <a:avLst/>
          </a:prstGeom>
          <a:solidFill>
            <a:srgbClr val="FF0000"/>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endParaRPr lang="en-US" altLang="en-US">
              <a:solidFill>
                <a:srgbClr val="0000FF"/>
              </a:solidFill>
            </a:endParaRPr>
          </a:p>
        </p:txBody>
      </p:sp>
      <p:sp>
        <p:nvSpPr>
          <p:cNvPr id="50" name="Rectangle 57">
            <a:extLst>
              <a:ext uri="{FF2B5EF4-FFF2-40B4-BE49-F238E27FC236}">
                <a16:creationId xmlns:a16="http://schemas.microsoft.com/office/drawing/2014/main" id="{A75EFD8B-4685-42D7-A5F5-D90D3C45ED1A}"/>
              </a:ext>
            </a:extLst>
          </p:cNvPr>
          <p:cNvSpPr>
            <a:spLocks noChangeArrowheads="1"/>
          </p:cNvSpPr>
          <p:nvPr/>
        </p:nvSpPr>
        <p:spPr bwMode="auto">
          <a:xfrm>
            <a:off x="1447800" y="6130925"/>
            <a:ext cx="1509713" cy="247650"/>
          </a:xfrm>
          <a:prstGeom prst="rect">
            <a:avLst/>
          </a:prstGeom>
          <a:solidFill>
            <a:srgbClr val="0000FF"/>
          </a:solidFill>
          <a:ln w="12700">
            <a:solidFill>
              <a:schemeClr val="tx1"/>
            </a:solidFill>
            <a:miter lim="800000"/>
            <a:headEnd/>
            <a:tailEnd/>
          </a:ln>
        </p:spPr>
        <p:txBody>
          <a:bodyPr wrap="none" anchor="ctr"/>
          <a:lstStyle/>
          <a:p>
            <a:pPr algn="ctr">
              <a:defRPr/>
            </a:pPr>
            <a:r>
              <a:rPr lang="en-US" dirty="0">
                <a:solidFill>
                  <a:schemeClr val="accent3"/>
                </a:solidFill>
                <a:latin typeface="Arial" charset="0"/>
                <a:cs typeface="+mn-cs"/>
              </a:rPr>
              <a:t>PMO/PEO OPR</a:t>
            </a:r>
          </a:p>
        </p:txBody>
      </p:sp>
      <p:sp>
        <p:nvSpPr>
          <p:cNvPr id="21548" name="Rectangle 57">
            <a:extLst>
              <a:ext uri="{FF2B5EF4-FFF2-40B4-BE49-F238E27FC236}">
                <a16:creationId xmlns:a16="http://schemas.microsoft.com/office/drawing/2014/main" id="{2E7B383D-3871-44BD-A2B4-7C34C50D1B6D}"/>
              </a:ext>
            </a:extLst>
          </p:cNvPr>
          <p:cNvSpPr>
            <a:spLocks noChangeArrowheads="1"/>
          </p:cNvSpPr>
          <p:nvPr/>
        </p:nvSpPr>
        <p:spPr bwMode="auto">
          <a:xfrm>
            <a:off x="3014663" y="6127750"/>
            <a:ext cx="1358900" cy="255588"/>
          </a:xfrm>
          <a:prstGeom prst="rect">
            <a:avLst/>
          </a:prstGeom>
          <a:solidFill>
            <a:srgbClr val="FF0000"/>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eaLnBrk="1" hangingPunct="1"/>
            <a:r>
              <a:rPr lang="en-US" altLang="en-US">
                <a:solidFill>
                  <a:schemeClr val="bg1"/>
                </a:solidFill>
              </a:rPr>
              <a:t>AQXRR OPR</a:t>
            </a:r>
          </a:p>
        </p:txBody>
      </p:sp>
      <p:sp>
        <p:nvSpPr>
          <p:cNvPr id="21549" name="Rectangle 57">
            <a:extLst>
              <a:ext uri="{FF2B5EF4-FFF2-40B4-BE49-F238E27FC236}">
                <a16:creationId xmlns:a16="http://schemas.microsoft.com/office/drawing/2014/main" id="{A641FEEC-6166-4F7E-A875-263958C33C46}"/>
              </a:ext>
            </a:extLst>
          </p:cNvPr>
          <p:cNvSpPr>
            <a:spLocks noChangeArrowheads="1"/>
          </p:cNvSpPr>
          <p:nvPr/>
        </p:nvSpPr>
        <p:spPr bwMode="auto">
          <a:xfrm>
            <a:off x="6537325" y="6126163"/>
            <a:ext cx="1358900" cy="255587"/>
          </a:xfrm>
          <a:prstGeom prst="rect">
            <a:avLst/>
          </a:prstGeom>
          <a:solidFill>
            <a:schemeClr val="accent1"/>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eaLnBrk="1" hangingPunct="1"/>
            <a:r>
              <a:rPr lang="en-US" altLang="en-US"/>
              <a:t>OSD OPR</a:t>
            </a:r>
          </a:p>
        </p:txBody>
      </p:sp>
      <p:sp>
        <p:nvSpPr>
          <p:cNvPr id="21550" name="Rectangle 57">
            <a:extLst>
              <a:ext uri="{FF2B5EF4-FFF2-40B4-BE49-F238E27FC236}">
                <a16:creationId xmlns:a16="http://schemas.microsoft.com/office/drawing/2014/main" id="{558D06B1-3CF8-4AAE-98B3-007D0E4C42E6}"/>
              </a:ext>
            </a:extLst>
          </p:cNvPr>
          <p:cNvSpPr>
            <a:spLocks noChangeArrowheads="1"/>
          </p:cNvSpPr>
          <p:nvPr/>
        </p:nvSpPr>
        <p:spPr bwMode="auto">
          <a:xfrm>
            <a:off x="4513263" y="6126163"/>
            <a:ext cx="1958975" cy="255587"/>
          </a:xfrm>
          <a:prstGeom prst="rect">
            <a:avLst/>
          </a:prstGeom>
          <a:solidFill>
            <a:srgbClr val="7030A0"/>
          </a:solidFill>
          <a:ln w="12700">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eaLnBrk="1" hangingPunct="1"/>
            <a:r>
              <a:rPr lang="en-US" altLang="en-US">
                <a:solidFill>
                  <a:schemeClr val="bg1"/>
                </a:solidFill>
              </a:rPr>
              <a:t>PMO &amp; AQXRR OPRs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a:extLst>
              <a:ext uri="{FF2B5EF4-FFF2-40B4-BE49-F238E27FC236}">
                <a16:creationId xmlns:a16="http://schemas.microsoft.com/office/drawing/2014/main" id="{9857A122-BDED-4027-8887-F0800E2AAC79}"/>
              </a:ext>
            </a:extLst>
          </p:cNvPr>
          <p:cNvSpPr>
            <a:spLocks noGrp="1"/>
          </p:cNvSpPr>
          <p:nvPr>
            <p:ph type="sldNum" sz="quarter" idx="11"/>
          </p:nvPr>
        </p:nvSpPr>
        <p:spPr/>
        <p:txBody>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BFEC7D02-2838-426F-8669-8A3C2A66833B}" type="slidenum">
              <a:rPr lang="en-US" altLang="en-US" sz="1000">
                <a:solidFill>
                  <a:srgbClr val="7F7F7F"/>
                </a:solidFill>
              </a:rPr>
              <a:pPr/>
              <a:t>9</a:t>
            </a:fld>
            <a:endParaRPr lang="en-US" altLang="en-US" sz="1000">
              <a:solidFill>
                <a:schemeClr val="bg2"/>
              </a:solidFill>
            </a:endParaRPr>
          </a:p>
        </p:txBody>
      </p:sp>
      <p:sp>
        <p:nvSpPr>
          <p:cNvPr id="22531" name="Rectangle 2">
            <a:extLst>
              <a:ext uri="{FF2B5EF4-FFF2-40B4-BE49-F238E27FC236}">
                <a16:creationId xmlns:a16="http://schemas.microsoft.com/office/drawing/2014/main" id="{9A0E94C3-1021-4F41-9A52-21D1D0ADF5D5}"/>
              </a:ext>
            </a:extLst>
          </p:cNvPr>
          <p:cNvSpPr>
            <a:spLocks noGrp="1" noChangeArrowheads="1"/>
          </p:cNvSpPr>
          <p:nvPr>
            <p:ph type="title"/>
          </p:nvPr>
        </p:nvSpPr>
        <p:spPr/>
        <p:txBody>
          <a:bodyPr/>
          <a:lstStyle/>
          <a:p>
            <a:r>
              <a:rPr lang="en-US" altLang="en-US"/>
              <a:t>SAR Process</a:t>
            </a:r>
          </a:p>
        </p:txBody>
      </p:sp>
      <p:cxnSp>
        <p:nvCxnSpPr>
          <p:cNvPr id="22532" name="AutoShape 3">
            <a:extLst>
              <a:ext uri="{FF2B5EF4-FFF2-40B4-BE49-F238E27FC236}">
                <a16:creationId xmlns:a16="http://schemas.microsoft.com/office/drawing/2014/main" id="{5FC2BEF3-27A7-44EA-A42F-BF66DB557B2B}"/>
              </a:ext>
            </a:extLst>
          </p:cNvPr>
          <p:cNvCxnSpPr>
            <a:cxnSpLocks noChangeShapeType="1"/>
          </p:cNvCxnSpPr>
          <p:nvPr/>
        </p:nvCxnSpPr>
        <p:spPr bwMode="auto">
          <a:xfrm>
            <a:off x="0" y="2209800"/>
            <a:ext cx="9144000" cy="1588"/>
          </a:xfrm>
          <a:prstGeom prst="straightConnector1">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cxnSp>
      <p:sp>
        <p:nvSpPr>
          <p:cNvPr id="22533" name="Rectangle 4">
            <a:extLst>
              <a:ext uri="{FF2B5EF4-FFF2-40B4-BE49-F238E27FC236}">
                <a16:creationId xmlns:a16="http://schemas.microsoft.com/office/drawing/2014/main" id="{33441DC7-5848-4B7E-AA6B-4ECF72EDB6AF}"/>
              </a:ext>
            </a:extLst>
          </p:cNvPr>
          <p:cNvSpPr>
            <a:spLocks noChangeArrowheads="1"/>
          </p:cNvSpPr>
          <p:nvPr/>
        </p:nvSpPr>
        <p:spPr bwMode="auto">
          <a:xfrm>
            <a:off x="1524000" y="1295400"/>
            <a:ext cx="990600" cy="533400"/>
          </a:xfrm>
          <a:prstGeom prst="rect">
            <a:avLst/>
          </a:prstGeom>
          <a:solidFill>
            <a:srgbClr val="CCFFFF"/>
          </a:solidFill>
          <a:ln w="9525">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AT&amp;L Memo</a:t>
            </a:r>
          </a:p>
        </p:txBody>
      </p:sp>
      <p:sp>
        <p:nvSpPr>
          <p:cNvPr id="22534" name="Text Box 5">
            <a:extLst>
              <a:ext uri="{FF2B5EF4-FFF2-40B4-BE49-F238E27FC236}">
                <a16:creationId xmlns:a16="http://schemas.microsoft.com/office/drawing/2014/main" id="{5F7D6813-ABB6-4C3E-BD87-04368BD6B0F9}"/>
              </a:ext>
            </a:extLst>
          </p:cNvPr>
          <p:cNvSpPr txBox="1">
            <a:spLocks noChangeArrowheads="1"/>
          </p:cNvSpPr>
          <p:nvPr/>
        </p:nvSpPr>
        <p:spPr bwMode="auto">
          <a:xfrm>
            <a:off x="152400" y="15240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spcBef>
                <a:spcPct val="50000"/>
              </a:spcBef>
            </a:pPr>
            <a:r>
              <a:rPr lang="en-US" altLang="en-US" sz="2400">
                <a:latin typeface="Times New Roman" panose="02020603050405020304" pitchFamily="18" charset="0"/>
              </a:rPr>
              <a:t>OSD</a:t>
            </a:r>
          </a:p>
        </p:txBody>
      </p:sp>
      <p:sp>
        <p:nvSpPr>
          <p:cNvPr id="22535" name="Text Box 6">
            <a:extLst>
              <a:ext uri="{FF2B5EF4-FFF2-40B4-BE49-F238E27FC236}">
                <a16:creationId xmlns:a16="http://schemas.microsoft.com/office/drawing/2014/main" id="{B3360F28-4D62-4C15-9D46-B93D9C68CF29}"/>
              </a:ext>
            </a:extLst>
          </p:cNvPr>
          <p:cNvSpPr txBox="1">
            <a:spLocks noChangeArrowheads="1"/>
          </p:cNvSpPr>
          <p:nvPr/>
        </p:nvSpPr>
        <p:spPr bwMode="auto">
          <a:xfrm>
            <a:off x="152400" y="3919538"/>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spcBef>
                <a:spcPct val="50000"/>
              </a:spcBef>
            </a:pPr>
            <a:r>
              <a:rPr lang="en-US" altLang="en-US" sz="2400">
                <a:latin typeface="Times New Roman" panose="02020603050405020304" pitchFamily="18" charset="0"/>
              </a:rPr>
              <a:t>PEO</a:t>
            </a:r>
          </a:p>
        </p:txBody>
      </p:sp>
      <p:sp>
        <p:nvSpPr>
          <p:cNvPr id="22536" name="Text Box 8">
            <a:extLst>
              <a:ext uri="{FF2B5EF4-FFF2-40B4-BE49-F238E27FC236}">
                <a16:creationId xmlns:a16="http://schemas.microsoft.com/office/drawing/2014/main" id="{2920B156-3128-4E07-AA7E-1C4EC897E255}"/>
              </a:ext>
            </a:extLst>
          </p:cNvPr>
          <p:cNvSpPr txBox="1">
            <a:spLocks noChangeArrowheads="1"/>
          </p:cNvSpPr>
          <p:nvPr/>
        </p:nvSpPr>
        <p:spPr bwMode="auto">
          <a:xfrm>
            <a:off x="152400" y="5334000"/>
            <a:ext cx="903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spcBef>
                <a:spcPct val="50000"/>
              </a:spcBef>
            </a:pPr>
            <a:r>
              <a:rPr lang="en-US" altLang="en-US" sz="2400">
                <a:latin typeface="Times New Roman" panose="02020603050405020304" pitchFamily="18" charset="0"/>
              </a:rPr>
              <a:t>PMO</a:t>
            </a:r>
          </a:p>
        </p:txBody>
      </p:sp>
      <p:sp>
        <p:nvSpPr>
          <p:cNvPr id="22537" name="Rectangle 9">
            <a:extLst>
              <a:ext uri="{FF2B5EF4-FFF2-40B4-BE49-F238E27FC236}">
                <a16:creationId xmlns:a16="http://schemas.microsoft.com/office/drawing/2014/main" id="{80AF7655-EB3C-4238-B2EB-89D39B12043B}"/>
              </a:ext>
            </a:extLst>
          </p:cNvPr>
          <p:cNvSpPr>
            <a:spLocks noChangeArrowheads="1"/>
          </p:cNvSpPr>
          <p:nvPr/>
        </p:nvSpPr>
        <p:spPr bwMode="auto">
          <a:xfrm>
            <a:off x="2057400" y="2438400"/>
            <a:ext cx="1143000" cy="685800"/>
          </a:xfrm>
          <a:prstGeom prst="rect">
            <a:avLst/>
          </a:prstGeom>
          <a:solidFill>
            <a:srgbClr val="CCFFFF"/>
          </a:solidFill>
          <a:ln w="9525">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AQX Memo</a:t>
            </a:r>
          </a:p>
        </p:txBody>
      </p:sp>
      <p:sp>
        <p:nvSpPr>
          <p:cNvPr id="22538" name="Rectangle 10">
            <a:extLst>
              <a:ext uri="{FF2B5EF4-FFF2-40B4-BE49-F238E27FC236}">
                <a16:creationId xmlns:a16="http://schemas.microsoft.com/office/drawing/2014/main" id="{B62A6D84-5C80-4953-83B1-7373949C0460}"/>
              </a:ext>
            </a:extLst>
          </p:cNvPr>
          <p:cNvSpPr>
            <a:spLocks noChangeArrowheads="1"/>
          </p:cNvSpPr>
          <p:nvPr/>
        </p:nvSpPr>
        <p:spPr bwMode="auto">
          <a:xfrm>
            <a:off x="2057400" y="3657600"/>
            <a:ext cx="1143000" cy="685800"/>
          </a:xfrm>
          <a:prstGeom prst="rect">
            <a:avLst/>
          </a:prstGeom>
          <a:solidFill>
            <a:srgbClr val="CCFFFF"/>
          </a:solidFill>
          <a:ln w="9525">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PEO Instructions</a:t>
            </a:r>
          </a:p>
        </p:txBody>
      </p:sp>
      <p:sp>
        <p:nvSpPr>
          <p:cNvPr id="22539" name="Rectangle 11">
            <a:extLst>
              <a:ext uri="{FF2B5EF4-FFF2-40B4-BE49-F238E27FC236}">
                <a16:creationId xmlns:a16="http://schemas.microsoft.com/office/drawing/2014/main" id="{93BEF641-0EB9-441E-8D79-8AF7F065F5B5}"/>
              </a:ext>
            </a:extLst>
          </p:cNvPr>
          <p:cNvSpPr>
            <a:spLocks noChangeArrowheads="1"/>
          </p:cNvSpPr>
          <p:nvPr/>
        </p:nvSpPr>
        <p:spPr bwMode="auto">
          <a:xfrm>
            <a:off x="2057400" y="5105400"/>
            <a:ext cx="1143000" cy="685800"/>
          </a:xfrm>
          <a:prstGeom prst="rect">
            <a:avLst/>
          </a:prstGeom>
          <a:solidFill>
            <a:srgbClr val="CCFFFF"/>
          </a:solidFill>
          <a:ln w="9525">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Generate SAR</a:t>
            </a:r>
          </a:p>
        </p:txBody>
      </p:sp>
      <p:sp>
        <p:nvSpPr>
          <p:cNvPr id="22540" name="Rectangle 12">
            <a:extLst>
              <a:ext uri="{FF2B5EF4-FFF2-40B4-BE49-F238E27FC236}">
                <a16:creationId xmlns:a16="http://schemas.microsoft.com/office/drawing/2014/main" id="{4E6BFC89-7341-4655-ADCE-D45ABD3AF266}"/>
              </a:ext>
            </a:extLst>
          </p:cNvPr>
          <p:cNvSpPr>
            <a:spLocks noChangeArrowheads="1"/>
          </p:cNvSpPr>
          <p:nvPr/>
        </p:nvSpPr>
        <p:spPr bwMode="auto">
          <a:xfrm>
            <a:off x="4191000" y="3886200"/>
            <a:ext cx="1447800" cy="685800"/>
          </a:xfrm>
          <a:prstGeom prst="rect">
            <a:avLst/>
          </a:prstGeom>
          <a:solidFill>
            <a:srgbClr val="CCFFFF"/>
          </a:solidFill>
          <a:ln w="9525">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PEO Inputs to AQX</a:t>
            </a:r>
          </a:p>
        </p:txBody>
      </p:sp>
      <p:sp>
        <p:nvSpPr>
          <p:cNvPr id="22541" name="Rectangle 13">
            <a:extLst>
              <a:ext uri="{FF2B5EF4-FFF2-40B4-BE49-F238E27FC236}">
                <a16:creationId xmlns:a16="http://schemas.microsoft.com/office/drawing/2014/main" id="{F60654CE-C6E2-4141-8D47-924D58B210E9}"/>
              </a:ext>
            </a:extLst>
          </p:cNvPr>
          <p:cNvSpPr>
            <a:spLocks noChangeArrowheads="1"/>
          </p:cNvSpPr>
          <p:nvPr/>
        </p:nvSpPr>
        <p:spPr bwMode="auto">
          <a:xfrm>
            <a:off x="2667000" y="1295400"/>
            <a:ext cx="1295400" cy="685800"/>
          </a:xfrm>
          <a:prstGeom prst="rect">
            <a:avLst/>
          </a:prstGeom>
          <a:solidFill>
            <a:srgbClr val="CCFFFF"/>
          </a:solidFill>
          <a:ln w="9525">
            <a:solidFill>
              <a:schemeClr val="tx1"/>
            </a:solidFill>
            <a:miter lim="800000"/>
            <a:headEnd/>
            <a:tailEnd/>
          </a:ln>
        </p:spPr>
        <p:txBody>
          <a:bodyPr wrap="none" anchor="ctr"/>
          <a:lstStyle>
            <a:lvl1pPr marL="117475" indent="-117475"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Provide</a:t>
            </a:r>
          </a:p>
          <a:p>
            <a:pPr eaLnBrk="1" hangingPunct="1">
              <a:buFontTx/>
              <a:buChar char="•"/>
            </a:pPr>
            <a:r>
              <a:rPr lang="en-US" altLang="en-US" sz="1200">
                <a:latin typeface="Times New Roman" panose="02020603050405020304" pitchFamily="18" charset="0"/>
              </a:rPr>
              <a:t>PB Funding</a:t>
            </a:r>
          </a:p>
          <a:p>
            <a:pPr eaLnBrk="1" hangingPunct="1">
              <a:buFontTx/>
              <a:buChar char="•"/>
            </a:pPr>
            <a:r>
              <a:rPr lang="en-US" altLang="en-US" sz="1200">
                <a:latin typeface="Times New Roman" panose="02020603050405020304" pitchFamily="18" charset="0"/>
              </a:rPr>
              <a:t>Inflation Indices</a:t>
            </a:r>
          </a:p>
        </p:txBody>
      </p:sp>
      <p:cxnSp>
        <p:nvCxnSpPr>
          <p:cNvPr id="22542" name="AutoShape 14">
            <a:extLst>
              <a:ext uri="{FF2B5EF4-FFF2-40B4-BE49-F238E27FC236}">
                <a16:creationId xmlns:a16="http://schemas.microsoft.com/office/drawing/2014/main" id="{310B7A33-5396-4844-AE74-E7337DE899C8}"/>
              </a:ext>
            </a:extLst>
          </p:cNvPr>
          <p:cNvCxnSpPr>
            <a:cxnSpLocks noChangeShapeType="1"/>
            <a:stCxn id="22533" idx="2"/>
            <a:endCxn id="22537" idx="0"/>
          </p:cNvCxnSpPr>
          <p:nvPr/>
        </p:nvCxnSpPr>
        <p:spPr bwMode="auto">
          <a:xfrm rot="16200000" flipH="1">
            <a:off x="2019300" y="1828800"/>
            <a:ext cx="609600" cy="609600"/>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2543" name="AutoShape 15">
            <a:extLst>
              <a:ext uri="{FF2B5EF4-FFF2-40B4-BE49-F238E27FC236}">
                <a16:creationId xmlns:a16="http://schemas.microsoft.com/office/drawing/2014/main" id="{372EFFE1-B5A0-4F4A-A703-447ABFAAC7EC}"/>
              </a:ext>
            </a:extLst>
          </p:cNvPr>
          <p:cNvCxnSpPr>
            <a:cxnSpLocks noChangeShapeType="1"/>
            <a:stCxn id="22541" idx="2"/>
            <a:endCxn id="22537" idx="0"/>
          </p:cNvCxnSpPr>
          <p:nvPr/>
        </p:nvCxnSpPr>
        <p:spPr bwMode="auto">
          <a:xfrm rot="5400000">
            <a:off x="2743200" y="1866900"/>
            <a:ext cx="457200" cy="685800"/>
          </a:xfrm>
          <a:prstGeom prst="bentConnector3">
            <a:avLst>
              <a:gd name="adj1" fmla="val 33329"/>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2544" name="AutoShape 16">
            <a:extLst>
              <a:ext uri="{FF2B5EF4-FFF2-40B4-BE49-F238E27FC236}">
                <a16:creationId xmlns:a16="http://schemas.microsoft.com/office/drawing/2014/main" id="{D4B26B55-2E4D-4943-ABEC-994A6AD52FBF}"/>
              </a:ext>
            </a:extLst>
          </p:cNvPr>
          <p:cNvCxnSpPr>
            <a:cxnSpLocks noChangeShapeType="1"/>
          </p:cNvCxnSpPr>
          <p:nvPr/>
        </p:nvCxnSpPr>
        <p:spPr bwMode="auto">
          <a:xfrm>
            <a:off x="0" y="3568700"/>
            <a:ext cx="9144000" cy="1588"/>
          </a:xfrm>
          <a:prstGeom prst="straightConnector1">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cxnSp>
      <p:cxnSp>
        <p:nvCxnSpPr>
          <p:cNvPr id="22545" name="AutoShape 17">
            <a:extLst>
              <a:ext uri="{FF2B5EF4-FFF2-40B4-BE49-F238E27FC236}">
                <a16:creationId xmlns:a16="http://schemas.microsoft.com/office/drawing/2014/main" id="{7F4E84E8-4654-4A85-9774-65B5C012732A}"/>
              </a:ext>
            </a:extLst>
          </p:cNvPr>
          <p:cNvCxnSpPr>
            <a:cxnSpLocks noChangeShapeType="1"/>
          </p:cNvCxnSpPr>
          <p:nvPr/>
        </p:nvCxnSpPr>
        <p:spPr bwMode="auto">
          <a:xfrm>
            <a:off x="0" y="4875213"/>
            <a:ext cx="9144000" cy="1587"/>
          </a:xfrm>
          <a:prstGeom prst="straightConnector1">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cxnSp>
      <p:sp>
        <p:nvSpPr>
          <p:cNvPr id="22546" name="Rectangle 18">
            <a:extLst>
              <a:ext uri="{FF2B5EF4-FFF2-40B4-BE49-F238E27FC236}">
                <a16:creationId xmlns:a16="http://schemas.microsoft.com/office/drawing/2014/main" id="{B877562C-A0A2-45DB-87AE-5C61C3F56F1E}"/>
              </a:ext>
            </a:extLst>
          </p:cNvPr>
          <p:cNvSpPr>
            <a:spLocks noChangeArrowheads="1"/>
          </p:cNvSpPr>
          <p:nvPr/>
        </p:nvSpPr>
        <p:spPr bwMode="auto">
          <a:xfrm>
            <a:off x="4191000" y="3021013"/>
            <a:ext cx="1447800" cy="331787"/>
          </a:xfrm>
          <a:prstGeom prst="rect">
            <a:avLst/>
          </a:prstGeom>
          <a:solidFill>
            <a:srgbClr val="CCFFFF"/>
          </a:solidFill>
          <a:ln w="9525">
            <a:solidFill>
              <a:schemeClr val="tx1"/>
            </a:solidFill>
            <a:miter lim="800000"/>
            <a:headEnd/>
            <a:tailEnd/>
          </a:ln>
        </p:spPr>
        <p:txBody>
          <a:bodyPr wrap="none" anchor="ctr"/>
          <a:lstStyle>
            <a:lvl1pPr marL="115888" indent="-115888"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AQX Review</a:t>
            </a:r>
          </a:p>
        </p:txBody>
      </p:sp>
      <p:sp>
        <p:nvSpPr>
          <p:cNvPr id="22547" name="Rectangle 19">
            <a:extLst>
              <a:ext uri="{FF2B5EF4-FFF2-40B4-BE49-F238E27FC236}">
                <a16:creationId xmlns:a16="http://schemas.microsoft.com/office/drawing/2014/main" id="{32A8AB72-6ADA-4BD8-B9A7-220ADEB5CCDB}"/>
              </a:ext>
            </a:extLst>
          </p:cNvPr>
          <p:cNvSpPr>
            <a:spLocks noChangeArrowheads="1"/>
          </p:cNvSpPr>
          <p:nvPr/>
        </p:nvSpPr>
        <p:spPr bwMode="auto">
          <a:xfrm>
            <a:off x="4343400" y="1295400"/>
            <a:ext cx="1143000" cy="685800"/>
          </a:xfrm>
          <a:prstGeom prst="rect">
            <a:avLst/>
          </a:prstGeom>
          <a:solidFill>
            <a:srgbClr val="CCFFFF"/>
          </a:solidFill>
          <a:ln w="9525">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OSD Review</a:t>
            </a:r>
          </a:p>
        </p:txBody>
      </p:sp>
      <p:sp>
        <p:nvSpPr>
          <p:cNvPr id="22548" name="Rectangle 20">
            <a:extLst>
              <a:ext uri="{FF2B5EF4-FFF2-40B4-BE49-F238E27FC236}">
                <a16:creationId xmlns:a16="http://schemas.microsoft.com/office/drawing/2014/main" id="{67B16A24-E3E3-433B-B50F-504BCCBA4FA6}"/>
              </a:ext>
            </a:extLst>
          </p:cNvPr>
          <p:cNvSpPr>
            <a:spLocks noChangeArrowheads="1"/>
          </p:cNvSpPr>
          <p:nvPr/>
        </p:nvSpPr>
        <p:spPr bwMode="auto">
          <a:xfrm>
            <a:off x="6019800" y="1905000"/>
            <a:ext cx="1143000" cy="3657600"/>
          </a:xfrm>
          <a:prstGeom prst="rect">
            <a:avLst/>
          </a:prstGeom>
          <a:solidFill>
            <a:srgbClr val="CCFFFF"/>
          </a:solidFill>
          <a:ln w="9525">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Teleconference</a:t>
            </a:r>
          </a:p>
          <a:p>
            <a:pPr eaLnBrk="1" hangingPunct="1"/>
            <a:r>
              <a:rPr lang="en-US" altLang="en-US" sz="1200">
                <a:latin typeface="Times New Roman" panose="02020603050405020304" pitchFamily="18" charset="0"/>
              </a:rPr>
              <a:t>Review</a:t>
            </a:r>
          </a:p>
          <a:p>
            <a:pPr eaLnBrk="1" hangingPunct="1"/>
            <a:endParaRPr lang="en-US" altLang="en-US" sz="1200">
              <a:latin typeface="Times New Roman" panose="02020603050405020304" pitchFamily="18" charset="0"/>
            </a:endParaRPr>
          </a:p>
          <a:p>
            <a:pPr eaLnBrk="1" hangingPunct="1"/>
            <a:r>
              <a:rPr lang="en-US" altLang="en-US" sz="1200">
                <a:latin typeface="Times New Roman" panose="02020603050405020304" pitchFamily="18" charset="0"/>
              </a:rPr>
              <a:t>OSD</a:t>
            </a:r>
          </a:p>
          <a:p>
            <a:pPr eaLnBrk="1" hangingPunct="1"/>
            <a:r>
              <a:rPr lang="en-US" altLang="en-US" sz="1200">
                <a:latin typeface="Times New Roman" panose="02020603050405020304" pitchFamily="18" charset="0"/>
              </a:rPr>
              <a:t>SPO</a:t>
            </a:r>
          </a:p>
          <a:p>
            <a:pPr eaLnBrk="1" hangingPunct="1"/>
            <a:r>
              <a:rPr lang="en-US" altLang="en-US" sz="1200">
                <a:latin typeface="Times New Roman" panose="02020603050405020304" pitchFamily="18" charset="0"/>
              </a:rPr>
              <a:t>AQX</a:t>
            </a:r>
          </a:p>
          <a:p>
            <a:pPr eaLnBrk="1" hangingPunct="1"/>
            <a:r>
              <a:rPr lang="en-US" altLang="en-US" sz="1200">
                <a:latin typeface="Times New Roman" panose="02020603050405020304" pitchFamily="18" charset="0"/>
              </a:rPr>
              <a:t>PEM</a:t>
            </a:r>
          </a:p>
          <a:p>
            <a:pPr eaLnBrk="1" hangingPunct="1"/>
            <a:r>
              <a:rPr lang="en-US" altLang="en-US" sz="1200">
                <a:latin typeface="Times New Roman" panose="02020603050405020304" pitchFamily="18" charset="0"/>
              </a:rPr>
              <a:t>USA</a:t>
            </a:r>
          </a:p>
        </p:txBody>
      </p:sp>
      <p:sp>
        <p:nvSpPr>
          <p:cNvPr id="22549" name="Rectangle 21">
            <a:extLst>
              <a:ext uri="{FF2B5EF4-FFF2-40B4-BE49-F238E27FC236}">
                <a16:creationId xmlns:a16="http://schemas.microsoft.com/office/drawing/2014/main" id="{967FDEAC-DF23-4FA7-981F-DC2809E786CF}"/>
              </a:ext>
            </a:extLst>
          </p:cNvPr>
          <p:cNvSpPr>
            <a:spLocks noChangeArrowheads="1"/>
          </p:cNvSpPr>
          <p:nvPr/>
        </p:nvSpPr>
        <p:spPr bwMode="auto">
          <a:xfrm>
            <a:off x="7620000" y="5562600"/>
            <a:ext cx="1143000" cy="685800"/>
          </a:xfrm>
          <a:prstGeom prst="rect">
            <a:avLst/>
          </a:prstGeom>
          <a:solidFill>
            <a:srgbClr val="CCFFFF"/>
          </a:solidFill>
          <a:ln w="9525">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Incorporate</a:t>
            </a:r>
          </a:p>
          <a:p>
            <a:pPr eaLnBrk="1" hangingPunct="1"/>
            <a:r>
              <a:rPr lang="en-US" altLang="en-US" sz="1200">
                <a:latin typeface="Times New Roman" panose="02020603050405020304" pitchFamily="18" charset="0"/>
              </a:rPr>
              <a:t>Revisions</a:t>
            </a:r>
          </a:p>
        </p:txBody>
      </p:sp>
      <p:sp>
        <p:nvSpPr>
          <p:cNvPr id="22550" name="Rectangle 23">
            <a:extLst>
              <a:ext uri="{FF2B5EF4-FFF2-40B4-BE49-F238E27FC236}">
                <a16:creationId xmlns:a16="http://schemas.microsoft.com/office/drawing/2014/main" id="{C0406462-FF0C-4412-AE47-26D6C09CE0CE}"/>
              </a:ext>
            </a:extLst>
          </p:cNvPr>
          <p:cNvSpPr>
            <a:spLocks noChangeArrowheads="1"/>
          </p:cNvSpPr>
          <p:nvPr/>
        </p:nvSpPr>
        <p:spPr bwMode="auto">
          <a:xfrm>
            <a:off x="7620000" y="2286000"/>
            <a:ext cx="1143000" cy="457200"/>
          </a:xfrm>
          <a:prstGeom prst="rect">
            <a:avLst/>
          </a:prstGeom>
          <a:solidFill>
            <a:srgbClr val="CCFFFF"/>
          </a:solidFill>
          <a:ln w="9525">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Final</a:t>
            </a:r>
          </a:p>
          <a:p>
            <a:pPr eaLnBrk="1" hangingPunct="1"/>
            <a:r>
              <a:rPr lang="en-US" altLang="en-US" sz="1200">
                <a:latin typeface="Times New Roman" panose="02020603050405020304" pitchFamily="18" charset="0"/>
              </a:rPr>
              <a:t>AQ Submission</a:t>
            </a:r>
          </a:p>
        </p:txBody>
      </p:sp>
      <p:sp>
        <p:nvSpPr>
          <p:cNvPr id="22551" name="Rectangle 24">
            <a:extLst>
              <a:ext uri="{FF2B5EF4-FFF2-40B4-BE49-F238E27FC236}">
                <a16:creationId xmlns:a16="http://schemas.microsoft.com/office/drawing/2014/main" id="{F93179D9-2A22-4295-9400-3D12A2B682E9}"/>
              </a:ext>
            </a:extLst>
          </p:cNvPr>
          <p:cNvSpPr>
            <a:spLocks noChangeArrowheads="1"/>
          </p:cNvSpPr>
          <p:nvPr/>
        </p:nvSpPr>
        <p:spPr bwMode="auto">
          <a:xfrm>
            <a:off x="7543800" y="1295400"/>
            <a:ext cx="1295400" cy="685800"/>
          </a:xfrm>
          <a:prstGeom prst="rect">
            <a:avLst/>
          </a:prstGeom>
          <a:solidFill>
            <a:srgbClr val="CCFFFF"/>
          </a:solidFill>
          <a:ln w="9525">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OSD Review</a:t>
            </a:r>
          </a:p>
          <a:p>
            <a:pPr eaLnBrk="1" hangingPunct="1"/>
            <a:r>
              <a:rPr lang="en-US" altLang="en-US" sz="1200">
                <a:latin typeface="Times New Roman" panose="02020603050405020304" pitchFamily="18" charset="0"/>
              </a:rPr>
              <a:t>&amp; Submission</a:t>
            </a:r>
          </a:p>
          <a:p>
            <a:pPr eaLnBrk="1" hangingPunct="1"/>
            <a:r>
              <a:rPr lang="en-US" altLang="en-US" sz="1200">
                <a:latin typeface="Times New Roman" panose="02020603050405020304" pitchFamily="18" charset="0"/>
              </a:rPr>
              <a:t>to Congress</a:t>
            </a:r>
          </a:p>
        </p:txBody>
      </p:sp>
      <p:cxnSp>
        <p:nvCxnSpPr>
          <p:cNvPr id="22552" name="AutoShape 25">
            <a:extLst>
              <a:ext uri="{FF2B5EF4-FFF2-40B4-BE49-F238E27FC236}">
                <a16:creationId xmlns:a16="http://schemas.microsoft.com/office/drawing/2014/main" id="{3154424F-5471-42DF-9935-12BFECAE81AC}"/>
              </a:ext>
            </a:extLst>
          </p:cNvPr>
          <p:cNvCxnSpPr>
            <a:cxnSpLocks noChangeShapeType="1"/>
            <a:stCxn id="22537" idx="2"/>
            <a:endCxn id="22538" idx="0"/>
          </p:cNvCxnSpPr>
          <p:nvPr/>
        </p:nvCxnSpPr>
        <p:spPr bwMode="auto">
          <a:xfrm rot="5400000">
            <a:off x="2362200" y="3390900"/>
            <a:ext cx="5334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53" name="AutoShape 26">
            <a:extLst>
              <a:ext uri="{FF2B5EF4-FFF2-40B4-BE49-F238E27FC236}">
                <a16:creationId xmlns:a16="http://schemas.microsoft.com/office/drawing/2014/main" id="{B72A534A-3C84-4E9D-AC8C-84D4246B0875}"/>
              </a:ext>
            </a:extLst>
          </p:cNvPr>
          <p:cNvCxnSpPr>
            <a:cxnSpLocks noChangeShapeType="1"/>
            <a:stCxn id="22538" idx="2"/>
            <a:endCxn id="22539" idx="0"/>
          </p:cNvCxnSpPr>
          <p:nvPr/>
        </p:nvCxnSpPr>
        <p:spPr bwMode="auto">
          <a:xfrm rot="5400000">
            <a:off x="2247900" y="4724400"/>
            <a:ext cx="7620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54" name="AutoShape 27">
            <a:extLst>
              <a:ext uri="{FF2B5EF4-FFF2-40B4-BE49-F238E27FC236}">
                <a16:creationId xmlns:a16="http://schemas.microsoft.com/office/drawing/2014/main" id="{293357DA-CFCD-433B-AEB1-3D72B10CE70D}"/>
              </a:ext>
            </a:extLst>
          </p:cNvPr>
          <p:cNvCxnSpPr>
            <a:cxnSpLocks noChangeShapeType="1"/>
            <a:stCxn id="22539" idx="3"/>
            <a:endCxn id="22540" idx="2"/>
          </p:cNvCxnSpPr>
          <p:nvPr/>
        </p:nvCxnSpPr>
        <p:spPr bwMode="auto">
          <a:xfrm flipV="1">
            <a:off x="3200400" y="4572000"/>
            <a:ext cx="1714500" cy="8763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2555" name="AutoShape 28">
            <a:extLst>
              <a:ext uri="{FF2B5EF4-FFF2-40B4-BE49-F238E27FC236}">
                <a16:creationId xmlns:a16="http://schemas.microsoft.com/office/drawing/2014/main" id="{E558B46C-3E30-4611-97EC-82E9EDF36168}"/>
              </a:ext>
            </a:extLst>
          </p:cNvPr>
          <p:cNvCxnSpPr>
            <a:cxnSpLocks noChangeShapeType="1"/>
            <a:stCxn id="22540" idx="0"/>
            <a:endCxn id="22546" idx="2"/>
          </p:cNvCxnSpPr>
          <p:nvPr/>
        </p:nvCxnSpPr>
        <p:spPr bwMode="auto">
          <a:xfrm rot="-5400000">
            <a:off x="4648200" y="3619500"/>
            <a:ext cx="5334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56" name="AutoShape 29">
            <a:extLst>
              <a:ext uri="{FF2B5EF4-FFF2-40B4-BE49-F238E27FC236}">
                <a16:creationId xmlns:a16="http://schemas.microsoft.com/office/drawing/2014/main" id="{6C62FBCD-44FA-4728-8062-87BD3325F6AF}"/>
              </a:ext>
            </a:extLst>
          </p:cNvPr>
          <p:cNvCxnSpPr>
            <a:cxnSpLocks noChangeShapeType="1"/>
            <a:stCxn id="22546" idx="0"/>
            <a:endCxn id="22563" idx="2"/>
          </p:cNvCxnSpPr>
          <p:nvPr/>
        </p:nvCxnSpPr>
        <p:spPr bwMode="auto">
          <a:xfrm rot="5400000" flipH="1">
            <a:off x="4741069" y="2847181"/>
            <a:ext cx="338138" cy="9525"/>
          </a:xfrm>
          <a:prstGeom prst="bentConnector3">
            <a:avLst>
              <a:gd name="adj1" fmla="val 49764"/>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2557" name="AutoShape 30">
            <a:extLst>
              <a:ext uri="{FF2B5EF4-FFF2-40B4-BE49-F238E27FC236}">
                <a16:creationId xmlns:a16="http://schemas.microsoft.com/office/drawing/2014/main" id="{3D8C5CEA-E7BD-4E9F-BF22-D87F34A8615C}"/>
              </a:ext>
            </a:extLst>
          </p:cNvPr>
          <p:cNvCxnSpPr>
            <a:cxnSpLocks noChangeShapeType="1"/>
            <a:stCxn id="22547" idx="3"/>
            <a:endCxn id="22548" idx="0"/>
          </p:cNvCxnSpPr>
          <p:nvPr/>
        </p:nvCxnSpPr>
        <p:spPr bwMode="auto">
          <a:xfrm>
            <a:off x="5486400" y="1638300"/>
            <a:ext cx="1104900" cy="2667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2558" name="AutoShape 31">
            <a:extLst>
              <a:ext uri="{FF2B5EF4-FFF2-40B4-BE49-F238E27FC236}">
                <a16:creationId xmlns:a16="http://schemas.microsoft.com/office/drawing/2014/main" id="{A574402D-14B0-4626-9052-03FE0971750A}"/>
              </a:ext>
            </a:extLst>
          </p:cNvPr>
          <p:cNvCxnSpPr>
            <a:cxnSpLocks noChangeShapeType="1"/>
            <a:stCxn id="22548" idx="2"/>
            <a:endCxn id="22549" idx="1"/>
          </p:cNvCxnSpPr>
          <p:nvPr/>
        </p:nvCxnSpPr>
        <p:spPr bwMode="auto">
          <a:xfrm rot="16200000" flipH="1">
            <a:off x="6934200" y="5219700"/>
            <a:ext cx="342900" cy="10287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2559" name="AutoShape 32">
            <a:extLst>
              <a:ext uri="{FF2B5EF4-FFF2-40B4-BE49-F238E27FC236}">
                <a16:creationId xmlns:a16="http://schemas.microsoft.com/office/drawing/2014/main" id="{4919F058-BD42-404F-82D1-837E4902415B}"/>
              </a:ext>
            </a:extLst>
          </p:cNvPr>
          <p:cNvCxnSpPr>
            <a:cxnSpLocks noChangeShapeType="1"/>
            <a:stCxn id="22549" idx="0"/>
            <a:endCxn id="22562" idx="2"/>
          </p:cNvCxnSpPr>
          <p:nvPr/>
        </p:nvCxnSpPr>
        <p:spPr bwMode="auto">
          <a:xfrm rot="-5400000">
            <a:off x="7123112" y="4494213"/>
            <a:ext cx="2136775"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60" name="AutoShape 33">
            <a:extLst>
              <a:ext uri="{FF2B5EF4-FFF2-40B4-BE49-F238E27FC236}">
                <a16:creationId xmlns:a16="http://schemas.microsoft.com/office/drawing/2014/main" id="{4E37450B-A7F4-4766-B44A-2F3B408AAD1B}"/>
              </a:ext>
            </a:extLst>
          </p:cNvPr>
          <p:cNvCxnSpPr>
            <a:cxnSpLocks noChangeShapeType="1"/>
            <a:stCxn id="22562" idx="0"/>
            <a:endCxn id="22550" idx="2"/>
          </p:cNvCxnSpPr>
          <p:nvPr/>
        </p:nvCxnSpPr>
        <p:spPr bwMode="auto">
          <a:xfrm rot="-5400000">
            <a:off x="8040687" y="2894013"/>
            <a:ext cx="301625"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61" name="AutoShape 34">
            <a:extLst>
              <a:ext uri="{FF2B5EF4-FFF2-40B4-BE49-F238E27FC236}">
                <a16:creationId xmlns:a16="http://schemas.microsoft.com/office/drawing/2014/main" id="{49BBD011-1821-4ECB-8040-2B31631A7C90}"/>
              </a:ext>
            </a:extLst>
          </p:cNvPr>
          <p:cNvCxnSpPr>
            <a:cxnSpLocks noChangeShapeType="1"/>
            <a:stCxn id="22550" idx="0"/>
            <a:endCxn id="22551" idx="2"/>
          </p:cNvCxnSpPr>
          <p:nvPr/>
        </p:nvCxnSpPr>
        <p:spPr bwMode="auto">
          <a:xfrm rot="-5400000">
            <a:off x="8039100" y="2133600"/>
            <a:ext cx="3048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2562" name="Rectangle 35">
            <a:extLst>
              <a:ext uri="{FF2B5EF4-FFF2-40B4-BE49-F238E27FC236}">
                <a16:creationId xmlns:a16="http://schemas.microsoft.com/office/drawing/2014/main" id="{62BB2DB1-828B-48DB-80DB-CD5C1891FDAB}"/>
              </a:ext>
            </a:extLst>
          </p:cNvPr>
          <p:cNvSpPr>
            <a:spLocks noChangeArrowheads="1"/>
          </p:cNvSpPr>
          <p:nvPr/>
        </p:nvSpPr>
        <p:spPr bwMode="auto">
          <a:xfrm>
            <a:off x="7620000" y="3044825"/>
            <a:ext cx="1143000" cy="381000"/>
          </a:xfrm>
          <a:prstGeom prst="rect">
            <a:avLst/>
          </a:prstGeom>
          <a:solidFill>
            <a:srgbClr val="CCFFFF"/>
          </a:solidFill>
          <a:ln w="9525">
            <a:solidFill>
              <a:schemeClr val="tx1"/>
            </a:solidFill>
            <a:miter lim="800000"/>
            <a:headEnd/>
            <a:tailEnd/>
          </a:ln>
        </p:spPr>
        <p:txBody>
          <a:bodyPr wrap="none" anchor="ct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Security Review</a:t>
            </a:r>
          </a:p>
        </p:txBody>
      </p:sp>
      <p:sp>
        <p:nvSpPr>
          <p:cNvPr id="22563" name="Rectangle 36">
            <a:extLst>
              <a:ext uri="{FF2B5EF4-FFF2-40B4-BE49-F238E27FC236}">
                <a16:creationId xmlns:a16="http://schemas.microsoft.com/office/drawing/2014/main" id="{EA859D36-D4BD-4492-BA40-377D2F9389AE}"/>
              </a:ext>
            </a:extLst>
          </p:cNvPr>
          <p:cNvSpPr>
            <a:spLocks noChangeArrowheads="1"/>
          </p:cNvSpPr>
          <p:nvPr/>
        </p:nvSpPr>
        <p:spPr bwMode="auto">
          <a:xfrm>
            <a:off x="4181475" y="2351088"/>
            <a:ext cx="1447800" cy="331787"/>
          </a:xfrm>
          <a:prstGeom prst="rect">
            <a:avLst/>
          </a:prstGeom>
          <a:solidFill>
            <a:srgbClr val="CCFFFF"/>
          </a:solidFill>
          <a:ln w="9525">
            <a:solidFill>
              <a:schemeClr val="tx1"/>
            </a:solidFill>
            <a:miter lim="800000"/>
            <a:headEnd/>
            <a:tailEnd/>
          </a:ln>
        </p:spPr>
        <p:txBody>
          <a:bodyPr wrap="none" anchor="ctr"/>
          <a:lstStyle>
            <a:lvl1pPr marL="115888" indent="-115888"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sz="1200">
                <a:latin typeface="Times New Roman" panose="02020603050405020304" pitchFamily="18" charset="0"/>
              </a:rPr>
              <a:t>Submission to OSD</a:t>
            </a:r>
          </a:p>
        </p:txBody>
      </p:sp>
      <p:cxnSp>
        <p:nvCxnSpPr>
          <p:cNvPr id="22564" name="AutoShape 37">
            <a:extLst>
              <a:ext uri="{FF2B5EF4-FFF2-40B4-BE49-F238E27FC236}">
                <a16:creationId xmlns:a16="http://schemas.microsoft.com/office/drawing/2014/main" id="{DE24B9D8-2E80-44F1-930D-833D4CD87A72}"/>
              </a:ext>
            </a:extLst>
          </p:cNvPr>
          <p:cNvCxnSpPr>
            <a:cxnSpLocks noChangeShapeType="1"/>
            <a:stCxn id="22563" idx="0"/>
            <a:endCxn id="22547" idx="2"/>
          </p:cNvCxnSpPr>
          <p:nvPr/>
        </p:nvCxnSpPr>
        <p:spPr bwMode="auto">
          <a:xfrm rot="-5400000">
            <a:off x="4725194" y="2161381"/>
            <a:ext cx="369888" cy="9525"/>
          </a:xfrm>
          <a:prstGeom prst="bentConnector3">
            <a:avLst>
              <a:gd name="adj1" fmla="val 49787"/>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2565" name="AutoShape 38">
            <a:extLst>
              <a:ext uri="{FF2B5EF4-FFF2-40B4-BE49-F238E27FC236}">
                <a16:creationId xmlns:a16="http://schemas.microsoft.com/office/drawing/2014/main" id="{4E9F6013-84E8-48F6-83C2-5B00F1F40AA9}"/>
              </a:ext>
            </a:extLst>
          </p:cNvPr>
          <p:cNvCxnSpPr>
            <a:cxnSpLocks noChangeShapeType="1"/>
            <a:stCxn id="22546" idx="3"/>
            <a:endCxn id="22539" idx="2"/>
          </p:cNvCxnSpPr>
          <p:nvPr/>
        </p:nvCxnSpPr>
        <p:spPr bwMode="auto">
          <a:xfrm flipH="1">
            <a:off x="2628900" y="3187700"/>
            <a:ext cx="3009900" cy="2603500"/>
          </a:xfrm>
          <a:prstGeom prst="bentConnector4">
            <a:avLst>
              <a:gd name="adj1" fmla="val -7597"/>
              <a:gd name="adj2" fmla="val 108782"/>
            </a:avLst>
          </a:prstGeom>
          <a:noFill/>
          <a:ln w="1270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22566" name="Text Box 39">
            <a:extLst>
              <a:ext uri="{FF2B5EF4-FFF2-40B4-BE49-F238E27FC236}">
                <a16:creationId xmlns:a16="http://schemas.microsoft.com/office/drawing/2014/main" id="{017650A9-5557-428B-88E8-1709B0414624}"/>
              </a:ext>
            </a:extLst>
          </p:cNvPr>
          <p:cNvSpPr txBox="1">
            <a:spLocks noChangeArrowheads="1"/>
          </p:cNvSpPr>
          <p:nvPr/>
        </p:nvSpPr>
        <p:spPr bwMode="auto">
          <a:xfrm>
            <a:off x="152400" y="2555875"/>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spcBef>
                <a:spcPct val="50000"/>
              </a:spcBef>
            </a:pPr>
            <a:r>
              <a:rPr lang="en-US" altLang="en-US" sz="2400">
                <a:latin typeface="Times New Roman" panose="02020603050405020304" pitchFamily="18" charset="0"/>
              </a:rPr>
              <a:t>AQ</a:t>
            </a:r>
          </a:p>
        </p:txBody>
      </p:sp>
      <p:cxnSp>
        <p:nvCxnSpPr>
          <p:cNvPr id="22567" name="AutoShape 33">
            <a:extLst>
              <a:ext uri="{FF2B5EF4-FFF2-40B4-BE49-F238E27FC236}">
                <a16:creationId xmlns:a16="http://schemas.microsoft.com/office/drawing/2014/main" id="{59C1FE3F-20DD-483D-A05B-E8F9AA41A072}"/>
              </a:ext>
            </a:extLst>
          </p:cNvPr>
          <p:cNvCxnSpPr>
            <a:cxnSpLocks noChangeShapeType="1"/>
          </p:cNvCxnSpPr>
          <p:nvPr/>
        </p:nvCxnSpPr>
        <p:spPr bwMode="auto">
          <a:xfrm rot="10800000">
            <a:off x="5643563" y="4202113"/>
            <a:ext cx="223837" cy="158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sld>
</file>

<file path=ppt/theme/theme1.xml><?xml version="1.0" encoding="utf-8"?>
<a:theme xmlns:a="http://schemas.openxmlformats.org/drawingml/2006/main" name="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Designs\USAF(Unclas).pot</Template>
  <TotalTime>8008</TotalTime>
  <Words>1681</Words>
  <Application>Microsoft Office PowerPoint</Application>
  <PresentationFormat>On-screen Show (4:3)</PresentationFormat>
  <Paragraphs>363</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Wingdings</vt:lpstr>
      <vt:lpstr>Times New Roman</vt:lpstr>
      <vt:lpstr>Century Schoolbook</vt:lpstr>
      <vt:lpstr>USAF(Unclas)</vt:lpstr>
      <vt:lpstr>PowerPoint Presentation</vt:lpstr>
      <vt:lpstr>Outline</vt:lpstr>
      <vt:lpstr>SAR Definition and Requirements</vt:lpstr>
      <vt:lpstr>SAR Purpose and Uses</vt:lpstr>
      <vt:lpstr>SAR Content</vt:lpstr>
      <vt:lpstr>Where are SARs?</vt:lpstr>
      <vt:lpstr>Dec 09 SAR Programs 31 Total</vt:lpstr>
      <vt:lpstr>Dec 09 SAR Schedule</vt:lpstr>
      <vt:lpstr>SAR Process</vt:lpstr>
      <vt:lpstr>SAR – AQXR Role</vt:lpstr>
      <vt:lpstr> Dec 09 SAR Considerations</vt:lpstr>
      <vt:lpstr> SAR - Summary</vt:lpstr>
      <vt:lpstr> BACK-UP</vt:lpstr>
      <vt:lpstr>APB &amp; Nunn-McCurdy Background</vt:lpstr>
      <vt:lpstr>APB &amp; Nunn-McCurdy Breaches</vt:lpstr>
      <vt:lpstr>SAR - PEM Participation</vt:lpstr>
    </vt:vector>
  </TitlesOfParts>
  <Company>HQ USAF/______, Pentagon, DC 20330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Reybitz, Kyle A Maj Mil USAF SAF/AQXR</dc:creator>
  <cp:lastModifiedBy>Aucremanne, William</cp:lastModifiedBy>
  <cp:revision>355</cp:revision>
  <cp:lastPrinted>2001-11-16T21:52:41Z</cp:lastPrinted>
  <dcterms:created xsi:type="dcterms:W3CDTF">2000-04-26T18:38:01Z</dcterms:created>
  <dcterms:modified xsi:type="dcterms:W3CDTF">2022-02-01T15:05:47Z</dcterms:modified>
</cp:coreProperties>
</file>