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4"/>
  </p:sldMasterIdLst>
  <p:notesMasterIdLst>
    <p:notesMasterId r:id="rId34"/>
  </p:notesMasterIdLst>
  <p:handoutMasterIdLst>
    <p:handoutMasterId r:id="rId35"/>
  </p:handoutMasterIdLst>
  <p:sldIdLst>
    <p:sldId id="516" r:id="rId5"/>
    <p:sldId id="517" r:id="rId6"/>
    <p:sldId id="519" r:id="rId7"/>
    <p:sldId id="531" r:id="rId8"/>
    <p:sldId id="532" r:id="rId9"/>
    <p:sldId id="690" r:id="rId10"/>
    <p:sldId id="696" r:id="rId11"/>
    <p:sldId id="614" r:id="rId12"/>
    <p:sldId id="699" r:id="rId13"/>
    <p:sldId id="700" r:id="rId14"/>
    <p:sldId id="701" r:id="rId15"/>
    <p:sldId id="702" r:id="rId16"/>
    <p:sldId id="703" r:id="rId17"/>
    <p:sldId id="705" r:id="rId18"/>
    <p:sldId id="706" r:id="rId19"/>
    <p:sldId id="707" r:id="rId20"/>
    <p:sldId id="708" r:id="rId21"/>
    <p:sldId id="709" r:id="rId22"/>
    <p:sldId id="710" r:id="rId23"/>
    <p:sldId id="711" r:id="rId24"/>
    <p:sldId id="712" r:id="rId25"/>
    <p:sldId id="713" r:id="rId26"/>
    <p:sldId id="714" r:id="rId27"/>
    <p:sldId id="715" r:id="rId28"/>
    <p:sldId id="717" r:id="rId29"/>
    <p:sldId id="718" r:id="rId30"/>
    <p:sldId id="719" r:id="rId31"/>
    <p:sldId id="720" r:id="rId32"/>
    <p:sldId id="681" r:id="rId3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FF0000"/>
    <a:srgbClr val="0C2D83"/>
    <a:srgbClr val="0E2D83"/>
    <a:srgbClr val="008000"/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BE2255-8F78-4C20-93FB-027C7F285A88}" v="4" dt="2024-07-16T16:09:14.2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17" autoAdjust="0"/>
  </p:normalViewPr>
  <p:slideViewPr>
    <p:cSldViewPr snapToGrid="0">
      <p:cViewPr varScale="1">
        <p:scale>
          <a:sx n="90" d="100"/>
          <a:sy n="90" d="100"/>
        </p:scale>
        <p:origin x="30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36" y="288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5" Type="http://schemas.openxmlformats.org/officeDocument/2006/relationships/slide" Target="slides/slide29.xml"/><Relationship Id="rId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Y, TIFFANY L CIV USAF HAF SAF/PEO Services" userId="d029e82e-8a7b-452e-8138-805da97c51fb" providerId="ADAL" clId="{7ABE2255-8F78-4C20-93FB-027C7F285A88}"/>
    <pc:docChg chg="custSel addSld delSld modSld">
      <pc:chgData name="BRAY, TIFFANY L CIV USAF HAF SAF/PEO Services" userId="d029e82e-8a7b-452e-8138-805da97c51fb" providerId="ADAL" clId="{7ABE2255-8F78-4C20-93FB-027C7F285A88}" dt="2024-07-16T16:06:29.694" v="2" actId="478"/>
      <pc:docMkLst>
        <pc:docMk/>
      </pc:docMkLst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0" sldId="257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0" sldId="261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0" sldId="262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0" sldId="294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0" sldId="296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0" sldId="297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0" sldId="299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0" sldId="300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0" sldId="301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0" sldId="302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0" sldId="303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3603222260" sldId="311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2604142982" sldId="313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1967707178" sldId="320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2230147209" sldId="324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4200683899" sldId="325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3598943694" sldId="326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3213869288" sldId="327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2519076115" sldId="328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1278130193" sldId="329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3414774246" sldId="330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3776117242" sldId="331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208479617" sldId="332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3247210192" sldId="334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2879067341" sldId="335"/>
        </pc:sldMkLst>
      </pc:sldChg>
      <pc:sldChg chg="del">
        <pc:chgData name="BRAY, TIFFANY L CIV USAF HAF SAF/PEO Services" userId="d029e82e-8a7b-452e-8138-805da97c51fb" providerId="ADAL" clId="{7ABE2255-8F78-4C20-93FB-027C7F285A88}" dt="2024-07-16T16:06:24.442" v="1" actId="47"/>
        <pc:sldMkLst>
          <pc:docMk/>
          <pc:sldMk cId="3682607093" sldId="337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516"/>
        </pc:sldMkLst>
      </pc:sldChg>
      <pc:sldChg chg="delSp add mod modTransition">
        <pc:chgData name="BRAY, TIFFANY L CIV USAF HAF SAF/PEO Services" userId="d029e82e-8a7b-452e-8138-805da97c51fb" providerId="ADAL" clId="{7ABE2255-8F78-4C20-93FB-027C7F285A88}" dt="2024-07-16T16:06:29.694" v="2" actId="478"/>
        <pc:sldMkLst>
          <pc:docMk/>
          <pc:sldMk cId="0" sldId="517"/>
        </pc:sldMkLst>
        <pc:spChg chg="del">
          <ac:chgData name="BRAY, TIFFANY L CIV USAF HAF SAF/PEO Services" userId="d029e82e-8a7b-452e-8138-805da97c51fb" providerId="ADAL" clId="{7ABE2255-8F78-4C20-93FB-027C7F285A88}" dt="2024-07-16T16:06:29.694" v="2" actId="478"/>
          <ac:spMkLst>
            <pc:docMk/>
            <pc:sldMk cId="0" sldId="517"/>
            <ac:spMk id="5125" creationId="{00000000-0000-0000-0000-000000000000}"/>
          </ac:spMkLst>
        </pc:spChg>
      </pc:sldChg>
      <pc:sldChg chg="add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519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531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532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614"/>
        </pc:sldMkLst>
      </pc:sldChg>
      <pc:sldChg chg="add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681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690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696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699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00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01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02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03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05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06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07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08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09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10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11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12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13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14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15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17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18"/>
        </pc:sldMkLst>
      </pc:sldChg>
      <pc:sldChg chg="add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19"/>
        </pc:sldMkLst>
      </pc:sldChg>
      <pc:sldChg chg="add modTransition">
        <pc:chgData name="BRAY, TIFFANY L CIV USAF HAF SAF/PEO Services" userId="d029e82e-8a7b-452e-8138-805da97c51fb" providerId="ADAL" clId="{7ABE2255-8F78-4C20-93FB-027C7F285A88}" dt="2024-07-16T16:06:07.638" v="0"/>
        <pc:sldMkLst>
          <pc:docMk/>
          <pc:sldMk cId="0" sldId="72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233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5CAFDD3-CD00-4324-8E9B-370473DA04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94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19100" y="4416425"/>
            <a:ext cx="60198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08" rIns="91420" bIns="45708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0A4C34B-114E-4465-893C-C276680D55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8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F1557-FDC5-430A-B335-B7F44060E5C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0B1DC-D7E3-412C-9987-108EFEB825F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1675"/>
            <a:ext cx="4629150" cy="3473450"/>
          </a:xfrm>
          <a:ln w="12700" cap="flat">
            <a:solidFill>
              <a:schemeClr val="tx1"/>
            </a:solidFill>
          </a:ln>
        </p:spPr>
      </p:sp>
      <p:sp>
        <p:nvSpPr>
          <p:cNvPr id="5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419234" y="4416429"/>
            <a:ext cx="6019536" cy="4183063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1440" anchor="t" anchorCtr="0">
            <a:normAutofit/>
          </a:bodyPr>
          <a:lstStyle/>
          <a:p>
            <a:r>
              <a:rPr lang="en-US" dirty="0"/>
              <a:t>This is an EXAMPLE – update this slide to match the contract type and RFP Sections.</a:t>
            </a:r>
          </a:p>
          <a:p>
            <a:endParaRPr lang="en-US" dirty="0"/>
          </a:p>
          <a:p>
            <a:r>
              <a:rPr lang="en-US" dirty="0"/>
              <a:t>These bullets to be updated by</a:t>
            </a:r>
            <a:r>
              <a:rPr lang="en-US" baseline="0" dirty="0"/>
              <a:t> the CO.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an EXAMPLE – update this slide to match the RFP, Section A.</a:t>
            </a:r>
          </a:p>
          <a:p>
            <a:endParaRPr lang="en-US" dirty="0"/>
          </a:p>
          <a:p>
            <a:r>
              <a:rPr lang="en-US" dirty="0"/>
              <a:t>These bullets to be updated by</a:t>
            </a:r>
            <a:r>
              <a:rPr lang="en-US" baseline="0" dirty="0"/>
              <a:t> the CO.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an EXAMPLE – update this slide to match the RFP, Section B.</a:t>
            </a:r>
          </a:p>
          <a:p>
            <a:endParaRPr lang="en-US" dirty="0"/>
          </a:p>
          <a:p>
            <a:r>
              <a:rPr lang="en-US" dirty="0"/>
              <a:t>Break-out Section B of the RFP, to include any</a:t>
            </a:r>
            <a:r>
              <a:rPr lang="en-US" baseline="0" dirty="0"/>
              <a:t> Fixed Price and Cost Reimbursable Line Items, as applicable.  Also include any transition information and incentives plans (i.e., Award Fee, Incentive Fee, etc.).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an EXAMPLE – update this slide to match the RFP, Section E.</a:t>
            </a:r>
          </a:p>
          <a:p>
            <a:endParaRPr lang="en-US" dirty="0"/>
          </a:p>
          <a:p>
            <a:r>
              <a:rPr lang="en-US" dirty="0"/>
              <a:t>Break-out Section E of the RFP, to include any</a:t>
            </a:r>
            <a:r>
              <a:rPr lang="en-US" baseline="0" dirty="0"/>
              <a:t> FAR clauses for Inspection of Services, as well as any special Quality Management Systems.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an EXAMPLE – update this slide to match the RFP, Section F.</a:t>
            </a:r>
          </a:p>
          <a:p>
            <a:endParaRPr lang="en-US" dirty="0"/>
          </a:p>
          <a:p>
            <a:r>
              <a:rPr lang="en-US" dirty="0"/>
              <a:t>Include a breakout</a:t>
            </a:r>
            <a:r>
              <a:rPr lang="en-US" baseline="0" dirty="0"/>
              <a:t> whether it’s a base year + option years (and how many), if there’s a transition period, and the approximate dates of all of the periods of performance (as shown above)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an EXAMPLE – update this slide to match the RFP, Sections G &amp; H.</a:t>
            </a:r>
          </a:p>
          <a:p>
            <a:endParaRPr lang="en-US" dirty="0"/>
          </a:p>
          <a:p>
            <a:r>
              <a:rPr lang="en-US" dirty="0"/>
              <a:t>Include any special requirements</a:t>
            </a:r>
            <a:r>
              <a:rPr lang="en-US" baseline="0" dirty="0"/>
              <a:t> or pertinent information from either of these sections that the offerors need to be made aware of.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an EXAMPLE – update this slide to match the RFP, Sections</a:t>
            </a:r>
            <a:r>
              <a:rPr lang="en-US" baseline="0" dirty="0"/>
              <a:t> I &amp; J.</a:t>
            </a:r>
            <a:endParaRPr lang="en-US" dirty="0"/>
          </a:p>
          <a:p>
            <a:endParaRPr lang="en-US" dirty="0"/>
          </a:p>
          <a:p>
            <a:r>
              <a:rPr lang="en-US" dirty="0"/>
              <a:t>Include any special contract clauses that the offerors need to be</a:t>
            </a:r>
            <a:r>
              <a:rPr lang="en-US" baseline="0" dirty="0"/>
              <a:t> made aware of, as well as any attachments that are pertinent and need to be highlighted.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an EXAMPLE – update this slide to match the RFP, Sections K &amp; L.</a:t>
            </a:r>
          </a:p>
          <a:p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Include any</a:t>
            </a:r>
            <a:r>
              <a:rPr lang="en-US" baseline="0" dirty="0"/>
              <a:t> special instructions on how to submit or fill out any representations, certifications or other statements of offerors (Section K); also, </a:t>
            </a:r>
            <a:r>
              <a:rPr lang="en-US" dirty="0"/>
              <a:t>Update per the RFP, Section L, Instructions, Conditions</a:t>
            </a:r>
            <a:r>
              <a:rPr lang="en-US" baseline="0" dirty="0"/>
              <a:t> and Notices to the Offerors or Respondents.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an EXAMPLE - update this slide to match the RFP, Section L: Instructions, Conditions</a:t>
            </a:r>
            <a:r>
              <a:rPr lang="en-US" baseline="0" dirty="0"/>
              <a:t> and Notices to the Offerors or Respondents.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an EXAMPLE - update this slide to match the RFP, Section L: Instructions, Conditions</a:t>
            </a:r>
            <a:r>
              <a:rPr lang="en-US" baseline="0" dirty="0"/>
              <a:t> and Notices to the Offerors or Respondents.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If cost is not a factor, remove all references to it.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The Small Business Subcontracting Plan may be a separate Technical Factor, depending on the size of the acquisition</a:t>
            </a:r>
            <a:r>
              <a:rPr lang="en-US" dirty="0"/>
              <a:t> and how the team sets up the factors.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an EXAMPLE - update this slide to match the RFP, Section M: Evaluation Factors.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an EXAMPLE - update this slide to match the RFP, Section M: Evaluation Factors.</a:t>
            </a:r>
          </a:p>
          <a:p>
            <a:endParaRPr lang="en-US" dirty="0"/>
          </a:p>
          <a:p>
            <a:r>
              <a:rPr lang="en-US" dirty="0"/>
              <a:t>If cost is not being evaluated, remove</a:t>
            </a:r>
            <a:r>
              <a:rPr lang="en-US" baseline="0" dirty="0"/>
              <a:t> all references to cost.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an EXAMPLE - update this slide to match the RFP, Section M: Evaluation Factors.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BE1F2-0B44-4677-A0AC-FCA0D4CDAF1D}" type="slidenum">
              <a:rPr lang="en-US" smtClean="0">
                <a:latin typeface="Arial" pitchFamily="34" charset="0"/>
              </a:rPr>
              <a:pPr/>
              <a:t>24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1675"/>
            <a:ext cx="4630737" cy="3473450"/>
          </a:xfrm>
          <a:ln/>
        </p:spPr>
      </p:sp>
      <p:sp>
        <p:nvSpPr>
          <p:cNvPr id="5" name="Notes Placeholder 2"/>
          <p:cNvSpPr>
            <a:spLocks noGrp="1"/>
          </p:cNvSpPr>
          <p:nvPr>
            <p:ph type="body" idx="3"/>
          </p:nvPr>
        </p:nvSpPr>
        <p:spPr>
          <a:xfrm>
            <a:off x="419234" y="4416429"/>
            <a:ext cx="6019536" cy="4183063"/>
          </a:xfrm>
        </p:spPr>
        <p:txBody>
          <a:bodyPr>
            <a:normAutofit/>
          </a:bodyPr>
          <a:lstStyle/>
          <a:p>
            <a:r>
              <a:rPr lang="en-US" dirty="0"/>
              <a:t>This is an EXAMPLE - update this slide to match the RFP Technical Factors/Subfactors.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an EXAMPLE - update this slide to match the RFP Technical Risk evaluation methodology.</a:t>
            </a:r>
          </a:p>
          <a:p>
            <a:endParaRPr lang="en-US" dirty="0">
              <a:latin typeface="Arial" pitchFamily="34" charset="0"/>
            </a:endParaRP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B9981-EDAE-41BF-BF81-4D014BACA290}" type="slidenum">
              <a:rPr lang="en-US" smtClean="0">
                <a:latin typeface="Arial" pitchFamily="34" charset="0"/>
              </a:rPr>
              <a:pPr/>
              <a:t>25</a:t>
            </a:fld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This is an EXAMPLE - update this slide to match the RFP Past Performance Factors (Recency/Relevancy/Performance Confidence – whatever is applicable).</a:t>
            </a:r>
          </a:p>
          <a:p>
            <a:endParaRPr lang="en-US" dirty="0">
              <a:latin typeface="Arial" pitchFamily="34" charset="0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FF510-9814-415C-B9FE-E2A823E324CC}" type="slidenum">
              <a:rPr lang="en-US" smtClean="0">
                <a:latin typeface="Arial" pitchFamily="34" charset="0"/>
              </a:rPr>
              <a:pPr/>
              <a:t>26</a:t>
            </a:fld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2DCA5-8768-409B-9842-062002A608F2}" type="slidenum">
              <a:rPr lang="en-US" smtClean="0">
                <a:latin typeface="Arial" pitchFamily="34" charset="0"/>
              </a:rPr>
              <a:pPr/>
              <a:t>27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an EXAMPLE - update this slide to match the RFP Cost/Price Factor.</a:t>
            </a:r>
          </a:p>
          <a:p>
            <a:endParaRPr lang="en-US" dirty="0">
              <a:latin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cost is not being evaluated, remove</a:t>
            </a:r>
            <a:r>
              <a:rPr lang="en-US" baseline="0" dirty="0"/>
              <a:t> all references to cost.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an EXAMPLE - update this slide to match the major milestones of the project source selection, as well as the dates of each milestone.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16643-91A9-41B6-B1C2-B8A9195832CD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3885411" y="0"/>
            <a:ext cx="297259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706" tIns="45353" rIns="90706" bIns="45353" anchor="ctr"/>
          <a:lstStyle/>
          <a:p>
            <a:endParaRPr lang="en-US" dirty="0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3885411" y="8831267"/>
            <a:ext cx="297259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897" tIns="0" rIns="18897" bIns="0" anchor="b"/>
          <a:lstStyle/>
          <a:p>
            <a:pPr algn="r"/>
            <a:r>
              <a:rPr lang="en-US" sz="1000" b="0" i="1" dirty="0"/>
              <a:t>5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2" y="8831267"/>
            <a:ext cx="297259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706" tIns="45353" rIns="90706" bIns="45353" anchor="ctr"/>
          <a:lstStyle/>
          <a:p>
            <a:endParaRPr lang="en-US" dirty="0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2" y="0"/>
            <a:ext cx="297259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706" tIns="45353" rIns="90706" bIns="45353" anchor="ctr"/>
          <a:lstStyle/>
          <a:p>
            <a:endParaRPr lang="en-US" dirty="0"/>
          </a:p>
        </p:txBody>
      </p:sp>
      <p:sp>
        <p:nvSpPr>
          <p:cNvPr id="542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3263"/>
            <a:ext cx="4629150" cy="3473450"/>
          </a:xfrm>
          <a:ln w="12700" cap="flat">
            <a:solidFill>
              <a:schemeClr val="tx1"/>
            </a:solidFill>
          </a:ln>
        </p:spPr>
      </p:sp>
      <p:sp>
        <p:nvSpPr>
          <p:cNvPr id="542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335" tIns="45668" rIns="91335" bIns="45668" anchorCtr="0"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DC903-93B6-495F-9D90-AA17109D162F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3886993" y="0"/>
            <a:ext cx="297100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706" tIns="45353" rIns="90706" bIns="45353" anchor="ctr"/>
          <a:lstStyle/>
          <a:p>
            <a:endParaRPr lang="en-US" dirty="0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886993" y="8831267"/>
            <a:ext cx="2971009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48" tIns="0" rIns="19148" bIns="0" anchor="b"/>
          <a:lstStyle/>
          <a:p>
            <a:pPr algn="r" defTabSz="919656"/>
            <a:r>
              <a:rPr lang="en-US" sz="1000" b="0" i="1" dirty="0"/>
              <a:t>5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" y="8831267"/>
            <a:ext cx="297259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706" tIns="45353" rIns="90706" bIns="45353" anchor="ctr"/>
          <a:lstStyle/>
          <a:p>
            <a:endParaRPr lang="en-US" dirty="0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2" y="0"/>
            <a:ext cx="297259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706" tIns="45353" rIns="90706" bIns="45353" anchor="ctr"/>
          <a:lstStyle/>
          <a:p>
            <a:endParaRPr lang="en-US" dirty="0"/>
          </a:p>
        </p:txBody>
      </p:sp>
      <p:sp>
        <p:nvSpPr>
          <p:cNvPr id="399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3263"/>
            <a:ext cx="4629150" cy="3473450"/>
          </a:xfrm>
          <a:ln w="12700" cap="flat">
            <a:solidFill>
              <a:schemeClr val="tx1"/>
            </a:solidFill>
          </a:ln>
        </p:spPr>
      </p:sp>
      <p:sp>
        <p:nvSpPr>
          <p:cNvPr id="3994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551" tIns="46275" rIns="92551" bIns="46275" anchorCtr="0"/>
          <a:lstStyle/>
          <a:p>
            <a:r>
              <a:rPr lang="en-GB" dirty="0"/>
              <a:t>Update Agenda per the sections in the briefing – add/remove as necessary.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D1BEFA-9DBF-4DB4-8A31-D5EECFDA758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1675"/>
            <a:ext cx="4629150" cy="3473450"/>
          </a:xfrm>
          <a:ln w="12700" cap="flat">
            <a:solidFill>
              <a:schemeClr val="tx1"/>
            </a:solidFill>
          </a:ln>
        </p:spPr>
      </p:sp>
      <p:sp>
        <p:nvSpPr>
          <p:cNvPr id="5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419234" y="4416429"/>
            <a:ext cx="6019536" cy="4183063"/>
          </a:xfrm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B86B6D-3282-4BF7-A031-92F52A6AD3D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1675"/>
            <a:ext cx="4630738" cy="3473450"/>
          </a:xfrm>
          <a:ln w="12700" cap="flat">
            <a:solidFill>
              <a:schemeClr val="tx1"/>
            </a:solidFill>
          </a:ln>
        </p:spPr>
      </p:sp>
      <p:sp>
        <p:nvSpPr>
          <p:cNvPr id="5" name="Notes Placeholder 2"/>
          <p:cNvSpPr>
            <a:spLocks noGrp="1"/>
          </p:cNvSpPr>
          <p:nvPr>
            <p:ph type="body" idx="3"/>
          </p:nvPr>
        </p:nvSpPr>
        <p:spPr>
          <a:xfrm>
            <a:off x="419234" y="4416429"/>
            <a:ext cx="6019536" cy="4183063"/>
          </a:xfrm>
        </p:spPr>
        <p:txBody>
          <a:bodyPr>
            <a:normAutofit/>
          </a:bodyPr>
          <a:lstStyle/>
          <a:p>
            <a:r>
              <a:rPr lang="en-US" dirty="0"/>
              <a:t>This is an EXAMPLE – update per the project contract scope of work to be performed.</a:t>
            </a:r>
          </a:p>
          <a:p>
            <a:endParaRPr lang="en-US" dirty="0"/>
          </a:p>
          <a:p>
            <a:r>
              <a:rPr lang="en-US" dirty="0"/>
              <a:t>Remain “big picture” in this slide; don’t go into too much detail in case the details need modification at a later date.</a:t>
            </a:r>
          </a:p>
          <a:p>
            <a:endParaRPr lang="en-US" dirty="0"/>
          </a:p>
          <a:p>
            <a:r>
              <a:rPr lang="en-US" dirty="0"/>
              <a:t>If needed, insert additional slides to further describe some of the more important aspects (i.e. location(s), etc.)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AE92F-B523-434F-9D29-1377C6F6BC9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1675"/>
            <a:ext cx="4630738" cy="3473450"/>
          </a:xfrm>
          <a:ln w="12700" cap="flat">
            <a:solidFill>
              <a:schemeClr val="tx1"/>
            </a:solidFill>
          </a:ln>
        </p:spPr>
      </p:sp>
      <p:sp>
        <p:nvSpPr>
          <p:cNvPr id="5" name="Notes Placeholder 2"/>
          <p:cNvSpPr txBox="1">
            <a:spLocks/>
          </p:cNvSpPr>
          <p:nvPr/>
        </p:nvSpPr>
        <p:spPr bwMode="auto">
          <a:xfrm>
            <a:off x="419205" y="4416452"/>
            <a:ext cx="6019536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6" tIns="45341" rIns="90686" bIns="45341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200" b="0" dirty="0"/>
              <a:t>Modify based on the number and names of option CLINs.</a:t>
            </a:r>
          </a:p>
        </p:txBody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any optional CLINs that</a:t>
            </a:r>
            <a:r>
              <a:rPr lang="en-US" baseline="0" dirty="0"/>
              <a:t> will be part of the contract; you can either just name them and talk to any details, or include high-level details in the slide.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an EXAMPLE – update per any PWS changes.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any changes to the PWS have occurred, list the changes</a:t>
            </a:r>
            <a:r>
              <a:rPr lang="en-US" baseline="0" dirty="0"/>
              <a:t> on this slide.  If no changes have occurred, remove this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42BA-32B2-4132-8B18-CD2C6FA3985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A960F-457B-4149-9D31-5BB2067AE82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6613" cy="34861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12302" y="152400"/>
            <a:ext cx="62717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3600" i="1" dirty="0">
                <a:solidFill>
                  <a:srgbClr val="0C2D83"/>
                </a:solidFill>
                <a:latin typeface="Arial" pitchFamily="34" charset="0"/>
                <a:cs typeface="+mn-cs"/>
              </a:rPr>
              <a:t>Department of the Air Force</a:t>
            </a: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V="1">
            <a:off x="238125" y="873125"/>
            <a:ext cx="86868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eaLnBrk="0" hangingPunct="0">
              <a:defRPr/>
            </a:pPr>
            <a:endParaRPr lang="en-US" dirty="0">
              <a:latin typeface="Arial" pitchFamily="34" charset="0"/>
              <a:cs typeface="+mn-cs"/>
            </a:endParaRP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 flipV="1">
            <a:off x="234950" y="6503988"/>
            <a:ext cx="86868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eaLnBrk="0" hangingPunct="0">
              <a:defRPr/>
            </a:pPr>
            <a:endParaRPr lang="en-US" dirty="0">
              <a:latin typeface="Arial" pitchFamily="34" charset="0"/>
              <a:cs typeface="+mn-cs"/>
            </a:endParaRPr>
          </a:p>
        </p:txBody>
      </p:sp>
      <p:sp>
        <p:nvSpPr>
          <p:cNvPr id="5642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8613" y="1447800"/>
            <a:ext cx="8486775" cy="1600200"/>
          </a:xfrm>
          <a:ln algn="ctr"/>
        </p:spPr>
        <p:txBody>
          <a:bodyPr anchorCtr="0"/>
          <a:lstStyle>
            <a:lvl1pPr>
              <a:defRPr sz="4400">
                <a:solidFill>
                  <a:srgbClr val="0C2D8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6423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30738" y="4419600"/>
            <a:ext cx="4132262" cy="890588"/>
          </a:xfrm>
        </p:spPr>
        <p:txBody>
          <a:bodyPr anchor="ctr"/>
          <a:lstStyle>
            <a:lvl1pPr marL="0" indent="0"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E8A69-8BE5-4D89-B49D-610809C7ED3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E4A385B1-0D97-0D1C-8B19-E9E71A9223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50" y="3475608"/>
            <a:ext cx="2592233" cy="2403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0"/>
            <a:ext cx="7805737" cy="874713"/>
          </a:xfrm>
        </p:spPr>
        <p:txBody>
          <a:bodyPr/>
          <a:lstStyle>
            <a:lvl1pPr>
              <a:defRPr>
                <a:solidFill>
                  <a:srgbClr val="0C2D8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ClrTx/>
              <a:defRPr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EB45C-D80F-4FD2-A78F-3EA188723262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0"/>
            <a:ext cx="8164512" cy="874713"/>
          </a:xfrm>
        </p:spPr>
        <p:txBody>
          <a:bodyPr/>
          <a:lstStyle>
            <a:lvl1pPr>
              <a:defRPr>
                <a:solidFill>
                  <a:srgbClr val="0C2D8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9888" y="1036638"/>
            <a:ext cx="4117975" cy="5414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036638"/>
            <a:ext cx="4117975" cy="5414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C27C2-A5E5-42F5-8FE6-4F09C258E15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888" y="1036638"/>
            <a:ext cx="4117975" cy="5414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036638"/>
            <a:ext cx="4117975" cy="5414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C2A4B-D1FE-4101-B585-F797BF47E4D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581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A2BA0-0252-47B3-900C-95D24521939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898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0063" y="0"/>
            <a:ext cx="8164512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632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0">
                <a:solidFill>
                  <a:srgbClr val="969696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0E10B84-EBC1-40D2-84D8-CCA0683D238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9888" y="1036638"/>
            <a:ext cx="8388350" cy="541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2nd Bullet</a:t>
            </a:r>
          </a:p>
        </p:txBody>
      </p:sp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C46C30EE-24F4-9676-640C-D9A474C50D3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85" y="166032"/>
            <a:ext cx="585356" cy="5426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089" r:id="rId2"/>
    <p:sldLayoutId id="2147484099" r:id="rId3"/>
    <p:sldLayoutId id="2147484104" r:id="rId4"/>
    <p:sldLayoutId id="2147484105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E2D8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E2D83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E2D83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E2D83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E2D83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0066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0066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0066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0066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89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2000" b="1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2000" b="1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2000" b="1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2000" b="1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2000" b="1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2000" b="1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quisition.gov/browse/index/far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.gov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7B14B17-4B34-4FD7-AC72-3561103EBD17}" type="slidenum">
              <a:rPr lang="en-US"/>
              <a:pPr/>
              <a:t>1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799" y="628650"/>
            <a:ext cx="7829551" cy="2867025"/>
          </a:xfrm>
          <a:noFill/>
          <a:ln/>
        </p:spPr>
        <p:txBody>
          <a:bodyPr/>
          <a:lstStyle/>
          <a:p>
            <a:r>
              <a:rPr lang="en-US" sz="3200" dirty="0"/>
              <a:t>(</a:t>
            </a:r>
            <a:r>
              <a:rPr lang="en-US" sz="3200" dirty="0">
                <a:solidFill>
                  <a:srgbClr val="FF0000"/>
                </a:solidFill>
              </a:rPr>
              <a:t>Project Name</a:t>
            </a:r>
            <a:r>
              <a:rPr lang="en-US" sz="3200" dirty="0"/>
              <a:t>)</a:t>
            </a:r>
            <a:br>
              <a:rPr lang="en-US" sz="3200" dirty="0"/>
            </a:br>
            <a:r>
              <a:rPr lang="en-US" sz="3200" dirty="0"/>
              <a:t>Pre-Solicitation Conference</a:t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2000" dirty="0"/>
              <a:t>Solicitation Number:</a:t>
            </a:r>
            <a:endParaRPr lang="en-US" sz="3200" dirty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5846763" y="4567238"/>
            <a:ext cx="303847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Date</a:t>
            </a:r>
            <a:r>
              <a:rPr lang="en-US" sz="2400" i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868363"/>
          </a:xfrm>
          <a:noFill/>
        </p:spPr>
        <p:txBody>
          <a:bodyPr lIns="92075" tIns="46038" rIns="92075" bIns="46038" anchorCtr="0"/>
          <a:lstStyle/>
          <a:p>
            <a:r>
              <a:rPr lang="en-US" dirty="0">
                <a:solidFill>
                  <a:schemeClr val="tx2"/>
                </a:solidFill>
              </a:rPr>
              <a:t>RFP Overview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141413"/>
            <a:ext cx="8637588" cy="5256212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dirty="0"/>
              <a:t>Contract Type</a:t>
            </a:r>
          </a:p>
          <a:p>
            <a:pPr>
              <a:lnSpc>
                <a:spcPct val="90000"/>
              </a:lnSpc>
            </a:pPr>
            <a:r>
              <a:rPr lang="en-US" dirty="0"/>
              <a:t>RFP Sections</a:t>
            </a:r>
          </a:p>
          <a:p>
            <a:pPr>
              <a:lnSpc>
                <a:spcPct val="90000"/>
              </a:lnSpc>
            </a:pPr>
            <a:r>
              <a:rPr lang="en-US" dirty="0"/>
              <a:t>Major Milestones</a:t>
            </a:r>
          </a:p>
          <a:p>
            <a:pPr>
              <a:lnSpc>
                <a:spcPct val="90000"/>
              </a:lnSpc>
            </a:pPr>
            <a:r>
              <a:rPr lang="en-US" dirty="0"/>
              <a:t>Review Industry Questions &amp; Answers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EFE063-9F01-43CE-BDB4-48E9E5304F49}" type="slidenum">
              <a:rPr lang="en-US"/>
              <a:pPr/>
              <a:t>11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8683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Contract Type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141413"/>
            <a:ext cx="8637588" cy="5256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Contract Type</a:t>
            </a:r>
            <a:r>
              <a:rPr lang="en-US" dirty="0"/>
              <a:t>)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RFP section overview: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200" dirty="0"/>
              <a:t>Sections A – M:  Uniform Contract Format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200" dirty="0"/>
              <a:t>Sections B, K, and L:  Required information from offeror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200" dirty="0"/>
              <a:t>Section M:  Evaluation factors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CCFFED-6591-4100-B0CE-9B027EFE1D41}" type="slidenum">
              <a:rPr lang="en-US"/>
              <a:pPr/>
              <a:t>12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8683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RFP Sections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141413"/>
            <a:ext cx="8639175" cy="5256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Section A, SF 33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200" dirty="0"/>
              <a:t>Defense Priorities and Allocations System (DPAS) rated contract </a:t>
            </a:r>
            <a:r>
              <a:rPr lang="en-US" sz="2400" dirty="0"/>
              <a:t>-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DO A7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200" dirty="0"/>
              <a:t>Block 12 –  Proposals will be valid for </a:t>
            </a:r>
            <a:r>
              <a:rPr lang="en-US" sz="2200" u="sng" dirty="0">
                <a:solidFill>
                  <a:srgbClr val="FF0000"/>
                </a:solidFill>
              </a:rPr>
              <a:t>XXX</a:t>
            </a:r>
            <a:r>
              <a:rPr lang="en-US" sz="2200" dirty="0"/>
              <a:t> calendar days from the date for receipt of offers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200" dirty="0"/>
              <a:t>Blocks 12 – 15 </a:t>
            </a:r>
            <a:r>
              <a:rPr lang="en-US" sz="2400" dirty="0"/>
              <a:t>–</a:t>
            </a:r>
            <a:r>
              <a:rPr lang="en-US" sz="2200" dirty="0"/>
              <a:t> To be completed by offeror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200" dirty="0"/>
              <a:t>Price &amp; Technical volumes due (</a:t>
            </a:r>
            <a:r>
              <a:rPr lang="en-US" sz="2200" dirty="0">
                <a:solidFill>
                  <a:srgbClr val="FF0000"/>
                </a:solidFill>
              </a:rPr>
              <a:t>date</a:t>
            </a:r>
            <a:r>
              <a:rPr lang="en-US" sz="2200" dirty="0"/>
              <a:t>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200" dirty="0"/>
              <a:t>Past Performance volume due (</a:t>
            </a:r>
            <a:r>
              <a:rPr lang="en-US" sz="2200" dirty="0">
                <a:solidFill>
                  <a:srgbClr val="FF0000"/>
                </a:solidFill>
              </a:rPr>
              <a:t>date</a:t>
            </a:r>
            <a:r>
              <a:rPr lang="en-US" sz="2200" dirty="0"/>
              <a:t>)</a:t>
            </a:r>
            <a:endParaRPr lang="en-US" sz="22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spcBef>
                <a:spcPct val="75000"/>
              </a:spcBef>
              <a:buNone/>
            </a:pPr>
            <a:endParaRPr lang="en-US" sz="2200" dirty="0"/>
          </a:p>
          <a:p>
            <a:pPr lvl="1">
              <a:lnSpc>
                <a:spcPct val="90000"/>
              </a:lnSpc>
              <a:spcBef>
                <a:spcPct val="75000"/>
              </a:spcBef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2A28D56-C208-46EE-A4DD-3583A3173968}" type="slidenum">
              <a:rPr lang="en-US"/>
              <a:pPr/>
              <a:t>13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11604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RFP Sections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141413"/>
            <a:ext cx="8639175" cy="5256212"/>
          </a:xfrm>
          <a:noFill/>
        </p:spPr>
        <p:txBody>
          <a:bodyPr tIns="45720"/>
          <a:lstStyle/>
          <a:p>
            <a:pPr>
              <a:lnSpc>
                <a:spcPct val="90000"/>
              </a:lnSpc>
            </a:pPr>
            <a:r>
              <a:rPr lang="en-US" dirty="0"/>
              <a:t>Section B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dirty="0"/>
              <a:t>Line Items</a:t>
            </a:r>
          </a:p>
          <a:p>
            <a:pPr lvl="2">
              <a:lnSpc>
                <a:spcPct val="90000"/>
              </a:lnSpc>
              <a:spcBef>
                <a:spcPct val="75000"/>
              </a:spcBef>
            </a:pPr>
            <a:r>
              <a:rPr lang="en-US" sz="2200" dirty="0"/>
              <a:t>Fixed Price - Price the various line items </a:t>
            </a:r>
          </a:p>
          <a:p>
            <a:pPr lvl="2">
              <a:lnSpc>
                <a:spcPct val="90000"/>
              </a:lnSpc>
              <a:spcBef>
                <a:spcPct val="75000"/>
              </a:spcBef>
            </a:pPr>
            <a:r>
              <a:rPr lang="en-US" sz="2200" dirty="0"/>
              <a:t>Cost Reimbursable </a:t>
            </a:r>
            <a:r>
              <a:rPr lang="en-US" sz="2400" dirty="0"/>
              <a:t>-</a:t>
            </a:r>
            <a:r>
              <a:rPr lang="en-US" sz="2200" dirty="0"/>
              <a:t> estimated “unit” prices established by the Government</a:t>
            </a:r>
          </a:p>
          <a:p>
            <a:pPr lvl="3">
              <a:lnSpc>
                <a:spcPct val="90000"/>
              </a:lnSpc>
              <a:spcBef>
                <a:spcPct val="75000"/>
              </a:spcBef>
              <a:buClrTx/>
            </a:pPr>
            <a:r>
              <a:rPr lang="en-US" dirty="0">
                <a:solidFill>
                  <a:schemeClr val="tx1"/>
                </a:solidFill>
              </a:rPr>
              <a:t>Handling rate is applied to the estimated unit amounts to equal the total price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dirty="0"/>
              <a:t> </a:t>
            </a:r>
            <a:r>
              <a:rPr lang="en-US" sz="2200" dirty="0"/>
              <a:t>Transition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Government’s intent is to provide at least 60 days for transition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200" dirty="0"/>
              <a:t>Award Fee pool has been established by the Government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AB9BAD-2C5C-48C2-A0C2-9AC1B473ED92}" type="slidenum">
              <a:rPr lang="en-US"/>
              <a:pPr/>
              <a:t>14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11604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RFP Sections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141413"/>
            <a:ext cx="8637588" cy="5256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Section E, Inspection and Acceptance</a:t>
            </a:r>
          </a:p>
          <a:p>
            <a:pPr lvl="1">
              <a:lnSpc>
                <a:spcPct val="90000"/>
              </a:lnSpc>
              <a:spcBef>
                <a:spcPts val="1800"/>
              </a:spcBef>
            </a:pPr>
            <a:r>
              <a:rPr lang="en-US" sz="2200" dirty="0"/>
              <a:t>FAR clauses for Inspection of Services</a:t>
            </a:r>
          </a:p>
          <a:p>
            <a:pPr lvl="1">
              <a:spcBef>
                <a:spcPts val="1800"/>
              </a:spcBef>
            </a:pPr>
            <a:r>
              <a:rPr lang="en-US" sz="2200" dirty="0"/>
              <a:t>ANSI/ISO/ASQ Q9001-2008: Quality Management Systems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200" dirty="0"/>
              <a:t>	 </a:t>
            </a:r>
            <a:r>
              <a:rPr lang="en-US" dirty="0"/>
              <a:t>– Requirements:</a:t>
            </a:r>
          </a:p>
          <a:p>
            <a:pPr lvl="2">
              <a:lnSpc>
                <a:spcPct val="90000"/>
              </a:lnSpc>
              <a:spcBef>
                <a:spcPct val="75000"/>
              </a:spcBef>
              <a:buNone/>
            </a:pPr>
            <a:r>
              <a:rPr lang="en-US" dirty="0"/>
              <a:t>	-- Must be compliant </a:t>
            </a:r>
          </a:p>
          <a:p>
            <a:pPr lvl="2">
              <a:lnSpc>
                <a:spcPct val="90000"/>
              </a:lnSpc>
              <a:spcBef>
                <a:spcPct val="75000"/>
              </a:spcBef>
              <a:buNone/>
            </a:pPr>
            <a:r>
              <a:rPr lang="en-US" dirty="0"/>
              <a:t>	-- Certification is not required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CF977E4-A75E-4618-8327-77424E530125}" type="slidenum">
              <a:rPr lang="en-US"/>
              <a:pPr/>
              <a:t>15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11604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RFP Sections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141413"/>
            <a:ext cx="8637588" cy="5256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Section F, Period of Performance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200" dirty="0"/>
              <a:t>RFP includes </a:t>
            </a:r>
            <a:r>
              <a:rPr lang="en-US" sz="2200" dirty="0">
                <a:solidFill>
                  <a:srgbClr val="FF0000"/>
                </a:solidFill>
              </a:rPr>
              <a:t>transition period, base year, and five option years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Projected Contract Award:  		 (</a:t>
            </a:r>
            <a:r>
              <a:rPr lang="en-US" dirty="0">
                <a:solidFill>
                  <a:srgbClr val="FF0000"/>
                </a:solidFill>
              </a:rPr>
              <a:t>date</a:t>
            </a:r>
            <a:r>
              <a:rPr lang="en-US" dirty="0"/>
              <a:t>)</a:t>
            </a:r>
          </a:p>
          <a:p>
            <a:pPr lvl="2">
              <a:lnSpc>
                <a:spcPct val="90000"/>
              </a:lnSpc>
              <a:spcBef>
                <a:spcPct val="75000"/>
              </a:spcBef>
            </a:pPr>
            <a:r>
              <a:rPr lang="en-US" dirty="0"/>
              <a:t>Transition:  				 (</a:t>
            </a:r>
            <a:r>
              <a:rPr lang="en-US" dirty="0">
                <a:solidFill>
                  <a:srgbClr val="FF0000"/>
                </a:solidFill>
              </a:rPr>
              <a:t>date</a:t>
            </a:r>
            <a:r>
              <a:rPr lang="en-US" dirty="0"/>
              <a:t>) - (</a:t>
            </a:r>
            <a:r>
              <a:rPr lang="en-US" dirty="0">
                <a:solidFill>
                  <a:srgbClr val="FF0000"/>
                </a:solidFill>
              </a:rPr>
              <a:t>date</a:t>
            </a:r>
            <a:r>
              <a:rPr lang="en-US" dirty="0"/>
              <a:t>)</a:t>
            </a:r>
          </a:p>
          <a:p>
            <a:pPr lvl="2">
              <a:lnSpc>
                <a:spcPct val="90000"/>
              </a:lnSpc>
              <a:spcBef>
                <a:spcPct val="75000"/>
              </a:spcBef>
            </a:pPr>
            <a:r>
              <a:rPr lang="en-US" dirty="0"/>
              <a:t>Base Contract Period:  		 (</a:t>
            </a:r>
            <a:r>
              <a:rPr lang="en-US" dirty="0">
                <a:solidFill>
                  <a:srgbClr val="FF0000"/>
                </a:solidFill>
              </a:rPr>
              <a:t>date</a:t>
            </a:r>
            <a:r>
              <a:rPr lang="en-US" dirty="0"/>
              <a:t>) - (</a:t>
            </a:r>
            <a:r>
              <a:rPr lang="en-US" dirty="0">
                <a:solidFill>
                  <a:srgbClr val="FF0000"/>
                </a:solidFill>
              </a:rPr>
              <a:t>date</a:t>
            </a:r>
            <a:r>
              <a:rPr lang="en-US" dirty="0"/>
              <a:t>)</a:t>
            </a:r>
          </a:p>
          <a:p>
            <a:pPr lvl="2">
              <a:lnSpc>
                <a:spcPct val="90000"/>
              </a:lnSpc>
              <a:spcBef>
                <a:spcPct val="75000"/>
              </a:spcBef>
            </a:pPr>
            <a:r>
              <a:rPr lang="en-US" dirty="0"/>
              <a:t>Four One-Year Option Periods:	 (</a:t>
            </a:r>
            <a:r>
              <a:rPr lang="en-US" dirty="0">
                <a:solidFill>
                  <a:srgbClr val="FF0000"/>
                </a:solidFill>
              </a:rPr>
              <a:t>date</a:t>
            </a:r>
            <a:r>
              <a:rPr lang="en-US" dirty="0"/>
              <a:t>) - (</a:t>
            </a:r>
            <a:r>
              <a:rPr lang="en-US" dirty="0">
                <a:solidFill>
                  <a:srgbClr val="FF0000"/>
                </a:solidFill>
              </a:rPr>
              <a:t>date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  <a:buFontTx/>
              <a:buNone/>
            </a:pPr>
            <a:r>
              <a:rPr lang="en-US" dirty="0"/>
              <a:t>				       			 (</a:t>
            </a:r>
            <a:r>
              <a:rPr lang="en-US" dirty="0">
                <a:solidFill>
                  <a:srgbClr val="FF0000"/>
                </a:solidFill>
              </a:rPr>
              <a:t>date</a:t>
            </a:r>
            <a:r>
              <a:rPr lang="en-US" dirty="0"/>
              <a:t>) - (</a:t>
            </a:r>
            <a:r>
              <a:rPr lang="en-US" dirty="0">
                <a:solidFill>
                  <a:srgbClr val="FF0000"/>
                </a:solidFill>
              </a:rPr>
              <a:t>date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  <a:buFontTx/>
              <a:buNone/>
            </a:pPr>
            <a:r>
              <a:rPr lang="en-US" dirty="0"/>
              <a:t>				        			 (</a:t>
            </a:r>
            <a:r>
              <a:rPr lang="en-US" dirty="0">
                <a:solidFill>
                  <a:srgbClr val="FF0000"/>
                </a:solidFill>
              </a:rPr>
              <a:t>date</a:t>
            </a:r>
            <a:r>
              <a:rPr lang="en-US" dirty="0"/>
              <a:t>) - (</a:t>
            </a:r>
            <a:r>
              <a:rPr lang="en-US" dirty="0">
                <a:solidFill>
                  <a:srgbClr val="FF0000"/>
                </a:solidFill>
              </a:rPr>
              <a:t>date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  <a:buNone/>
            </a:pPr>
            <a:r>
              <a:rPr lang="en-US" dirty="0"/>
              <a:t>							 (</a:t>
            </a:r>
            <a:r>
              <a:rPr lang="en-US" dirty="0">
                <a:solidFill>
                  <a:srgbClr val="FF0000"/>
                </a:solidFill>
              </a:rPr>
              <a:t>date</a:t>
            </a:r>
            <a:r>
              <a:rPr lang="en-US" dirty="0"/>
              <a:t>) - (</a:t>
            </a:r>
            <a:r>
              <a:rPr lang="en-US" dirty="0">
                <a:solidFill>
                  <a:srgbClr val="FF0000"/>
                </a:solidFill>
              </a:rPr>
              <a:t>date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  <a:buFontTx/>
              <a:buNone/>
            </a:pPr>
            <a:endParaRPr lang="en-US" sz="1800" dirty="0"/>
          </a:p>
          <a:p>
            <a:pPr lvl="1">
              <a:lnSpc>
                <a:spcPct val="90000"/>
              </a:lnSpc>
              <a:spcBef>
                <a:spcPct val="75000"/>
              </a:spcBef>
              <a:buFontTx/>
              <a:buNone/>
            </a:pPr>
            <a:r>
              <a:rPr lang="en-US" sz="1800" dirty="0"/>
              <a:t>	                              			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FE9373-F17E-4F21-B4DE-6CEBAE2D9E67}" type="slidenum">
              <a:rPr lang="en-US"/>
              <a:pPr/>
              <a:t>16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11604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RFP Sections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141413"/>
            <a:ext cx="8637588" cy="5256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Section G, Contract Administration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G-1: Invoicing Instructions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sz="1800" dirty="0"/>
              <a:t>WAWF combo documents with background documentation e-mailed to Government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sz="1800" dirty="0"/>
              <a:t>Cost reimbursable data to support</a:t>
            </a:r>
          </a:p>
          <a:p>
            <a:pPr>
              <a:spcBef>
                <a:spcPts val="0"/>
              </a:spcBef>
            </a:pPr>
            <a:r>
              <a:rPr lang="en-US" dirty="0"/>
              <a:t>Section H, Special Contract Requirements</a:t>
            </a:r>
            <a:r>
              <a:rPr lang="en-US" sz="2800" dirty="0"/>
              <a:t>	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Transition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Periodic Progress Meetings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Technical Direction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Award Fee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endParaRPr lang="en-US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37B6DC-230D-4C9A-A79D-35A1F54E1468}" type="slidenum">
              <a:rPr lang="en-US"/>
              <a:pPr/>
              <a:t>17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11604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RFP Sections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141413"/>
            <a:ext cx="8637588" cy="5256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Section I, Contract Clauses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/>
              <a:t>Full text of those clauses incorporated by reference are available on-line at </a:t>
            </a:r>
            <a:r>
              <a:rPr lang="en-US" sz="2200" dirty="0">
                <a:hlinkClick r:id="rId3"/>
              </a:rPr>
              <a:t>https://www.acquisition.gov/browse/index/far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dirty="0"/>
              <a:t>Section J, Attachments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/>
              <a:t>Performance Work Statement (PWS) and Appendices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/>
              <a:t>DD Form 254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/>
              <a:t>Service Contract Act Wage Determinations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CBA-2010-3764 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CBA-2010-3766 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CBA-2010-3765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4E91E6-4D5D-42C6-9085-36278E81E6D5}" type="slidenum">
              <a:rPr lang="en-US"/>
              <a:pPr/>
              <a:t>18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11604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RFP Sections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141413"/>
            <a:ext cx="8637588" cy="555572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Section K, Representations, Certifications and Other Statements of Offerors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200" dirty="0"/>
              <a:t>Fill-ins require completion by offeror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200" dirty="0"/>
              <a:t>Can complete on-line at </a:t>
            </a:r>
            <a:r>
              <a:rPr lang="en-US" sz="2200" dirty="0">
                <a:hlinkClick r:id="rId3"/>
              </a:rPr>
              <a:t>http://www.sam.gov/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dirty="0"/>
              <a:t>Section L, Instructions, Conditions, and Notices to the </a:t>
            </a:r>
            <a:r>
              <a:rPr lang="en-US" dirty="0" err="1"/>
              <a:t>Offerors</a:t>
            </a:r>
            <a:r>
              <a:rPr lang="en-US" dirty="0"/>
              <a:t> or Respondents 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/>
              <a:t>L-1 -- Special Notice to Offerors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/>
              <a:t>L-3 -- Formal Communications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/>
              <a:t>L-4 – Submission of Proposals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/>
              <a:t>L-6 -- Proposal Preparation Instructions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Copies/Page Limits/Submission dates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4E91E6-4D5D-42C6-9085-36278E81E6D5}" type="slidenum">
              <a:rPr lang="en-US"/>
              <a:pPr/>
              <a:t>19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11604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RFP Sections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4" y="1141413"/>
            <a:ext cx="8867775" cy="5256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Section L, Instructions, Conditions, and Notices to the </a:t>
            </a:r>
            <a:r>
              <a:rPr lang="en-US" dirty="0" err="1"/>
              <a:t>Offerors</a:t>
            </a:r>
            <a:r>
              <a:rPr lang="en-US" dirty="0"/>
              <a:t> or Respondents </a:t>
            </a:r>
            <a:r>
              <a:rPr lang="en-US" i="1" dirty="0"/>
              <a:t>(cont’d)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/>
              <a:t>L-8 -- Instructions for Vol. I – Technical/Risk (Factor 1)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Subfactor A: (</a:t>
            </a:r>
            <a:r>
              <a:rPr lang="en-US" dirty="0">
                <a:solidFill>
                  <a:srgbClr val="FF0000"/>
                </a:solidFill>
              </a:rPr>
              <a:t>Subfactor Name</a:t>
            </a:r>
            <a:r>
              <a:rPr lang="en-US" dirty="0"/>
              <a:t>)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Subfactor B: (</a:t>
            </a:r>
            <a:r>
              <a:rPr lang="en-US" dirty="0">
                <a:solidFill>
                  <a:srgbClr val="FF0000"/>
                </a:solidFill>
              </a:rPr>
              <a:t>Subfactor Name</a:t>
            </a:r>
            <a:r>
              <a:rPr lang="en-US" dirty="0"/>
              <a:t>)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Subfactor C: (</a:t>
            </a:r>
            <a:r>
              <a:rPr lang="en-US" dirty="0">
                <a:solidFill>
                  <a:srgbClr val="FF0000"/>
                </a:solidFill>
              </a:rPr>
              <a:t>Subfactor Name</a:t>
            </a:r>
            <a:r>
              <a:rPr lang="en-US" dirty="0"/>
              <a:t>)</a:t>
            </a:r>
          </a:p>
          <a:p>
            <a:pPr lvl="2">
              <a:lnSpc>
                <a:spcPct val="90000"/>
              </a:lnSpc>
              <a:spcBef>
                <a:spcPts val="1200"/>
              </a:spcBef>
              <a:buNone/>
            </a:pPr>
            <a:endParaRPr lang="en-US" dirty="0"/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/>
              <a:t>L-9 -- Instructions for Vol. II - Past Performance (Factor 2)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Submit summary per contract (max </a:t>
            </a:r>
            <a:r>
              <a:rPr lang="en-US" dirty="0">
                <a:solidFill>
                  <a:srgbClr val="FF0000"/>
                </a:solidFill>
              </a:rPr>
              <a:t>XX</a:t>
            </a:r>
            <a:r>
              <a:rPr lang="en-US" dirty="0"/>
              <a:t> pages per contract)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Submit Past Performance Information Sheet per reference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Submit consent letters from subcontractors (if applicable)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D5A65-F0CD-43AD-9FC2-FFF8D990390A}" type="slidenum">
              <a:rPr lang="en-US"/>
              <a:pPr/>
              <a:t>2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sz="4400" i="0" dirty="0">
                <a:solidFill>
                  <a:schemeClr val="tx2"/>
                </a:solidFill>
              </a:rPr>
            </a:br>
            <a:endParaRPr lang="en-US" sz="4400" i="0" dirty="0">
              <a:solidFill>
                <a:schemeClr val="tx2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504950"/>
            <a:ext cx="8318500" cy="283845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48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800" i="1" dirty="0">
                <a:solidFill>
                  <a:schemeClr val="tx2"/>
                </a:solidFill>
              </a:rPr>
              <a:t>WELCOME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4E91E6-4D5D-42C6-9085-36278E81E6D5}" type="slidenum">
              <a:rPr lang="en-US"/>
              <a:pPr/>
              <a:t>20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11604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RFP Sections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141413"/>
            <a:ext cx="8637588" cy="5256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Section L, Instructions, Conditions, and Notices to the </a:t>
            </a:r>
            <a:r>
              <a:rPr lang="en-US" dirty="0" err="1"/>
              <a:t>Offerors</a:t>
            </a:r>
            <a:r>
              <a:rPr lang="en-US" dirty="0"/>
              <a:t> or Respondents </a:t>
            </a:r>
            <a:r>
              <a:rPr lang="en-US" i="1" dirty="0"/>
              <a:t>(cont’d)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/>
              <a:t>L-10 -- Instructions for Vol. III – Cost/Price (Factor 3) 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Submit proposed cost/price information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Supporting Price Backup Data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Include completed SF33, acknowledge amendments, necessary fill-ins &amp; certs for Sections C through K 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Description of any exceptions and deviations to RFP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Identify cognizant Defense Contract Audit Agency and DCMA field offices that have oversight to </a:t>
            </a:r>
            <a:r>
              <a:rPr lang="en-US" dirty="0" err="1"/>
              <a:t>offeror’s</a:t>
            </a:r>
            <a:r>
              <a:rPr lang="en-US" dirty="0"/>
              <a:t> organization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Provide copy of Disclosure Statement and identify Cost Accounting Standards compliance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Small Business Subcontracting Plan (required for Large Business Primes Only)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0E822A7-0C66-4129-AAEB-BD313E3259C8}" type="slidenum">
              <a:rPr lang="en-US"/>
              <a:pPr/>
              <a:t>21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11604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RFP Sections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141413"/>
            <a:ext cx="8637588" cy="5256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Section M, Evaluation Factors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/>
              <a:t>Competitive best value source selection using AFFARS  Mandatory Procedure (MP) 5313.3 dated May 2011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/>
              <a:t>Government intends to award without discussions 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>
                <a:solidFill>
                  <a:srgbClr val="FF0000"/>
                </a:solidFill>
              </a:rPr>
              <a:t>XX</a:t>
            </a:r>
            <a:r>
              <a:rPr lang="en-US" sz="2200" dirty="0"/>
              <a:t> offeror(</a:t>
            </a:r>
            <a:r>
              <a:rPr lang="en-US" sz="2200" dirty="0">
                <a:solidFill>
                  <a:srgbClr val="FF0000"/>
                </a:solidFill>
              </a:rPr>
              <a:t>s</a:t>
            </a:r>
            <a:r>
              <a:rPr lang="en-US" sz="2200" dirty="0"/>
              <a:t>) will be selected 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200" dirty="0"/>
              <a:t>Offeror(</a:t>
            </a:r>
            <a:r>
              <a:rPr lang="en-US" sz="2200" dirty="0">
                <a:solidFill>
                  <a:srgbClr val="FF0000"/>
                </a:solidFill>
              </a:rPr>
              <a:t>s</a:t>
            </a:r>
            <a:r>
              <a:rPr lang="en-US" sz="2200" dirty="0"/>
              <a:t>) </a:t>
            </a:r>
            <a:r>
              <a:rPr lang="en-US" sz="2200" dirty="0">
                <a:solidFill>
                  <a:srgbClr val="FF0000"/>
                </a:solidFill>
              </a:rPr>
              <a:t>is/are</a:t>
            </a:r>
            <a:r>
              <a:rPr lang="en-US" sz="2200" dirty="0"/>
              <a:t> required to meet all solicitation requirements (terms &amp; conditions, certifications, evaluation factors) to be eligible for award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endParaRPr lang="en-US" dirty="0"/>
          </a:p>
          <a:p>
            <a:pPr lvl="1">
              <a:lnSpc>
                <a:spcPct val="90000"/>
              </a:lnSpc>
              <a:spcBef>
                <a:spcPts val="12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23825"/>
            <a:ext cx="8164512" cy="874713"/>
          </a:xfrm>
        </p:spPr>
        <p:txBody>
          <a:bodyPr/>
          <a:lstStyle/>
          <a:p>
            <a:r>
              <a:rPr lang="en-US" dirty="0"/>
              <a:t>RFP Sections</a:t>
            </a:r>
            <a:br>
              <a:rPr lang="en-US" dirty="0"/>
            </a:br>
            <a:r>
              <a:rPr lang="en-US" sz="2000" dirty="0"/>
              <a:t>(continued)</a:t>
            </a:r>
            <a:endParaRPr lang="en-US" dirty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M, Evaluation Factors</a:t>
            </a:r>
          </a:p>
          <a:p>
            <a:pPr lvl="1"/>
            <a:r>
              <a:rPr lang="en-US" dirty="0"/>
              <a:t>Technical/Risk </a:t>
            </a:r>
          </a:p>
          <a:p>
            <a:pPr lvl="2"/>
            <a:r>
              <a:rPr lang="en-US" dirty="0"/>
              <a:t>Subfactor A: (</a:t>
            </a:r>
            <a:r>
              <a:rPr lang="en-US" dirty="0">
                <a:solidFill>
                  <a:srgbClr val="FF0000"/>
                </a:solidFill>
              </a:rPr>
              <a:t>Subfactor Name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Subfactor B: (</a:t>
            </a:r>
            <a:r>
              <a:rPr lang="en-US" dirty="0">
                <a:solidFill>
                  <a:srgbClr val="FF0000"/>
                </a:solidFill>
              </a:rPr>
              <a:t>Subfactor Name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Subfactor C: (</a:t>
            </a:r>
            <a:r>
              <a:rPr lang="en-US" dirty="0">
                <a:solidFill>
                  <a:srgbClr val="FF0000"/>
                </a:solidFill>
              </a:rPr>
              <a:t>Subfactor Name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Past Performance</a:t>
            </a:r>
          </a:p>
          <a:p>
            <a:pPr lvl="2"/>
            <a:r>
              <a:rPr lang="en-US" dirty="0" err="1"/>
              <a:t>Recency</a:t>
            </a:r>
            <a:endParaRPr lang="en-US" dirty="0"/>
          </a:p>
          <a:p>
            <a:pPr lvl="2"/>
            <a:r>
              <a:rPr lang="en-US" dirty="0"/>
              <a:t>Relevancy </a:t>
            </a:r>
          </a:p>
          <a:p>
            <a:pPr lvl="1"/>
            <a:r>
              <a:rPr lang="en-US" dirty="0"/>
              <a:t>Cost/Price</a:t>
            </a:r>
          </a:p>
          <a:p>
            <a:pPr lvl="2"/>
            <a:r>
              <a:rPr lang="en-US" dirty="0"/>
              <a:t>Realism (cost analysis)</a:t>
            </a:r>
          </a:p>
          <a:p>
            <a:pPr lvl="2"/>
            <a:r>
              <a:rPr lang="en-US" dirty="0"/>
              <a:t>Reasonableness (price analysis)</a:t>
            </a:r>
          </a:p>
          <a:p>
            <a:pPr lvl="2"/>
            <a:r>
              <a:rPr lang="en-US" dirty="0"/>
              <a:t>Adequate Price competition is expected</a:t>
            </a:r>
          </a:p>
        </p:txBody>
      </p:sp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822A7-0C66-4129-AAEB-BD313E3259C8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0E822A7-0C66-4129-AAEB-BD313E3259C8}" type="slidenum">
              <a:rPr lang="en-US"/>
              <a:pPr/>
              <a:t>23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11604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RFP Sections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141413"/>
            <a:ext cx="8637588" cy="5256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Section M, Evaluation Factors</a:t>
            </a:r>
          </a:p>
          <a:p>
            <a:pPr lvl="1">
              <a:spcBef>
                <a:spcPct val="30000"/>
              </a:spcBef>
            </a:pPr>
            <a:r>
              <a:rPr lang="en-US" sz="2200" dirty="0"/>
              <a:t>Factor Weighting</a:t>
            </a:r>
          </a:p>
          <a:p>
            <a:pPr lvl="2">
              <a:spcBef>
                <a:spcPct val="30000"/>
              </a:spcBef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List order of importance of all factors, and if the criteria is weighted, list how</a:t>
            </a:r>
            <a:r>
              <a:rPr lang="en-US" dirty="0"/>
              <a:t>) </a:t>
            </a:r>
          </a:p>
          <a:p>
            <a:pPr lvl="1">
              <a:spcBef>
                <a:spcPct val="30000"/>
              </a:spcBef>
            </a:pPr>
            <a:r>
              <a:rPr lang="en-US" sz="2200" dirty="0"/>
              <a:t>Technical - Subfactor Weighting</a:t>
            </a:r>
          </a:p>
          <a:p>
            <a:pPr lvl="2">
              <a:spcBef>
                <a:spcPct val="30000"/>
              </a:spcBef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List order of importance of all subfactors, and if the criteria is weighted, list how</a:t>
            </a:r>
            <a:r>
              <a:rPr lang="en-US" dirty="0"/>
              <a:t>)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42E1CFE-17D0-4744-A8C1-AF8E578F18E0}" type="slidenum">
              <a:rPr lang="en-US" smtClean="0">
                <a:latin typeface="Arial" pitchFamily="34" charset="0"/>
              </a:rPr>
              <a:pPr/>
              <a:t>24</a:t>
            </a:fld>
            <a:endParaRPr lang="en-US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57163"/>
            <a:ext cx="8318500" cy="868362"/>
          </a:xfrm>
        </p:spPr>
        <p:txBody>
          <a:bodyPr/>
          <a:lstStyle/>
          <a:p>
            <a:r>
              <a:rPr lang="en-US" dirty="0"/>
              <a:t>Technical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925" y="1219200"/>
            <a:ext cx="8637588" cy="5410200"/>
          </a:xfrm>
        </p:spPr>
        <p:txBody>
          <a:bodyPr/>
          <a:lstStyle/>
          <a:p>
            <a:pPr>
              <a:spcBef>
                <a:spcPct val="30000"/>
              </a:spcBef>
              <a:buSzTx/>
            </a:pPr>
            <a:r>
              <a:rPr lang="en-US" dirty="0"/>
              <a:t>Subfactor A:  (</a:t>
            </a:r>
            <a:r>
              <a:rPr lang="en-US" dirty="0">
                <a:solidFill>
                  <a:srgbClr val="FF0000"/>
                </a:solidFill>
              </a:rPr>
              <a:t>Subfactor Name</a:t>
            </a:r>
            <a:r>
              <a:rPr lang="en-US" dirty="0"/>
              <a:t>)</a:t>
            </a:r>
          </a:p>
          <a:p>
            <a:pPr lvl="1">
              <a:spcBef>
                <a:spcPct val="30000"/>
              </a:spcBef>
              <a:buSzTx/>
            </a:pPr>
            <a:r>
              <a:rPr lang="en-US" sz="2200" dirty="0"/>
              <a:t>(</a:t>
            </a:r>
            <a:r>
              <a:rPr lang="en-US" sz="2200" dirty="0">
                <a:solidFill>
                  <a:srgbClr val="FF0000"/>
                </a:solidFill>
              </a:rPr>
              <a:t>Aspect Name – if applicable</a:t>
            </a:r>
            <a:r>
              <a:rPr lang="en-US" sz="2200" dirty="0"/>
              <a:t>) – (</a:t>
            </a:r>
            <a:r>
              <a:rPr lang="en-US" sz="2200" dirty="0">
                <a:solidFill>
                  <a:srgbClr val="FF0000"/>
                </a:solidFill>
              </a:rPr>
              <a:t>Describe the aspect</a:t>
            </a:r>
            <a:r>
              <a:rPr lang="en-US" sz="2200" dirty="0"/>
              <a:t>)</a:t>
            </a:r>
          </a:p>
          <a:p>
            <a:pPr lvl="1">
              <a:spcBef>
                <a:spcPct val="30000"/>
              </a:spcBef>
            </a:pPr>
            <a:r>
              <a:rPr lang="en-US" sz="2200" dirty="0"/>
              <a:t>(</a:t>
            </a:r>
            <a:r>
              <a:rPr lang="en-US" sz="2200" dirty="0">
                <a:solidFill>
                  <a:srgbClr val="FF0000"/>
                </a:solidFill>
              </a:rPr>
              <a:t>Aspect Name – if applicable</a:t>
            </a:r>
            <a:r>
              <a:rPr lang="en-US" sz="2200" dirty="0"/>
              <a:t>) – (</a:t>
            </a:r>
            <a:r>
              <a:rPr lang="en-US" sz="2200" dirty="0">
                <a:solidFill>
                  <a:srgbClr val="FF0000"/>
                </a:solidFill>
              </a:rPr>
              <a:t>Describe the aspect</a:t>
            </a:r>
            <a:r>
              <a:rPr lang="en-US" sz="2200" dirty="0"/>
              <a:t>)</a:t>
            </a:r>
          </a:p>
          <a:p>
            <a:pPr>
              <a:spcBef>
                <a:spcPct val="30000"/>
              </a:spcBef>
              <a:buSzTx/>
            </a:pPr>
            <a:endParaRPr lang="en-US" dirty="0"/>
          </a:p>
          <a:p>
            <a:pPr>
              <a:spcBef>
                <a:spcPct val="30000"/>
              </a:spcBef>
              <a:buSzTx/>
            </a:pPr>
            <a:r>
              <a:rPr lang="en-US" dirty="0"/>
              <a:t>Subfactor B:  (</a:t>
            </a:r>
            <a:r>
              <a:rPr lang="en-US" dirty="0">
                <a:solidFill>
                  <a:srgbClr val="FF0000"/>
                </a:solidFill>
              </a:rPr>
              <a:t>Subfactor Name</a:t>
            </a:r>
            <a:r>
              <a:rPr lang="en-US" dirty="0"/>
              <a:t>)</a:t>
            </a:r>
          </a:p>
          <a:p>
            <a:pPr lvl="1">
              <a:spcBef>
                <a:spcPct val="30000"/>
              </a:spcBef>
              <a:buSzTx/>
            </a:pPr>
            <a:r>
              <a:rPr lang="en-US" sz="2200" dirty="0"/>
              <a:t>(</a:t>
            </a:r>
            <a:r>
              <a:rPr lang="en-US" sz="2200" dirty="0">
                <a:solidFill>
                  <a:srgbClr val="FF0000"/>
                </a:solidFill>
              </a:rPr>
              <a:t>Aspect Name – if applicable</a:t>
            </a:r>
            <a:r>
              <a:rPr lang="en-US" sz="2200" dirty="0"/>
              <a:t>) – (</a:t>
            </a:r>
            <a:r>
              <a:rPr lang="en-US" sz="2200" dirty="0">
                <a:solidFill>
                  <a:srgbClr val="FF0000"/>
                </a:solidFill>
              </a:rPr>
              <a:t>Describe the aspect</a:t>
            </a:r>
            <a:r>
              <a:rPr lang="en-US" sz="2200" dirty="0"/>
              <a:t>)</a:t>
            </a:r>
          </a:p>
          <a:p>
            <a:pPr lvl="1">
              <a:spcBef>
                <a:spcPct val="30000"/>
              </a:spcBef>
            </a:pPr>
            <a:r>
              <a:rPr lang="en-US" sz="2200" dirty="0"/>
              <a:t>(</a:t>
            </a:r>
            <a:r>
              <a:rPr lang="en-US" sz="2200" dirty="0">
                <a:solidFill>
                  <a:srgbClr val="FF0000"/>
                </a:solidFill>
              </a:rPr>
              <a:t>Aspect Name – if applicable</a:t>
            </a:r>
            <a:r>
              <a:rPr lang="en-US" sz="2200" dirty="0"/>
              <a:t>) – (</a:t>
            </a:r>
            <a:r>
              <a:rPr lang="en-US" sz="2200" dirty="0">
                <a:solidFill>
                  <a:srgbClr val="FF0000"/>
                </a:solidFill>
              </a:rPr>
              <a:t>Describe the aspect</a:t>
            </a:r>
            <a:r>
              <a:rPr lang="en-US" sz="2200" dirty="0"/>
              <a:t>)</a:t>
            </a:r>
          </a:p>
          <a:p>
            <a:pPr>
              <a:spcBef>
                <a:spcPct val="30000"/>
              </a:spcBef>
              <a:buSzTx/>
            </a:pPr>
            <a:endParaRPr lang="en-US" dirty="0"/>
          </a:p>
          <a:p>
            <a:pPr>
              <a:spcBef>
                <a:spcPct val="30000"/>
              </a:spcBef>
              <a:buSzTx/>
            </a:pPr>
            <a:r>
              <a:rPr lang="en-US" dirty="0"/>
              <a:t>Subfactor C:  (</a:t>
            </a:r>
            <a:r>
              <a:rPr lang="en-US" dirty="0">
                <a:solidFill>
                  <a:srgbClr val="FF0000"/>
                </a:solidFill>
              </a:rPr>
              <a:t>Subfactor Name</a:t>
            </a:r>
            <a:r>
              <a:rPr lang="en-US" dirty="0"/>
              <a:t>)</a:t>
            </a:r>
          </a:p>
          <a:p>
            <a:pPr lvl="1">
              <a:spcBef>
                <a:spcPct val="30000"/>
              </a:spcBef>
              <a:buSzTx/>
            </a:pPr>
            <a:r>
              <a:rPr lang="en-US" sz="2200" dirty="0"/>
              <a:t>(</a:t>
            </a:r>
            <a:r>
              <a:rPr lang="en-US" sz="2200" dirty="0">
                <a:solidFill>
                  <a:srgbClr val="FF0000"/>
                </a:solidFill>
              </a:rPr>
              <a:t>Aspect Name – if applicable</a:t>
            </a:r>
            <a:r>
              <a:rPr lang="en-US" sz="2200" dirty="0"/>
              <a:t>) – (</a:t>
            </a:r>
            <a:r>
              <a:rPr lang="en-US" sz="2200" dirty="0">
                <a:solidFill>
                  <a:srgbClr val="FF0000"/>
                </a:solidFill>
              </a:rPr>
              <a:t>Describe the aspect</a:t>
            </a:r>
            <a:r>
              <a:rPr lang="en-US" sz="2200" dirty="0"/>
              <a:t>)</a:t>
            </a:r>
          </a:p>
          <a:p>
            <a:pPr lvl="1">
              <a:spcBef>
                <a:spcPct val="30000"/>
              </a:spcBef>
            </a:pPr>
            <a:r>
              <a:rPr lang="en-US" sz="2200" dirty="0"/>
              <a:t>(</a:t>
            </a:r>
            <a:r>
              <a:rPr lang="en-US" sz="2200" dirty="0">
                <a:solidFill>
                  <a:srgbClr val="FF0000"/>
                </a:solidFill>
              </a:rPr>
              <a:t>Aspect Name – if applicable</a:t>
            </a:r>
            <a:r>
              <a:rPr lang="en-US" sz="2200" dirty="0"/>
              <a:t>) – (</a:t>
            </a:r>
            <a:r>
              <a:rPr lang="en-US" sz="2200" dirty="0">
                <a:solidFill>
                  <a:srgbClr val="FF0000"/>
                </a:solidFill>
              </a:rPr>
              <a:t>Describe the aspect</a:t>
            </a:r>
            <a:r>
              <a:rPr lang="en-US" sz="2200" dirty="0"/>
              <a:t>)</a:t>
            </a:r>
          </a:p>
          <a:p>
            <a:pPr lvl="1">
              <a:spcBef>
                <a:spcPct val="30000"/>
              </a:spcBef>
            </a:pPr>
            <a:endParaRPr lang="en-US" sz="2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878E3F-C89A-4CF7-83A7-F85117B58FC8}" type="slidenum">
              <a:rPr lang="en-US" smtClean="0">
                <a:latin typeface="Arial" pitchFamily="34" charset="0"/>
              </a:rPr>
              <a:pPr/>
              <a:t>25</a:t>
            </a:fld>
            <a:endParaRPr lang="en-US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57163"/>
            <a:ext cx="8318500" cy="868362"/>
          </a:xfrm>
        </p:spPr>
        <p:txBody>
          <a:bodyPr/>
          <a:lstStyle/>
          <a:p>
            <a:r>
              <a:rPr lang="en-US" dirty="0"/>
              <a:t>Technical Risk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925" y="1125538"/>
            <a:ext cx="8637588" cy="5256212"/>
          </a:xfrm>
        </p:spPr>
        <p:txBody>
          <a:bodyPr/>
          <a:lstStyle/>
          <a:p>
            <a:pPr>
              <a:spcBef>
                <a:spcPct val="70000"/>
              </a:spcBef>
              <a:buSzTx/>
            </a:pPr>
            <a:r>
              <a:rPr lang="en-US" dirty="0"/>
              <a:t>Risk will be assessed at the subfactor level, and includes:</a:t>
            </a:r>
          </a:p>
          <a:p>
            <a:pPr lvl="1">
              <a:buSzTx/>
            </a:pPr>
            <a:r>
              <a:rPr lang="en-US" sz="2200" dirty="0"/>
              <a:t>Potential for disruption of schedule</a:t>
            </a:r>
          </a:p>
          <a:p>
            <a:pPr lvl="1">
              <a:buSzTx/>
            </a:pPr>
            <a:r>
              <a:rPr lang="en-US" sz="2200" dirty="0"/>
              <a:t>Increased cost</a:t>
            </a:r>
          </a:p>
          <a:p>
            <a:pPr lvl="1">
              <a:buSzTx/>
            </a:pPr>
            <a:r>
              <a:rPr lang="en-US" sz="2200" dirty="0"/>
              <a:t>Degradation of performance</a:t>
            </a:r>
          </a:p>
          <a:p>
            <a:pPr lvl="1">
              <a:buSzTx/>
            </a:pPr>
            <a:r>
              <a:rPr lang="en-US" sz="2200" dirty="0"/>
              <a:t>Need for increased government oversight</a:t>
            </a:r>
          </a:p>
          <a:p>
            <a:pPr lvl="1">
              <a:buSzTx/>
            </a:pPr>
            <a:r>
              <a:rPr lang="en-US" sz="2200" dirty="0"/>
              <a:t>Likelihood of unsuccessful contract performance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F653E92-D18E-4C2F-BDF8-962F9DEABD9C}" type="slidenum">
              <a:rPr lang="en-US" smtClean="0">
                <a:latin typeface="Arial" pitchFamily="34" charset="0"/>
              </a:rPr>
              <a:pPr/>
              <a:t>26</a:t>
            </a:fld>
            <a:endParaRPr lang="en-US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914400"/>
          </a:xfrm>
        </p:spPr>
        <p:txBody>
          <a:bodyPr/>
          <a:lstStyle/>
          <a:p>
            <a:r>
              <a:rPr lang="en-US" dirty="0"/>
              <a:t>Past Performance</a:t>
            </a:r>
            <a:endParaRPr lang="en-US" sz="2000" dirty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44575"/>
            <a:ext cx="8637588" cy="5543550"/>
          </a:xfrm>
        </p:spPr>
        <p:txBody>
          <a:bodyPr/>
          <a:lstStyle/>
          <a:p>
            <a:pPr>
              <a:spcBef>
                <a:spcPct val="30000"/>
              </a:spcBef>
              <a:buSzTx/>
            </a:pPr>
            <a:r>
              <a:rPr lang="en-US" dirty="0"/>
              <a:t>Past Performance Factor – Past Performance Team will  determine:</a:t>
            </a:r>
          </a:p>
          <a:p>
            <a:pPr lvl="1">
              <a:spcBef>
                <a:spcPct val="30000"/>
              </a:spcBef>
              <a:buSzTx/>
            </a:pPr>
            <a:r>
              <a:rPr lang="en-US" sz="2200" dirty="0"/>
              <a:t>Recency – </a:t>
            </a:r>
            <a:r>
              <a:rPr lang="en-US" sz="2200" dirty="0">
                <a:solidFill>
                  <a:srgbClr val="FF0000"/>
                </a:solidFill>
              </a:rPr>
              <a:t>X</a:t>
            </a:r>
            <a:r>
              <a:rPr lang="en-US" sz="2200" dirty="0"/>
              <a:t> contract performance references within the last </a:t>
            </a:r>
            <a:r>
              <a:rPr lang="en-US" sz="2200" dirty="0">
                <a:solidFill>
                  <a:srgbClr val="FF0000"/>
                </a:solidFill>
              </a:rPr>
              <a:t>X</a:t>
            </a:r>
            <a:r>
              <a:rPr lang="en-US" sz="2200" dirty="0"/>
              <a:t> years from solicitation issue date for prime &amp; major/critical subs  </a:t>
            </a:r>
          </a:p>
          <a:p>
            <a:pPr lvl="1">
              <a:spcBef>
                <a:spcPct val="30000"/>
              </a:spcBef>
              <a:buSzTx/>
            </a:pPr>
            <a:r>
              <a:rPr lang="en-US" sz="2200" dirty="0"/>
              <a:t>Relevancy –  Provide supply/service similar to the size, scope and complexity of the program</a:t>
            </a:r>
          </a:p>
          <a:p>
            <a:pPr lvl="2">
              <a:spcBef>
                <a:spcPct val="30000"/>
              </a:spcBef>
              <a:buSzTx/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List the important aspects the define the relevancy criteria</a:t>
            </a:r>
            <a:r>
              <a:rPr lang="en-US" dirty="0"/>
              <a:t>)</a:t>
            </a:r>
          </a:p>
          <a:p>
            <a:pPr lvl="2">
              <a:spcBef>
                <a:spcPct val="30000"/>
              </a:spcBef>
              <a:buSzTx/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Aspect</a:t>
            </a:r>
            <a:r>
              <a:rPr lang="en-US" dirty="0"/>
              <a:t>)</a:t>
            </a:r>
          </a:p>
          <a:p>
            <a:pPr lvl="2">
              <a:spcBef>
                <a:spcPct val="30000"/>
              </a:spcBef>
              <a:buSzTx/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Aspect</a:t>
            </a:r>
            <a:r>
              <a:rPr lang="en-US" dirty="0"/>
              <a:t>)</a:t>
            </a:r>
          </a:p>
          <a:p>
            <a:pPr lvl="2">
              <a:spcBef>
                <a:spcPct val="30000"/>
              </a:spcBef>
              <a:buSzTx/>
            </a:pPr>
            <a:r>
              <a:rPr lang="en-US" dirty="0"/>
              <a:t>Etc.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9AAE351-F42A-4DA2-96CD-6B8B53851D45}" type="slidenum">
              <a:rPr lang="en-US" smtClean="0">
                <a:latin typeface="Arial" pitchFamily="34" charset="0"/>
              </a:rPr>
              <a:pPr/>
              <a:t>27</a:t>
            </a:fld>
            <a:endParaRPr lang="en-US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868363"/>
          </a:xfrm>
        </p:spPr>
        <p:txBody>
          <a:bodyPr/>
          <a:lstStyle/>
          <a:p>
            <a:r>
              <a:rPr lang="en-US" dirty="0"/>
              <a:t>Cost/Price</a:t>
            </a: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288925" y="1125538"/>
            <a:ext cx="8637588" cy="52562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30000"/>
              </a:spcBef>
              <a:buFontTx/>
              <a:buChar char="•"/>
            </a:pPr>
            <a:r>
              <a:rPr lang="en-US" sz="2400" i="0" dirty="0">
                <a:solidFill>
                  <a:schemeClr val="tx1"/>
                </a:solidFill>
              </a:rPr>
              <a:t>  </a:t>
            </a:r>
            <a:r>
              <a:rPr lang="en-US" sz="2400" i="0" dirty="0">
                <a:solidFill>
                  <a:schemeClr val="tx1"/>
                </a:solidFill>
                <a:cs typeface="Arial" pitchFamily="34" charset="0"/>
              </a:rPr>
              <a:t>The Contracting Officer will evaluate price for:</a:t>
            </a:r>
          </a:p>
          <a:p>
            <a:pPr marL="741363" lvl="1" indent="-284163" eaLnBrk="0" hangingPunct="0">
              <a:spcBef>
                <a:spcPct val="30000"/>
              </a:spcBef>
              <a:buFontTx/>
              <a:buChar char="•"/>
            </a:pPr>
            <a:r>
              <a:rPr lang="en-US" sz="2200" i="0" dirty="0">
                <a:solidFill>
                  <a:schemeClr val="tx1"/>
                </a:solidFill>
                <a:cs typeface="Arial" pitchFamily="34" charset="0"/>
              </a:rPr>
              <a:t>Realism (cost analysis)</a:t>
            </a:r>
          </a:p>
          <a:p>
            <a:pPr marL="741363" lvl="1" indent="-284163" eaLnBrk="0" hangingPunct="0">
              <a:spcBef>
                <a:spcPct val="30000"/>
              </a:spcBef>
              <a:buFontTx/>
              <a:buChar char="•"/>
            </a:pPr>
            <a:r>
              <a:rPr lang="en-US" sz="2200" i="0" dirty="0">
                <a:solidFill>
                  <a:schemeClr val="tx1"/>
                </a:solidFill>
                <a:cs typeface="Arial" pitchFamily="34" charset="0"/>
              </a:rPr>
              <a:t>Reasonableness (price analysis)</a:t>
            </a:r>
          </a:p>
          <a:p>
            <a:pPr marL="741363" lvl="1" indent="-284163" eaLnBrk="0" hangingPunct="0">
              <a:spcBef>
                <a:spcPct val="30000"/>
              </a:spcBef>
              <a:buFontTx/>
              <a:buChar char="•"/>
            </a:pPr>
            <a:r>
              <a:rPr lang="en-US" sz="2200" i="0" dirty="0">
                <a:solidFill>
                  <a:schemeClr val="tx1"/>
                </a:solidFill>
                <a:cs typeface="Arial" pitchFamily="34" charset="0"/>
              </a:rPr>
              <a:t>Adequate price competition is expected</a:t>
            </a:r>
          </a:p>
          <a:p>
            <a:pPr marL="1198563" lvl="2" indent="-284163" eaLnBrk="0" hangingPunct="0">
              <a:spcBef>
                <a:spcPct val="30000"/>
              </a:spcBef>
              <a:buFontTx/>
              <a:buChar char="•"/>
            </a:pPr>
            <a:r>
              <a:rPr lang="en-US" sz="2000" i="0" dirty="0">
                <a:solidFill>
                  <a:schemeClr val="tx1"/>
                </a:solidFill>
                <a:cs typeface="Arial" pitchFamily="34" charset="0"/>
              </a:rPr>
              <a:t>Comparison of the proposed prices </a:t>
            </a:r>
          </a:p>
          <a:p>
            <a:pPr marL="1198563" lvl="2" indent="-284163" eaLnBrk="0" hangingPunct="0">
              <a:spcBef>
                <a:spcPct val="30000"/>
              </a:spcBef>
              <a:buFontTx/>
              <a:buChar char="•"/>
            </a:pPr>
            <a:r>
              <a:rPr lang="en-US" sz="2000" i="0" dirty="0">
                <a:solidFill>
                  <a:schemeClr val="tx1"/>
                </a:solidFill>
                <a:cs typeface="Arial" pitchFamily="34" charset="0"/>
              </a:rPr>
              <a:t>Comparison with historical pricing</a:t>
            </a:r>
          </a:p>
          <a:p>
            <a:pPr marL="1198563" lvl="2" indent="-284163" eaLnBrk="0" hangingPunct="0">
              <a:spcBef>
                <a:spcPct val="30000"/>
              </a:spcBef>
              <a:buFontTx/>
              <a:buChar char="•"/>
            </a:pPr>
            <a:r>
              <a:rPr lang="en-US" sz="2000" i="0" dirty="0">
                <a:solidFill>
                  <a:schemeClr val="tx1"/>
                </a:solidFill>
                <a:cs typeface="Arial" pitchFamily="34" charset="0"/>
              </a:rPr>
              <a:t>May require field pricing support if inadequate competition obtained</a:t>
            </a:r>
          </a:p>
          <a:p>
            <a:pPr marL="1198563" lvl="2" indent="-284163" eaLnBrk="0" hangingPunct="0">
              <a:spcBef>
                <a:spcPct val="30000"/>
              </a:spcBef>
              <a:buFontTx/>
              <a:buChar char="•"/>
            </a:pPr>
            <a:r>
              <a:rPr lang="en-US" sz="2000" i="0" dirty="0">
                <a:solidFill>
                  <a:schemeClr val="tx1"/>
                </a:solidFill>
                <a:cs typeface="Arial" pitchFamily="34" charset="0"/>
              </a:rPr>
              <a:t>Proposed prices will be evaluated for consistency with various elements of the offeror’s Technical Proposal </a:t>
            </a:r>
          </a:p>
          <a:p>
            <a:pPr marL="1198563" lvl="2" indent="-284163" eaLnBrk="0" hangingPunct="0">
              <a:spcBef>
                <a:spcPct val="30000"/>
              </a:spcBef>
              <a:buFontTx/>
              <a:buChar char="•"/>
            </a:pPr>
            <a:endParaRPr lang="en-US" sz="2000" i="0" dirty="0">
              <a:solidFill>
                <a:schemeClr val="tx1"/>
              </a:solidFill>
              <a:cs typeface="Arial" pitchFamily="34" charset="0"/>
            </a:endParaRPr>
          </a:p>
          <a:p>
            <a:pPr marL="1655763" lvl="3" indent="-284163" eaLnBrk="0" hangingPunct="0">
              <a:spcBef>
                <a:spcPct val="30000"/>
              </a:spcBef>
              <a:buFontTx/>
              <a:buChar char="•"/>
            </a:pPr>
            <a:endParaRPr lang="en-US" sz="2400" i="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EA9ADA-F0A5-4E96-A13B-C7EF135897BC}" type="slidenum">
              <a:rPr lang="en-US"/>
              <a:pPr/>
              <a:t>28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8683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Major Milestones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141413"/>
            <a:ext cx="8637588" cy="5256212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tabLst>
                <a:tab pos="5719763" algn="l"/>
                <a:tab pos="6061075" algn="l"/>
              </a:tabLst>
            </a:pPr>
            <a:r>
              <a:rPr lang="en-US" u="sng" dirty="0"/>
              <a:t>Milestone</a:t>
            </a:r>
            <a:r>
              <a:rPr lang="en-US" dirty="0"/>
              <a:t>		</a:t>
            </a:r>
            <a:r>
              <a:rPr lang="en-US" u="sng" dirty="0"/>
              <a:t>Date</a:t>
            </a:r>
          </a:p>
          <a:p>
            <a:pPr>
              <a:lnSpc>
                <a:spcPct val="90000"/>
              </a:lnSpc>
              <a:buFontTx/>
              <a:buNone/>
              <a:tabLst>
                <a:tab pos="5719763" algn="l"/>
                <a:tab pos="6061075" algn="l"/>
              </a:tabLst>
            </a:pPr>
            <a:r>
              <a:rPr lang="en-US" sz="2100" dirty="0"/>
              <a:t>Issue Final Request for Proposal (RFP)		</a:t>
            </a:r>
          </a:p>
          <a:p>
            <a:pPr>
              <a:lnSpc>
                <a:spcPct val="90000"/>
              </a:lnSpc>
              <a:buFontTx/>
              <a:buNone/>
              <a:tabLst>
                <a:tab pos="5719763" algn="l"/>
                <a:tab pos="6061075" algn="l"/>
              </a:tabLst>
            </a:pPr>
            <a:r>
              <a:rPr lang="en-US" sz="2100" dirty="0"/>
              <a:t>Past Performance Information Due		</a:t>
            </a:r>
          </a:p>
          <a:p>
            <a:pPr>
              <a:lnSpc>
                <a:spcPct val="90000"/>
              </a:lnSpc>
              <a:buFontTx/>
              <a:buNone/>
              <a:tabLst>
                <a:tab pos="5719763" algn="l"/>
                <a:tab pos="6061075" algn="l"/>
              </a:tabLst>
            </a:pPr>
            <a:r>
              <a:rPr lang="en-US" sz="2100" dirty="0"/>
              <a:t>Technical Proposals Due (RFP Closing Date)		</a:t>
            </a:r>
          </a:p>
          <a:p>
            <a:pPr>
              <a:lnSpc>
                <a:spcPct val="90000"/>
              </a:lnSpc>
              <a:buFontTx/>
              <a:buNone/>
              <a:tabLst>
                <a:tab pos="5719763" algn="l"/>
                <a:tab pos="6061075" algn="l"/>
              </a:tabLst>
            </a:pPr>
            <a:r>
              <a:rPr lang="en-US" sz="2100" dirty="0"/>
              <a:t>Contract Award		</a:t>
            </a:r>
          </a:p>
          <a:p>
            <a:pPr>
              <a:lnSpc>
                <a:spcPct val="90000"/>
              </a:lnSpc>
              <a:buFontTx/>
              <a:buNone/>
              <a:tabLst>
                <a:tab pos="5719763" algn="l"/>
                <a:tab pos="6061075" algn="l"/>
              </a:tabLst>
            </a:pPr>
            <a:r>
              <a:rPr lang="en-US" sz="2100" dirty="0"/>
              <a:t>Transition Period		</a:t>
            </a:r>
          </a:p>
          <a:p>
            <a:pPr>
              <a:lnSpc>
                <a:spcPct val="90000"/>
              </a:lnSpc>
              <a:buFontTx/>
              <a:buNone/>
              <a:tabLst>
                <a:tab pos="5719763" algn="l"/>
                <a:tab pos="6061075" algn="l"/>
              </a:tabLst>
            </a:pPr>
            <a:r>
              <a:rPr lang="en-US" sz="2100" dirty="0"/>
              <a:t>Contract Start		</a:t>
            </a:r>
          </a:p>
          <a:p>
            <a:pPr>
              <a:lnSpc>
                <a:spcPct val="90000"/>
              </a:lnSpc>
              <a:buFontTx/>
              <a:buNone/>
              <a:tabLst>
                <a:tab pos="5719763" algn="l"/>
                <a:tab pos="6061075" algn="l"/>
              </a:tabLst>
            </a:pPr>
            <a:r>
              <a:rPr lang="en-US" sz="2100" dirty="0"/>
              <a:t>*Note: Dates are subject to change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3C9281-F340-4FE4-A54C-9B21BED6820D}" type="slidenum">
              <a:rPr lang="en-US"/>
              <a:pPr/>
              <a:t>29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11163" y="1508125"/>
            <a:ext cx="8318500" cy="2843213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48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800" i="1" dirty="0">
                <a:solidFill>
                  <a:schemeClr val="tx2"/>
                </a:solidFill>
              </a:rPr>
              <a:t>QUESTION &amp; ANSWER SESSION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1962150" y="6118225"/>
            <a:ext cx="5122863" cy="731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151C77"/>
              </a:buClr>
              <a:buSzPct val="80000"/>
              <a:buFont typeface="Wingdings" pitchFamily="2" charset="2"/>
              <a:buNone/>
            </a:pPr>
            <a:r>
              <a:rPr lang="en-US" sz="1800" i="1" dirty="0">
                <a:solidFill>
                  <a:schemeClr val="bg1"/>
                </a:solidFill>
              </a:rPr>
              <a:t>Source Selection Sensitive – See FAR 3.104</a:t>
            </a:r>
          </a:p>
          <a:p>
            <a:pPr algn="ctr"/>
            <a:endParaRPr lang="en-US" sz="2400" i="1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23A3AEA-1617-4569-A8FA-F7FDD3615A40}" type="slidenum">
              <a:rPr lang="en-US"/>
              <a:pPr/>
              <a:t>3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8683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Agenda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141413"/>
            <a:ext cx="8637588" cy="5256212"/>
          </a:xfrm>
          <a:noFill/>
        </p:spPr>
        <p:txBody>
          <a:bodyPr/>
          <a:lstStyle/>
          <a:p>
            <a:pPr>
              <a:tabLst>
                <a:tab pos="571500" algn="l"/>
                <a:tab pos="636588" algn="l"/>
              </a:tabLst>
            </a:pPr>
            <a:r>
              <a:rPr lang="en-US" sz="2400" dirty="0"/>
              <a:t>Program Overview</a:t>
            </a:r>
          </a:p>
          <a:p>
            <a:pPr marL="803275" lvl="2" indent="0">
              <a:buFontTx/>
              <a:buNone/>
              <a:tabLst>
                <a:tab pos="571500" algn="l"/>
                <a:tab pos="636588" algn="l"/>
              </a:tabLst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Name</a:t>
            </a:r>
            <a:r>
              <a:rPr lang="en-US" dirty="0"/>
              <a:t>)</a:t>
            </a:r>
          </a:p>
          <a:p>
            <a:pPr marL="803275" lvl="2" indent="0">
              <a:buFontTx/>
              <a:buNone/>
              <a:tabLst>
                <a:tab pos="571500" algn="l"/>
                <a:tab pos="636588" algn="l"/>
              </a:tabLst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Project name</a:t>
            </a:r>
            <a:r>
              <a:rPr lang="en-US" dirty="0"/>
              <a:t>) Program Manager</a:t>
            </a:r>
          </a:p>
          <a:p>
            <a:pPr marL="803275" lvl="2" indent="0">
              <a:buFontTx/>
              <a:buNone/>
              <a:tabLst>
                <a:tab pos="571500" algn="l"/>
                <a:tab pos="636588" algn="l"/>
              </a:tabLst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Office Symbol</a:t>
            </a:r>
            <a:r>
              <a:rPr lang="en-US" dirty="0"/>
              <a:t>)</a:t>
            </a:r>
          </a:p>
          <a:p>
            <a:pPr>
              <a:tabLst>
                <a:tab pos="571500" algn="l"/>
                <a:tab pos="636588" algn="l"/>
              </a:tabLst>
            </a:pPr>
            <a:r>
              <a:rPr lang="en-US" sz="2400" dirty="0"/>
              <a:t>Request For Proposal (RFP) Overview</a:t>
            </a:r>
          </a:p>
          <a:p>
            <a:pPr marL="803275" lvl="2" indent="0">
              <a:buFontTx/>
              <a:buNone/>
              <a:tabLst>
                <a:tab pos="571500" algn="l"/>
                <a:tab pos="636588" algn="l"/>
              </a:tabLst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Name</a:t>
            </a:r>
            <a:r>
              <a:rPr lang="en-US" dirty="0"/>
              <a:t>)</a:t>
            </a:r>
          </a:p>
          <a:p>
            <a:pPr marL="803275" lvl="2" indent="0">
              <a:buFontTx/>
              <a:buNone/>
              <a:tabLst>
                <a:tab pos="571500" algn="l"/>
                <a:tab pos="636588" algn="l"/>
              </a:tabLst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Project Name</a:t>
            </a:r>
            <a:r>
              <a:rPr lang="en-US" dirty="0"/>
              <a:t>) Contracting Officer</a:t>
            </a:r>
          </a:p>
          <a:p>
            <a:pPr marL="803275" lvl="2" indent="0">
              <a:buFontTx/>
              <a:buNone/>
              <a:tabLst>
                <a:tab pos="571500" algn="l"/>
                <a:tab pos="636588" algn="l"/>
              </a:tabLst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Office Symbol</a:t>
            </a:r>
            <a:r>
              <a:rPr lang="en-US" dirty="0"/>
              <a:t>)</a:t>
            </a:r>
          </a:p>
          <a:p>
            <a:pPr>
              <a:tabLst>
                <a:tab pos="571500" algn="l"/>
                <a:tab pos="636588" algn="l"/>
              </a:tabLst>
            </a:pPr>
            <a:r>
              <a:rPr lang="en-US" sz="2400" dirty="0"/>
              <a:t>Question and Answer Session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4BB08B-D361-4870-B9E4-1F1EB292B1F5}" type="slidenum">
              <a:rPr lang="en-US"/>
              <a:pPr/>
              <a:t>4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 dirty="0"/>
              <a:t>	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411163" y="1508125"/>
            <a:ext cx="8318500" cy="28432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4800" dirty="0">
              <a:solidFill>
                <a:srgbClr val="151C77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800" i="1" dirty="0">
                <a:solidFill>
                  <a:schemeClr val="tx2"/>
                </a:solidFill>
              </a:rPr>
              <a:t>PROGRAM OVERVIEW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5118100" y="5254625"/>
            <a:ext cx="3656013" cy="1143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Name</a:t>
            </a:r>
            <a:r>
              <a:rPr lang="en-US" sz="2400" dirty="0"/>
              <a:t>)</a:t>
            </a:r>
          </a:p>
          <a:p>
            <a:pPr algn="r"/>
            <a:r>
              <a:rPr lang="en-US" sz="2400" dirty="0"/>
              <a:t>Program Manager</a:t>
            </a:r>
          </a:p>
          <a:p>
            <a:pPr algn="r"/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Office Symbol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18500" cy="868363"/>
          </a:xfrm>
          <a:noFill/>
        </p:spPr>
        <p:txBody>
          <a:bodyPr lIns="92075" tIns="46038" rIns="92075" bIns="46038" anchorCtr="0"/>
          <a:lstStyle/>
          <a:p>
            <a:r>
              <a:rPr lang="en-US" dirty="0">
                <a:solidFill>
                  <a:schemeClr val="tx2"/>
                </a:solidFill>
              </a:rPr>
              <a:t>Program Overview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030" y="1351620"/>
            <a:ext cx="8637588" cy="5256212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dirty="0"/>
              <a:t>Contract Scope of Work</a:t>
            </a:r>
          </a:p>
          <a:p>
            <a:pPr>
              <a:lnSpc>
                <a:spcPct val="90000"/>
              </a:lnSpc>
            </a:pPr>
            <a:r>
              <a:rPr lang="en-US" dirty="0"/>
              <a:t>Priced Optional Contract Line Item Numbers (CLINS)</a:t>
            </a:r>
          </a:p>
          <a:p>
            <a:pPr>
              <a:lnSpc>
                <a:spcPct val="90000"/>
              </a:lnSpc>
            </a:pPr>
            <a:r>
              <a:rPr lang="en-US" dirty="0"/>
              <a:t>Summary of PWS Changes Since Draft PWS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432675" cy="939800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dirty="0">
                <a:solidFill>
                  <a:srgbClr val="002060"/>
                </a:solidFill>
              </a:rPr>
              <a:t>Contract Scope of Work</a:t>
            </a:r>
          </a:p>
        </p:txBody>
      </p:sp>
      <p:sp>
        <p:nvSpPr>
          <p:cNvPr id="412676" name="Rectangle 4"/>
          <p:cNvSpPr>
            <a:spLocks noChangeArrowheads="1"/>
          </p:cNvSpPr>
          <p:nvPr/>
        </p:nvSpPr>
        <p:spPr bwMode="auto">
          <a:xfrm>
            <a:off x="509807" y="1177583"/>
            <a:ext cx="8069262" cy="35394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  (</a:t>
            </a:r>
            <a:r>
              <a:rPr lang="en-US" dirty="0">
                <a:solidFill>
                  <a:srgbClr val="FF0000"/>
                </a:solidFill>
              </a:rPr>
              <a:t>Summarize contract scope in bullet format</a:t>
            </a:r>
            <a:r>
              <a:rPr lang="en-US" dirty="0"/>
              <a:t>)</a:t>
            </a:r>
          </a:p>
          <a:p>
            <a:pPr algn="l">
              <a:buFontTx/>
              <a:buChar char="•"/>
            </a:pPr>
            <a:endParaRPr lang="en-US" sz="2400" dirty="0"/>
          </a:p>
          <a:p>
            <a:pPr algn="l"/>
            <a:r>
              <a:rPr lang="en-US" dirty="0">
                <a:solidFill>
                  <a:srgbClr val="FF0000"/>
                </a:solidFill>
              </a:rPr>
              <a:t>Include:</a:t>
            </a:r>
          </a:p>
          <a:p>
            <a:pPr algn="l">
              <a:buFontTx/>
              <a:buChar char="•"/>
            </a:pPr>
            <a:r>
              <a:rPr lang="en-US" dirty="0"/>
              <a:t>  Location(s)</a:t>
            </a:r>
          </a:p>
          <a:p>
            <a:pPr algn="l">
              <a:buFontTx/>
              <a:buChar char="•"/>
            </a:pPr>
            <a:endParaRPr lang="en-US" dirty="0"/>
          </a:p>
          <a:p>
            <a:pPr algn="l">
              <a:buFontTx/>
              <a:buChar char="•"/>
            </a:pPr>
            <a:r>
              <a:rPr lang="en-US" dirty="0"/>
              <a:t>  Customer(s)</a:t>
            </a:r>
          </a:p>
          <a:p>
            <a:pPr algn="l">
              <a:buFontTx/>
              <a:buChar char="•"/>
            </a:pPr>
            <a:endParaRPr lang="en-US" dirty="0"/>
          </a:p>
          <a:p>
            <a:pPr algn="l">
              <a:buFontTx/>
              <a:buChar char="•"/>
            </a:pPr>
            <a:r>
              <a:rPr lang="en-US" dirty="0"/>
              <a:t>  What the supply/service provides</a:t>
            </a:r>
          </a:p>
          <a:p>
            <a:pPr algn="l">
              <a:buFontTx/>
              <a:buChar char="•"/>
            </a:pPr>
            <a:endParaRPr lang="en-US" dirty="0"/>
          </a:p>
          <a:p>
            <a:pPr algn="l">
              <a:buFontTx/>
              <a:buChar char="•"/>
            </a:pPr>
            <a:r>
              <a:rPr lang="en-US" dirty="0"/>
              <a:t>  Etc.</a:t>
            </a:r>
          </a:p>
          <a:p>
            <a:pPr lvl="1" algn="l"/>
            <a:r>
              <a:rPr lang="en-US" sz="2000" dirty="0"/>
              <a:t>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51497-439C-432F-B0AF-728D58768352}" type="slidenum">
              <a:rPr lang="en-US" smtClean="0"/>
              <a:pPr/>
              <a:t>6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47145"/>
            <a:ext cx="7432675" cy="939800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dirty="0"/>
              <a:t>Priced Options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458913"/>
            <a:ext cx="8397875" cy="4424362"/>
          </a:xfrm>
          <a:noFill/>
          <a:ln/>
        </p:spPr>
        <p:txBody>
          <a:bodyPr lIns="92075" tIns="46038" rIns="92075" bIns="46038"/>
          <a:lstStyle/>
          <a:p>
            <a:r>
              <a:rPr lang="en-US" dirty="0">
                <a:solidFill>
                  <a:srgbClr val="FF0000"/>
                </a:solidFill>
              </a:rPr>
              <a:t>XX</a:t>
            </a:r>
            <a:r>
              <a:rPr lang="en-US" dirty="0"/>
              <a:t> Priced Optional Contract Line Items (CLINS)</a:t>
            </a:r>
          </a:p>
          <a:p>
            <a:pPr lvl="1">
              <a:buNone/>
            </a:pPr>
            <a:r>
              <a:rPr lang="en-US" dirty="0"/>
              <a:t>#1:  (</a:t>
            </a:r>
            <a:r>
              <a:rPr lang="en-US" dirty="0">
                <a:solidFill>
                  <a:srgbClr val="FF0000"/>
                </a:solidFill>
              </a:rPr>
              <a:t>List option CLIN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#2 : (</a:t>
            </a:r>
            <a:r>
              <a:rPr lang="en-US" dirty="0">
                <a:solidFill>
                  <a:srgbClr val="FF0000"/>
                </a:solidFill>
              </a:rPr>
              <a:t>List option CLIN</a:t>
            </a:r>
            <a:r>
              <a:rPr lang="en-US" dirty="0"/>
              <a:t>) </a:t>
            </a:r>
          </a:p>
          <a:p>
            <a:pPr lvl="1">
              <a:buNone/>
            </a:pPr>
            <a:r>
              <a:rPr lang="en-US" dirty="0"/>
              <a:t>#3:  (</a:t>
            </a:r>
            <a:r>
              <a:rPr lang="en-US" dirty="0">
                <a:solidFill>
                  <a:srgbClr val="FF0000"/>
                </a:solidFill>
              </a:rPr>
              <a:t>List option CLIN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#4:  (</a:t>
            </a:r>
            <a:r>
              <a:rPr lang="en-US" dirty="0">
                <a:solidFill>
                  <a:srgbClr val="FF0000"/>
                </a:solidFill>
              </a:rPr>
              <a:t>List option CLIN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#5:  (</a:t>
            </a:r>
            <a:r>
              <a:rPr lang="en-US" dirty="0">
                <a:solidFill>
                  <a:srgbClr val="FF0000"/>
                </a:solidFill>
              </a:rPr>
              <a:t>List option CLIN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Etc.</a:t>
            </a:r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51497-439C-432F-B0AF-728D58768352}" type="slidenum">
              <a:rPr lang="en-US" smtClean="0"/>
              <a:pPr/>
              <a:t>7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E58B5BC-FE79-42AE-87BF-2D49A1AB962C}" type="slidenum">
              <a:rPr lang="en-US"/>
              <a:pPr/>
              <a:t>8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41" y="294290"/>
            <a:ext cx="8318500" cy="868363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Summary of PWS Changes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141413"/>
            <a:ext cx="8637588" cy="5256212"/>
          </a:xfrm>
          <a:noFill/>
        </p:spPr>
        <p:txBody>
          <a:bodyPr/>
          <a:lstStyle/>
          <a:p>
            <a:r>
              <a:rPr lang="en-US" sz="2000" dirty="0"/>
              <a:t> (</a:t>
            </a:r>
            <a:r>
              <a:rPr lang="en-US" sz="2000" dirty="0">
                <a:solidFill>
                  <a:srgbClr val="FF0000"/>
                </a:solidFill>
              </a:rPr>
              <a:t>Summarize PWS changes in bullet format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Include:</a:t>
            </a:r>
          </a:p>
          <a:p>
            <a:r>
              <a:rPr lang="en-US" sz="2000" dirty="0"/>
              <a:t>  Increase in requirements scope</a:t>
            </a:r>
          </a:p>
          <a:p>
            <a:r>
              <a:rPr lang="en-US" sz="2000" dirty="0"/>
              <a:t>  Change in customer(s)</a:t>
            </a:r>
          </a:p>
          <a:p>
            <a:r>
              <a:rPr lang="en-US" sz="2000" dirty="0"/>
              <a:t>  Clarifications/Typo corrections</a:t>
            </a:r>
          </a:p>
          <a:p>
            <a:r>
              <a:rPr lang="en-US" sz="2000" dirty="0"/>
              <a:t>  Etc.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88EB2E-1935-43C6-A4DD-DFE1E6F73210}" type="slidenum">
              <a:rPr lang="en-US"/>
              <a:pPr/>
              <a:t>9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1163" y="1508125"/>
            <a:ext cx="8318500" cy="2843213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48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800" i="1" dirty="0">
                <a:solidFill>
                  <a:schemeClr val="tx2"/>
                </a:solidFill>
              </a:rPr>
              <a:t>RFP OVERVIEW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5118100" y="5254625"/>
            <a:ext cx="3656013" cy="1143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Name</a:t>
            </a:r>
            <a:r>
              <a:rPr lang="en-US" sz="2400" dirty="0"/>
              <a:t>)</a:t>
            </a:r>
          </a:p>
          <a:p>
            <a:pPr algn="r"/>
            <a:r>
              <a:rPr lang="en-US" sz="2400" dirty="0"/>
              <a:t>Contracting Officer</a:t>
            </a:r>
          </a:p>
          <a:p>
            <a:pPr algn="r"/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Office symbol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efingtemp">
  <a:themeElements>
    <a:clrScheme name="briefingtemp 14">
      <a:dk1>
        <a:srgbClr val="000000"/>
      </a:dk1>
      <a:lt1>
        <a:srgbClr val="FFFFFF"/>
      </a:lt1>
      <a:dk2>
        <a:srgbClr val="0C2D83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0C2D83"/>
      </a:hlink>
      <a:folHlink>
        <a:srgbClr val="93AFF5"/>
      </a:folHlink>
    </a:clrScheme>
    <a:fontScheme name="briefing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riefing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te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te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temp 8">
        <a:dk1>
          <a:srgbClr val="0000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FF"/>
        </a:accent1>
        <a:accent2>
          <a:srgbClr val="33CC33"/>
        </a:accent2>
        <a:accent3>
          <a:srgbClr val="AAAAAA"/>
        </a:accent3>
        <a:accent4>
          <a:srgbClr val="DADADA"/>
        </a:accent4>
        <a:accent5>
          <a:srgbClr val="AAAAFF"/>
        </a:accent5>
        <a:accent6>
          <a:srgbClr val="2DB92D"/>
        </a:accent6>
        <a:hlink>
          <a:srgbClr val="EFEF11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temp 9">
        <a:dk1>
          <a:srgbClr val="777777"/>
        </a:dk1>
        <a:lt1>
          <a:srgbClr val="FFFFFF"/>
        </a:lt1>
        <a:dk2>
          <a:srgbClr val="000000"/>
        </a:dk2>
        <a:lt2>
          <a:srgbClr val="FF3300"/>
        </a:lt2>
        <a:accent1>
          <a:srgbClr val="0000FF"/>
        </a:accent1>
        <a:accent2>
          <a:srgbClr val="33CC33"/>
        </a:accent2>
        <a:accent3>
          <a:srgbClr val="AAAAAA"/>
        </a:accent3>
        <a:accent4>
          <a:srgbClr val="DADADA"/>
        </a:accent4>
        <a:accent5>
          <a:srgbClr val="AAAAFF"/>
        </a:accent5>
        <a:accent6>
          <a:srgbClr val="2DB92D"/>
        </a:accent6>
        <a:hlink>
          <a:srgbClr val="FFFF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temp 10">
        <a:dk1>
          <a:srgbClr val="000000"/>
        </a:dk1>
        <a:lt1>
          <a:srgbClr val="FFFFFF"/>
        </a:lt1>
        <a:dk2>
          <a:srgbClr val="000099"/>
        </a:dk2>
        <a:lt2>
          <a:srgbClr val="FFFF00"/>
        </a:lt2>
        <a:accent1>
          <a:srgbClr val="0000FF"/>
        </a:accent1>
        <a:accent2>
          <a:srgbClr val="FF0000"/>
        </a:accent2>
        <a:accent3>
          <a:srgbClr val="AAAACA"/>
        </a:accent3>
        <a:accent4>
          <a:srgbClr val="DADADA"/>
        </a:accent4>
        <a:accent5>
          <a:srgbClr val="AAAAFF"/>
        </a:accent5>
        <a:accent6>
          <a:srgbClr val="E70000"/>
        </a:accent6>
        <a:hlink>
          <a:srgbClr val="0080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temp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0099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temp 12">
        <a:dk1>
          <a:srgbClr val="000000"/>
        </a:dk1>
        <a:lt1>
          <a:srgbClr val="FFFFFF"/>
        </a:lt1>
        <a:dk2>
          <a:srgbClr val="0C2D83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0099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temp 13">
        <a:dk1>
          <a:srgbClr val="000000"/>
        </a:dk1>
        <a:lt1>
          <a:srgbClr val="FFFFFF"/>
        </a:lt1>
        <a:dk2>
          <a:srgbClr val="0C2D83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0C2D8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temp 14">
        <a:dk1>
          <a:srgbClr val="000000"/>
        </a:dk1>
        <a:lt1>
          <a:srgbClr val="FFFFFF"/>
        </a:lt1>
        <a:dk2>
          <a:srgbClr val="0C2D83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0C2D83"/>
        </a:hlink>
        <a:folHlink>
          <a:srgbClr val="93AFF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2E9363F09A7049ADEBC8AD0D1F919E" ma:contentTypeVersion="4" ma:contentTypeDescription="Create a new document." ma:contentTypeScope="" ma:versionID="1830b17b0718a692118d3dce8ad50769">
  <xsd:schema xmlns:xsd="http://www.w3.org/2001/XMLSchema" xmlns:xs="http://www.w3.org/2001/XMLSchema" xmlns:p="http://schemas.microsoft.com/office/2006/metadata/properties" xmlns:ns2="2b56e916-09f5-4e91-b1c7-b58216f528ff" targetNamespace="http://schemas.microsoft.com/office/2006/metadata/properties" ma:root="true" ma:fieldsID="108a85266a403170377fef970eab5b2a" ns2:_="">
    <xsd:import namespace="2b56e916-09f5-4e91-b1c7-b58216f528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56e916-09f5-4e91-b1c7-b58216f528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98B5A8-D80C-4873-9A33-153827EAEF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56e916-09f5-4e91-b1c7-b58216f528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F32B46-B5B7-41FE-8C29-A7E8E95BBC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DF2DBD-5BB2-4645-AE41-16345655D60B}">
  <ds:schemaRefs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8331b18d-2d87-48ef-a35f-ac8818ebf9b4}" enabled="0" method="" siteId="{8331b18d-2d87-48ef-a35f-ac8818ebf9b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briefingtemp</Template>
  <TotalTime>14009</TotalTime>
  <Words>2335</Words>
  <Application>Microsoft Office PowerPoint</Application>
  <PresentationFormat>On-screen Show (4:3)</PresentationFormat>
  <Paragraphs>338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Wingdings</vt:lpstr>
      <vt:lpstr>briefingtemp</vt:lpstr>
      <vt:lpstr>(Project Name) Pre-Solicitation Conference  Solicitation Number:</vt:lpstr>
      <vt:lpstr> </vt:lpstr>
      <vt:lpstr>Agenda</vt:lpstr>
      <vt:lpstr>PowerPoint Presentation</vt:lpstr>
      <vt:lpstr>Program Overview</vt:lpstr>
      <vt:lpstr>Contract Scope of Work</vt:lpstr>
      <vt:lpstr>Priced Options</vt:lpstr>
      <vt:lpstr>Summary of PWS Changes</vt:lpstr>
      <vt:lpstr>PowerPoint Presentation</vt:lpstr>
      <vt:lpstr>RFP Overview</vt:lpstr>
      <vt:lpstr>Contract Type</vt:lpstr>
      <vt:lpstr>RFP Sections</vt:lpstr>
      <vt:lpstr>RFP Sections (continued)</vt:lpstr>
      <vt:lpstr>RFP Sections (continued)</vt:lpstr>
      <vt:lpstr>RFP Sections (continued)</vt:lpstr>
      <vt:lpstr>RFP Sections (continued)</vt:lpstr>
      <vt:lpstr>RFP Sections (continued)</vt:lpstr>
      <vt:lpstr>RFP Sections (continued)</vt:lpstr>
      <vt:lpstr>RFP Sections (continued)</vt:lpstr>
      <vt:lpstr>RFP Sections (continued)</vt:lpstr>
      <vt:lpstr>RFP Sections (continued)</vt:lpstr>
      <vt:lpstr>RFP Sections (continued)</vt:lpstr>
      <vt:lpstr>RFP Sections (continued)</vt:lpstr>
      <vt:lpstr>Technical</vt:lpstr>
      <vt:lpstr>Technical Risk</vt:lpstr>
      <vt:lpstr>Past Performance</vt:lpstr>
      <vt:lpstr>Cost/Price</vt:lpstr>
      <vt:lpstr>Major Milestones</vt:lpstr>
      <vt:lpstr>PowerPoint Presentation</vt:lpstr>
    </vt:vector>
  </TitlesOfParts>
  <Company>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PLACE FOR THE TITLE</dc:title>
  <dc:creator>heftc</dc:creator>
  <cp:lastModifiedBy>BRAY, TIFFANY L NH-04 DAF PEO Services</cp:lastModifiedBy>
  <cp:revision>1050</cp:revision>
  <cp:lastPrinted>2001-01-09T14:06:54Z</cp:lastPrinted>
  <dcterms:created xsi:type="dcterms:W3CDTF">2002-02-20T19:22:53Z</dcterms:created>
  <dcterms:modified xsi:type="dcterms:W3CDTF">2024-07-16T16:09:17Z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0x010100E02E9363F09A7049ADEBC8AD0D1F919E</vt:lpwstr>
  </property>
  <property fmtid="{D5CDD505-2E9C-101B-9397-08002B2CF9AE}" pid="3" name="Order">
    <vt:r8>25300</vt:r8>
  </property>
</Properties>
</file>