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5"/>
    <p:sldMasterId id="2147483829" r:id="rId6"/>
    <p:sldMasterId id="2147483846" r:id="rId7"/>
    <p:sldMasterId id="2147484203" r:id="rId8"/>
  </p:sldMasterIdLst>
  <p:notesMasterIdLst>
    <p:notesMasterId r:id="rId55"/>
  </p:notesMasterIdLst>
  <p:handoutMasterIdLst>
    <p:handoutMasterId r:id="rId56"/>
  </p:handoutMasterIdLst>
  <p:sldIdLst>
    <p:sldId id="407" r:id="rId9"/>
    <p:sldId id="356" r:id="rId10"/>
    <p:sldId id="357" r:id="rId11"/>
    <p:sldId id="358" r:id="rId12"/>
    <p:sldId id="359" r:id="rId13"/>
    <p:sldId id="360" r:id="rId14"/>
    <p:sldId id="397" r:id="rId15"/>
    <p:sldId id="362" r:id="rId16"/>
    <p:sldId id="363" r:id="rId17"/>
    <p:sldId id="364" r:id="rId18"/>
    <p:sldId id="365" r:id="rId19"/>
    <p:sldId id="366" r:id="rId20"/>
    <p:sldId id="367" r:id="rId21"/>
    <p:sldId id="368" r:id="rId22"/>
    <p:sldId id="370" r:id="rId23"/>
    <p:sldId id="371" r:id="rId24"/>
    <p:sldId id="372" r:id="rId25"/>
    <p:sldId id="373" r:id="rId26"/>
    <p:sldId id="375" r:id="rId27"/>
    <p:sldId id="377" r:id="rId28"/>
    <p:sldId id="378" r:id="rId29"/>
    <p:sldId id="379" r:id="rId30"/>
    <p:sldId id="380" r:id="rId31"/>
    <p:sldId id="381" r:id="rId32"/>
    <p:sldId id="382" r:id="rId33"/>
    <p:sldId id="406" r:id="rId34"/>
    <p:sldId id="384" r:id="rId35"/>
    <p:sldId id="403" r:id="rId36"/>
    <p:sldId id="404" r:id="rId37"/>
    <p:sldId id="405" r:id="rId38"/>
    <p:sldId id="385" r:id="rId39"/>
    <p:sldId id="386" r:id="rId40"/>
    <p:sldId id="387" r:id="rId41"/>
    <p:sldId id="398" r:id="rId42"/>
    <p:sldId id="399" r:id="rId43"/>
    <p:sldId id="400" r:id="rId44"/>
    <p:sldId id="401" r:id="rId45"/>
    <p:sldId id="388" r:id="rId46"/>
    <p:sldId id="389" r:id="rId47"/>
    <p:sldId id="390" r:id="rId48"/>
    <p:sldId id="391" r:id="rId49"/>
    <p:sldId id="392" r:id="rId50"/>
    <p:sldId id="402" r:id="rId51"/>
    <p:sldId id="383" r:id="rId52"/>
    <p:sldId id="393" r:id="rId53"/>
    <p:sldId id="394" r:id="rId54"/>
  </p:sldIdLst>
  <p:sldSz cx="9144000" cy="6858000" type="screen4x3"/>
  <p:notesSz cx="7010400" cy="9296400"/>
  <p:defaultTextStyle>
    <a:defPPr>
      <a:defRPr lang="en-US"/>
    </a:defPPr>
    <a:lvl1pPr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5pPr>
    <a:lvl6pPr marL="2286000" algn="l" defTabSz="914400" rtl="0" eaLnBrk="1" latinLnBrk="0" hangingPunct="1">
      <a:defRPr sz="1400" kern="1200">
        <a:solidFill>
          <a:schemeClr val="tx1"/>
        </a:solidFill>
        <a:latin typeface="Arial" panose="020B0604020202020204" pitchFamily="34" charset="0"/>
        <a:ea typeface="+mn-ea"/>
        <a:cs typeface="+mn-cs"/>
      </a:defRPr>
    </a:lvl6pPr>
    <a:lvl7pPr marL="2743200" algn="l" defTabSz="914400" rtl="0" eaLnBrk="1" latinLnBrk="0" hangingPunct="1">
      <a:defRPr sz="1400" kern="1200">
        <a:solidFill>
          <a:schemeClr val="tx1"/>
        </a:solidFill>
        <a:latin typeface="Arial" panose="020B0604020202020204" pitchFamily="34" charset="0"/>
        <a:ea typeface="+mn-ea"/>
        <a:cs typeface="+mn-cs"/>
      </a:defRPr>
    </a:lvl7pPr>
    <a:lvl8pPr marL="3200400" algn="l" defTabSz="914400" rtl="0" eaLnBrk="1" latinLnBrk="0" hangingPunct="1">
      <a:defRPr sz="1400" kern="1200">
        <a:solidFill>
          <a:schemeClr val="tx1"/>
        </a:solidFill>
        <a:latin typeface="Arial" panose="020B0604020202020204" pitchFamily="34" charset="0"/>
        <a:ea typeface="+mn-ea"/>
        <a:cs typeface="+mn-cs"/>
      </a:defRPr>
    </a:lvl8pPr>
    <a:lvl9pPr marL="3657600" algn="l" defTabSz="914400" rtl="0" eaLnBrk="1" latinLnBrk="0" hangingPunct="1">
      <a:defRPr sz="1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894">
          <p15:clr>
            <a:srgbClr val="A4A3A4"/>
          </p15:clr>
        </p15:guide>
        <p15:guide id="2" pos="174">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1C77"/>
    <a:srgbClr val="DDDDDD"/>
    <a:srgbClr val="008000"/>
    <a:srgbClr val="FFCC00"/>
    <a:srgbClr val="C0C0C0"/>
    <a:srgbClr val="FF9900"/>
    <a:srgbClr val="CC66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77" autoAdjust="0"/>
    <p:restoredTop sz="87943" autoAdjust="0"/>
  </p:normalViewPr>
  <p:slideViewPr>
    <p:cSldViewPr snapToGrid="0" showGuides="1">
      <p:cViewPr varScale="1">
        <p:scale>
          <a:sx n="55" d="100"/>
          <a:sy n="55" d="100"/>
        </p:scale>
        <p:origin x="1568" y="48"/>
      </p:cViewPr>
      <p:guideLst>
        <p:guide orient="horz" pos="894"/>
        <p:guide pos="174"/>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p:scale>
          <a:sx n="50" d="100"/>
          <a:sy n="50" d="100"/>
        </p:scale>
        <p:origin x="-1182" y="28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slide" Target="slides/slide42.xml"/><Relationship Id="rId55" Type="http://schemas.openxmlformats.org/officeDocument/2006/relationships/notesMaster" Target="notesMasters/notesMaster1.xml"/><Relationship Id="rId7" Type="http://schemas.openxmlformats.org/officeDocument/2006/relationships/slideMaster" Target="slideMasters/slideMaster3.xml"/><Relationship Id="rId2" Type="http://schemas.openxmlformats.org/officeDocument/2006/relationships/customXml" Target="../customXml/item2.xml"/><Relationship Id="rId16" Type="http://schemas.openxmlformats.org/officeDocument/2006/relationships/slide" Target="slides/slide8.xml"/><Relationship Id="rId29" Type="http://schemas.openxmlformats.org/officeDocument/2006/relationships/slide" Target="slides/slide21.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slide" Target="slides/slide45.xml"/><Relationship Id="rId58" Type="http://schemas.openxmlformats.org/officeDocument/2006/relationships/viewProps" Target="viewProps.xml"/><Relationship Id="rId5" Type="http://schemas.openxmlformats.org/officeDocument/2006/relationships/slideMaster" Target="slideMasters/slideMaster1.xml"/><Relationship Id="rId19" Type="http://schemas.openxmlformats.org/officeDocument/2006/relationships/slide" Target="slides/slide1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handoutMaster" Target="handoutMasters/handoutMaster1.xml"/><Relationship Id="rId8" Type="http://schemas.openxmlformats.org/officeDocument/2006/relationships/slideMaster" Target="slideMasters/slideMaster4.xml"/><Relationship Id="rId51" Type="http://schemas.openxmlformats.org/officeDocument/2006/relationships/slide" Target="slides/slide43.xml"/><Relationship Id="rId3" Type="http://schemas.openxmlformats.org/officeDocument/2006/relationships/customXml" Target="../customXml/item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theme" Target="theme/theme1.xml"/><Relationship Id="rId20" Type="http://schemas.openxmlformats.org/officeDocument/2006/relationships/slide" Target="slides/slide12.xml"/><Relationship Id="rId41" Type="http://schemas.openxmlformats.org/officeDocument/2006/relationships/slide" Target="slides/slide33.xml"/><Relationship Id="rId54" Type="http://schemas.openxmlformats.org/officeDocument/2006/relationships/slide" Target="slides/slide46.xml"/><Relationship Id="rId1" Type="http://schemas.openxmlformats.org/officeDocument/2006/relationships/customXml" Target="../customXml/item1.xml"/><Relationship Id="rId6"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presProps" Target="presProps.xml"/><Relationship Id="rId10" Type="http://schemas.openxmlformats.org/officeDocument/2006/relationships/slide" Target="slides/slide2.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slide" Target="slides/slide20.xml"/><Relationship Id="rId1" Type="http://schemas.openxmlformats.org/officeDocument/2006/relationships/slide" Target="slides/slide19.xml"/><Relationship Id="rId6" Type="http://schemas.openxmlformats.org/officeDocument/2006/relationships/slide" Target="slides/slide42.xml"/><Relationship Id="rId5" Type="http://schemas.openxmlformats.org/officeDocument/2006/relationships/slide" Target="slides/slide28.xml"/><Relationship Id="rId4" Type="http://schemas.openxmlformats.org/officeDocument/2006/relationships/slide" Target="slides/slide2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3038475" cy="460375"/>
          </a:xfrm>
          <a:prstGeom prst="rect">
            <a:avLst/>
          </a:prstGeom>
          <a:noFill/>
          <a:ln w="12700">
            <a:noFill/>
            <a:miter lim="800000"/>
            <a:headEnd/>
            <a:tailEnd/>
          </a:ln>
          <a:effectLst/>
        </p:spPr>
        <p:txBody>
          <a:bodyPr vert="horz" wrap="square" lIns="92645" tIns="46320" rIns="92645" bIns="46320" numCol="1" anchor="t" anchorCtr="0" compatLnSpc="1">
            <a:prstTxWarp prst="textNoShape">
              <a:avLst/>
            </a:prstTxWarp>
          </a:bodyPr>
          <a:lstStyle>
            <a:lvl1pPr algn="l">
              <a:defRPr sz="1200">
                <a:latin typeface="Arial" charset="0"/>
              </a:defRPr>
            </a:lvl1pPr>
          </a:lstStyle>
          <a:p>
            <a:pPr>
              <a:defRPr/>
            </a:pPr>
            <a:endParaRPr lang="en-US"/>
          </a:p>
        </p:txBody>
      </p:sp>
      <p:sp>
        <p:nvSpPr>
          <p:cNvPr id="82947" name="Rectangle 3"/>
          <p:cNvSpPr>
            <a:spLocks noGrp="1" noChangeArrowheads="1"/>
          </p:cNvSpPr>
          <p:nvPr>
            <p:ph type="dt" sz="quarter" idx="1"/>
          </p:nvPr>
        </p:nvSpPr>
        <p:spPr bwMode="auto">
          <a:xfrm>
            <a:off x="3971925" y="0"/>
            <a:ext cx="3038475" cy="460375"/>
          </a:xfrm>
          <a:prstGeom prst="rect">
            <a:avLst/>
          </a:prstGeom>
          <a:noFill/>
          <a:ln w="12700">
            <a:noFill/>
            <a:miter lim="800000"/>
            <a:headEnd/>
            <a:tailEnd/>
          </a:ln>
          <a:effectLst/>
        </p:spPr>
        <p:txBody>
          <a:bodyPr vert="horz" wrap="square" lIns="92645" tIns="46320" rIns="92645" bIns="46320" numCol="1" anchor="t" anchorCtr="0" compatLnSpc="1">
            <a:prstTxWarp prst="textNoShape">
              <a:avLst/>
            </a:prstTxWarp>
          </a:bodyPr>
          <a:lstStyle>
            <a:lvl1pPr algn="r">
              <a:defRPr sz="1200">
                <a:latin typeface="Arial" charset="0"/>
              </a:defRPr>
            </a:lvl1pPr>
          </a:lstStyle>
          <a:p>
            <a:pPr>
              <a:defRPr/>
            </a:pPr>
            <a:endParaRPr lang="en-US"/>
          </a:p>
        </p:txBody>
      </p:sp>
      <p:sp>
        <p:nvSpPr>
          <p:cNvPr id="82948" name="Rectangle 4"/>
          <p:cNvSpPr>
            <a:spLocks noGrp="1" noChangeArrowheads="1"/>
          </p:cNvSpPr>
          <p:nvPr>
            <p:ph type="ftr" sz="quarter" idx="2"/>
          </p:nvPr>
        </p:nvSpPr>
        <p:spPr bwMode="auto">
          <a:xfrm>
            <a:off x="0" y="8823325"/>
            <a:ext cx="3038475" cy="460375"/>
          </a:xfrm>
          <a:prstGeom prst="rect">
            <a:avLst/>
          </a:prstGeom>
          <a:noFill/>
          <a:ln w="12700">
            <a:noFill/>
            <a:miter lim="800000"/>
            <a:headEnd/>
            <a:tailEnd/>
          </a:ln>
          <a:effectLst/>
        </p:spPr>
        <p:txBody>
          <a:bodyPr vert="horz" wrap="square" lIns="92645" tIns="46320" rIns="92645" bIns="46320" numCol="1" anchor="b" anchorCtr="0" compatLnSpc="1">
            <a:prstTxWarp prst="textNoShape">
              <a:avLst/>
            </a:prstTxWarp>
          </a:bodyPr>
          <a:lstStyle>
            <a:lvl1pPr algn="l">
              <a:defRPr sz="1200">
                <a:latin typeface="Arial" charset="0"/>
              </a:defRPr>
            </a:lvl1pPr>
          </a:lstStyle>
          <a:p>
            <a:pPr>
              <a:defRPr/>
            </a:pPr>
            <a:endParaRPr lang="en-US"/>
          </a:p>
        </p:txBody>
      </p:sp>
      <p:sp>
        <p:nvSpPr>
          <p:cNvPr id="82949" name="Rectangle 5"/>
          <p:cNvSpPr>
            <a:spLocks noGrp="1" noChangeArrowheads="1"/>
          </p:cNvSpPr>
          <p:nvPr>
            <p:ph type="sldNum" sz="quarter" idx="3"/>
          </p:nvPr>
        </p:nvSpPr>
        <p:spPr bwMode="auto">
          <a:xfrm>
            <a:off x="3971925" y="8823325"/>
            <a:ext cx="3038475" cy="460375"/>
          </a:xfrm>
          <a:prstGeom prst="rect">
            <a:avLst/>
          </a:prstGeom>
          <a:noFill/>
          <a:ln w="12700">
            <a:noFill/>
            <a:miter lim="800000"/>
            <a:headEnd/>
            <a:tailEnd/>
          </a:ln>
          <a:effectLst/>
        </p:spPr>
        <p:txBody>
          <a:bodyPr vert="horz" wrap="square" lIns="92645" tIns="46320" rIns="92645" bIns="46320" numCol="1" anchor="b" anchorCtr="0" compatLnSpc="1">
            <a:prstTxWarp prst="textNoShape">
              <a:avLst/>
            </a:prstTxWarp>
          </a:bodyPr>
          <a:lstStyle>
            <a:lvl1pPr algn="r">
              <a:defRPr sz="1200"/>
            </a:lvl1pPr>
          </a:lstStyle>
          <a:p>
            <a:pPr>
              <a:defRPr/>
            </a:pPr>
            <a:fld id="{DBD61E70-5A7A-4BE6-BF73-BB87839CE0FB}"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645" tIns="46320" rIns="92645" bIns="46320" numCol="1" anchor="t" anchorCtr="0" compatLnSpc="1">
            <a:prstTxWarp prst="textNoShape">
              <a:avLst/>
            </a:prstTxWarp>
          </a:bodyPr>
          <a:lstStyle>
            <a:lvl1pPr algn="l">
              <a:defRPr sz="1200">
                <a:latin typeface="Arial" charset="0"/>
              </a:defRPr>
            </a:lvl1pPr>
          </a:lstStyle>
          <a:p>
            <a:pPr>
              <a:defRPr/>
            </a:pPr>
            <a:endParaRPr lang="en-US"/>
          </a:p>
        </p:txBody>
      </p:sp>
      <p:sp>
        <p:nvSpPr>
          <p:cNvPr id="3993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2645" tIns="46320" rIns="92645" bIns="46320" numCol="1" anchor="t" anchorCtr="0" compatLnSpc="1">
            <a:prstTxWarp prst="textNoShape">
              <a:avLst/>
            </a:prstTxWarp>
          </a:bodyPr>
          <a:lstStyle>
            <a:lvl1pPr algn="r">
              <a:defRPr sz="1200">
                <a:latin typeface="Arial"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2645" tIns="46320" rIns="92645" bIns="463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4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2645" tIns="46320" rIns="92645" bIns="46320" numCol="1" anchor="b" anchorCtr="0" compatLnSpc="1">
            <a:prstTxWarp prst="textNoShape">
              <a:avLst/>
            </a:prstTxWarp>
          </a:bodyPr>
          <a:lstStyle>
            <a:lvl1pPr algn="l">
              <a:defRPr sz="1200">
                <a:latin typeface="Arial" charset="0"/>
              </a:defRPr>
            </a:lvl1pPr>
          </a:lstStyle>
          <a:p>
            <a:pPr>
              <a:defRPr/>
            </a:pPr>
            <a:endParaRPr lang="en-US"/>
          </a:p>
        </p:txBody>
      </p:sp>
      <p:sp>
        <p:nvSpPr>
          <p:cNvPr id="3994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2645" tIns="46320" rIns="92645" bIns="46320" numCol="1" anchor="b" anchorCtr="0" compatLnSpc="1">
            <a:prstTxWarp prst="textNoShape">
              <a:avLst/>
            </a:prstTxWarp>
          </a:bodyPr>
          <a:lstStyle>
            <a:lvl1pPr algn="r">
              <a:defRPr sz="1200"/>
            </a:lvl1pPr>
          </a:lstStyle>
          <a:p>
            <a:pPr>
              <a:defRPr/>
            </a:pPr>
            <a:fld id="{290D70B9-2F50-4A69-A43E-E756D0BA753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ebiz.acq.osd.mil/DABCalendar/" TargetMode="External"/><Relationship Id="rId7" Type="http://schemas.openxmlformats.org/officeDocument/2006/relationships/hyperlink" Target="mailto:mary.m.mertz.civ@mail.mil"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mailto:russell.a.vogel.civ@mail.mil" TargetMode="External"/><Relationship Id="rId5" Type="http://schemas.openxmlformats.org/officeDocument/2006/relationships/hyperlink" Target="mailto:joseph.b.mitzen.mil@mail.mil" TargetMode="External"/><Relationship Id="rId4" Type="http://schemas.openxmlformats.org/officeDocument/2006/relationships/hyperlink" Target="mailto:allen.m.johnson44.ctr@mail.mil"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openpdq.com/MOSA"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D2D0B988-3653-42A6-BF7A-59D7B8499F95}" type="slidenum">
              <a:rPr lang="en-US" altLang="en-US" sz="1200" smtClean="0">
                <a:solidFill>
                  <a:srgbClr val="000000"/>
                </a:solidFill>
              </a:rPr>
              <a:pPr/>
              <a:t>2</a:t>
            </a:fld>
            <a:endParaRPr lang="en-US" altLang="en-US" sz="1200">
              <a:solidFill>
                <a:srgbClr val="000000"/>
              </a:solidFill>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solidFill>
                  <a:srgbClr val="FF0000"/>
                </a:solidFill>
              </a:rPr>
              <a:t>Cost Capability Analysis is used to help identify operational requirements and is required to be reported at acquisition and requirements forums  IAW AFI 10-601 and AFI 63-101.  See backup slide for example trades worksheet.</a:t>
            </a: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C7405108-7623-4808-B303-A86E48798737}" type="slidenum">
              <a:rPr lang="en-US" altLang="en-US" sz="1200" smtClean="0"/>
              <a:pPr/>
              <a:t>11</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FE4EB31E-8054-4DC3-8DFD-597A986C8497}" type="slidenum">
              <a:rPr lang="en-US" altLang="en-US" sz="1200" smtClean="0"/>
              <a:pPr/>
              <a:t>12</a:t>
            </a:fld>
            <a:endParaRPr lang="en-US" altLang="en-US" sz="12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xfrm>
            <a:off x="727075" y="4416425"/>
            <a:ext cx="5526088"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cs typeface="Arial" panose="020B0604020202020204" pitchFamily="34" charset="0"/>
              </a:rPr>
              <a:t>The acquisition strategy shall address the estimated program cost and the planned program funding, including advanced procurement funding.</a:t>
            </a:r>
          </a:p>
          <a:p>
            <a:pPr eaLnBrk="1" hangingPunct="1"/>
            <a:r>
              <a:rPr lang="en-US" altLang="en-US"/>
              <a:t>Cost Estimate--Identify the cost estimating methodology used to estimate major program cost drivers (parametric, cost estimating relationship, analogy, engineering build-up, EVM data, etc.)</a:t>
            </a:r>
          </a:p>
          <a:p>
            <a:pPr lvl="1" eaLnBrk="1" hangingPunct="1"/>
            <a:r>
              <a:rPr lang="en-US" altLang="en-US"/>
              <a:t>Identify if any data was contractor provided as in a response to an RFI</a:t>
            </a:r>
          </a:p>
          <a:p>
            <a:r>
              <a:rPr lang="en-US" altLang="en-US">
                <a:cs typeface="Times New Roman" panose="02020603050405020304" pitchFamily="18" charset="0"/>
              </a:rPr>
              <a:t>Address any funding issues/disconnects, to include phasing/types of funds.  Explain your work around plans to continue performance.  How does this impact risk? What are MAJCOM commitments to supporting the program in the out-years</a:t>
            </a:r>
            <a:r>
              <a:rPr lang="en-US" altLang="en-US"/>
              <a:t>?</a:t>
            </a:r>
          </a:p>
          <a:p>
            <a:pPr lvl="1" eaLnBrk="1" hangingPunct="1"/>
            <a:r>
              <a:rPr lang="en-US" altLang="en-US"/>
              <a:t>AF requires that programs address sequestration and known shortfall by proposing “what the program would look like with available funding</a:t>
            </a:r>
          </a:p>
          <a:p>
            <a:pPr eaLnBrk="1" hangingPunct="1"/>
            <a:r>
              <a:rPr lang="en-US" altLang="en-US" u="sng"/>
              <a:t>OSD requires ACAT I programs to be fully funded.</a:t>
            </a:r>
            <a:r>
              <a:rPr lang="en-US" altLang="en-US" u="sng">
                <a:cs typeface="Times New Roman" panose="02020603050405020304" pitchFamily="18" charset="0"/>
              </a:rPr>
              <a:t>   </a:t>
            </a:r>
          </a:p>
          <a:p>
            <a:pPr lvl="1" eaLnBrk="1" hangingPunct="1"/>
            <a:r>
              <a:rPr lang="en-US" altLang="en-US"/>
              <a:t>If there is a funding mismatch, the PM should present a fully funded program at the “disconnect number.”</a:t>
            </a:r>
            <a:endParaRPr lang="en-US" altLang="en-US">
              <a:cs typeface="Times New Roman" panose="02020603050405020304" pitchFamily="18" charset="0"/>
            </a:endParaRPr>
          </a:p>
          <a:p>
            <a:pPr lvl="1" eaLnBrk="1" hangingPunct="1"/>
            <a:r>
              <a:rPr lang="en-US" altLang="en-US">
                <a:cs typeface="Arial" panose="020B0604020202020204" pitchFamily="34" charset="0"/>
              </a:rPr>
              <a:t>If an evolutionary approach is being used fully fund 1st increment of capability.  Funding of subsequent increments should be discussed. </a:t>
            </a:r>
          </a:p>
          <a:p>
            <a:pPr lvl="1" eaLnBrk="1" hangingPunct="1"/>
            <a:r>
              <a:rPr lang="en-US" altLang="en-US">
                <a:cs typeface="Times New Roman" panose="02020603050405020304" pitchFamily="18" charset="0"/>
              </a:rPr>
              <a:t>Is the program funding currently supported in the President’s Budget?</a:t>
            </a:r>
          </a:p>
          <a:p>
            <a:pPr lvl="1" eaLnBrk="1" hangingPunct="1"/>
            <a:r>
              <a:rPr lang="en-US" altLang="en-US">
                <a:cs typeface="Times New Roman" panose="02020603050405020304" pitchFamily="18" charset="0"/>
              </a:rPr>
              <a:t>Identify the percent of the estimate associated with providing for product support</a:t>
            </a:r>
            <a:endParaRPr lang="en-US" altLang="en-US"/>
          </a:p>
          <a:p>
            <a:pPr eaLnBrk="1" hangingPunct="1"/>
            <a:r>
              <a:rPr lang="en-US" altLang="en-US"/>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914400" y="77788"/>
            <a:ext cx="5181600" cy="3886200"/>
          </a:xfrm>
          <a:ln/>
        </p:spPr>
      </p:sp>
      <p:sp>
        <p:nvSpPr>
          <p:cNvPr id="3" name="Notes Placeholder 2"/>
          <p:cNvSpPr>
            <a:spLocks noGrp="1"/>
          </p:cNvSpPr>
          <p:nvPr>
            <p:ph type="body" idx="1"/>
          </p:nvPr>
        </p:nvSpPr>
        <p:spPr>
          <a:xfrm>
            <a:off x="171450" y="4064000"/>
            <a:ext cx="6591300" cy="4183063"/>
          </a:xfrm>
        </p:spPr>
        <p:txBody>
          <a:bodyPr>
            <a:noAutofit/>
          </a:bodyPr>
          <a:lstStyle/>
          <a:p>
            <a:pPr>
              <a:defRPr/>
            </a:pPr>
            <a:r>
              <a:rPr lang="en-US" b="1" dirty="0">
                <a:latin typeface="+mn-lt"/>
              </a:rPr>
              <a:t>Notes:</a:t>
            </a:r>
            <a:r>
              <a:rPr lang="en-US" dirty="0"/>
              <a:t> </a:t>
            </a:r>
          </a:p>
          <a:p>
            <a:pPr>
              <a:defRPr/>
            </a:pPr>
            <a:r>
              <a:rPr lang="en-US" dirty="0">
                <a:latin typeface="+mn-lt"/>
              </a:rPr>
              <a:t>+Enter values in the unshaded (white) annual and to-complete cells only. The rest of the data is calculated automatically.  The spreadsheet cells will round to the nearest hundred thousand dollars ($0.1M).</a:t>
            </a:r>
            <a:r>
              <a:rPr lang="en-US" dirty="0"/>
              <a:t> </a:t>
            </a:r>
          </a:p>
          <a:p>
            <a:pPr>
              <a:defRPr/>
            </a:pPr>
            <a:r>
              <a:rPr lang="en-US" dirty="0">
                <a:latin typeface="+mn-lt"/>
              </a:rPr>
              <a:t>+Delete any appropriation sections that have no budgeted or required costs. </a:t>
            </a:r>
          </a:p>
          <a:p>
            <a:pPr>
              <a:defRPr/>
            </a:pPr>
            <a:r>
              <a:rPr lang="en-US" dirty="0">
                <a:latin typeface="+mn-lt"/>
              </a:rPr>
              <a:t>+Programs must use footnotes to state source of "Required" estimate, O&amp;S service life projection, O&amp;S time horizon (first year of O&amp;S – last year of O&amp;S) &amp; cost categories, and any RDT&amp;E-funded quantities (if any).  See Figure 1.</a:t>
            </a:r>
            <a:r>
              <a:rPr lang="en-US" dirty="0"/>
              <a:t> </a:t>
            </a:r>
          </a:p>
          <a:p>
            <a:pPr>
              <a:defRPr/>
            </a:pPr>
            <a:r>
              <a:rPr lang="en-US" u="sng" dirty="0">
                <a:latin typeface="+mn-lt"/>
                <a:hlinkClick r:id="rId3"/>
              </a:rPr>
              <a:t>+Program offices are to use the latest version of the program funding template.  Regularly check the Acquisition, Technology and Logistics (AT&amp;L) Defense Acquisition Board (DAB) online calendar website (https://ebiz.acq.osd.mil/DABCalendar/) for the most current Integrated Product Team (IPT) Program Funding template.  The template is updated as Programming, Planning, Budgeting, and Execution System (PPBES) events occur.</a:t>
            </a:r>
            <a:r>
              <a:rPr lang="en-US" dirty="0"/>
              <a:t> </a:t>
            </a:r>
          </a:p>
          <a:p>
            <a:pPr>
              <a:defRPr/>
            </a:pPr>
            <a:r>
              <a:rPr lang="en-US" b="1" dirty="0">
                <a:latin typeface="+mn-lt"/>
              </a:rPr>
              <a:t>Definitions:</a:t>
            </a:r>
            <a:r>
              <a:rPr lang="en-US" dirty="0"/>
              <a:t> </a:t>
            </a:r>
          </a:p>
          <a:p>
            <a:pPr>
              <a:defRPr/>
            </a:pPr>
            <a:r>
              <a:rPr lang="en-US" i="1" u="sng" dirty="0">
                <a:latin typeface="+mn-lt"/>
              </a:rPr>
              <a:t>Primary Line Items</a:t>
            </a:r>
            <a:r>
              <a:rPr lang="en-US" dirty="0">
                <a:latin typeface="+mn-lt"/>
              </a:rPr>
              <a:t>:  In the header of each section, list the primary budget line item(s) that fund the program currently and in the FYDP.  For RDT&amp;E, MILCON, and O&amp;M, include appropriation (consistent with DAMIR reporting), budget activity and program element.  For procurement, include appropriation, budget activity and line item.  Some programs have smaller amounts of funding in secondary line items that need not be listed.  Footnotes may be used for clarification/amplification.</a:t>
            </a:r>
            <a:r>
              <a:rPr lang="en-US" dirty="0"/>
              <a:t> </a:t>
            </a:r>
          </a:p>
          <a:p>
            <a:pPr>
              <a:defRPr/>
            </a:pPr>
            <a:r>
              <a:rPr lang="en-US" i="1" u="sng" dirty="0">
                <a:latin typeface="+mn-lt"/>
              </a:rPr>
              <a:t>Prior</a:t>
            </a:r>
            <a:r>
              <a:rPr lang="en-US" dirty="0">
                <a:latin typeface="+mn-lt"/>
              </a:rPr>
              <a:t>:  President’s Budget (PB) position submitted prior to the Current budget position.  Although the President only submits the FYDP to Congress, the cells for the next fiscal year and “To-Complete” should be populated for the investment appropriations using the values reported in the Selected Acquisition Report or latest DAES associated with that PB (if available).</a:t>
            </a:r>
            <a:r>
              <a:rPr lang="en-US" dirty="0"/>
              <a:t> </a:t>
            </a:r>
          </a:p>
          <a:p>
            <a:pPr>
              <a:defRPr/>
            </a:pPr>
            <a:r>
              <a:rPr lang="en-US" i="1" u="sng" dirty="0">
                <a:latin typeface="+mn-lt"/>
              </a:rPr>
              <a:t>Current</a:t>
            </a:r>
            <a:r>
              <a:rPr lang="en-US" dirty="0">
                <a:latin typeface="+mn-lt"/>
              </a:rPr>
              <a:t>:  Latest approved Service POM/BES budget position or approved PB.</a:t>
            </a:r>
            <a:r>
              <a:rPr lang="en-US" dirty="0"/>
              <a:t> </a:t>
            </a:r>
          </a:p>
          <a:p>
            <a:pPr>
              <a:defRPr/>
            </a:pPr>
            <a:r>
              <a:rPr lang="en-US" dirty="0">
                <a:latin typeface="+mn-lt"/>
              </a:rPr>
              <a:t>	+During a normal PPBES cycle (PB submitted in the first Tuesday of February each year), use POM position from August through January; Use PB position from February through July.</a:t>
            </a:r>
            <a:r>
              <a:rPr lang="en-US" dirty="0"/>
              <a:t> </a:t>
            </a:r>
          </a:p>
          <a:p>
            <a:pPr>
              <a:defRPr/>
            </a:pPr>
            <a:r>
              <a:rPr lang="en-US" dirty="0">
                <a:latin typeface="+mn-lt"/>
              </a:rPr>
              <a:t>	+When the DoD Appropriation is enacted, programs should update that cell of all the "Current” PB funding and quantity rows to reflect the actual appropriated amounts. </a:t>
            </a:r>
          </a:p>
          <a:p>
            <a:pPr>
              <a:defRPr/>
            </a:pPr>
            <a:r>
              <a:rPr lang="en-US" i="1" u="sng" dirty="0">
                <a:latin typeface="+mn-lt"/>
              </a:rPr>
              <a:t>Required</a:t>
            </a:r>
            <a:r>
              <a:rPr lang="en-US" dirty="0">
                <a:latin typeface="+mn-lt"/>
              </a:rPr>
              <a:t>:  Latest estimate of funds required to successfully execute program, i.e., support the Warfighter and not simply match available budget Total Obligation Authorities (TOAs).  Typically, this would reflect the Will Cost estimate, Service Cost Position (SCP), or PEO-supported Program Office Estimate (POE) that has not yet been validated by a Service Cost Agency or the CAPE.  Note: total required quantity is the acquisition objective recognized by the Joint Requirements Oversight Council (JROC) or similar body and would be reflected in the program's Acquisition Program Baseline (APB) or similar document but may not be reflected in the budget due to affordability or funding issues. </a:t>
            </a:r>
          </a:p>
          <a:p>
            <a:pPr>
              <a:defRPr/>
            </a:pPr>
            <a:r>
              <a:rPr lang="en-US" i="1" u="sng" dirty="0">
                <a:latin typeface="+mn-lt"/>
              </a:rPr>
              <a:t>System O&amp;M:</a:t>
            </a:r>
            <a:r>
              <a:rPr lang="en-US" dirty="0">
                <a:latin typeface="+mn-lt"/>
              </a:rPr>
              <a:t>  In this section, list the O&amp;M-funded costs from initial system deployment through end of system operations.  Include all costs of operating, maintaining, and supporting a fielded system. Specifically, this consists of the costs (organic and contractor) of equipment, supplies, software, and services associated with operating, modifying, maintaining, supplying, training, and supporting a system in the DoD inventory.  Do not include acquisition-related O&amp;M, and non-O&amp;M O&amp;S costs such as military personnel, and investment-funded system improvements.  Also, do not include disposal costs, which represent a separate phase of the program life cycle.  Please address questions on the O&amp;M requirements to the OSD(AT&amp;L)/L&amp;MR point of contact listed below.</a:t>
            </a:r>
            <a:r>
              <a:rPr lang="en-US" dirty="0"/>
              <a:t> </a:t>
            </a:r>
          </a:p>
          <a:p>
            <a:pPr>
              <a:defRPr/>
            </a:pPr>
            <a:r>
              <a:rPr lang="en-US" i="1" u="sng" dirty="0">
                <a:latin typeface="+mn-lt"/>
              </a:rPr>
              <a:t>Total Required Acquisition (BYXX$M):</a:t>
            </a:r>
            <a:r>
              <a:rPr lang="en-US" dirty="0"/>
              <a:t> </a:t>
            </a:r>
          </a:p>
          <a:p>
            <a:pPr>
              <a:defRPr/>
            </a:pPr>
            <a:r>
              <a:rPr lang="en-US" dirty="0">
                <a:latin typeface="+mn-lt"/>
              </a:rPr>
              <a:t>	+Current Estimate of Total RDT&amp;E, procurement, MILCON and acquisition-related O&amp;M in base-year dollars as reported in the program's latest approved POM budget position, approved PB, or quarterly DAES submission, whichever is most current. </a:t>
            </a:r>
          </a:p>
          <a:p>
            <a:pPr>
              <a:defRPr/>
            </a:pPr>
            <a:r>
              <a:rPr lang="en-US" dirty="0">
                <a:latin typeface="+mn-lt"/>
              </a:rPr>
              <a:t>	+The percentage displayed is the portion of the Acquisition cost out of the sum of Acquisition and O&amp;S costs. </a:t>
            </a:r>
          </a:p>
          <a:p>
            <a:pPr>
              <a:defRPr/>
            </a:pPr>
            <a:r>
              <a:rPr lang="en-US" dirty="0">
                <a:latin typeface="+mn-lt"/>
              </a:rPr>
              <a:t>	+Revise “BYXX$M” to reflect the 2-digit program Base Year (e.g., BY15$M).  Use the Base Year specified in the current Acquisition Program Baseline (APB).  For </a:t>
            </a:r>
            <a:r>
              <a:rPr lang="en-US" dirty="0" err="1">
                <a:latin typeface="+mn-lt"/>
              </a:rPr>
              <a:t>unbaselined</a:t>
            </a:r>
            <a:r>
              <a:rPr lang="en-US" dirty="0">
                <a:latin typeface="+mn-lt"/>
              </a:rPr>
              <a:t> programs (or if seeking a new or revised APB), use the budget year (e.g., BY17$M for POM-17).</a:t>
            </a:r>
            <a:r>
              <a:rPr lang="en-US" dirty="0"/>
              <a:t> </a:t>
            </a:r>
          </a:p>
          <a:p>
            <a:pPr>
              <a:defRPr/>
            </a:pPr>
            <a:r>
              <a:rPr lang="en-US" i="1" u="sng" dirty="0">
                <a:latin typeface="+mn-lt"/>
              </a:rPr>
              <a:t>Total Required O&amp;S (BYXX$M): </a:t>
            </a:r>
          </a:p>
          <a:p>
            <a:pPr>
              <a:defRPr/>
            </a:pPr>
            <a:r>
              <a:rPr lang="en-US" i="1" u="sng" dirty="0">
                <a:latin typeface="+mn-lt"/>
              </a:rPr>
              <a:t>	</a:t>
            </a:r>
            <a:r>
              <a:rPr lang="en-US" dirty="0">
                <a:latin typeface="+mn-lt"/>
              </a:rPr>
              <a:t>+Current Estimate of Total Operating and Support costs in base-year dollars as reported in the program’s quarterly DAES (if applicable).  See Figure 2.</a:t>
            </a:r>
            <a:r>
              <a:rPr lang="en-US" dirty="0"/>
              <a:t> </a:t>
            </a:r>
          </a:p>
          <a:p>
            <a:pPr>
              <a:defRPr/>
            </a:pPr>
            <a:r>
              <a:rPr lang="en-US" dirty="0">
                <a:latin typeface="+mn-lt"/>
              </a:rPr>
              <a:t>	+A footnote should identify the projected service life. </a:t>
            </a:r>
          </a:p>
          <a:p>
            <a:pPr>
              <a:defRPr/>
            </a:pPr>
            <a:r>
              <a:rPr lang="en-US" dirty="0">
                <a:latin typeface="+mn-lt"/>
              </a:rPr>
              <a:t>	+Disposal costs should not be included in this value.</a:t>
            </a:r>
            <a:r>
              <a:rPr lang="en-US" dirty="0"/>
              <a:t> </a:t>
            </a:r>
          </a:p>
          <a:p>
            <a:pPr>
              <a:defRPr/>
            </a:pPr>
            <a:r>
              <a:rPr lang="en-US" dirty="0">
                <a:latin typeface="+mn-lt"/>
              </a:rPr>
              <a:t>	+The percentage displayed is the portion of the O&amp;S cost out of the sum of Acquisition and O&amp;S costs.  This value should not include disposal dollars. </a:t>
            </a:r>
          </a:p>
          <a:p>
            <a:pPr>
              <a:defRPr/>
            </a:pPr>
            <a:r>
              <a:rPr lang="en-US" dirty="0">
                <a:latin typeface="+mn-lt"/>
              </a:rPr>
              <a:t>	+Revise “BYXX$M” to reflect the 2-digit program Base Year (e.g., BY15$M, IAW the instructions above for Total Required Acquisition).</a:t>
            </a:r>
            <a:r>
              <a:rPr lang="en-US" dirty="0"/>
              <a:t> </a:t>
            </a:r>
          </a:p>
          <a:p>
            <a:pPr>
              <a:defRPr/>
            </a:pPr>
            <a:r>
              <a:rPr lang="en-US" i="1" u="sng" dirty="0" err="1">
                <a:latin typeface="+mn-lt"/>
              </a:rPr>
              <a:t>Curr</a:t>
            </a:r>
            <a:r>
              <a:rPr lang="en-US" i="1" u="sng" dirty="0">
                <a:latin typeface="+mn-lt"/>
              </a:rPr>
              <a:t> Est (APUC)</a:t>
            </a:r>
            <a:r>
              <a:rPr lang="en-US" dirty="0">
                <a:latin typeface="+mn-lt"/>
              </a:rPr>
              <a:t>:  Program Manager’s current estimate of Average Procurement Unit Cost, in base-year dollars (total procurement divided by procurement-funded quantities).  The APUC should match the values reported in the program's latest approved POM/BES budget position, approved PB, or quarterly DAES submission, whichever is most current. </a:t>
            </a:r>
          </a:p>
          <a:p>
            <a:pPr>
              <a:defRPr/>
            </a:pPr>
            <a:r>
              <a:rPr lang="en-US" i="1" u="sng" dirty="0" err="1">
                <a:latin typeface="+mn-lt"/>
              </a:rPr>
              <a:t>Curr</a:t>
            </a:r>
            <a:r>
              <a:rPr lang="en-US" i="1" u="sng" dirty="0">
                <a:latin typeface="+mn-lt"/>
              </a:rPr>
              <a:t> Est (PAUC)</a:t>
            </a:r>
            <a:r>
              <a:rPr lang="en-US" dirty="0">
                <a:latin typeface="+mn-lt"/>
              </a:rPr>
              <a:t>:  Program Manager’s current estimate of Program Acquisition Unit Cost, in base-year dollars (total RDT&amp;E, procurement, MILCON and acquisition-related O&amp;M divided by total quantity).  The PAUC should match the values reported in the program's latest approved POM/BES budget position, approved PB, or quarterly DAES submission, whichever is most current. </a:t>
            </a:r>
          </a:p>
          <a:p>
            <a:pPr>
              <a:defRPr/>
            </a:pPr>
            <a:r>
              <a:rPr lang="en-US" u="sng" dirty="0">
                <a:latin typeface="+mn-lt"/>
              </a:rPr>
              <a:t>Δ</a:t>
            </a:r>
            <a:r>
              <a:rPr lang="en-US" i="1" u="sng" dirty="0">
                <a:latin typeface="+mn-lt"/>
              </a:rPr>
              <a:t> Current</a:t>
            </a:r>
            <a:r>
              <a:rPr lang="en-US" dirty="0">
                <a:latin typeface="+mn-lt"/>
              </a:rPr>
              <a:t>:  This is the program’s APUC or PAUC current estimate (as defined above) divided by the program’s </a:t>
            </a:r>
            <a:r>
              <a:rPr lang="en-US" i="1" dirty="0">
                <a:latin typeface="+mn-lt"/>
              </a:rPr>
              <a:t>current</a:t>
            </a:r>
            <a:r>
              <a:rPr lang="en-US" dirty="0">
                <a:latin typeface="+mn-lt"/>
              </a:rPr>
              <a:t> APB Unit Cost Reporting (UCR) baseline, as applicable.  Figure 3 illustrates where this information resides in the program’s DAMIR DAES.</a:t>
            </a:r>
            <a:r>
              <a:rPr lang="en-US" dirty="0"/>
              <a:t> </a:t>
            </a:r>
          </a:p>
          <a:p>
            <a:pPr>
              <a:defRPr/>
            </a:pPr>
            <a:r>
              <a:rPr lang="en-US" u="sng" dirty="0">
                <a:latin typeface="+mn-lt"/>
              </a:rPr>
              <a:t>Δ</a:t>
            </a:r>
            <a:r>
              <a:rPr lang="en-US" i="1" u="sng" dirty="0">
                <a:latin typeface="+mn-lt"/>
              </a:rPr>
              <a:t> Original</a:t>
            </a:r>
            <a:r>
              <a:rPr lang="en-US" dirty="0">
                <a:latin typeface="+mn-lt"/>
              </a:rPr>
              <a:t>:  This is the program’s APUC or PAUC current estimate (as defined above) divided by the program’s </a:t>
            </a:r>
            <a:r>
              <a:rPr lang="en-US" i="1" dirty="0">
                <a:latin typeface="+mn-lt"/>
              </a:rPr>
              <a:t>original </a:t>
            </a:r>
            <a:r>
              <a:rPr lang="en-US" dirty="0">
                <a:latin typeface="+mn-lt"/>
              </a:rPr>
              <a:t>APB UCR baseline, as applicable.  See Figure 3.</a:t>
            </a:r>
            <a:r>
              <a:rPr lang="en-US" dirty="0"/>
              <a:t> </a:t>
            </a:r>
          </a:p>
          <a:p>
            <a:pPr>
              <a:defRPr/>
            </a:pPr>
            <a:endParaRPr lang="en-US" dirty="0">
              <a:latin typeface="+mn-lt"/>
            </a:endParaRPr>
          </a:p>
          <a:p>
            <a:pPr>
              <a:defRPr/>
            </a:pPr>
            <a:r>
              <a:rPr lang="en-US" b="1" dirty="0">
                <a:latin typeface="+mn-lt"/>
              </a:rPr>
              <a:t>Points of Contact:</a:t>
            </a:r>
            <a:r>
              <a:rPr lang="en-US" dirty="0"/>
              <a:t> </a:t>
            </a:r>
          </a:p>
          <a:p>
            <a:pPr>
              <a:defRPr/>
            </a:pPr>
            <a:r>
              <a:rPr lang="en-US" i="1" dirty="0">
                <a:latin typeface="+mn-lt"/>
              </a:rPr>
              <a:t>Army Programs:</a:t>
            </a:r>
            <a:r>
              <a:rPr lang="en-US" dirty="0"/>
              <a:t> </a:t>
            </a:r>
          </a:p>
          <a:p>
            <a:pPr>
              <a:defRPr/>
            </a:pPr>
            <a:r>
              <a:rPr lang="en-US" dirty="0">
                <a:latin typeface="+mn-lt"/>
              </a:rPr>
              <a:t>Allen Johnson, OSD(AT&amp;L)/ARA</a:t>
            </a:r>
            <a:r>
              <a:rPr lang="en-US" dirty="0"/>
              <a:t> </a:t>
            </a:r>
          </a:p>
          <a:p>
            <a:pPr>
              <a:defRPr/>
            </a:pPr>
            <a:r>
              <a:rPr lang="en-US" u="sng" dirty="0">
                <a:latin typeface="+mn-lt"/>
                <a:hlinkClick r:id="rId4"/>
              </a:rPr>
              <a:t>allen.m.johnson44.ctr@mail.mil</a:t>
            </a:r>
            <a:r>
              <a:rPr lang="en-US" dirty="0"/>
              <a:t> </a:t>
            </a:r>
          </a:p>
          <a:p>
            <a:pPr>
              <a:defRPr/>
            </a:pPr>
            <a:r>
              <a:rPr lang="en-US" dirty="0">
                <a:latin typeface="+mn-lt"/>
              </a:rPr>
              <a:t>703-697-5384</a:t>
            </a:r>
            <a:r>
              <a:rPr lang="en-US" dirty="0"/>
              <a:t> </a:t>
            </a:r>
          </a:p>
          <a:p>
            <a:pPr>
              <a:defRPr/>
            </a:pPr>
            <a:endParaRPr lang="en-US" i="1" dirty="0">
              <a:latin typeface="+mn-lt"/>
            </a:endParaRPr>
          </a:p>
          <a:p>
            <a:pPr>
              <a:defRPr/>
            </a:pPr>
            <a:r>
              <a:rPr lang="en-US" i="1">
                <a:latin typeface="+mn-lt"/>
              </a:rPr>
              <a:t>Navy </a:t>
            </a:r>
            <a:r>
              <a:rPr lang="en-US" i="1" dirty="0">
                <a:latin typeface="+mn-lt"/>
              </a:rPr>
              <a:t>Programs</a:t>
            </a:r>
            <a:r>
              <a:rPr lang="en-US" dirty="0">
                <a:latin typeface="+mn-lt"/>
              </a:rPr>
              <a:t>:</a:t>
            </a:r>
            <a:r>
              <a:rPr lang="en-US" dirty="0"/>
              <a:t> </a:t>
            </a:r>
          </a:p>
          <a:p>
            <a:pPr>
              <a:defRPr/>
            </a:pPr>
            <a:r>
              <a:rPr lang="en-US" dirty="0">
                <a:latin typeface="+mn-lt"/>
              </a:rPr>
              <a:t>LCDR Joseph Mitzen, OSD(AT&amp;L)/ARA</a:t>
            </a:r>
            <a:r>
              <a:rPr lang="en-US" dirty="0"/>
              <a:t> </a:t>
            </a:r>
          </a:p>
          <a:p>
            <a:pPr>
              <a:defRPr/>
            </a:pPr>
            <a:r>
              <a:rPr lang="en-US" u="sng" dirty="0">
                <a:latin typeface="+mn-lt"/>
                <a:hlinkClick r:id="rId5"/>
              </a:rPr>
              <a:t>joseph.b.mitzen.mil@mail.mil</a:t>
            </a:r>
            <a:r>
              <a:rPr lang="en-US" dirty="0"/>
              <a:t> </a:t>
            </a:r>
          </a:p>
          <a:p>
            <a:pPr>
              <a:defRPr/>
            </a:pPr>
            <a:r>
              <a:rPr lang="en-US" dirty="0">
                <a:latin typeface="+mn-lt"/>
              </a:rPr>
              <a:t>703-697-8020</a:t>
            </a:r>
            <a:r>
              <a:rPr lang="en-US" dirty="0"/>
              <a:t> </a:t>
            </a:r>
          </a:p>
          <a:p>
            <a:pPr>
              <a:defRPr/>
            </a:pPr>
            <a:endParaRPr lang="en-US" i="1" dirty="0">
              <a:latin typeface="+mn-lt"/>
            </a:endParaRPr>
          </a:p>
          <a:p>
            <a:pPr>
              <a:defRPr/>
            </a:pPr>
            <a:r>
              <a:rPr lang="en-US" i="1" dirty="0">
                <a:latin typeface="+mn-lt"/>
              </a:rPr>
              <a:t>Air Force Programs</a:t>
            </a:r>
            <a:r>
              <a:rPr lang="en-US" dirty="0">
                <a:latin typeface="+mn-lt"/>
              </a:rPr>
              <a:t>:</a:t>
            </a:r>
            <a:r>
              <a:rPr lang="en-US" dirty="0"/>
              <a:t> </a:t>
            </a:r>
            <a:r>
              <a:rPr lang="en-US" dirty="0">
                <a:latin typeface="+mn-lt"/>
              </a:rPr>
              <a:t>LCDR Joseph Mitzen, OSD(AT&amp;L)/ARA</a:t>
            </a:r>
            <a:r>
              <a:rPr lang="en-US" dirty="0"/>
              <a:t> </a:t>
            </a:r>
          </a:p>
          <a:p>
            <a:pPr>
              <a:defRPr/>
            </a:pPr>
            <a:r>
              <a:rPr lang="en-US" u="sng" dirty="0">
                <a:latin typeface="+mn-lt"/>
                <a:hlinkClick r:id="rId5"/>
              </a:rPr>
              <a:t>joseph.b.mitzen.mil@mail.mil</a:t>
            </a:r>
            <a:endParaRPr lang="en-US" u="sng" dirty="0">
              <a:latin typeface="+mn-lt"/>
            </a:endParaRPr>
          </a:p>
          <a:p>
            <a:pPr>
              <a:defRPr/>
            </a:pPr>
            <a:r>
              <a:rPr lang="en-US" dirty="0">
                <a:latin typeface="+mn-lt"/>
              </a:rPr>
              <a:t>703-697-8020</a:t>
            </a:r>
            <a:r>
              <a:rPr lang="en-US" dirty="0"/>
              <a:t> </a:t>
            </a:r>
          </a:p>
          <a:p>
            <a:pPr>
              <a:defRPr/>
            </a:pPr>
            <a:endParaRPr lang="en-US" i="1" dirty="0">
              <a:latin typeface="+mn-lt"/>
            </a:endParaRPr>
          </a:p>
          <a:p>
            <a:pPr>
              <a:defRPr/>
            </a:pPr>
            <a:r>
              <a:rPr lang="en-US" i="1" dirty="0">
                <a:latin typeface="+mn-lt"/>
              </a:rPr>
              <a:t>Agency &amp; Department-wide Programs:</a:t>
            </a:r>
            <a:r>
              <a:rPr lang="en-US" dirty="0"/>
              <a:t> </a:t>
            </a:r>
          </a:p>
          <a:p>
            <a:pPr>
              <a:defRPr/>
            </a:pPr>
            <a:r>
              <a:rPr lang="en-US" dirty="0">
                <a:latin typeface="+mn-lt"/>
              </a:rPr>
              <a:t>Mr. Russ Vogel, OSD(AT&amp;L)/ARA</a:t>
            </a:r>
            <a:r>
              <a:rPr lang="en-US" dirty="0"/>
              <a:t> </a:t>
            </a:r>
          </a:p>
          <a:p>
            <a:pPr>
              <a:defRPr/>
            </a:pPr>
            <a:r>
              <a:rPr lang="en-US" u="sng" dirty="0">
                <a:latin typeface="+mn-lt"/>
                <a:hlinkClick r:id="rId6"/>
              </a:rPr>
              <a:t>russell.a.vogel.civ@mail.mil</a:t>
            </a:r>
            <a:r>
              <a:rPr lang="en-US" dirty="0"/>
              <a:t> </a:t>
            </a:r>
          </a:p>
          <a:p>
            <a:pPr>
              <a:defRPr/>
            </a:pPr>
            <a:r>
              <a:rPr lang="en-US" dirty="0">
                <a:latin typeface="+mn-lt"/>
              </a:rPr>
              <a:t>703-697-1786</a:t>
            </a:r>
            <a:r>
              <a:rPr lang="en-US" dirty="0"/>
              <a:t> </a:t>
            </a:r>
          </a:p>
          <a:p>
            <a:pPr>
              <a:defRPr/>
            </a:pPr>
            <a:endParaRPr lang="en-US" i="1" dirty="0">
              <a:latin typeface="+mn-lt"/>
            </a:endParaRPr>
          </a:p>
          <a:p>
            <a:pPr>
              <a:defRPr/>
            </a:pPr>
            <a:r>
              <a:rPr lang="en-US" i="1" dirty="0">
                <a:latin typeface="+mn-lt"/>
              </a:rPr>
              <a:t>O&amp;S Section:</a:t>
            </a:r>
            <a:r>
              <a:rPr lang="en-US" dirty="0"/>
              <a:t> </a:t>
            </a:r>
          </a:p>
          <a:p>
            <a:pPr>
              <a:defRPr/>
            </a:pPr>
            <a:r>
              <a:rPr lang="en-US" dirty="0">
                <a:latin typeface="+mn-lt"/>
              </a:rPr>
              <a:t>Ms. Molly Mertz, OSD(AT&amp;L)/L&amp;MR</a:t>
            </a:r>
          </a:p>
          <a:p>
            <a:pPr>
              <a:defRPr/>
            </a:pPr>
            <a:r>
              <a:rPr lang="en-US" u="sng" dirty="0">
                <a:latin typeface="+mn-lt"/>
                <a:hlinkClick r:id="rId7"/>
              </a:rPr>
              <a:t>mary.m.mertz.civ@mail.mil</a:t>
            </a:r>
            <a:r>
              <a:rPr lang="en-US" dirty="0"/>
              <a:t> </a:t>
            </a:r>
          </a:p>
          <a:p>
            <a:pPr>
              <a:defRPr/>
            </a:pPr>
            <a:r>
              <a:rPr lang="en-US" dirty="0">
                <a:latin typeface="+mn-lt"/>
              </a:rPr>
              <a:t>703-614-6137</a:t>
            </a:r>
            <a:r>
              <a:rPr lang="en-US" dirty="0"/>
              <a:t> </a:t>
            </a:r>
            <a:endParaRPr lang="en-US" dirty="0">
              <a:latin typeface="+mn-lt"/>
            </a:endParaRP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B53ADE11-B8F3-407A-B31E-69192A7E4F68}" type="slidenum">
              <a:rPr lang="en-US" altLang="en-US" sz="1200" smtClean="0"/>
              <a:pPr/>
              <a:t>13</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3971925" y="8829675"/>
            <a:ext cx="303688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97" tIns="46647" rIns="93297" bIns="46647" anchor="b"/>
          <a:lstStyle>
            <a:lvl1pPr defTabSz="931863">
              <a:defRPr sz="1400">
                <a:solidFill>
                  <a:schemeClr val="tx1"/>
                </a:solidFill>
                <a:latin typeface="Arial" panose="020B0604020202020204" pitchFamily="34" charset="0"/>
              </a:defRPr>
            </a:lvl1pPr>
            <a:lvl2pPr marL="742950" indent="-285750" defTabSz="931863">
              <a:defRPr sz="1400">
                <a:solidFill>
                  <a:schemeClr val="tx1"/>
                </a:solidFill>
                <a:latin typeface="Arial" panose="020B0604020202020204" pitchFamily="34" charset="0"/>
              </a:defRPr>
            </a:lvl2pPr>
            <a:lvl3pPr marL="1143000" indent="-228600" defTabSz="931863">
              <a:defRPr sz="1400">
                <a:solidFill>
                  <a:schemeClr val="tx1"/>
                </a:solidFill>
                <a:latin typeface="Arial" panose="020B0604020202020204" pitchFamily="34" charset="0"/>
              </a:defRPr>
            </a:lvl3pPr>
            <a:lvl4pPr marL="1600200" indent="-228600" defTabSz="931863">
              <a:defRPr sz="1400">
                <a:solidFill>
                  <a:schemeClr val="tx1"/>
                </a:solidFill>
                <a:latin typeface="Arial" panose="020B0604020202020204" pitchFamily="34" charset="0"/>
              </a:defRPr>
            </a:lvl4pPr>
            <a:lvl5pPr marL="2057400" indent="-228600" defTabSz="931863">
              <a:defRPr sz="1400">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sz="1400">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sz="1400">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sz="1400">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sz="1400">
                <a:solidFill>
                  <a:schemeClr val="tx1"/>
                </a:solidFill>
                <a:latin typeface="Arial" panose="020B0604020202020204" pitchFamily="34" charset="0"/>
              </a:defRPr>
            </a:lvl9pPr>
          </a:lstStyle>
          <a:p>
            <a:pPr algn="r"/>
            <a:fld id="{FEBE9472-0E95-42F0-AF22-A6BA21936D2E}" type="slidenum">
              <a:rPr lang="en-US" altLang="en-US" sz="1100">
                <a:solidFill>
                  <a:srgbClr val="000000"/>
                </a:solidFill>
              </a:rPr>
              <a:pPr algn="r"/>
              <a:t>14</a:t>
            </a:fld>
            <a:endParaRPr lang="en-US" altLang="en-US" sz="1100">
              <a:solidFill>
                <a:srgbClr val="000000"/>
              </a:solidFill>
            </a:endParaRPr>
          </a:p>
        </p:txBody>
      </p:sp>
      <p:sp>
        <p:nvSpPr>
          <p:cNvPr id="61443" name="Rectangle 7"/>
          <p:cNvSpPr txBox="1">
            <a:spLocks noGrp="1" noChangeArrowheads="1"/>
          </p:cNvSpPr>
          <p:nvPr/>
        </p:nvSpPr>
        <p:spPr bwMode="auto">
          <a:xfrm>
            <a:off x="3971925" y="8829675"/>
            <a:ext cx="303688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97" tIns="46647" rIns="93297" bIns="46647" anchor="b"/>
          <a:lstStyle>
            <a:lvl1pPr defTabSz="931863">
              <a:defRPr sz="1400">
                <a:solidFill>
                  <a:schemeClr val="tx1"/>
                </a:solidFill>
                <a:latin typeface="Arial" panose="020B0604020202020204" pitchFamily="34" charset="0"/>
              </a:defRPr>
            </a:lvl1pPr>
            <a:lvl2pPr marL="742950" indent="-285750" defTabSz="931863">
              <a:defRPr sz="1400">
                <a:solidFill>
                  <a:schemeClr val="tx1"/>
                </a:solidFill>
                <a:latin typeface="Arial" panose="020B0604020202020204" pitchFamily="34" charset="0"/>
              </a:defRPr>
            </a:lvl2pPr>
            <a:lvl3pPr marL="1143000" indent="-228600" defTabSz="931863">
              <a:defRPr sz="1400">
                <a:solidFill>
                  <a:schemeClr val="tx1"/>
                </a:solidFill>
                <a:latin typeface="Arial" panose="020B0604020202020204" pitchFamily="34" charset="0"/>
              </a:defRPr>
            </a:lvl3pPr>
            <a:lvl4pPr marL="1600200" indent="-228600" defTabSz="931863">
              <a:defRPr sz="1400">
                <a:solidFill>
                  <a:schemeClr val="tx1"/>
                </a:solidFill>
                <a:latin typeface="Arial" panose="020B0604020202020204" pitchFamily="34" charset="0"/>
              </a:defRPr>
            </a:lvl4pPr>
            <a:lvl5pPr marL="2057400" indent="-228600" defTabSz="931863">
              <a:defRPr sz="1400">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sz="1400">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sz="1400">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sz="1400">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sz="1400">
                <a:solidFill>
                  <a:schemeClr val="tx1"/>
                </a:solidFill>
                <a:latin typeface="Arial" panose="020B0604020202020204" pitchFamily="34" charset="0"/>
              </a:defRPr>
            </a:lvl9pPr>
          </a:lstStyle>
          <a:p>
            <a:pPr algn="r"/>
            <a:fld id="{332FC567-F75C-4267-8D6F-26C6F5BBD993}" type="slidenum">
              <a:rPr lang="en-US" altLang="en-US" sz="1100">
                <a:solidFill>
                  <a:srgbClr val="000000"/>
                </a:solidFill>
              </a:rPr>
              <a:pPr algn="r"/>
              <a:t>14</a:t>
            </a:fld>
            <a:endParaRPr lang="en-US" altLang="en-US" sz="1100">
              <a:solidFill>
                <a:srgbClr val="000000"/>
              </a:solidFill>
            </a:endParaRPr>
          </a:p>
        </p:txBody>
      </p:sp>
      <p:sp>
        <p:nvSpPr>
          <p:cNvPr id="61444" name="Rectangle 2"/>
          <p:cNvSpPr>
            <a:spLocks noGrp="1" noRot="1" noChangeAspect="1" noChangeArrowheads="1" noTextEdit="1"/>
          </p:cNvSpPr>
          <p:nvPr>
            <p:ph type="sldImg"/>
          </p:nvPr>
        </p:nvSpPr>
        <p:spPr>
          <a:ln/>
        </p:spPr>
      </p:sp>
      <p:sp>
        <p:nvSpPr>
          <p:cNvPr id="59397" name="Rectangle 5"/>
          <p:cNvSpPr>
            <a:spLocks noGrp="1" noChangeArrowheads="1"/>
          </p:cNvSpPr>
          <p:nvPr>
            <p:ph type="body" idx="1"/>
          </p:nvPr>
        </p:nvSpPr>
        <p:spPr>
          <a:xfrm>
            <a:off x="487363" y="4333875"/>
            <a:ext cx="6032500" cy="4727575"/>
          </a:xfrm>
          <a:ln/>
        </p:spPr>
        <p:txBody>
          <a:bodyPr lIns="93297" tIns="46647" rIns="93297" bIns="46647"/>
          <a:lstStyle/>
          <a:p>
            <a:pPr marL="0" lvl="1">
              <a:lnSpc>
                <a:spcPct val="90000"/>
              </a:lnSpc>
              <a:defRPr/>
            </a:pPr>
            <a:r>
              <a:rPr lang="en-US" sz="1100" dirty="0"/>
              <a:t>Identify the key Programmatic Risks—Cost, Funding, Schedule, Performance (Technology, Software, Manufacturing, Supportability, Industrial Base, Manufacturing, Political). </a:t>
            </a:r>
          </a:p>
          <a:p>
            <a:pPr lvl="1">
              <a:lnSpc>
                <a:spcPct val="90000"/>
              </a:lnSpc>
              <a:defRPr/>
            </a:pPr>
            <a:r>
              <a:rPr lang="en-US" sz="1100" dirty="0"/>
              <a:t>What are they?  Why do you think they are the only ones?</a:t>
            </a:r>
          </a:p>
          <a:p>
            <a:pPr lvl="1">
              <a:lnSpc>
                <a:spcPct val="90000"/>
              </a:lnSpc>
              <a:defRPr/>
            </a:pPr>
            <a:r>
              <a:rPr lang="en-US" sz="1100" dirty="0"/>
              <a:t>How are you going to address them?</a:t>
            </a:r>
          </a:p>
          <a:p>
            <a:pPr>
              <a:lnSpc>
                <a:spcPct val="90000"/>
              </a:lnSpc>
              <a:defRPr/>
            </a:pPr>
            <a:r>
              <a:rPr lang="en-US" sz="1100" dirty="0">
                <a:cs typeface="Times New Roman" pitchFamily="18" charset="0"/>
              </a:rPr>
              <a:t>As an example have you evaluated/identified potential risks such as:</a:t>
            </a:r>
          </a:p>
          <a:p>
            <a:pPr lvl="1" eaLnBrk="1" hangingPunct="1">
              <a:lnSpc>
                <a:spcPct val="90000"/>
              </a:lnSpc>
              <a:defRPr/>
            </a:pPr>
            <a:r>
              <a:rPr lang="en-US" sz="1100" dirty="0">
                <a:cs typeface="Times New Roman" pitchFamily="18" charset="0"/>
              </a:rPr>
              <a:t>--Technology: TRL level </a:t>
            </a:r>
            <a:r>
              <a:rPr lang="en-US" sz="1100" dirty="0">
                <a:solidFill>
                  <a:srgbClr val="FF0000"/>
                </a:solidFill>
                <a:cs typeface="Times New Roman" pitchFamily="18" charset="0"/>
              </a:rPr>
              <a:t>for critical technologies which may impact meeting a KPP, KSA, or APA thresholds or represent risk  to deliver capability on schedule and budget, </a:t>
            </a:r>
            <a:r>
              <a:rPr lang="en-US" sz="1100" dirty="0">
                <a:cs typeface="Times New Roman" pitchFamily="18" charset="0"/>
              </a:rPr>
              <a:t>software, interoperability, integration, certification, interface with other systems, Safety, ESOH, Hazards</a:t>
            </a:r>
          </a:p>
          <a:p>
            <a:pPr lvl="1" eaLnBrk="1" hangingPunct="1">
              <a:lnSpc>
                <a:spcPct val="90000"/>
              </a:lnSpc>
              <a:defRPr/>
            </a:pPr>
            <a:r>
              <a:rPr lang="en-US" sz="1100" dirty="0">
                <a:cs typeface="Times New Roman" pitchFamily="18" charset="0"/>
              </a:rPr>
              <a:t>--Testing: aircraft availability, Software Integration Lab (SIL) availability</a:t>
            </a:r>
          </a:p>
          <a:p>
            <a:pPr lvl="1" eaLnBrk="1" hangingPunct="1">
              <a:lnSpc>
                <a:spcPct val="90000"/>
              </a:lnSpc>
              <a:defRPr/>
            </a:pPr>
            <a:r>
              <a:rPr lang="en-US" sz="1100" dirty="0">
                <a:cs typeface="Times New Roman" pitchFamily="18" charset="0"/>
              </a:rPr>
              <a:t>--Program Office: Lack of trained personnel, insufficient manpower</a:t>
            </a:r>
          </a:p>
          <a:p>
            <a:pPr marL="458572" lvl="1" defTabSz="915772" eaLnBrk="1" hangingPunct="1">
              <a:lnSpc>
                <a:spcPct val="90000"/>
              </a:lnSpc>
              <a:defRPr/>
            </a:pPr>
            <a:r>
              <a:rPr lang="en-US" sz="1100" dirty="0">
                <a:cs typeface="Times New Roman" pitchFamily="18" charset="0"/>
              </a:rPr>
              <a:t>--Intelligence support as is relates to cost, schedule and performance</a:t>
            </a:r>
          </a:p>
          <a:p>
            <a:pPr marL="458572" lvl="1" defTabSz="915772" eaLnBrk="1" hangingPunct="1">
              <a:lnSpc>
                <a:spcPct val="90000"/>
              </a:lnSpc>
              <a:defRPr/>
            </a:pPr>
            <a:r>
              <a:rPr lang="en-US" sz="1100" dirty="0">
                <a:cs typeface="Times New Roman" pitchFamily="18" charset="0"/>
              </a:rPr>
              <a:t>--</a:t>
            </a:r>
            <a:r>
              <a:rPr lang="en-US" sz="1100" dirty="0"/>
              <a:t>Manufacturing: Are Mfg processes in place &amp; compliant to their established procedures/processes?  Are contractor’s capable of delivering on time?   </a:t>
            </a:r>
          </a:p>
          <a:p>
            <a:pPr eaLnBrk="1" hangingPunct="1">
              <a:lnSpc>
                <a:spcPct val="90000"/>
              </a:lnSpc>
              <a:defRPr/>
            </a:pPr>
            <a:r>
              <a:rPr lang="en-US" sz="1100" dirty="0"/>
              <a:t>Describe mitigation plans for all red and yellow risks in the backup charts </a:t>
            </a:r>
            <a:endParaRPr lang="en-US" sz="1100" dirty="0">
              <a:cs typeface="Times New Roman" pitchFamily="18" charset="0"/>
            </a:endParaRPr>
          </a:p>
          <a:p>
            <a:pPr lvl="1" eaLnBrk="1" hangingPunct="1">
              <a:lnSpc>
                <a:spcPct val="90000"/>
              </a:lnSpc>
              <a:defRPr/>
            </a:pPr>
            <a:r>
              <a:rPr lang="en-US" sz="1100" dirty="0"/>
              <a:t>Mitigation Plans should be realistic and descriptive. </a:t>
            </a:r>
          </a:p>
          <a:p>
            <a:pPr lvl="1" eaLnBrk="1" hangingPunct="1">
              <a:lnSpc>
                <a:spcPct val="90000"/>
              </a:lnSpc>
              <a:defRPr/>
            </a:pPr>
            <a:r>
              <a:rPr lang="en-US" sz="1100" dirty="0"/>
              <a:t>The purpose of the mitigation plan is to describe how this particular risk will be handled – what, when, by whom and how will it be done to avoid or minimize consequences. . A good plan should contain a schedule for implementation, with an OPR. </a:t>
            </a:r>
          </a:p>
          <a:p>
            <a:pPr lvl="1" eaLnBrk="1" hangingPunct="1">
              <a:lnSpc>
                <a:spcPct val="90000"/>
              </a:lnSpc>
              <a:defRPr/>
            </a:pPr>
            <a:r>
              <a:rPr lang="en-US" sz="1100" dirty="0"/>
              <a:t>Examples of risk mitigation efforts include reducing software development</a:t>
            </a:r>
            <a:r>
              <a:rPr lang="en-US" sz="1100" dirty="0">
                <a:solidFill>
                  <a:srgbClr val="FF0000"/>
                </a:solidFill>
              </a:rPr>
              <a:t> </a:t>
            </a:r>
            <a:r>
              <a:rPr lang="en-US" sz="1100" dirty="0"/>
              <a:t>risk by developing and delivering software incrementally, prototyping, simulation, alternative designs, additional resources (earlier engineering involvement, additional engineers), workarounds, etc.  </a:t>
            </a:r>
          </a:p>
          <a:p>
            <a:pPr lvl="1" eaLnBrk="1" hangingPunct="1">
              <a:lnSpc>
                <a:spcPct val="90000"/>
              </a:lnSpc>
              <a:defRPr/>
            </a:pPr>
            <a:r>
              <a:rPr lang="en-US" sz="1100" b="1" dirty="0"/>
              <a:t>DOD Risk guide:  </a:t>
            </a:r>
            <a:r>
              <a:rPr lang="en-US" sz="1100" dirty="0"/>
              <a:t>http://www.dau.mil/publications/publicationsDocs/RMG%206Ed%20Aug06.pdf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92500" lnSpcReduction="10000"/>
          </a:bodyPr>
          <a:lstStyle/>
          <a:p>
            <a:pPr>
              <a:defRPr/>
            </a:pPr>
            <a:r>
              <a:rPr lang="en-US" dirty="0"/>
              <a:t>*The PM and team should develop the programs Framing Assumption and track the validity of the FAs by assessing relevant program metrics.  </a:t>
            </a:r>
          </a:p>
          <a:p>
            <a:pPr>
              <a:defRPr/>
            </a:pPr>
            <a:r>
              <a:rPr lang="en-US" dirty="0"/>
              <a:t>**Show implications, expectations and metrics for each key framing assumption.  There should only be a few FAs (3-5); each should have these properties, cause major consequences, have no simple work-around, be uncertain at this point, be program specific (not generic, lie funding stability or good contractor performance ) and be a fundamental assumption that affect management decisions.  </a:t>
            </a:r>
          </a:p>
          <a:p>
            <a:pPr>
              <a:defRPr/>
            </a:pPr>
            <a:r>
              <a:rPr lang="en-US" dirty="0"/>
              <a:t>***Describe the visible expectations that flow from each implication of the FA.  </a:t>
            </a:r>
          </a:p>
          <a:p>
            <a:pPr>
              <a:defRPr/>
            </a:pPr>
            <a:r>
              <a:rPr lang="en-US" dirty="0"/>
              <a:t>****Specify metrics that can show whether these expectations are seen</a:t>
            </a:r>
          </a:p>
          <a:p>
            <a:pPr>
              <a:defRPr/>
            </a:pPr>
            <a:r>
              <a:rPr lang="en-US" dirty="0"/>
              <a:t>Examples of Framing Assumptions:</a:t>
            </a:r>
          </a:p>
          <a:p>
            <a:pPr lvl="1">
              <a:defRPr/>
            </a:pPr>
            <a:r>
              <a:rPr lang="en-US" b="1" dirty="0"/>
              <a:t>Adequate industrial base for competition</a:t>
            </a:r>
          </a:p>
          <a:p>
            <a:pPr lvl="1">
              <a:defRPr/>
            </a:pPr>
            <a:r>
              <a:rPr lang="en-US" b="1" dirty="0"/>
              <a:t>Technology well in hand</a:t>
            </a:r>
          </a:p>
          <a:p>
            <a:pPr lvl="1">
              <a:defRPr/>
            </a:pPr>
            <a:r>
              <a:rPr lang="en-US" b="1" dirty="0"/>
              <a:t>Requirements achievable</a:t>
            </a:r>
          </a:p>
          <a:p>
            <a:pPr lvl="1">
              <a:defRPr/>
            </a:pPr>
            <a:r>
              <a:rPr lang="en-US" b="1" dirty="0"/>
              <a:t>Aggressive schedule is risky but achievable</a:t>
            </a:r>
          </a:p>
          <a:p>
            <a:pPr lvl="1">
              <a:defRPr/>
            </a:pPr>
            <a:r>
              <a:rPr lang="en-US" b="1" dirty="0"/>
              <a:t>SPO will have personnel to handle integration role</a:t>
            </a:r>
          </a:p>
          <a:p>
            <a:pPr lvl="1">
              <a:defRPr/>
            </a:pPr>
            <a:r>
              <a:rPr lang="en-US" altLang="en-US" b="1" dirty="0"/>
              <a:t>“Back to basics” would help solve technical and </a:t>
            </a:r>
            <a:r>
              <a:rPr lang="en-US" altLang="en-US" b="1" dirty="0" err="1"/>
              <a:t>mgt</a:t>
            </a:r>
            <a:r>
              <a:rPr lang="en-US" altLang="en-US" b="1" dirty="0"/>
              <a:t> issues</a:t>
            </a:r>
          </a:p>
          <a:p>
            <a:pPr lvl="1">
              <a:defRPr/>
            </a:pPr>
            <a:r>
              <a:rPr lang="en-US" altLang="en-US" b="1" dirty="0"/>
              <a:t>Separate space and ground segments would provide “best of breed”</a:t>
            </a:r>
          </a:p>
          <a:p>
            <a:pPr lvl="1">
              <a:defRPr/>
            </a:pPr>
            <a:r>
              <a:rPr lang="en-US" altLang="en-US" b="1" dirty="0"/>
              <a:t>Incremental/block approach</a:t>
            </a:r>
          </a:p>
          <a:p>
            <a:pPr lvl="1">
              <a:defRPr/>
            </a:pPr>
            <a:r>
              <a:rPr lang="en-US" altLang="en-US" b="1" dirty="0"/>
              <a:t>Capability Insertion Program, graceful growth</a:t>
            </a:r>
          </a:p>
          <a:p>
            <a:pPr lvl="1">
              <a:defRPr/>
            </a:pPr>
            <a:r>
              <a:rPr lang="en-US" altLang="en-US" b="1" dirty="0"/>
              <a:t>Incentivize for mission success, on-time/on-cost delivery, high confidence approach</a:t>
            </a:r>
          </a:p>
          <a:p>
            <a:pPr>
              <a:defRPr/>
            </a:pPr>
            <a:endParaRPr lang="en-US" b="1" dirty="0"/>
          </a:p>
          <a:p>
            <a:pPr>
              <a:defRPr/>
            </a:pPr>
            <a:endParaRPr lang="en-US" dirty="0"/>
          </a:p>
          <a:p>
            <a:pPr>
              <a:defRPr/>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Notes Placeholde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PM and team should develop the programs Framing Assumption and track the validity of the FAs by assessing relevant program metrics.  </a:t>
            </a:r>
          </a:p>
          <a:p>
            <a:r>
              <a:rPr lang="en-US" altLang="en-US"/>
              <a:t>**Show implications, expectations and metrics for each key framing assumption.  Thee should only be a few FAs (3-5); each should have these properties, cause major consequences, have no simple work-around, be uncertain at this point, be program specific (not generic, lie funding stability or good contractor performance ) and be a fundamental assumption that affect management decisions.  </a:t>
            </a:r>
          </a:p>
          <a:p>
            <a:r>
              <a:rPr lang="en-US" altLang="en-US"/>
              <a:t>***Describe the visible expectations that flow from each implication of the FA.  </a:t>
            </a:r>
          </a:p>
          <a:p>
            <a:r>
              <a:rPr lang="en-US" altLang="en-US"/>
              <a:t>****Specify metrics that can show whether these expectations are seen</a:t>
            </a:r>
          </a:p>
          <a:p>
            <a:endParaRPr lang="en-US" altLang="en-US"/>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F683E95C-4451-4DB8-9B9B-F81EA0D5FF8A}" type="slidenum">
              <a:rPr lang="en-US" altLang="en-US" sz="1200" smtClean="0"/>
              <a:pPr/>
              <a:t>17</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8B7FEC9F-BBE5-4693-8CDF-EB60583DCFA0}" type="slidenum">
              <a:rPr lang="en-US" altLang="en-US" sz="1200" smtClean="0"/>
              <a:pPr/>
              <a:t>18</a:t>
            </a:fld>
            <a:endParaRPr lang="en-US" altLang="en-US" sz="120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solidFill>
                  <a:srgbClr val="000000"/>
                </a:solidFill>
              </a:rPr>
              <a:t>The Acquisition Strategy:</a:t>
            </a:r>
          </a:p>
          <a:p>
            <a:pPr eaLnBrk="1" hangingPunct="1"/>
            <a:r>
              <a:rPr lang="en-US" altLang="en-US" dirty="0">
                <a:solidFill>
                  <a:srgbClr val="000000"/>
                </a:solidFill>
              </a:rPr>
              <a:t>     Guides program execution across the entire program life-cycle</a:t>
            </a:r>
          </a:p>
          <a:p>
            <a:pPr eaLnBrk="1" hangingPunct="1"/>
            <a:r>
              <a:rPr lang="en-US" altLang="en-US" dirty="0">
                <a:solidFill>
                  <a:srgbClr val="000000"/>
                </a:solidFill>
              </a:rPr>
              <a:t>     The proposed strategy should cover development, testing, production, and life-cycle support</a:t>
            </a:r>
          </a:p>
          <a:p>
            <a:pPr eaLnBrk="1" hangingPunct="1"/>
            <a:r>
              <a:rPr lang="en-US" altLang="en-US" dirty="0">
                <a:solidFill>
                  <a:srgbClr val="000000"/>
                </a:solidFill>
              </a:rPr>
              <a:t>     It must be flexible enough to accommodate acquisition oversight decisions both on this program and on other programs that may affect this program</a:t>
            </a:r>
          </a:p>
          <a:p>
            <a:pPr eaLnBrk="1" hangingPunct="1"/>
            <a:r>
              <a:rPr lang="en-US" altLang="en-US" dirty="0">
                <a:solidFill>
                  <a:srgbClr val="000000"/>
                </a:solidFill>
              </a:rPr>
              <a:t>     It should address the availability of required capabilities to be provided by other programs </a:t>
            </a:r>
          </a:p>
          <a:p>
            <a:pPr eaLnBrk="1" hangingPunct="1"/>
            <a:r>
              <a:rPr lang="en-US" altLang="en-US" dirty="0">
                <a:solidFill>
                  <a:srgbClr val="000000"/>
                </a:solidFill>
              </a:rPr>
              <a:t>     It establishes the milestone decision points and acquisition phases planned for the program</a:t>
            </a:r>
          </a:p>
          <a:p>
            <a:pPr eaLnBrk="1" hangingPunct="1"/>
            <a:r>
              <a:rPr lang="en-US" altLang="en-US" dirty="0">
                <a:solidFill>
                  <a:srgbClr val="000000"/>
                </a:solidFill>
              </a:rPr>
              <a:t>     It should prescribe the accomplishments for each phase, and identify the critical events affecting program management</a:t>
            </a:r>
          </a:p>
          <a:p>
            <a:pPr algn="just"/>
            <a:r>
              <a:rPr lang="en-US" altLang="en-US" sz="1400" dirty="0"/>
              <a:t>     OSD focus is a competitive strategy throughout the life of the system    </a:t>
            </a:r>
          </a:p>
          <a:p>
            <a:pPr algn="just"/>
            <a:r>
              <a:rPr lang="en-US" altLang="en-US" sz="1400" dirty="0"/>
              <a:t>      Have you considered breakout of subsystems?</a:t>
            </a:r>
          </a:p>
          <a:p>
            <a:pPr algn="just"/>
            <a:endParaRPr lang="en-US" altLang="en-US" sz="1400" dirty="0"/>
          </a:p>
          <a:p>
            <a:pPr algn="just"/>
            <a:r>
              <a:rPr lang="en-US" altLang="en-US" sz="1400" dirty="0"/>
              <a:t>   </a:t>
            </a:r>
            <a:r>
              <a:rPr lang="en-US" altLang="en-US" sz="1400" dirty="0" err="1"/>
              <a:t>DoDI</a:t>
            </a:r>
            <a:r>
              <a:rPr lang="en-US" altLang="en-US" sz="1400" dirty="0"/>
              <a:t> 4650.01  page 12 covers Spectrum Supportability Risk Assessment.  Consider Spectrum Supportability Risk Assessment and </a:t>
            </a:r>
          </a:p>
          <a:p>
            <a:pPr algn="just"/>
            <a:r>
              <a:rPr lang="en-US" altLang="en-US" sz="1400" dirty="0"/>
              <a:t>   Equipment Spectrum Certification.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35EF0F5A-D4A4-43F6-8A6F-BA5A1394BA27}" type="slidenum">
              <a:rPr lang="en-US" altLang="en-US" sz="1200" smtClean="0"/>
              <a:pPr/>
              <a:t>19</a:t>
            </a:fld>
            <a:endParaRPr lang="en-US" altLang="en-US" sz="120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xfrm>
            <a:off x="450850" y="4344988"/>
            <a:ext cx="6127750" cy="4584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Taken from the OSD AS Template Para 7.1:  </a:t>
            </a:r>
            <a:r>
              <a:rPr lang="en-US" altLang="en-US">
                <a:cs typeface="Times New Roman" panose="02020603050405020304" pitchFamily="18" charset="0"/>
              </a:rPr>
              <a:t>Describe your contracting approach and If a source selection is required ,your best “value approach.”  </a:t>
            </a:r>
          </a:p>
          <a:p>
            <a:pPr eaLnBrk="1" hangingPunct="1"/>
            <a:r>
              <a:rPr lang="en-US" altLang="en-US">
                <a:cs typeface="Times New Roman" panose="02020603050405020304" pitchFamily="18" charset="0"/>
              </a:rPr>
              <a:t>Describe the source selection approach-structure, SSA, Criteria—key section L&amp;M criteria</a:t>
            </a:r>
          </a:p>
          <a:p>
            <a:pPr eaLnBrk="1" hangingPunct="1"/>
            <a:r>
              <a:rPr lang="en-US" altLang="en-US">
                <a:cs typeface="Times New Roman" panose="02020603050405020304" pitchFamily="18" charset="0"/>
              </a:rPr>
              <a:t>Describe type &amp; number of contracts expected &amp; </a:t>
            </a:r>
            <a:r>
              <a:rPr lang="en-US" altLang="en-US" u="sng">
                <a:cs typeface="Times New Roman" panose="02020603050405020304" pitchFamily="18" charset="0"/>
              </a:rPr>
              <a:t>why</a:t>
            </a:r>
            <a:r>
              <a:rPr lang="en-US" altLang="en-US">
                <a:cs typeface="Times New Roman" panose="02020603050405020304" pitchFamily="18" charset="0"/>
              </a:rPr>
              <a:t> you chose that approach.</a:t>
            </a:r>
          </a:p>
          <a:p>
            <a:pPr eaLnBrk="1" hangingPunct="1"/>
            <a:r>
              <a:rPr lang="en-US" altLang="en-US">
                <a:cs typeface="Times New Roman" panose="02020603050405020304" pitchFamily="18" charset="0"/>
              </a:rPr>
              <a:t>The experience of the SS team can be addressed here or in the section on program office personnel</a:t>
            </a:r>
            <a:endParaRPr lang="en-US" altLang="en-US"/>
          </a:p>
          <a:p>
            <a:r>
              <a:rPr lang="en-US" altLang="en-US"/>
              <a:t>Risk-based Source Selection. The source selection approach, as part of the acquisition strategy, shall be developed to reduce risk over the life cycle of the program. This includes identifying the strengths, weaknesses, domain experience, process capability, development capacity, and past performance for all developer team members with significant development responsibilities. This should inform key technical and appropriate program risks and the formulation of source selection evaluation criteria. Source selection guidance contained in FAR Part 15, DFARS Part 215, AFFARS 5315.3 (for Mandatory and information information).</a:t>
            </a:r>
          </a:p>
          <a:p>
            <a:r>
              <a:rPr lang="en-US" altLang="en-US">
                <a:solidFill>
                  <a:srgbClr val="000000"/>
                </a:solidFill>
              </a:rPr>
              <a:t>Only use LPTA when able to clearly define Technical Acceptability.</a:t>
            </a:r>
            <a:endParaRPr lang="en-US" altLang="en-US">
              <a:cs typeface="Times New Roman" panose="02020603050405020304" pitchFamily="18" charset="0"/>
            </a:endParaRPr>
          </a:p>
          <a:p>
            <a:r>
              <a:rPr lang="en-US" altLang="en-US" u="sng"/>
              <a:t>TMRR phase</a:t>
            </a:r>
            <a:r>
              <a:rPr lang="en-US" altLang="en-US"/>
              <a:t>:  Explain strategies for working with Industry to get Industry's insights on possible requirements and cost trade space.  Ideal questions  for Industry:  Which requirements are the most costly and/or risky? Which requirements could result in savings if adjusted and how much savings? Where is the knee in the cost capability curve for the most costly or risky requirements?  The insights to the above questions will assist with informing requirements decisions based on the findings from the TMRR phase.  Based on lessons learned from other programs, TMRR is the best time to have this engagement with Industry.</a:t>
            </a:r>
          </a:p>
          <a:p>
            <a:endParaRPr lang="en-US" altLang="en-US">
              <a:solidFill>
                <a:srgbClr val="FF0000"/>
              </a:solidFill>
              <a:cs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087913E3-9748-4120-B377-393BCDB5A908}" type="slidenum">
              <a:rPr lang="en-US" altLang="en-US" sz="1200" smtClean="0"/>
              <a:pPr/>
              <a:t>20</a:t>
            </a:fld>
            <a:endParaRPr lang="en-US" altLang="en-US" sz="120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000" dirty="0"/>
              <a:t>Describe the geometry of the contract type, e.g. target cost, target fee, min/max fees</a:t>
            </a:r>
            <a:r>
              <a:rPr lang="en-US" altLang="en-US" sz="1000" b="1" i="1" dirty="0"/>
              <a:t>, share ratios</a:t>
            </a:r>
            <a:r>
              <a:rPr lang="en-US" altLang="en-US" sz="1000" dirty="0"/>
              <a:t>, ceiling prices as applicable for the contract.  If you are planning on an Advance Procurement or a UCA—it may required SAF/AQC  approval</a:t>
            </a:r>
          </a:p>
          <a:p>
            <a:pPr eaLnBrk="1" hangingPunct="1"/>
            <a:r>
              <a:rPr lang="en-US" altLang="en-US" sz="1000" dirty="0"/>
              <a:t>As appropriate address Shutdown costs (“tail-up” costs).  How will the program disposition property and close down the production line?  Should also be considered as part of the Life Cycle Cost estimate.</a:t>
            </a:r>
          </a:p>
          <a:p>
            <a:pPr eaLnBrk="1" hangingPunct="1"/>
            <a:r>
              <a:rPr lang="en-US" altLang="en-US" sz="1000" dirty="0"/>
              <a:t>Additional issues to address as it applies to your program—Contract Financing, Progress Payments, Commercial financing, audit impacts (rates and schedules (include number of subcontract audits needed), long lead, termination liability, Buy America, Berry Amendment waiver, warranties and any special terms and conditions for DMS, DCS and shutdown costs.</a:t>
            </a:r>
          </a:p>
          <a:p>
            <a:pPr eaLnBrk="1" hangingPunct="1"/>
            <a:endParaRPr lang="en-US" altLang="en-US" sz="1000" dirty="0"/>
          </a:p>
          <a:p>
            <a:pPr eaLnBrk="1" hangingPunct="1"/>
            <a:endParaRPr lang="en-US" altLang="en-US" sz="1000" dirty="0"/>
          </a:p>
          <a:p>
            <a:pPr eaLnBrk="1" hangingPunct="1"/>
            <a:r>
              <a:rPr lang="en-US" altLang="en-US" sz="1100" dirty="0">
                <a:cs typeface="Times New Roman" panose="02020603050405020304" pitchFamily="18" charset="0"/>
              </a:rPr>
              <a:t> </a:t>
            </a:r>
          </a:p>
          <a:p>
            <a:pPr eaLnBrk="1" hangingPunct="1"/>
            <a:endParaRPr lang="en-US" altLang="en-US" sz="1100" dirty="0"/>
          </a:p>
          <a:p>
            <a:pPr eaLnBrk="1" hangingPunct="1"/>
            <a:endParaRPr lang="en-US" altLang="en-US" sz="1100" dirty="0">
              <a:cs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856B6650-77DC-4F5A-ADC3-C141A8D0CB2C}" type="slidenum">
              <a:rPr lang="en-US" altLang="en-US" sz="1200" smtClean="0"/>
              <a:pPr/>
              <a:t>3</a:t>
            </a:fld>
            <a:endParaRPr lang="en-US" altLang="en-US" sz="120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spcBef>
                <a:spcPct val="0"/>
              </a:spcBef>
            </a:pPr>
            <a:r>
              <a:rPr lang="en-US" altLang="en-US" sz="1400"/>
              <a:t>AFI 63-101, 20-101, Para 3.6.2.2  requires that “</a:t>
            </a:r>
            <a:r>
              <a:rPr lang="en-US" altLang="en-US"/>
              <a:t>ASPs shall be held for all ACAT programs that are presenting a new strategy or a significant revision to an approved strategy. The Acquisition Strategy (document) still requires approval by the MDA.”</a:t>
            </a:r>
          </a:p>
          <a:p>
            <a:pPr>
              <a:lnSpc>
                <a:spcPct val="90000"/>
              </a:lnSpc>
              <a:spcBef>
                <a:spcPct val="0"/>
              </a:spcBef>
            </a:pPr>
            <a:r>
              <a:rPr lang="en-US" altLang="en-US" sz="1400"/>
              <a:t>This template is designed as a “guide” through the myriad of topics and issues that </a:t>
            </a:r>
            <a:r>
              <a:rPr lang="en-US" altLang="en-US" sz="1400" u="sng"/>
              <a:t>may</a:t>
            </a:r>
            <a:r>
              <a:rPr lang="en-US" altLang="en-US" sz="1400"/>
              <a:t> need to be addressed in developing and presenting an acquisition strategy.  </a:t>
            </a:r>
            <a:r>
              <a:rPr lang="en-US" altLang="en-US" sz="1400" b="1" u="sng"/>
              <a:t>EACH STRATEGY SHOULD ONLY ADDRESS THOSE TOPICS THAT APPLY, BUT BE PREPARED TO ADDRESS ALL ACQUISITION STRATEGY TOPICS!</a:t>
            </a:r>
          </a:p>
          <a:p>
            <a:pPr>
              <a:lnSpc>
                <a:spcPct val="90000"/>
              </a:lnSpc>
              <a:spcBef>
                <a:spcPct val="0"/>
              </a:spcBef>
            </a:pPr>
            <a:r>
              <a:rPr lang="en-US" altLang="en-US" sz="1400"/>
              <a:t>The basic goal is to provide the decision maker an understanding</a:t>
            </a:r>
            <a:r>
              <a:rPr lang="en-US" altLang="en-US" sz="1400">
                <a:solidFill>
                  <a:srgbClr val="0000FF"/>
                </a:solidFill>
              </a:rPr>
              <a:t> </a:t>
            </a:r>
            <a:r>
              <a:rPr lang="en-US" altLang="en-US" sz="1400"/>
              <a:t>of a well thought out strategy that considered all important issues</a:t>
            </a:r>
          </a:p>
          <a:p>
            <a:pPr>
              <a:lnSpc>
                <a:spcPct val="90000"/>
              </a:lnSpc>
              <a:spcBef>
                <a:spcPct val="0"/>
              </a:spcBef>
            </a:pPr>
            <a:r>
              <a:rPr lang="en-US" altLang="en-US" sz="1400" u="sng"/>
              <a:t>See OSD AS Template at the ACE website for guidance on requirements for the written document</a:t>
            </a:r>
            <a:r>
              <a:rPr lang="en-US" altLang="en-US" sz="1400"/>
              <a:t>.</a:t>
            </a:r>
            <a:endParaRPr lang="en-US" altLang="en-US" sz="1400">
              <a:solidFill>
                <a:srgbClr val="FF0000"/>
              </a:solidFill>
            </a:endParaRPr>
          </a:p>
          <a:p>
            <a:pPr>
              <a:lnSpc>
                <a:spcPct val="90000"/>
              </a:lnSpc>
              <a:spcBef>
                <a:spcPct val="0"/>
              </a:spcBef>
            </a:pPr>
            <a:r>
              <a:rPr lang="en-US" altLang="en-US" sz="1400"/>
              <a:t>Information is contained in the notes section of each chart to help you in preparing the briefing.  </a:t>
            </a:r>
          </a:p>
          <a:p>
            <a:pPr>
              <a:lnSpc>
                <a:spcPct val="90000"/>
              </a:lnSpc>
              <a:spcBef>
                <a:spcPct val="0"/>
              </a:spcBef>
            </a:pPr>
            <a:r>
              <a:rPr lang="en-US" altLang="en-US" sz="1400"/>
              <a:t>Sample charts are provided in back-up.  With the exception of the funding and logistics charts; if the charts are not appropriate for your presentation alternate charts should be used</a:t>
            </a:r>
            <a:r>
              <a:rPr lang="en-US" altLang="en-US" sz="1400">
                <a:solidFill>
                  <a:srgbClr val="000000"/>
                </a:solidFill>
              </a:rPr>
              <a:t>.</a:t>
            </a:r>
            <a:endParaRPr lang="en-US" altLang="en-US"/>
          </a:p>
          <a:p>
            <a:pPr eaLnBrk="1" hangingPunct="1"/>
            <a:endParaRPr lang="en-US" altLang="en-US"/>
          </a:p>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618BC458-5AEB-4288-93B3-4B5D003B1141}" type="slidenum">
              <a:rPr lang="en-US" altLang="en-US" sz="1200" smtClean="0"/>
              <a:pPr/>
              <a:t>21</a:t>
            </a:fld>
            <a:endParaRPr lang="en-US" altLang="en-US" sz="120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000"/>
              <a:t>See AFPAM 63-128, chapter 7, Contractor Incentive Guide for how to approach incentivizing a contractor.</a:t>
            </a:r>
          </a:p>
          <a:p>
            <a:pPr eaLnBrk="1" hangingPunct="1"/>
            <a:endParaRPr lang="en-US" altLang="en-US" sz="1000"/>
          </a:p>
          <a:p>
            <a:pPr eaLnBrk="1" hangingPunct="1"/>
            <a:r>
              <a:rPr lang="en-US" altLang="en-US" sz="1100">
                <a:cs typeface="Times New Roman" panose="02020603050405020304" pitchFamily="18" charset="0"/>
              </a:rPr>
              <a:t> </a:t>
            </a:r>
          </a:p>
          <a:p>
            <a:pPr eaLnBrk="1" hangingPunct="1"/>
            <a:endParaRPr lang="en-US" altLang="en-US" sz="1100"/>
          </a:p>
          <a:p>
            <a:pPr eaLnBrk="1" hangingPunct="1"/>
            <a:endParaRPr lang="en-US" altLang="en-US" sz="1100">
              <a:cs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D1DBE9CC-F9CE-442E-9FC2-63BF02FE1687}" type="slidenum">
              <a:rPr lang="en-US" altLang="en-US" sz="1200" smtClean="0"/>
              <a:pPr/>
              <a:t>22</a:t>
            </a:fld>
            <a:endParaRPr lang="en-US" altLang="en-US" sz="1200"/>
          </a:p>
        </p:txBody>
      </p:sp>
      <p:sp>
        <p:nvSpPr>
          <p:cNvPr id="77827" name="Rectangle 4098"/>
          <p:cNvSpPr>
            <a:spLocks noGrp="1" noRot="1" noChangeAspect="1" noChangeArrowheads="1" noTextEdit="1"/>
          </p:cNvSpPr>
          <p:nvPr>
            <p:ph type="sldImg"/>
          </p:nvPr>
        </p:nvSpPr>
        <p:spPr>
          <a:ln/>
        </p:spPr>
      </p:sp>
      <p:sp>
        <p:nvSpPr>
          <p:cNvPr id="94212" name="Rectangle 4099"/>
          <p:cNvSpPr>
            <a:spLocks noGrp="1" noChangeArrowheads="1"/>
          </p:cNvSpPr>
          <p:nvPr>
            <p:ph type="body" idx="1"/>
          </p:nvPr>
        </p:nvSpPr>
        <p:spPr>
          <a:xfrm>
            <a:off x="581025" y="4416425"/>
            <a:ext cx="5773738" cy="4183063"/>
          </a:xfrm>
          <a:ln/>
        </p:spPr>
        <p:txBody>
          <a:bodyPr/>
          <a:lstStyle/>
          <a:p>
            <a:pPr marL="282517" indent="-282517">
              <a:lnSpc>
                <a:spcPct val="95000"/>
              </a:lnSpc>
              <a:spcAft>
                <a:spcPct val="20000"/>
              </a:spcAft>
              <a:defRPr/>
            </a:pPr>
            <a:r>
              <a:rPr lang="en-US" dirty="0"/>
              <a:t>The Product Data website can provide information: </a:t>
            </a:r>
          </a:p>
          <a:p>
            <a:pPr marL="282517" indent="-282517">
              <a:lnSpc>
                <a:spcPct val="95000"/>
              </a:lnSpc>
              <a:spcAft>
                <a:spcPct val="20000"/>
              </a:spcAft>
              <a:defRPr/>
            </a:pPr>
            <a:r>
              <a:rPr lang="en-US" dirty="0"/>
              <a:t>https://www.my.af.mil/gcss-af/USAF/ep/globalTab.do?channelPageId=s2D8EB9D629AAD6C8012A3858765B1825 </a:t>
            </a:r>
          </a:p>
          <a:p>
            <a:pPr eaLnBrk="1" hangingPunct="1">
              <a:defRPr/>
            </a:pPr>
            <a:r>
              <a:rPr lang="en-US" dirty="0">
                <a:cs typeface="Times New Roman" pitchFamily="18" charset="0"/>
              </a:rPr>
              <a:t>Recommend use of Mil-DTL-31000D with  ASME Y14.100 (replaces Mil Std 100) and Data Item Description   (DID)  DI-SESS-8100C/T)</a:t>
            </a:r>
          </a:p>
          <a:p>
            <a:pPr marL="282517" indent="-282517">
              <a:lnSpc>
                <a:spcPct val="95000"/>
              </a:lnSpc>
              <a:spcAft>
                <a:spcPct val="20000"/>
              </a:spcAft>
              <a:defRPr/>
            </a:pPr>
            <a:r>
              <a:rPr lang="en-US" dirty="0"/>
              <a:t>Information on Engineering Data Pricing:   The contractor will have to prepare certain data as a natural consequence of contract performance. Design, development, testing, and production tasks will generate certain data, whether or not a requirement is identified in a DD Form 1423 and delivery is requested. This factor is the basis for what is called the "over and above concept" for pricing data; the price paid for a data item will be based on what it costs the contractor to furnish that item, over and above the costs the contractor would incur if it were not required at all.</a:t>
            </a:r>
          </a:p>
          <a:p>
            <a:pPr marL="282517" indent="-282517">
              <a:lnSpc>
                <a:spcPct val="95000"/>
              </a:lnSpc>
              <a:spcAft>
                <a:spcPct val="20000"/>
              </a:spcAft>
              <a:defRPr/>
            </a:pPr>
            <a:r>
              <a:rPr lang="en-US" b="1" dirty="0"/>
              <a:t>Rights. </a:t>
            </a:r>
            <a:r>
              <a:rPr lang="en-US" dirty="0"/>
              <a:t>The PM shall assess long term data/data rights requirements and corresponding acquisition strategies prior to initiating an RFP to acquire systems or subsystems to ensure they provide for rights, access, or delivery of data that the Government requires for systems sustainment and to maintain competition throughout the life cycle. The PM shall address the data rights strategy including the rationale for acquisition and\or non-acquisition of data and data rights at  ASPs and shall document the planning in the Acquisition Strategy and associated data planning documents. Source selections shall consider Government rights to data and include pricing options that correspond to the data and data rights recommended as part of the data strategy. PMs shall also ensure that computer software is acquired as executable code and source code unless documented and approved by MDA. When the contractor is unwilling to provide source code as a deliverable, the PM shall consider software escrow arrangements using mutually agreed to third-party escrow agents. </a:t>
            </a:r>
            <a:endParaRPr lang="en-US" dirty="0">
              <a:cs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As part of the market research, programs should consider small business first</a:t>
            </a:r>
          </a:p>
          <a:p>
            <a:r>
              <a:rPr lang="en-US" altLang="en-US"/>
              <a:t>     - Ensure NAICS code (dollar value and size standards) and PSC are recommended that broadens competition</a:t>
            </a:r>
          </a:p>
          <a:p>
            <a:r>
              <a:rPr lang="en-US" altLang="en-US"/>
              <a:t>If appropriate for SB, provide recommendations</a:t>
            </a:r>
          </a:p>
          <a:p>
            <a:r>
              <a:rPr lang="en-US" altLang="en-US"/>
              <a:t>     - Review program for any break out opportunities for SB</a:t>
            </a:r>
          </a:p>
          <a:p>
            <a:r>
              <a:rPr lang="en-US" altLang="en-US"/>
              <a:t>If not appropriate for SB, describe your subcontracting plan (i.e. contract incentives)</a:t>
            </a:r>
          </a:p>
          <a:p>
            <a:r>
              <a:rPr lang="en-US" altLang="en-US"/>
              <a:t>Identify subcontracting requirements…not goals!</a:t>
            </a:r>
          </a:p>
          <a:p>
            <a:r>
              <a:rPr lang="en-US" altLang="en-US"/>
              <a:t>How will small business be evaluated in source selection? Factor/sub factor</a:t>
            </a:r>
          </a:p>
          <a:p>
            <a:r>
              <a:rPr lang="en-US" altLang="en-US"/>
              <a:t>     - FAR Part 15.304 (c)(4), 15.305 (a)(5)</a:t>
            </a:r>
          </a:p>
          <a:p>
            <a:r>
              <a:rPr lang="en-US" altLang="en-US"/>
              <a:t>     - DFARS 215.04 (c)(i), 215.305 (a)(2)</a:t>
            </a:r>
          </a:p>
          <a:p>
            <a:r>
              <a:rPr lang="en-US" altLang="en-US"/>
              <a:t>     - PGI 215.304 (c)(i)(A)(5)</a:t>
            </a:r>
          </a:p>
          <a:p>
            <a:r>
              <a:rPr lang="en-US" altLang="en-US"/>
              <a:t>Describe your post award monitoring (i.e. CDRL for data)</a:t>
            </a:r>
          </a:p>
          <a:p>
            <a:endParaRPr lang="en-US" altLang="en-US"/>
          </a:p>
          <a:p>
            <a:endParaRPr lang="en-US" altLang="en-US"/>
          </a:p>
          <a:p>
            <a:endParaRPr lang="en-US" altLang="en-US"/>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386A79EE-8BDE-46CD-B1E9-44D0F611D640}" type="slidenum">
              <a:rPr lang="en-US" altLang="en-US" sz="1200" smtClean="0"/>
              <a:pPr/>
              <a:t>23</a:t>
            </a:fld>
            <a:endParaRPr lang="en-US"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66FA6A0C-FBD8-4DA9-8609-7B6785D87363}" type="slidenum">
              <a:rPr lang="en-US" altLang="en-US" sz="1200" smtClean="0"/>
              <a:pPr/>
              <a:t>24</a:t>
            </a:fld>
            <a:endParaRPr lang="en-US" altLang="en-US" sz="120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OSD has a requirement at pre MS B for a Systems Engineering Tradeoff Analysis showing how cost and capability vary as a function of the major design parameters; which should be timed to support CDD validation. </a:t>
            </a:r>
            <a:r>
              <a:rPr lang="en-US" altLang="en-US" sz="1000" i="1"/>
              <a:t>  </a:t>
            </a:r>
          </a:p>
          <a:p>
            <a:pPr eaLnBrk="1" hangingPunct="1"/>
            <a:r>
              <a:rPr lang="en-US" altLang="en-US" sz="1000" u="sng"/>
              <a:t>For Open Systems Architecture</a:t>
            </a:r>
            <a:r>
              <a:rPr lang="en-US" altLang="en-US" sz="1000"/>
              <a:t> (OSA) guidance/overview, see http://www.acq.osd.mil/se/initiatives/init_osa.html, </a:t>
            </a:r>
          </a:p>
          <a:p>
            <a:pPr eaLnBrk="1" hangingPunct="1"/>
            <a:r>
              <a:rPr lang="en-US" altLang="en-US" sz="1000"/>
              <a:t>and </a:t>
            </a:r>
            <a:r>
              <a:rPr lang="en-US" altLang="en-US" sz="1000">
                <a:hlinkClick r:id="rId3"/>
              </a:rPr>
              <a:t>http://openpdq.com/MOSA</a:t>
            </a:r>
            <a:r>
              <a:rPr lang="en-US" altLang="en-US" sz="1000"/>
              <a:t> </a:t>
            </a:r>
          </a:p>
          <a:p>
            <a:pPr eaLnBrk="1" hangingPunct="1"/>
            <a:r>
              <a:rPr lang="en-US" altLang="en-US"/>
              <a:t>Key Interface / Component Designation, consider:  Diminishing Manufacturing Sources (DMS), desire to reduce barriers to 3rd party innovation, interfaces driving program cost / performance / supportability, components that change frequently, requirements to be interoperable/net-centric. </a:t>
            </a:r>
          </a:p>
          <a:p>
            <a:r>
              <a:rPr lang="en-US" altLang="en-US"/>
              <a:t>Reference architecture and default standards:  consult your EN/XR organization to discuss whether there is a default implementation architecture and corresponding set of default open standards to guide your acquisition. If applicable, consider how this guidance could be used in your solicitation to drive openness in key components and interfaces. </a:t>
            </a:r>
          </a:p>
          <a:p>
            <a:r>
              <a:rPr lang="en-US" altLang="en-US"/>
              <a:t>Associate contractor agreements that facilitate sharing of data/information should be addressed</a:t>
            </a:r>
          </a:p>
          <a:p>
            <a:endParaRPr lang="en-US" altLang="en-US"/>
          </a:p>
          <a:p>
            <a:pPr eaLnBrk="1" hangingPunct="1"/>
            <a:endParaRPr lang="en-US" altLang="en-US" sz="1000" u="sng"/>
          </a:p>
          <a:p>
            <a:pPr lvl="1" eaLnBrk="1" hangingPunct="1">
              <a:lnSpc>
                <a:spcPct val="80000"/>
              </a:lnSpc>
              <a:spcBef>
                <a:spcPct val="0"/>
              </a:spcBef>
            </a:pPr>
            <a:endParaRPr lang="en-US" altLang="en-US">
              <a:cs typeface="Times New Roman" panose="02020603050405020304"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CEC538A3-720C-4BFA-999B-BC0683C28283}" type="slidenum">
              <a:rPr lang="en-US" altLang="en-US" sz="1200" smtClean="0"/>
              <a:pPr/>
              <a:t>25</a:t>
            </a:fld>
            <a:endParaRPr lang="en-US" altLang="en-US" sz="1200"/>
          </a:p>
        </p:txBody>
      </p:sp>
      <p:sp>
        <p:nvSpPr>
          <p:cNvPr id="83971" name="Rectangle 2"/>
          <p:cNvSpPr>
            <a:spLocks noGrp="1" noRot="1" noChangeAspect="1" noChangeArrowheads="1" noTextEdit="1"/>
          </p:cNvSpPr>
          <p:nvPr>
            <p:ph type="sldImg"/>
          </p:nvPr>
        </p:nvSpPr>
        <p:spPr>
          <a:xfrm>
            <a:off x="1187450" y="698500"/>
            <a:ext cx="4646613" cy="3484563"/>
          </a:xfrm>
          <a:ln/>
        </p:spPr>
      </p:sp>
      <p:sp>
        <p:nvSpPr>
          <p:cNvPr id="83972" name="Rectangle 3"/>
          <p:cNvSpPr>
            <a:spLocks noGrp="1" noChangeArrowheads="1"/>
          </p:cNvSpPr>
          <p:nvPr>
            <p:ph type="body" idx="1"/>
          </p:nvPr>
        </p:nvSpPr>
        <p:spPr>
          <a:xfrm>
            <a:off x="463550" y="4341813"/>
            <a:ext cx="6067425"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9163" eaLnBrk="1" hangingPunct="1"/>
            <a:r>
              <a:rPr lang="en-US" altLang="en-US">
                <a:cs typeface="Times New Roman" panose="02020603050405020304" pitchFamily="18" charset="0"/>
              </a:rPr>
              <a:t>In discussion of the Acquisition Strategy take the latitude to describe key requirements (KPPs, KSAs), their overall risk to the acquisition, and how they impact cost, schedule and performance.   Looking to get an understanding on how the acquisition strategy has been developed to ensure successful execution.  </a:t>
            </a:r>
          </a:p>
          <a:p>
            <a:pPr defTabSz="919163"/>
            <a:r>
              <a:rPr lang="en-US" altLang="en-US" u="sng">
                <a:solidFill>
                  <a:srgbClr val="FF0000"/>
                </a:solidFill>
                <a:cs typeface="Times New Roman" panose="02020603050405020304" pitchFamily="18" charset="0"/>
              </a:rPr>
              <a:t>TMRR phase</a:t>
            </a:r>
            <a:r>
              <a:rPr lang="en-US" altLang="en-US">
                <a:solidFill>
                  <a:srgbClr val="FF0000"/>
                </a:solidFill>
                <a:cs typeface="Times New Roman" panose="02020603050405020304" pitchFamily="18" charset="0"/>
              </a:rPr>
              <a:t>: Discuss status of initial manufacturing concepts. </a:t>
            </a:r>
            <a:r>
              <a:rPr lang="en-US" altLang="en-US">
                <a:solidFill>
                  <a:srgbClr val="FF0000"/>
                </a:solidFill>
              </a:rPr>
              <a:t>Manufacturing maturity  is an important factor prior to MS A and throughout for affordability-capability tradeoffs. For TMRR phase discuss plan for evaluating manufacturing processes and risks.</a:t>
            </a:r>
            <a:endParaRPr lang="en-US" altLang="en-US" u="sng">
              <a:solidFill>
                <a:srgbClr val="FF0000"/>
              </a:solidFill>
              <a:cs typeface="Times New Roman" panose="02020603050405020304" pitchFamily="18" charset="0"/>
            </a:endParaRPr>
          </a:p>
          <a:p>
            <a:pPr marL="0" lvl="1" defTabSz="919163" eaLnBrk="1" hangingPunct="1"/>
            <a:r>
              <a:rPr lang="en-US" altLang="en-US" u="sng">
                <a:cs typeface="Times New Roman" panose="02020603050405020304" pitchFamily="18" charset="0"/>
              </a:rPr>
              <a:t>Pre-Milestone C (and in some cases MS B):</a:t>
            </a:r>
            <a:r>
              <a:rPr lang="en-US" altLang="en-US">
                <a:cs typeface="Times New Roman" panose="02020603050405020304" pitchFamily="18" charset="0"/>
              </a:rPr>
              <a:t>  What are key activities required to achieve IOC and FOC?  Provide status on key technical reviews conducted:  SRR, PDR/CDR, TRR, SVR, PCA/FCA, PRR, etc. How has technical management planning activities changed (organizational and processes)? </a:t>
            </a:r>
            <a:r>
              <a:rPr lang="en-US" altLang="en-US"/>
              <a:t>“Describe interfaces with Prime contractor/vendors.  Consider establishing a MOA (Memorandum of Agreement) with DCMA to identify metrics to track contractor progress.</a:t>
            </a:r>
            <a:endParaRPr lang="en-US" altLang="en-US">
              <a:cs typeface="Times New Roman" panose="02020603050405020304" pitchFamily="18" charset="0"/>
            </a:endParaRPr>
          </a:p>
          <a:p>
            <a:pPr defTabSz="919163" eaLnBrk="1" hangingPunct="1"/>
            <a:r>
              <a:rPr lang="en-US" altLang="en-US" u="sng">
                <a:cs typeface="Times New Roman" panose="02020603050405020304" pitchFamily="18" charset="0"/>
              </a:rPr>
              <a:t>Pre-FRP:</a:t>
            </a:r>
            <a:r>
              <a:rPr lang="en-US" altLang="en-US">
                <a:cs typeface="Times New Roman" panose="02020603050405020304" pitchFamily="18" charset="0"/>
              </a:rPr>
              <a:t>  What is the status of LRIP manufacturing capabilities and ability to ramp up to full rate production?  What are key activities required to achieve IOC and FOC?  Provide status on technical reviews conducted (PCA/FCA).  How has technical management planning activities changed (organizational and processes)?  Has a Manufacturing Readiness Assessment been performed?</a:t>
            </a:r>
          </a:p>
          <a:p>
            <a:pPr defTabSz="919163" eaLnBrk="1" hangingPunct="1"/>
            <a:endParaRPr lang="en-US" altLang="en-US"/>
          </a:p>
          <a:p>
            <a:pPr defTabSz="919163" eaLnBrk="1" hangingPunct="1"/>
            <a:endParaRPr lang="en-US" altLang="en-US"/>
          </a:p>
          <a:p>
            <a:pPr defTabSz="919163" eaLnBrk="1" hangingPunct="1"/>
            <a:endParaRPr lang="en-US" altLang="en-US"/>
          </a:p>
          <a:p>
            <a:pPr defTabSz="919163" eaLnBrk="1" hangingPunct="1"/>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US" dirty="0"/>
              <a:t>The ASP consists of a standing panel of senior advisors that are responsible for reviewing the proposed acquisition strategy in order to ensure that all significant considerations associated with a system acquisition have been addressed, including Cybersecurity and Resiliency.   The ASP should take place as early as possible in the acquisition planning, and the ASP briefing itself should include a description of how Cybersecurity and resiliency considerations are incorporated into the acquisition strategy. The following is the recommended Cybersecurity and Resiliency chart to include in the technical portion of the ASP briefing.</a:t>
            </a:r>
          </a:p>
          <a:p>
            <a:pPr>
              <a:defRPr/>
            </a:pPr>
            <a:r>
              <a:rPr lang="en-US" dirty="0"/>
              <a:t> </a:t>
            </a:r>
          </a:p>
          <a:p>
            <a:pPr marL="171450" indent="-171450">
              <a:buFont typeface="Arial" panose="020B0604020202020204" pitchFamily="34" charset="0"/>
              <a:buChar char="•"/>
              <a:defRPr/>
            </a:pPr>
            <a:r>
              <a:rPr lang="en-US" dirty="0"/>
              <a:t>Has the program completed a Criticality Analysis to inform the system level requirements and system design architecture, based on risk?</a:t>
            </a:r>
          </a:p>
          <a:p>
            <a:pPr marL="171450" indent="-171450">
              <a:buFont typeface="Arial" panose="020B0604020202020204" pitchFamily="34" charset="0"/>
              <a:buChar char="•"/>
              <a:defRPr/>
            </a:pPr>
            <a:r>
              <a:rPr lang="en-US" dirty="0"/>
              <a:t>Has the appropriate authority agreed per the different tenets below? Who and When?</a:t>
            </a:r>
          </a:p>
          <a:p>
            <a:pPr>
              <a:defRPr/>
            </a:pPr>
            <a:endParaRPr lang="en-US" dirty="0"/>
          </a:p>
          <a:p>
            <a:pPr>
              <a:defRPr/>
            </a:pPr>
            <a:r>
              <a:rPr lang="en-US" dirty="0"/>
              <a:t>Per </a:t>
            </a:r>
            <a:r>
              <a:rPr lang="en-US" dirty="0" err="1"/>
              <a:t>DoDI</a:t>
            </a:r>
            <a:r>
              <a:rPr lang="en-US" dirty="0"/>
              <a:t> 5000.01, program managers will employ SSE</a:t>
            </a:r>
            <a:r>
              <a:rPr lang="en-US" i="1" dirty="0"/>
              <a:t> </a:t>
            </a:r>
            <a:r>
              <a:rPr lang="en-US" dirty="0"/>
              <a:t>practices and prepare a Program Protection Plan (PPP) to guide their efforts and the actions of others to manage the program risks to Mission Critical Functions (MCFs), Safety Critical Functions (SCFs), and functions associated with Critical Program Information (CPI). The system security engineer shall populate the ASP chart, and the PM, Director of Engineering (DOE), and Chief Engineer (CE) approve the content of the chart. Once the content of the chart is approved, the slide is presented as a part of the Acquisition Strategy Panel, at which time the PO provides the “sufficiency assessment.” </a:t>
            </a:r>
          </a:p>
          <a:p>
            <a:pPr>
              <a:defRPr/>
            </a:pPr>
            <a:endParaRPr lang="en-US" dirty="0"/>
          </a:p>
          <a:p>
            <a:pPr>
              <a:defRPr/>
            </a:pPr>
            <a:r>
              <a:rPr lang="en-US" b="1" u="sng" dirty="0"/>
              <a:t>The content below provides high level guidance for filling out the chart. </a:t>
            </a:r>
          </a:p>
          <a:p>
            <a:pPr>
              <a:defRPr/>
            </a:pPr>
            <a:r>
              <a:rPr lang="en-US" b="1" dirty="0"/>
              <a:t>The first column (“Authority and Date Concurrence”) is included to ensure that the applicable authorities are in agreement with the strategy for addressing given technical areas. The column should be populated with the name of the authority and the date that they concurred with the approach (e.g., for Critical Program Information/AT, the ATEA’s name and date would be annotated).</a:t>
            </a:r>
          </a:p>
          <a:p>
            <a:pPr>
              <a:defRPr/>
            </a:pPr>
            <a:r>
              <a:rPr lang="en-US" b="1" dirty="0"/>
              <a:t> </a:t>
            </a:r>
          </a:p>
          <a:p>
            <a:pPr>
              <a:defRPr/>
            </a:pPr>
            <a:r>
              <a:rPr lang="en-US" b="1" dirty="0"/>
              <a:t>The program needs to annotate, in the notes section of the power point, the documentation/artifact(s) with the signatures of the agreement for the Criticality Analysis by the different authorities.</a:t>
            </a:r>
          </a:p>
          <a:p>
            <a:pPr>
              <a:defRPr/>
            </a:pPr>
            <a:r>
              <a:rPr lang="en-US" b="1" dirty="0"/>
              <a:t>NOTE:  Criticality Analysis should be based on MCFs, SCFs, and functions associated with CPI.</a:t>
            </a:r>
          </a:p>
          <a:p>
            <a:pPr>
              <a:defRPr/>
            </a:pPr>
            <a:endParaRPr lang="en-US" b="1" dirty="0"/>
          </a:p>
          <a:p>
            <a:pPr>
              <a:defRPr/>
            </a:pPr>
            <a:r>
              <a:rPr lang="en-US" b="1" dirty="0"/>
              <a:t>The program will fill out the table appropriately with a reference to the location of the section in the Request for Proposal (RFP). If the RFP does not require Cybersecurity and Resiliency requirements, then place “n/a” in the ASP Chart. For more information regarding the appropriate content for the items identified in the first row of the table, please reference the following sections of this document: </a:t>
            </a:r>
          </a:p>
          <a:p>
            <a:pPr>
              <a:defRPr/>
            </a:pPr>
            <a:r>
              <a:rPr lang="en-US" b="1" dirty="0"/>
              <a:t>	2.1 Performance Work Statement (PWS)</a:t>
            </a:r>
          </a:p>
          <a:p>
            <a:pPr>
              <a:defRPr/>
            </a:pPr>
            <a:r>
              <a:rPr lang="en-US" b="1" dirty="0"/>
              <a:t>	2.2 System Requirements Document (SRD) and System Specifications</a:t>
            </a:r>
          </a:p>
          <a:p>
            <a:pPr>
              <a:defRPr/>
            </a:pPr>
            <a:r>
              <a:rPr lang="en-US" b="1" dirty="0"/>
              <a:t>	2.3 Statement of Objectives (SOO) and Statement of Work (SOW)</a:t>
            </a:r>
          </a:p>
          <a:p>
            <a:pPr>
              <a:defRPr/>
            </a:pPr>
            <a:r>
              <a:rPr lang="en-US" b="1" dirty="0"/>
              <a:t>	3.1 Request for Proposal (RFP) – Contract Clauses (NOTE: sections 3.1.1, 3.1.2, and 3.1.3 contain the specifics on recommended lists of FAR, DFARS, and AFFARS Clauses.)</a:t>
            </a:r>
          </a:p>
          <a:p>
            <a:pPr>
              <a:defRPr/>
            </a:pPr>
            <a:r>
              <a:rPr lang="en-US" b="1" dirty="0"/>
              <a:t>	3.2 Request for Proposal (RFP) – Section L</a:t>
            </a:r>
          </a:p>
          <a:p>
            <a:pPr>
              <a:defRPr/>
            </a:pPr>
            <a:r>
              <a:rPr lang="en-US" b="1" dirty="0"/>
              <a:t>	3.3 Request for Proposal (RFP) – Section M</a:t>
            </a:r>
          </a:p>
          <a:p>
            <a:pPr>
              <a:defRPr/>
            </a:pPr>
            <a:r>
              <a:rPr lang="en-US" b="1" dirty="0"/>
              <a:t>Due to the RFP’s level of maturity, some sections of the table cannot be filled out.  In this case, place “applicable” or “not applicable (n/a)” in the chart, and ensure the authorities agree with the applicability determination.  As the program matures, populate the table with the highest level of fidelity.  </a:t>
            </a:r>
          </a:p>
          <a:p>
            <a:pPr>
              <a:defRPr/>
            </a:pPr>
            <a:r>
              <a:rPr lang="en-US" b="1" dirty="0"/>
              <a:t> </a:t>
            </a:r>
          </a:p>
          <a:p>
            <a:pPr>
              <a:defRPr/>
            </a:pPr>
            <a:r>
              <a:rPr lang="en-US" b="1" dirty="0"/>
              <a:t>The PO provides a sufficiency assessment based the information provided in the ASP chart. Some examples are listed below:  </a:t>
            </a:r>
          </a:p>
          <a:p>
            <a:pPr>
              <a:defRPr/>
            </a:pPr>
            <a:r>
              <a:rPr lang="en-US" b="1" u="sng" dirty="0"/>
              <a:t>Green</a:t>
            </a:r>
            <a:r>
              <a:rPr lang="en-US" b="1" dirty="0"/>
              <a:t> – The RFP package contains adequate cyber language in the RFP agreed by the proper authority per the SSE AG.  </a:t>
            </a:r>
          </a:p>
          <a:p>
            <a:pPr>
              <a:defRPr/>
            </a:pPr>
            <a:r>
              <a:rPr lang="en-US" b="1" u="sng" dirty="0"/>
              <a:t>Yellow</a:t>
            </a:r>
            <a:r>
              <a:rPr lang="en-US" b="1" dirty="0"/>
              <a:t> – The Authority has not approved the RFP/Solicitation, but the program has sufficient rationale to proceed. (Recommend rationale be put in notes section of slide)</a:t>
            </a:r>
          </a:p>
          <a:p>
            <a:pPr>
              <a:defRPr/>
            </a:pPr>
            <a:r>
              <a:rPr lang="en-US" b="1" u="sng" dirty="0"/>
              <a:t>Red</a:t>
            </a:r>
            <a:r>
              <a:rPr lang="en-US" b="1" dirty="0"/>
              <a:t> – No cyber language is in the RFP per SSE AG (Recommend rationale be put in notes section of slide)</a:t>
            </a:r>
          </a:p>
          <a:p>
            <a:pPr>
              <a:defRPr/>
            </a:pPr>
            <a:r>
              <a:rPr lang="en-US" b="1" dirty="0"/>
              <a:t>Additional applicable SSE policy and guidance: </a:t>
            </a:r>
            <a:r>
              <a:rPr lang="en-US" b="1" dirty="0" err="1"/>
              <a:t>DoDI</a:t>
            </a:r>
            <a:r>
              <a:rPr lang="en-US" b="1" dirty="0"/>
              <a:t> 5000.02, </a:t>
            </a:r>
            <a:r>
              <a:rPr lang="en-US" b="1" dirty="0" err="1"/>
              <a:t>DoDI</a:t>
            </a:r>
            <a:r>
              <a:rPr lang="en-US" b="1" dirty="0"/>
              <a:t> 5200.39, </a:t>
            </a:r>
            <a:r>
              <a:rPr lang="en-US" b="1" dirty="0" err="1"/>
              <a:t>DoDI</a:t>
            </a:r>
            <a:r>
              <a:rPr lang="en-US" b="1" dirty="0"/>
              <a:t> 5200.44, </a:t>
            </a:r>
            <a:r>
              <a:rPr lang="en-US" b="1" dirty="0" err="1"/>
              <a:t>DoDI</a:t>
            </a:r>
            <a:r>
              <a:rPr lang="en-US" b="1" dirty="0"/>
              <a:t> 5200.47E, </a:t>
            </a:r>
            <a:r>
              <a:rPr lang="en-US" b="1" dirty="0" err="1"/>
              <a:t>DoDI</a:t>
            </a:r>
            <a:r>
              <a:rPr lang="en-US" b="1" dirty="0"/>
              <a:t> 8500.01, </a:t>
            </a:r>
            <a:r>
              <a:rPr lang="en-US" b="1" dirty="0" err="1"/>
              <a:t>DoDI</a:t>
            </a:r>
            <a:r>
              <a:rPr lang="en-US" b="1" dirty="0"/>
              <a:t> 8510.01, and AFI 17-101.</a:t>
            </a:r>
          </a:p>
          <a:p>
            <a:pPr>
              <a:defRPr/>
            </a:pPr>
            <a:endParaRPr lang="en-US" dirty="0"/>
          </a:p>
        </p:txBody>
      </p:sp>
      <p:sp>
        <p:nvSpPr>
          <p:cNvPr id="86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5FC2E599-8332-4E45-8717-517AF96F3203}" type="slidenum">
              <a:rPr lang="en-US" altLang="en-US" sz="1200" smtClean="0">
                <a:solidFill>
                  <a:srgbClr val="000000"/>
                </a:solidFill>
              </a:rPr>
              <a:pPr/>
              <a:t>26</a:t>
            </a:fld>
            <a:endParaRPr lang="en-US" altLang="en-US" sz="1200">
              <a:solidFill>
                <a:srgbClr val="000000"/>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A020DD5D-C0B6-41F8-A8A8-48620A871A1F}" type="slidenum">
              <a:rPr lang="en-US" altLang="en-US" sz="1200" smtClean="0"/>
              <a:pPr/>
              <a:t>27</a:t>
            </a:fld>
            <a:endParaRPr lang="en-US" altLang="en-US" sz="120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100"/>
              <a:t>T&amp;E is more than just DT and OT (we have contractor testing, IA testing, interoperability, etc, all of which must be integrated).  The TEMP, acquisition strategy, and requirements need to be in sync with each other. </a:t>
            </a:r>
            <a:r>
              <a:rPr lang="en-US" altLang="en-US" sz="1100">
                <a:cs typeface="Arial" panose="020B0604020202020204" pitchFamily="34" charset="0"/>
              </a:rPr>
              <a:t>A </a:t>
            </a:r>
            <a:r>
              <a:rPr lang="en-US" altLang="en-US" sz="1100" u="sng">
                <a:cs typeface="Arial" panose="020B0604020202020204" pitchFamily="34" charset="0"/>
              </a:rPr>
              <a:t>TEMP</a:t>
            </a:r>
            <a:r>
              <a:rPr lang="en-US" altLang="en-US" sz="1100">
                <a:cs typeface="Arial" panose="020B0604020202020204" pitchFamily="34" charset="0"/>
              </a:rPr>
              <a:t> must be prepared for a MS A decision.</a:t>
            </a:r>
            <a:r>
              <a:rPr lang="en-US" altLang="en-US" sz="1100"/>
              <a:t> </a:t>
            </a:r>
          </a:p>
          <a:p>
            <a:pPr eaLnBrk="1" hangingPunct="1"/>
            <a:r>
              <a:rPr lang="en-US" altLang="en-US" sz="1100">
                <a:cs typeface="Times New Roman" panose="02020603050405020304" pitchFamily="18" charset="0"/>
              </a:rPr>
              <a:t>Discuss your approach (pros/cons) for reducing test time and redundancies.    Specifically explain how this is going to reduce testing cost and schedule as applicable and emphasize what specific buy-in you have from key stakeholders: AFOTEC, DOT&amp;E, and/or AF/TE. </a:t>
            </a:r>
          </a:p>
          <a:p>
            <a:pPr eaLnBrk="1" hangingPunct="1"/>
            <a:r>
              <a:rPr lang="en-US" altLang="en-US" sz="1100"/>
              <a:t>Has an Integrated Test Team (ITT) been formed and a charter signed?</a:t>
            </a:r>
          </a:p>
          <a:p>
            <a:pPr eaLnBrk="1" hangingPunct="1"/>
            <a:r>
              <a:rPr lang="en-US" altLang="en-US" sz="1100">
                <a:cs typeface="Times New Roman" panose="02020603050405020304" pitchFamily="18" charset="0"/>
              </a:rPr>
              <a:t>Has the TEMP been fully coordinated?  What are the open issues, if any? When will it be completed?</a:t>
            </a:r>
          </a:p>
          <a:p>
            <a:pPr eaLnBrk="1" hangingPunct="1"/>
            <a:r>
              <a:rPr lang="en-US" altLang="en-US" sz="1100">
                <a:cs typeface="Times New Roman" panose="02020603050405020304" pitchFamily="18" charset="0"/>
              </a:rPr>
              <a:t>Have you assessed the Critical Operational Issues, Critical Technical Parameters, and Measures of Effectiveness?  Are they linked and achievable based on the schedule/funding estimates?  Are there any high-risk areas that lower the  probability of success?</a:t>
            </a:r>
            <a:r>
              <a:rPr lang="en-US" altLang="en-US" sz="1100">
                <a:cs typeface="Arial" panose="020B0604020202020204" pitchFamily="34" charset="0"/>
              </a:rPr>
              <a:t>  </a:t>
            </a:r>
          </a:p>
          <a:p>
            <a:pPr eaLnBrk="1" hangingPunct="1"/>
            <a:r>
              <a:rPr lang="en-US" altLang="en-US" sz="1100"/>
              <a:t>Identify the </a:t>
            </a:r>
            <a:r>
              <a:rPr lang="en-US" altLang="en-US" sz="1100">
                <a:solidFill>
                  <a:srgbClr val="FF0000"/>
                </a:solidFill>
              </a:rPr>
              <a:t>Responsible Test Organization (RTO</a:t>
            </a:r>
            <a:r>
              <a:rPr lang="en-US" altLang="en-US" sz="1100"/>
              <a:t>) and the operational test organization (i.e., AFOTEC or MAJCOM) according to AFI 99-103.   </a:t>
            </a:r>
          </a:p>
          <a:p>
            <a:pPr eaLnBrk="1" hangingPunct="1"/>
            <a:r>
              <a:rPr lang="en-US" altLang="en-US" sz="1100"/>
              <a:t>In describing capability shortfalls of the test ranges keep in mind that some new technologies require test resources that do not yet exist or do not exist in a form appropriate for final DT/OT (e.g. directed energy).  Have you had input from the test community (or an experienced tester?)</a:t>
            </a:r>
          </a:p>
          <a:p>
            <a:pPr eaLnBrk="1" hangingPunct="1"/>
            <a:r>
              <a:rPr lang="en-US" altLang="en-US" sz="1100"/>
              <a:t>How will M&amp;S be used in your tests?  Does it replace or supplement.  Also what challenge does it create?  Are the M&amp;S tools validated?  How will the data to support the models be generated?</a:t>
            </a:r>
          </a:p>
          <a:p>
            <a:pPr eaLnBrk="1" hangingPunct="1"/>
            <a:r>
              <a:rPr lang="en-US" altLang="en-US" sz="1100"/>
              <a:t>PM’s are required by AFI 99-103 to attempt to use government test facilities as the first choice.  If these facilities are not used PM should inform the ASP panel on rationale.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F252F26E-2F7A-4E6E-974D-299EC8F9092F}" type="slidenum">
              <a:rPr lang="en-US" altLang="en-US" sz="1200" smtClean="0"/>
              <a:pPr/>
              <a:t>28</a:t>
            </a:fld>
            <a:endParaRPr lang="en-US" altLang="en-US" sz="120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100" dirty="0"/>
              <a:t>T&amp;E is more than just DT and OT (we have contractor testing, IA testing, interoperability, </a:t>
            </a:r>
            <a:r>
              <a:rPr lang="en-US" altLang="en-US" sz="1100" dirty="0" err="1"/>
              <a:t>etc</a:t>
            </a:r>
            <a:r>
              <a:rPr lang="en-US" altLang="en-US" sz="1100" dirty="0"/>
              <a:t>, all of which must be integrated).  The TEMP, acquisition strategy, and requirements need to be in sync with each other. </a:t>
            </a:r>
            <a:r>
              <a:rPr lang="en-US" altLang="en-US" sz="1100" dirty="0">
                <a:cs typeface="Arial" panose="020B0604020202020204" pitchFamily="34" charset="0"/>
              </a:rPr>
              <a:t>A </a:t>
            </a:r>
            <a:r>
              <a:rPr lang="en-US" altLang="en-US" sz="1100" u="sng" dirty="0">
                <a:cs typeface="Arial" panose="020B0604020202020204" pitchFamily="34" charset="0"/>
              </a:rPr>
              <a:t>TEMP</a:t>
            </a:r>
            <a:r>
              <a:rPr lang="en-US" altLang="en-US" sz="1100" dirty="0">
                <a:cs typeface="Arial" panose="020B0604020202020204" pitchFamily="34" charset="0"/>
              </a:rPr>
              <a:t> must be prepared for a MS A decision.</a:t>
            </a:r>
            <a:r>
              <a:rPr lang="en-US" altLang="en-US" sz="1100" dirty="0"/>
              <a:t> </a:t>
            </a:r>
          </a:p>
          <a:p>
            <a:pPr eaLnBrk="1" hangingPunct="1"/>
            <a:r>
              <a:rPr lang="en-US" altLang="en-US" sz="1100" dirty="0">
                <a:cs typeface="Times New Roman" panose="02020603050405020304" pitchFamily="18" charset="0"/>
              </a:rPr>
              <a:t>Discuss your approach (pros/cons) for reducing test time and redundancies.    Specifically explain how this is going to reduce testing cost and schedule as applicable and emphasize what specific buy-in you have from key stakeholders: AFOTEC, DOT&amp;E, and/or AF/TE. </a:t>
            </a:r>
          </a:p>
          <a:p>
            <a:pPr eaLnBrk="1" hangingPunct="1"/>
            <a:r>
              <a:rPr lang="en-US" altLang="en-US" sz="1100" dirty="0"/>
              <a:t>Has an Integrated Test Team (ITT) been formed and a charter signed?</a:t>
            </a:r>
          </a:p>
          <a:p>
            <a:pPr eaLnBrk="1" hangingPunct="1"/>
            <a:r>
              <a:rPr lang="en-US" altLang="en-US" sz="1100" dirty="0">
                <a:cs typeface="Times New Roman" panose="02020603050405020304" pitchFamily="18" charset="0"/>
              </a:rPr>
              <a:t>Has the TEMP been fully coordinated?  What are the open issues, if any? When will it be completed?</a:t>
            </a:r>
          </a:p>
          <a:p>
            <a:pPr eaLnBrk="1" hangingPunct="1"/>
            <a:r>
              <a:rPr lang="en-US" altLang="en-US" sz="1100" dirty="0">
                <a:cs typeface="Times New Roman" panose="02020603050405020304" pitchFamily="18" charset="0"/>
              </a:rPr>
              <a:t>Have you assessed the Critical Operational Issues, Critical Technical Parameters, and Measures of Effectiveness?  Are they linked and achievable based on the schedule/funding estimates?  Are there any high-risk areas that lower the  probability of success?</a:t>
            </a:r>
            <a:r>
              <a:rPr lang="en-US" altLang="en-US" sz="1100" dirty="0">
                <a:cs typeface="Arial" panose="020B0604020202020204" pitchFamily="34" charset="0"/>
              </a:rPr>
              <a:t>  </a:t>
            </a:r>
          </a:p>
          <a:p>
            <a:pPr eaLnBrk="1" hangingPunct="1"/>
            <a:r>
              <a:rPr lang="en-US" altLang="en-US" sz="1100" dirty="0"/>
              <a:t>Identify the </a:t>
            </a:r>
            <a:r>
              <a:rPr lang="en-US" altLang="en-US" sz="1100" dirty="0">
                <a:solidFill>
                  <a:srgbClr val="FF0000"/>
                </a:solidFill>
              </a:rPr>
              <a:t>Responsible Test Organization (RTO</a:t>
            </a:r>
            <a:r>
              <a:rPr lang="en-US" altLang="en-US" sz="1100" dirty="0"/>
              <a:t>) and the operational test organization (i.e., AFOTEC or MAJCOM) according to AFI 99-103.   </a:t>
            </a:r>
          </a:p>
          <a:p>
            <a:pPr eaLnBrk="1" hangingPunct="1"/>
            <a:r>
              <a:rPr lang="en-US" altLang="en-US" sz="1100" dirty="0"/>
              <a:t>In describing capability shortfalls of the test ranges keep in mind that some new technologies require test resources that do not yet exist or do not exist in a form appropriate for final DT/OT (e.g. directed energy).  Have you had input from the test community (or an experienced tester?)</a:t>
            </a:r>
          </a:p>
          <a:p>
            <a:pPr eaLnBrk="1" hangingPunct="1"/>
            <a:r>
              <a:rPr lang="en-US" altLang="en-US" sz="1100" dirty="0"/>
              <a:t>How will M&amp;S be used in your tests?  Does it replace or supplement.  Also what challenge does it create?  Are the M&amp;S tools validated?  How will the data to support the models be generated?</a:t>
            </a:r>
          </a:p>
          <a:p>
            <a:pPr eaLnBrk="1" hangingPunct="1"/>
            <a:r>
              <a:rPr lang="en-US" altLang="en-US" sz="1100" dirty="0"/>
              <a:t>PM’s are required by AFI 99-103 to attempt to use government test facilities as the first choice.  If these facilities are not used PM should inform the ASP panel on rationale.  </a:t>
            </a:r>
          </a:p>
          <a:p>
            <a:pPr eaLnBrk="1" hangingPunct="1"/>
            <a:endParaRPr lang="en-US" altLang="en-US" sz="110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100" dirty="0">
                <a:solidFill>
                  <a:srgbClr val="7030A0"/>
                </a:solidFill>
              </a:rPr>
              <a:t>Consider to Spectrum Supportability Risk Assessment and Equipment Spectrum Certification Stage</a:t>
            </a:r>
            <a:r>
              <a:rPr lang="en-US" altLang="en-US" sz="1100" baseline="0" dirty="0">
                <a:solidFill>
                  <a:srgbClr val="7030A0"/>
                </a:solidFill>
              </a:rPr>
              <a:t> status as part of the thresholds. SSRA are part of the items used during milestone decisions. ESC has an impact on performance breaches and schedule is not address early on time.</a:t>
            </a:r>
            <a:endParaRPr lang="en-US" altLang="en-US" sz="1100" dirty="0">
              <a:solidFill>
                <a:srgbClr val="7030A0"/>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22C01ED7-9B8C-4A8F-8424-6A610B64C1BD}" type="slidenum">
              <a:rPr lang="en-US" altLang="en-US" sz="1200" smtClean="0"/>
              <a:pPr/>
              <a:t>4</a:t>
            </a:fld>
            <a:endParaRPr lang="en-US" altLang="en-US"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This chart sets the stage for decisions the ASP Chair will have to make as well as to identify key issues to the ASP panel that may impact the strategy.   </a:t>
            </a:r>
          </a:p>
          <a:p>
            <a:pPr eaLnBrk="1" hangingPunct="1"/>
            <a:r>
              <a:rPr lang="en-US" altLang="en-US" dirty="0"/>
              <a:t>As an example--are you requesting any delegations or approvals?</a:t>
            </a:r>
          </a:p>
          <a:p>
            <a:pPr lvl="1" eaLnBrk="1" hangingPunct="1"/>
            <a:r>
              <a:rPr lang="en-US" altLang="en-US" dirty="0"/>
              <a:t>J&amp;A approval</a:t>
            </a:r>
          </a:p>
          <a:p>
            <a:pPr lvl="1" eaLnBrk="1" hangingPunct="1"/>
            <a:r>
              <a:rPr lang="en-US" altLang="en-US" dirty="0"/>
              <a:t>SSA Source Selection Authority delegation</a:t>
            </a:r>
          </a:p>
          <a:p>
            <a:pPr lvl="1" eaLnBrk="1" hangingPunct="1"/>
            <a:r>
              <a:rPr lang="en-US" altLang="en-US" dirty="0"/>
              <a:t>Clearance Review and Approval Authorities</a:t>
            </a:r>
          </a:p>
          <a:p>
            <a:pPr>
              <a:lnSpc>
                <a:spcPct val="90000"/>
              </a:lnSpc>
            </a:pPr>
            <a:r>
              <a:rPr lang="en-US" altLang="en-US" b="1" u="sng" dirty="0"/>
              <a:t>While it is not mandatory, nor possible in one hour to address all the subjects, it is prudent of the briefer to be able to address  and brief all topics including those in the back-up portion of this Template  and the OSD AS Template.  </a:t>
            </a:r>
            <a:endParaRPr lang="en-US" altLang="en-US" dirty="0"/>
          </a:p>
          <a:p>
            <a:pPr>
              <a:lnSpc>
                <a:spcPct val="90000"/>
              </a:lnSpc>
            </a:pPr>
            <a:r>
              <a:rPr lang="en-US" altLang="en-US" dirty="0"/>
              <a:t>For additional information review the OSD AS Template at the AECO Secretariat website  https://www.my.af.mil/gcss-af/USAF/ep/globalTab.do?channelPageId=s6925EC13430A0FB5E044080020E329A9&amp;pageId=681742.</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DD236A05-1F71-495C-AD8F-5C75F5F44525}" type="slidenum">
              <a:rPr lang="en-US" altLang="en-US" sz="1200" smtClean="0"/>
              <a:pPr/>
              <a:t>31</a:t>
            </a:fld>
            <a:endParaRPr lang="en-US" altLang="en-US" sz="120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u="sng" dirty="0">
                <a:cs typeface="Times New Roman" panose="02020603050405020304" pitchFamily="18" charset="0"/>
              </a:rPr>
              <a:t>"What worries me"?</a:t>
            </a:r>
            <a:r>
              <a:rPr lang="en-US" altLang="en-US" dirty="0">
                <a:cs typeface="Times New Roman" panose="02020603050405020304" pitchFamily="18" charset="0"/>
              </a:rPr>
              <a:t>  The PM/PEO are encouraged to identify issues that provide the most concern.  It is an open opportunity to identify: "what worries me most”.   What "keeps me up at night"?  These may include oversight issues, funding instability, congressional interest, or other issues such as slow transition of technology.  This is an opportunity for the PM/PEO to notify the SAE of potential issues either not addressed previously, or reiterate some of those addressed earlier.  Identifying these issues is the first step; but have a plan to address them.  Also, identify how the SAE might help.  An example might be asking the SAE to break a logjam disagreement with the OSD staff.  Another might be a problem getting coordination through another Air Force Directorate (GC, TE, IL </a:t>
            </a:r>
            <a:r>
              <a:rPr lang="en-US" altLang="en-US" dirty="0" err="1">
                <a:cs typeface="Times New Roman" panose="02020603050405020304" pitchFamily="18" charset="0"/>
              </a:rPr>
              <a:t>etc</a:t>
            </a:r>
            <a:r>
              <a:rPr lang="en-US" altLang="en-US" dirty="0">
                <a:cs typeface="Times New Roman" panose="02020603050405020304" pitchFamily="18" charset="0"/>
              </a:rPr>
              <a:t>).  </a:t>
            </a:r>
          </a:p>
          <a:p>
            <a:pPr eaLnBrk="1" hangingPunct="1"/>
            <a:endParaRPr lang="en-US" altLang="en-US" dirty="0">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a:solidFill>
                  <a:srgbClr val="7030A0"/>
                </a:solidFill>
              </a:rPr>
              <a:t>Consider where the PO</a:t>
            </a:r>
            <a:r>
              <a:rPr lang="en-US" altLang="en-US" baseline="0" dirty="0">
                <a:solidFill>
                  <a:srgbClr val="7030A0"/>
                </a:solidFill>
              </a:rPr>
              <a:t> is on the </a:t>
            </a:r>
            <a:r>
              <a:rPr lang="en-US" altLang="en-US" dirty="0">
                <a:solidFill>
                  <a:srgbClr val="7030A0"/>
                </a:solidFill>
              </a:rPr>
              <a:t>Spectrum Supportability Risk Assessment. Consider how Equipment Spectrum Certification Stages can have an impact on schedule and</a:t>
            </a:r>
            <a:r>
              <a:rPr lang="en-US" altLang="en-US" baseline="0" dirty="0">
                <a:solidFill>
                  <a:srgbClr val="7030A0"/>
                </a:solidFill>
              </a:rPr>
              <a:t> cost</a:t>
            </a:r>
            <a:r>
              <a:rPr lang="en-US" altLang="en-US" dirty="0">
                <a:solidFill>
                  <a:srgbClr val="7030A0"/>
                </a:solidFill>
              </a:rPr>
              <a:t> if not address on time.</a:t>
            </a:r>
          </a:p>
          <a:p>
            <a:pPr eaLnBrk="1" hangingPunct="1"/>
            <a:endParaRPr lang="en-US" altLang="en-US" dirty="0">
              <a:cs typeface="Times New Roman" panose="02020603050405020304" pitchFamily="18" charset="0"/>
            </a:endParaRPr>
          </a:p>
          <a:p>
            <a:pPr eaLnBrk="1" hangingPunct="1"/>
            <a:endParaRPr lang="en-US" altLang="en-US" dirty="0">
              <a:cs typeface="Times New Roman" panose="02020603050405020304" pitchFamily="18" charset="0"/>
            </a:endParaRPr>
          </a:p>
          <a:p>
            <a:pPr eaLnBrk="1" hangingPunct="1"/>
            <a:endParaRPr lang="en-US" altLang="en-US" dirty="0">
              <a:cs typeface="Times New Roman" panose="02020603050405020304"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B218A149-0DE6-4917-BEB1-ED52ACAECEAD}" type="slidenum">
              <a:rPr lang="en-US" altLang="en-US" sz="1200" smtClean="0"/>
              <a:pPr/>
              <a:t>32</a:t>
            </a:fld>
            <a:endParaRPr lang="en-US" altLang="en-US" sz="120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A2333635-B592-4328-9C02-A68D4F3D3FDC}" type="slidenum">
              <a:rPr lang="en-US" altLang="en-US" sz="1200" smtClean="0"/>
              <a:pPr/>
              <a:t>33</a:t>
            </a:fld>
            <a:endParaRPr lang="en-US" altLang="en-US" sz="120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International Cooperation, Systems Assessment, manpower/experience and the other topics included in Back-up should be moved forward to the basic briefing when they are a “key part” that needs to be addressed in the Briefing.  BUT keep in mind the 1 ½ hour limit to the briefing. </a:t>
            </a:r>
          </a:p>
          <a:p>
            <a:pPr eaLnBrk="1" hangingPunct="1"/>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6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F26DDE7C-BD78-4758-8794-2980ACD9EF63}" type="slidenum">
              <a:rPr lang="en-US" altLang="en-US" sz="1200" smtClean="0"/>
              <a:pPr/>
              <a:t>38</a:t>
            </a:fld>
            <a:endParaRPr lang="en-US" alt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A133D8DC-23EF-41AE-A329-634F5A6D6891}" type="slidenum">
              <a:rPr lang="en-US" altLang="en-US" sz="1200" smtClean="0"/>
              <a:pPr/>
              <a:t>39</a:t>
            </a:fld>
            <a:endParaRPr lang="en-US" altLang="en-US" sz="120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Is the lead cost analyst an organic resource? Reference December 22, 2008 AT&amp;L Memorandum on Restructuring of the Acquisition, Technology and Logistics Business, Cost estimating and Financial career field. </a:t>
            </a:r>
          </a:p>
          <a:p>
            <a:pPr eaLnBrk="1" hangingPunct="1"/>
            <a:endParaRPr lang="en-US" altLang="en-US"/>
          </a:p>
          <a:p>
            <a:pPr eaLnBrk="1" hangingPunct="1"/>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E50E4954-5D74-44EA-B27D-0AED4657325A}" type="slidenum">
              <a:rPr lang="en-US" altLang="en-US" sz="1200" smtClean="0"/>
              <a:pPr/>
              <a:t>40</a:t>
            </a:fld>
            <a:endParaRPr lang="en-US" altLang="en-US" sz="1200"/>
          </a:p>
        </p:txBody>
      </p:sp>
      <p:sp>
        <p:nvSpPr>
          <p:cNvPr id="110595" name="Rectangle 2"/>
          <p:cNvSpPr>
            <a:spLocks noGrp="1" noRot="1" noChangeAspect="1" noChangeArrowheads="1" noTextEdit="1"/>
          </p:cNvSpPr>
          <p:nvPr>
            <p:ph type="sldImg"/>
          </p:nvPr>
        </p:nvSpPr>
        <p:spPr>
          <a:xfrm>
            <a:off x="1187450" y="696913"/>
            <a:ext cx="4646613" cy="3484562"/>
          </a:xfrm>
          <a:ln/>
        </p:spPr>
      </p:sp>
      <p:sp>
        <p:nvSpPr>
          <p:cNvPr id="110596" name="Rectangle 3"/>
          <p:cNvSpPr>
            <a:spLocks noGrp="1" noChangeArrowheads="1"/>
          </p:cNvSpPr>
          <p:nvPr>
            <p:ph type="body" idx="1"/>
          </p:nvPr>
        </p:nvSpPr>
        <p:spPr>
          <a:xfrm>
            <a:off x="935038" y="4413250"/>
            <a:ext cx="5140325" cy="41862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Use existing program org charts so long as they show from MDA through PM and major IPTs within the program office.  </a:t>
            </a:r>
          </a:p>
          <a:p>
            <a:pPr eaLnBrk="1" hangingPunct="1"/>
            <a:r>
              <a:rPr lang="en-US" altLang="en-US"/>
              <a:t>In no case shall there be more than two levels of review between the Program Manager and the Milestone Decision Authority in accordance with DODD 5000.01, DODI 5000.02, and AFPD 63/20-1. </a:t>
            </a:r>
            <a:r>
              <a:rPr lang="en-US" altLang="en-US">
                <a:solidFill>
                  <a:srgbClr val="FF0000"/>
                </a:solidFill>
              </a:rPr>
              <a:t>  </a:t>
            </a:r>
          </a:p>
          <a:p>
            <a:pPr eaLnBrk="1" hangingPunct="1"/>
            <a:r>
              <a:rPr lang="en-US" altLang="en-US"/>
              <a:t>Include in your chart the Program Control Office, if you have one.</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1292A609-74FD-4DF2-B2E2-9423ACD91384}" type="slidenum">
              <a:rPr lang="en-US" altLang="en-US" sz="1200" smtClean="0"/>
              <a:pPr/>
              <a:t>41</a:t>
            </a:fld>
            <a:endParaRPr lang="en-US" altLang="en-US" sz="120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xfrm>
            <a:off x="682625" y="4416425"/>
            <a:ext cx="5627688"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100" b="1"/>
              <a:t>10 U.S. C. Sec. 2440. - Technology and Industrial Base Plans</a:t>
            </a:r>
            <a:r>
              <a:rPr lang="en-US" altLang="en-US" sz="1100"/>
              <a:t> </a:t>
            </a:r>
            <a:endParaRPr lang="en-US" altLang="en-US" sz="1100" i="1"/>
          </a:p>
          <a:p>
            <a:pPr eaLnBrk="1" hangingPunct="1"/>
            <a:r>
              <a:rPr lang="en-US" altLang="en-US" sz="1100" i="1"/>
              <a:t>The SecDef shall…require consideration of the national technology  &amp; industrial base in the development &amp; implementation of acquisition plans for each MDAP</a:t>
            </a:r>
          </a:p>
          <a:p>
            <a:pPr eaLnBrk="1" hangingPunct="1"/>
            <a:r>
              <a:rPr lang="en-US" altLang="en-US" sz="1100"/>
              <a:t>Address current or potential FMS customers and impact of industrial base</a:t>
            </a:r>
          </a:p>
          <a:p>
            <a:pPr eaLnBrk="1" hangingPunct="1"/>
            <a:r>
              <a:rPr lang="en-US" altLang="en-US" sz="1100" b="1"/>
              <a:t>US Code SEC. 2350 a </a:t>
            </a:r>
            <a:r>
              <a:rPr lang="en-US" altLang="en-US" sz="1100"/>
              <a:t>requires that at MS A that cooperative opportunities be considered and a Cooperative Opportunities Document be prepared</a:t>
            </a:r>
          </a:p>
          <a:p>
            <a:pPr lvl="1"/>
            <a:r>
              <a:rPr lang="en-US" altLang="en-US"/>
              <a:t>Address the possibility for cooperative research and development opportunities</a:t>
            </a:r>
          </a:p>
          <a:p>
            <a:pPr lvl="2"/>
            <a:r>
              <a:rPr lang="en-US" altLang="en-US"/>
              <a:t>Indicate any limitations on foreign contractors being allowed to participate at the prime contractor level. </a:t>
            </a:r>
          </a:p>
          <a:p>
            <a:pPr lvl="1"/>
            <a:r>
              <a:rPr lang="en-US" altLang="en-US"/>
              <a:t>Summarize any plans for cooperative development with foreign governments or cognizant organizations.  </a:t>
            </a:r>
          </a:p>
          <a:p>
            <a:pPr lvl="1"/>
            <a:r>
              <a:rPr lang="en-US" altLang="en-US"/>
              <a:t>Summarize plans to increase the opportunity for coalition interoperability  </a:t>
            </a:r>
          </a:p>
          <a:p>
            <a:r>
              <a:rPr lang="en-US" altLang="en-US"/>
              <a:t>Foreign Military Sales (FMS)</a:t>
            </a:r>
          </a:p>
          <a:p>
            <a:pPr lvl="1"/>
            <a:r>
              <a:rPr lang="en-US" altLang="en-US"/>
              <a:t>Specify potential or plans for FMS and/or Direct Commercial Sale and the impact upon program cost due to program protection and exportability features. </a:t>
            </a:r>
          </a:p>
          <a:p>
            <a:pPr lvl="1"/>
            <a:r>
              <a:rPr lang="en-US" altLang="en-US">
                <a:solidFill>
                  <a:srgbClr val="000000"/>
                </a:solidFill>
                <a:cs typeface="Times New Roman" panose="02020603050405020304" pitchFamily="18" charset="0"/>
              </a:rPr>
              <a:t>Current OSD emphasis on the incorporation of defense exportability features in initial designs.</a:t>
            </a:r>
          </a:p>
          <a:p>
            <a:pPr lvl="1"/>
            <a:endParaRPr lang="en-US" altLang="en-US"/>
          </a:p>
          <a:p>
            <a:pPr lvl="3"/>
            <a:endParaRPr lang="en-US" altLang="en-US" sz="1800"/>
          </a:p>
          <a:p>
            <a:pPr eaLnBrk="1" hangingPunct="1"/>
            <a:endParaRPr lang="en-US" altLang="en-US" sz="1100" i="1"/>
          </a:p>
          <a:p>
            <a:pPr eaLnBrk="1" hangingPunct="1"/>
            <a:endParaRPr lang="en-US" altLang="en-US" sz="1100"/>
          </a:p>
          <a:p>
            <a:pPr lvl="2" eaLnBrk="1" hangingPunct="1"/>
            <a:endParaRPr lang="en-US" altLang="en-US" sz="1100"/>
          </a:p>
          <a:p>
            <a:pPr lvl="2" eaLnBrk="1" hangingPunct="1"/>
            <a:endParaRPr lang="en-US" altLang="en-US" sz="1100" i="1"/>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2C91447C-C7B1-4E07-BC91-EEB37B452A88}" type="slidenum">
              <a:rPr lang="en-US" altLang="en-US" sz="1200" smtClean="0"/>
              <a:pPr/>
              <a:t>42</a:t>
            </a:fld>
            <a:endParaRPr lang="en-US" altLang="en-US" sz="1200"/>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xfrm>
            <a:off x="381000" y="4416425"/>
            <a:ext cx="6324600" cy="4651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cs typeface="Times New Roman" panose="02020603050405020304" pitchFamily="18" charset="0"/>
              </a:rPr>
              <a:t>What are the Clinger Cohen Act certification issues associated with your program?  If the strategy is being developed to release an RFP prior to a milestone, you should still explain the plan for meeting your certification requirements.  Teaming early with the AF-CIO precludes surprises and stumbling blocks as your program nears a significant milestone event.</a:t>
            </a:r>
          </a:p>
          <a:p>
            <a:r>
              <a:rPr lang="en-US" altLang="en-US"/>
              <a:t>Explain how you have assessed intelligence supportability</a:t>
            </a:r>
          </a:p>
          <a:p>
            <a:pPr lvl="1"/>
            <a:r>
              <a:rPr lang="en-US" altLang="en-US"/>
              <a:t>Describe the process used and personnel involved in assessing intelligence supportability</a:t>
            </a:r>
          </a:p>
          <a:p>
            <a:pPr lvl="1"/>
            <a:r>
              <a:rPr lang="en-US" altLang="en-US"/>
              <a:t>Summarize the types of intelligence products and services required to support the program across the life-cycle</a:t>
            </a:r>
          </a:p>
          <a:p>
            <a:pPr lvl="1"/>
            <a:r>
              <a:rPr lang="en-US" altLang="en-US"/>
              <a:t>Summarize intelligence shortfalls </a:t>
            </a:r>
          </a:p>
          <a:p>
            <a:pPr lvl="1"/>
            <a:r>
              <a:rPr lang="en-US" altLang="en-US"/>
              <a:t>Summarize cost, schedule and/or performance risk associated with intelligence shortfalls</a:t>
            </a:r>
          </a:p>
          <a:p>
            <a:pPr lvl="1"/>
            <a:r>
              <a:rPr lang="en-US" altLang="en-US"/>
              <a:t>Describe plan to mitigate intelligence shortfalls</a:t>
            </a:r>
          </a:p>
          <a:p>
            <a:pPr lvl="1"/>
            <a:endParaRPr lang="en-US" altLang="en-US"/>
          </a:p>
          <a:p>
            <a:r>
              <a:rPr lang="en-US" altLang="en-US"/>
              <a:t>Explain how threat data is being used and managed</a:t>
            </a:r>
          </a:p>
          <a:p>
            <a:pPr lvl="1"/>
            <a:r>
              <a:rPr lang="en-US" altLang="en-US"/>
              <a:t>Describe threat data sources and application</a:t>
            </a:r>
          </a:p>
          <a:p>
            <a:pPr lvl="1"/>
            <a:r>
              <a:rPr lang="en-US" altLang="en-US"/>
              <a:t>Describe plan to manage the threat baseline throughout the acquisition life-cycle </a:t>
            </a:r>
          </a:p>
          <a:p>
            <a:pPr lvl="1"/>
            <a:r>
              <a:rPr lang="en-US" altLang="en-US"/>
              <a:t>Describe plan to ensure testing is accomplished against a realistic threat environment </a:t>
            </a:r>
            <a:r>
              <a:rPr lang="en-US" altLang="en-US">
                <a:solidFill>
                  <a:srgbClr val="FF0000"/>
                </a:solidFill>
              </a:rPr>
              <a:t>(test to threat baseline, developmental scenario=operational test scenario)</a:t>
            </a:r>
            <a:endParaRPr lang="en-US" altLang="en-US">
              <a:cs typeface="Times New Roman" panose="02020603050405020304" pitchFamily="18" charset="0"/>
            </a:endParaRPr>
          </a:p>
          <a:p>
            <a:r>
              <a:rPr lang="en-US" altLang="en-US" sz="1400">
                <a:solidFill>
                  <a:srgbClr val="FF0000"/>
                </a:solidFill>
                <a:cs typeface="Times New Roman" panose="02020603050405020304" pitchFamily="18" charset="0"/>
              </a:rPr>
              <a:t>If you expect to have ASIC (application specific integrated circuits) then go to :</a:t>
            </a:r>
            <a:r>
              <a:rPr lang="en-US" altLang="en-US" sz="1400" u="sng">
                <a:solidFill>
                  <a:srgbClr val="FF0000"/>
                </a:solidFill>
                <a:cs typeface="Times New Roman" panose="02020603050405020304" pitchFamily="18" charset="0"/>
              </a:rPr>
              <a:t>Trusted Foundry: http://www.manufacturingnews.com/news/040203/art1.html</a:t>
            </a:r>
          </a:p>
          <a:p>
            <a:endParaRPr lang="en-US" altLang="en-US">
              <a:solidFill>
                <a:srgbClr val="FF0000"/>
              </a:solidFill>
              <a:cs typeface="Times New Roman" panose="02020603050405020304" pitchFamily="18" charset="0"/>
            </a:endParaRPr>
          </a:p>
          <a:p>
            <a:endParaRPr lang="en-US" altLang="en-US">
              <a:cs typeface="Times New Roman" panose="02020603050405020304" pitchFamily="18"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FF68C215-3B36-470E-98BE-F0F37946C062}" type="slidenum">
              <a:rPr lang="en-US" altLang="en-US" sz="1200" smtClean="0"/>
              <a:pPr/>
              <a:t>43</a:t>
            </a:fld>
            <a:endParaRPr lang="en-US" altLang="en-US" sz="1200"/>
          </a:p>
        </p:txBody>
      </p:sp>
      <p:sp>
        <p:nvSpPr>
          <p:cNvPr id="11673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xfrm>
            <a:off x="546100" y="4213225"/>
            <a:ext cx="6056313" cy="4184650"/>
          </a:xfrm>
          <a:ln/>
        </p:spPr>
        <p:txBody>
          <a:bodyPr/>
          <a:lstStyle/>
          <a:p>
            <a:pPr>
              <a:defRPr/>
            </a:pPr>
            <a:r>
              <a:rPr lang="en-US" dirty="0"/>
              <a:t>List key program technologies; current TRLs. TRL 6 is required by MS B.  If a technology is below TRL 6 summarize the technology maturation approach (pre-MS A) or summarize the verification of the technology maturation (pre-MS B/C)</a:t>
            </a:r>
          </a:p>
          <a:p>
            <a:pPr>
              <a:defRPr/>
            </a:pPr>
            <a:r>
              <a:rPr lang="en-US" dirty="0">
                <a:cs typeface="Times New Roman" pitchFamily="18" charset="0"/>
              </a:rPr>
              <a:t>List TRL level for critical technologies which may impact meeting a KPP , KSA or APA thresholds or represent risk  to deliver capability on schedule and budget</a:t>
            </a:r>
            <a:endParaRPr lang="en-US" dirty="0"/>
          </a:p>
          <a:p>
            <a:pPr>
              <a:defRPr/>
            </a:pPr>
            <a:r>
              <a:rPr lang="en-US" dirty="0"/>
              <a:t>Recommend explaining maturity plans for any CTEs that are not at the requisite level when the review takes place (i.e. TRL 6 at MS B, TRL 7 at MS C).  </a:t>
            </a:r>
            <a:endParaRPr lang="en-US" strike="sngStrike" dirty="0">
              <a:solidFill>
                <a:srgbClr val="FF0000"/>
              </a:solidFill>
            </a:endParaRPr>
          </a:p>
          <a:p>
            <a:pPr eaLnBrk="1" hangingPunct="1">
              <a:defRPr/>
            </a:pPr>
            <a:r>
              <a:rPr lang="en-US" dirty="0"/>
              <a:t>The category of Technology identifies the key technologies necessary for this program.  Column 2 the TRL and the next two columns in this sample (showing two increments) provides the increment in which the technology will be delivered.  </a:t>
            </a:r>
          </a:p>
          <a:p>
            <a:pPr eaLnBrk="1" hangingPunct="1">
              <a:defRPr/>
            </a:pPr>
            <a:r>
              <a:rPr lang="en-US" dirty="0"/>
              <a:t>This sample generally applies to hardware</a:t>
            </a:r>
          </a:p>
          <a:p>
            <a:pPr defTabSz="915772" eaLnBrk="1" hangingPunct="1">
              <a:defRPr/>
            </a:pPr>
            <a:r>
              <a:rPr lang="en-US" dirty="0"/>
              <a:t>Additionally you may want to utilize the Technology Development and Transition  Strategy (TDTS) Guidebook, which can be found at the DAU website.</a:t>
            </a:r>
          </a:p>
          <a:p>
            <a:pPr eaLnBrk="1" hangingPunct="1">
              <a:defRPr/>
            </a:pPr>
            <a:r>
              <a:rPr lang="en-US" dirty="0"/>
              <a:t>(See OSD AS Template para 6.3)</a:t>
            </a:r>
          </a:p>
          <a:p>
            <a:pPr>
              <a:defRPr/>
            </a:pPr>
            <a:endParaRPr lang="en-US" dirty="0"/>
          </a:p>
          <a:p>
            <a:pPr eaLnBrk="1" hangingPunct="1">
              <a:defRPr/>
            </a:pPr>
            <a:endParaRPr lang="en-US" dirty="0"/>
          </a:p>
          <a:p>
            <a:pPr eaLnBrk="1" hangingPunct="1">
              <a:defRPr/>
            </a:pPr>
            <a:endParaRPr lang="en-US" dirty="0"/>
          </a:p>
          <a:p>
            <a:pPr defTabSz="915772" eaLnBrk="1" hangingPunct="1">
              <a:defRPr/>
            </a:pPr>
            <a:endParaRPr lang="en-US" dirty="0"/>
          </a:p>
          <a:p>
            <a:pPr eaLnBrk="1" hangingPunct="1">
              <a:defRPr/>
            </a:pPr>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xfrm>
            <a:off x="754063" y="4416425"/>
            <a:ext cx="5516562"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000">
                <a:solidFill>
                  <a:srgbClr val="000000"/>
                </a:solidFill>
                <a:cs typeface="Arial" panose="020B0604020202020204" pitchFamily="34" charset="0"/>
              </a:rPr>
              <a:t>The information requested is from paragraph 7.4 of the OSD Acquisition Strategy Template</a:t>
            </a:r>
          </a:p>
          <a:p>
            <a:r>
              <a:rPr lang="en-US" altLang="en-US" sz="1000" b="1"/>
              <a:t>Top Left Quad: Product Support Strategy:  Purpose:  </a:t>
            </a:r>
            <a:r>
              <a:rPr lang="en-US" altLang="en-US" sz="1000"/>
              <a:t>Programs cite current sustainment philosophy and any future differences</a:t>
            </a:r>
          </a:p>
          <a:p>
            <a:r>
              <a:rPr lang="en-US" altLang="en-US" sz="1000"/>
              <a:t> </a:t>
            </a:r>
            <a:r>
              <a:rPr lang="en-US" altLang="en-US" sz="1000" b="1"/>
              <a:t>Fields: Sustainment Approach</a:t>
            </a:r>
            <a:endParaRPr lang="en-US" altLang="en-US" sz="1000"/>
          </a:p>
          <a:p>
            <a:pPr lvl="2"/>
            <a:r>
              <a:rPr lang="en-US" altLang="en-US" sz="1000" b="1"/>
              <a:t>Current: </a:t>
            </a:r>
            <a:r>
              <a:rPr lang="en-US" altLang="en-US" sz="1000"/>
              <a:t> State what the current planned or actual maintenance support strategy is (e.g..: Initial 4 year CLS period; core)</a:t>
            </a:r>
          </a:p>
          <a:p>
            <a:pPr lvl="2"/>
            <a:r>
              <a:rPr lang="en-US" altLang="en-US" sz="1000" b="1"/>
              <a:t>Future:</a:t>
            </a:r>
            <a:r>
              <a:rPr lang="en-US" altLang="en-US" sz="1000"/>
              <a:t> State planned strategy for future if different than current strategy </a:t>
            </a:r>
          </a:p>
          <a:p>
            <a:pPr lvl="1"/>
            <a:r>
              <a:rPr lang="en-US" altLang="en-US" sz="1000" b="1"/>
              <a:t>Issues: </a:t>
            </a:r>
            <a:r>
              <a:rPr lang="en-US" altLang="en-US" sz="1000"/>
              <a:t>Cite any sustainment issues the program is currently experiencing or projected risks (50/50 assessment; DMS Considerations</a:t>
            </a:r>
          </a:p>
          <a:p>
            <a:pPr lvl="1"/>
            <a:r>
              <a:rPr lang="en-US" altLang="en-US" sz="1000" b="1"/>
              <a:t>Resolution : </a:t>
            </a:r>
            <a:r>
              <a:rPr lang="en-US" altLang="en-US" sz="1000"/>
              <a:t>Identify planned or potential resolutions to noted issues</a:t>
            </a:r>
          </a:p>
          <a:p>
            <a:r>
              <a:rPr lang="en-US" altLang="en-US" sz="1000" b="1"/>
              <a:t>Bottom Left Quad: Sustainment Schedule:  Purpose:  </a:t>
            </a:r>
            <a:r>
              <a:rPr lang="en-US" altLang="en-US" sz="1000"/>
              <a:t>Display planned  logistics schedule milestones</a:t>
            </a:r>
          </a:p>
          <a:p>
            <a:r>
              <a:rPr lang="en-US" altLang="en-US" sz="1000" b="1"/>
              <a:t>Fields: 	Top Bar (Milestones)--</a:t>
            </a:r>
            <a:r>
              <a:rPr lang="en-US" altLang="en-US" sz="1000"/>
              <a:t>Begin from present (or slightly earlier) through expected life of the system.  Include major events: e.g., MSs, IOC, FOC, etc. 	</a:t>
            </a:r>
            <a:r>
              <a:rPr lang="en-US" altLang="en-US" sz="1000" b="1"/>
              <a:t>Events--</a:t>
            </a:r>
            <a:r>
              <a:rPr lang="en-US" altLang="en-US" sz="1000"/>
              <a:t>Ensure important life cycle sustainment events are listed in the chart; e.g., BCAs, PBL decisions, CLS periods</a:t>
            </a:r>
          </a:p>
          <a:p>
            <a:r>
              <a:rPr lang="en-US" altLang="en-US" sz="1000" b="1"/>
              <a:t>Top Right Quad: Metrics Data:  Purpose: </a:t>
            </a:r>
            <a:r>
              <a:rPr lang="en-US" altLang="en-US" sz="1000"/>
              <a:t> Display current estimates of sustainment metrics vs. goals and antecedents</a:t>
            </a:r>
          </a:p>
          <a:p>
            <a:r>
              <a:rPr lang="en-US" altLang="en-US" sz="1000" b="1"/>
              <a:t>Fields: Metrics-- </a:t>
            </a:r>
            <a:r>
              <a:rPr lang="en-US" altLang="en-US" sz="1000"/>
              <a:t>At a minimum, address four metrics shown.  See CJCSI 3170.01G; May include other metrics e.g.,  logistics footprint, customer wait time, etc.  </a:t>
            </a:r>
          </a:p>
          <a:p>
            <a:pPr lvl="1"/>
            <a:r>
              <a:rPr lang="en-US" altLang="en-US" sz="1000" b="1"/>
              <a:t>Antecedent Actual--</a:t>
            </a:r>
            <a:r>
              <a:rPr lang="en-US" altLang="en-US" sz="1000"/>
              <a:t>Evaluation of the four metrics on the preceding (antecedent) system (e.g. F-15 vs. F-22 or SSN 688 vs. SSN 774); Antecedent is the system cited in Selected Acquisition Report (SAR) to Congress</a:t>
            </a:r>
          </a:p>
          <a:p>
            <a:pPr lvl="1"/>
            <a:r>
              <a:rPr lang="en-US" altLang="en-US" sz="1000" b="1"/>
              <a:t>Original Goal-- </a:t>
            </a:r>
            <a:r>
              <a:rPr lang="en-US" altLang="en-US" sz="1000"/>
              <a:t>Value for each metric according to the original baseline goal submitted for the first sustainment metrics transmittal </a:t>
            </a:r>
          </a:p>
          <a:p>
            <a:pPr lvl="1"/>
            <a:r>
              <a:rPr lang="en-US" altLang="en-US" sz="1000" b="1"/>
              <a:t>Current Goal--</a:t>
            </a:r>
            <a:r>
              <a:rPr lang="en-US" altLang="en-US" sz="1000"/>
              <a:t>Value for each metric according to the current baseline goal for sustainment </a:t>
            </a:r>
          </a:p>
          <a:p>
            <a:pPr lvl="1"/>
            <a:r>
              <a:rPr lang="en-US" altLang="en-US" sz="1000" b="1"/>
              <a:t>Current Estimate--</a:t>
            </a:r>
            <a:r>
              <a:rPr lang="en-US" altLang="en-US" sz="1000"/>
              <a:t>Program evaluation of system performance or projected performance (if still in development) for each metric</a:t>
            </a:r>
          </a:p>
          <a:p>
            <a:pPr lvl="2"/>
            <a:r>
              <a:rPr lang="en-US" altLang="en-US" sz="1000"/>
              <a:t>Color rating assigned by PM (estimate vs. goal); Green – At or exceeding goal; Yellow – Below goal by &lt; 5%; Red – Below goal by &gt; 5%</a:t>
            </a:r>
          </a:p>
          <a:p>
            <a:pPr lvl="1"/>
            <a:r>
              <a:rPr lang="en-US" altLang="en-US" sz="1000" b="1"/>
              <a:t>Test or Fielding Event Data Derived From</a:t>
            </a:r>
            <a:endParaRPr lang="en-US" altLang="en-US" sz="1000"/>
          </a:p>
          <a:p>
            <a:pPr lvl="2"/>
            <a:r>
              <a:rPr lang="en-US" altLang="en-US" sz="1000"/>
              <a:t>Cite the event (OPEVAL, IOT&amp;E, etc.) or modeling and simulation tool that led to the current estimate</a:t>
            </a:r>
          </a:p>
          <a:p>
            <a:pPr lvl="1"/>
            <a:r>
              <a:rPr lang="en-US" altLang="en-US" sz="1000" b="1"/>
              <a:t>Notes:  </a:t>
            </a:r>
            <a:r>
              <a:rPr lang="en-US" altLang="en-US" sz="1000"/>
              <a:t>Any relevant or pertinent information concerning metrics definitions </a:t>
            </a:r>
          </a:p>
          <a:p>
            <a:r>
              <a:rPr lang="en-US" altLang="en-US" sz="1000" b="1"/>
              <a:t>Bottom Right Quad: O&amp;S Data:  </a:t>
            </a:r>
            <a:r>
              <a:rPr lang="en-US" altLang="en-US" sz="1000"/>
              <a:t> </a:t>
            </a:r>
          </a:p>
          <a:p>
            <a:r>
              <a:rPr lang="en-US" altLang="en-US" sz="1000" b="1"/>
              <a:t>Fields: </a:t>
            </a:r>
            <a:r>
              <a:rPr lang="en-US" altLang="en-US" sz="1000"/>
              <a:t>Fields are primarily pulled from the SAR O&amp;S section:</a:t>
            </a:r>
          </a:p>
          <a:p>
            <a:pPr lvl="1"/>
            <a:r>
              <a:rPr lang="en-US" altLang="en-US" sz="1000" b="1"/>
              <a:t>Cost Element--</a:t>
            </a:r>
            <a:r>
              <a:rPr lang="en-US" altLang="en-US" sz="1000"/>
              <a:t>Refer to 2007 CAIG (now CAPE) Cost Estimating Guide for definitions of individual cost elements</a:t>
            </a:r>
          </a:p>
          <a:p>
            <a:pPr lvl="2"/>
            <a:r>
              <a:rPr lang="en-US" altLang="en-US" sz="1000"/>
              <a:t>These definitions should be consistent with what is submitted in the program’s SAR O&amp;S cost section (which should be based on identical definitions)</a:t>
            </a:r>
          </a:p>
          <a:p>
            <a:pPr lvl="1"/>
            <a:r>
              <a:rPr lang="en-US" altLang="en-US" sz="1000" b="1"/>
              <a:t>Antecedent Cost--</a:t>
            </a:r>
            <a:r>
              <a:rPr lang="en-US" altLang="en-US" sz="1000"/>
              <a:t>O&amp;S cost of the existing program reported using the CAPE cost elements</a:t>
            </a:r>
          </a:p>
          <a:p>
            <a:pPr lvl="2"/>
            <a:r>
              <a:rPr lang="en-US" altLang="en-US" sz="1000"/>
              <a:t>O&amp;S costs are based on average annual cost per hull, squadron, brigade, etc.</a:t>
            </a:r>
          </a:p>
          <a:p>
            <a:pPr lvl="3"/>
            <a:r>
              <a:rPr lang="en-US" altLang="en-US" sz="1000"/>
              <a:t>Use the SAR as the basis for determining the unit level and cite beneath first box what costs are based on</a:t>
            </a:r>
          </a:p>
          <a:p>
            <a:pPr lvl="1"/>
            <a:r>
              <a:rPr lang="en-US" altLang="en-US" sz="1000" b="1"/>
              <a:t>New Program Original Baseline--</a:t>
            </a:r>
            <a:r>
              <a:rPr lang="en-US" altLang="en-US" sz="1000"/>
              <a:t>New program O&amp;S cost broken out over the CAPE cost elements, according to their original SAR submission.</a:t>
            </a:r>
          </a:p>
          <a:p>
            <a:pPr lvl="2"/>
            <a:r>
              <a:rPr lang="en-US" altLang="en-US" sz="1000"/>
              <a:t>Costs are based on average annual cost per hull, squadron, brigade, etc.</a:t>
            </a:r>
          </a:p>
          <a:p>
            <a:pPr lvl="1"/>
            <a:r>
              <a:rPr lang="en-US" altLang="en-US" sz="1000" b="1"/>
              <a:t>New Program Current Cost--</a:t>
            </a:r>
            <a:r>
              <a:rPr lang="en-US" altLang="en-US" sz="1000"/>
              <a:t>Current program cost broken out over CAPE cost elements per the most recent projections – not last SAR submission</a:t>
            </a:r>
          </a:p>
          <a:p>
            <a:pPr lvl="2"/>
            <a:r>
              <a:rPr lang="en-US" altLang="en-US" sz="1000"/>
              <a:t>Costs are based on average annual cost per hull, squadron, brigade, etc.</a:t>
            </a:r>
          </a:p>
          <a:p>
            <a:pPr lvl="2"/>
            <a:r>
              <a:rPr lang="en-US" altLang="en-US" sz="1000"/>
              <a:t>Color rating assigned by PM, based on increase since original baseline:  Green – At or below original baseline or &lt; 10% increase</a:t>
            </a:r>
          </a:p>
          <a:p>
            <a:pPr lvl="3"/>
            <a:r>
              <a:rPr lang="en-US" altLang="en-US" sz="1000"/>
              <a:t>Yellow – Increase &gt; 10% but &lt; 20% vs. original baseline : Red – Increase &gt; 20%</a:t>
            </a:r>
            <a:r>
              <a:rPr lang="en-US" altLang="en-US" sz="1000" b="1"/>
              <a:t> </a:t>
            </a:r>
            <a:endParaRPr lang="en-US" altLang="en-US" sz="1000"/>
          </a:p>
          <a:p>
            <a:pPr lvl="1"/>
            <a:r>
              <a:rPr lang="en-US" altLang="en-US" sz="1000" b="1"/>
              <a:t>Total O&amp;S Costs--</a:t>
            </a:r>
            <a:r>
              <a:rPr lang="en-US" altLang="en-US" sz="1000"/>
              <a:t>Comparison of antecedent program cost vs. the new program’s current cost presented in  totals in both TY$ and BY$</a:t>
            </a:r>
          </a:p>
          <a:p>
            <a:pPr lvl="2"/>
            <a:r>
              <a:rPr lang="en-US" altLang="en-US" sz="1000"/>
              <a:t>For the new program, use the most recent estimate, not the most recent SAR values</a:t>
            </a:r>
          </a:p>
          <a:p>
            <a:pPr lvl="2"/>
            <a:r>
              <a:rPr lang="en-US" altLang="en-US" sz="1000"/>
              <a:t>O&amp;S cost totals should be consistent with the CAPE estimate </a:t>
            </a:r>
          </a:p>
          <a:p>
            <a:pPr lvl="2"/>
            <a:r>
              <a:rPr lang="en-US" altLang="en-US" sz="1000"/>
              <a:t>Depot activation funding</a:t>
            </a:r>
          </a:p>
          <a:p>
            <a:endParaRPr lang="en-US" altLang="en-US" sz="1000"/>
          </a:p>
        </p:txBody>
      </p:sp>
      <p:sp>
        <p:nvSpPr>
          <p:cNvPr id="1187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FA911A1B-0E41-4C24-B6F5-BE2F01E4EB74}" type="slidenum">
              <a:rPr lang="en-US" altLang="en-US" sz="1200" smtClean="0"/>
              <a:pPr/>
              <a:t>44</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1C34C35B-30E7-48D0-9761-6C6F95C7E25B}" type="slidenum">
              <a:rPr lang="en-US" altLang="en-US" sz="1200" smtClean="0"/>
              <a:pPr/>
              <a:t>5</a:t>
            </a:fld>
            <a:endParaRPr lang="en-US" altLang="en-US" sz="1200"/>
          </a:p>
        </p:txBody>
      </p:sp>
      <p:sp>
        <p:nvSpPr>
          <p:cNvPr id="43011" name="Rectangle 2"/>
          <p:cNvSpPr>
            <a:spLocks noGrp="1" noRot="1" noChangeAspect="1" noChangeArrowheads="1" noTextEdit="1"/>
          </p:cNvSpPr>
          <p:nvPr>
            <p:ph type="sldImg"/>
          </p:nvPr>
        </p:nvSpPr>
        <p:spPr>
          <a:xfrm>
            <a:off x="1143000" y="685800"/>
            <a:ext cx="4675188" cy="3506788"/>
          </a:xfrm>
          <a:ln/>
        </p:spPr>
      </p:sp>
      <p:sp>
        <p:nvSpPr>
          <p:cNvPr id="43012" name="Rectangle 3"/>
          <p:cNvSpPr>
            <a:spLocks noGrp="1" noChangeArrowheads="1"/>
          </p:cNvSpPr>
          <p:nvPr>
            <p:ph type="body" idx="1"/>
          </p:nvPr>
        </p:nvSpPr>
        <p:spPr>
          <a:xfrm>
            <a:off x="925513" y="4449763"/>
            <a:ext cx="5157787" cy="4144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 good early chart is this quad chart.  It provides the “strategy on a page” for the panel  It can be a series of one-liners—some of the topics that could be included are:    </a:t>
            </a:r>
          </a:p>
          <a:p>
            <a:pPr lvl="1" eaLnBrk="1" hangingPunct="1"/>
            <a:r>
              <a:rPr lang="en-US" altLang="en-US"/>
              <a:t>What is being acquired (hardware, SW, etc.)</a:t>
            </a:r>
          </a:p>
          <a:p>
            <a:pPr lvl="1" eaLnBrk="1" hangingPunct="1"/>
            <a:r>
              <a:rPr lang="en-US" altLang="en-US"/>
              <a:t>Is this satisfying a joint requirement?</a:t>
            </a:r>
          </a:p>
          <a:p>
            <a:pPr lvl="1" eaLnBrk="1" hangingPunct="1"/>
            <a:r>
              <a:rPr lang="en-US" altLang="en-US"/>
              <a:t>Whether effort is a mod, foreign procurement, cooperative development, new US development, or foreign military sale (FMS)</a:t>
            </a:r>
          </a:p>
          <a:p>
            <a:pPr lvl="1" eaLnBrk="1" hangingPunct="1"/>
            <a:r>
              <a:rPr lang="en-US" altLang="en-US"/>
              <a:t>ACAT level</a:t>
            </a:r>
          </a:p>
          <a:p>
            <a:pPr lvl="1" eaLnBrk="1" hangingPunct="1"/>
            <a:r>
              <a:rPr lang="en-US" altLang="en-US"/>
              <a:t>Whether strategy is incremental or single step</a:t>
            </a:r>
          </a:p>
          <a:p>
            <a:pPr lvl="1" eaLnBrk="1" hangingPunct="1"/>
            <a:r>
              <a:rPr lang="en-US" altLang="en-US"/>
              <a:t>Entry point (MDD, MS A, B,C)</a:t>
            </a:r>
          </a:p>
          <a:p>
            <a:pPr lvl="1" eaLnBrk="1" hangingPunct="1"/>
            <a:r>
              <a:rPr lang="en-US" altLang="en-US"/>
              <a:t>Whether competitive or sole source</a:t>
            </a:r>
          </a:p>
          <a:p>
            <a:pPr lvl="1" eaLnBrk="1" hangingPunct="1"/>
            <a:r>
              <a:rPr lang="en-US" altLang="en-US"/>
              <a:t>Whether there will be successive down selects or re-competitions</a:t>
            </a:r>
          </a:p>
          <a:p>
            <a:pPr lvl="1" eaLnBrk="1" hangingPunct="1"/>
            <a:r>
              <a:rPr lang="en-US" altLang="en-US"/>
              <a:t>Overall technology assessment</a:t>
            </a:r>
          </a:p>
          <a:p>
            <a:pPr lvl="1" eaLnBrk="1" hangingPunct="1"/>
            <a:r>
              <a:rPr lang="en-US" altLang="en-US"/>
              <a:t>Overall Risk level</a:t>
            </a:r>
          </a:p>
          <a:p>
            <a:pPr lvl="1" eaLnBrk="1" hangingPunct="1"/>
            <a:r>
              <a:rPr lang="en-US" altLang="en-US"/>
              <a:t>Next major activity</a:t>
            </a:r>
          </a:p>
          <a:p>
            <a:pPr lvl="1" eaLnBrk="1" hangingPunct="1"/>
            <a:r>
              <a:rPr lang="en-US" altLang="en-US"/>
              <a:t>Funding status</a:t>
            </a:r>
          </a:p>
          <a:p>
            <a:pPr lvl="1" eaLnBrk="1" hangingPunct="1"/>
            <a:r>
              <a:rPr lang="en-US" altLang="en-US"/>
              <a:t>New development</a:t>
            </a:r>
          </a:p>
          <a:p>
            <a:pPr eaLnBrk="1" hangingPunct="1"/>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670BD406-0EEF-4FDB-BDB3-EFD43EF2A6B9}" type="slidenum">
              <a:rPr lang="en-US" altLang="en-US" sz="1200" smtClean="0"/>
              <a:pPr/>
              <a:t>45</a:t>
            </a:fld>
            <a:endParaRPr lang="en-US" altLang="en-US" sz="120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i="1">
                <a:latin typeface="Arial" panose="020B0604020202020204" pitchFamily="34" charset="0"/>
              </a:rPr>
              <a:t>This slide shall be generated for each moderate or high risk identified in the preceding Risk Summary slide.  </a:t>
            </a:r>
            <a:r>
              <a:rPr lang="en-US" altLang="en-US" sz="1100">
                <a:latin typeface="Arial" panose="020B0604020202020204" pitchFamily="34" charset="0"/>
              </a:rPr>
              <a:t>(for Briefing purposes only those risks briefed (Red and top yellows) would be included in the main body of the Briefing—all others will have a “Risk Management Mitigation” slide included as back-ups. )</a:t>
            </a:r>
          </a:p>
          <a:p>
            <a:pPr eaLnBrk="1" hangingPunct="1">
              <a:spcBef>
                <a:spcPct val="0"/>
              </a:spcBef>
            </a:pPr>
            <a:r>
              <a:rPr lang="en-US" altLang="en-US"/>
              <a:t>Risk ID, Title and Category are the same as on the preceding chart(s)</a:t>
            </a:r>
          </a:p>
          <a:p>
            <a:pPr eaLnBrk="1" hangingPunct="1"/>
            <a:endParaRPr lang="en-US" altLang="en-US" i="1">
              <a:latin typeface="Arial" panose="020B0604020202020204" pitchFamily="34" charset="0"/>
            </a:endParaRPr>
          </a:p>
          <a:p>
            <a:pPr eaLnBrk="1" hangingPunct="1"/>
            <a:r>
              <a:rPr lang="en-US" altLang="en-US" b="1">
                <a:latin typeface="Arial" panose="020B0604020202020204" pitchFamily="34" charset="0"/>
              </a:rPr>
              <a:t>Risk Statement:</a:t>
            </a:r>
            <a:r>
              <a:rPr lang="en-US" altLang="en-US">
                <a:latin typeface="Arial" panose="020B0604020202020204" pitchFamily="34" charset="0"/>
              </a:rPr>
              <a:t> An adverse event that impacts the ability to obtain the requirement.  Worded as an event that might occur in the future.</a:t>
            </a:r>
          </a:p>
          <a:p>
            <a:pPr eaLnBrk="1" hangingPunct="1"/>
            <a:r>
              <a:rPr lang="en-US" altLang="en-US" b="1">
                <a:latin typeface="Arial" panose="020B0604020202020204" pitchFamily="34" charset="0"/>
              </a:rPr>
              <a:t>Impact Statement:</a:t>
            </a:r>
            <a:r>
              <a:rPr lang="en-US" altLang="en-US">
                <a:latin typeface="Arial" panose="020B0604020202020204" pitchFamily="34" charset="0"/>
              </a:rPr>
              <a:t>  Worded in programmatic and/or operational terms.</a:t>
            </a:r>
            <a:endParaRPr lang="en-US" altLang="en-US" b="1">
              <a:latin typeface="Arial" panose="020B0604020202020204" pitchFamily="34" charset="0"/>
            </a:endParaRPr>
          </a:p>
          <a:p>
            <a:pPr eaLnBrk="1" hangingPunct="1"/>
            <a:r>
              <a:rPr lang="en-US" altLang="en-US" b="1">
                <a:latin typeface="Arial" panose="020B0604020202020204" pitchFamily="34" charset="0"/>
              </a:rPr>
              <a:t>Likelihood: </a:t>
            </a:r>
            <a:r>
              <a:rPr lang="en-US" altLang="en-US">
                <a:latin typeface="Arial" panose="020B0604020202020204" pitchFamily="34" charset="0"/>
              </a:rPr>
              <a:t>Range of probability (reference standardized matrix and definitions)</a:t>
            </a:r>
          </a:p>
          <a:p>
            <a:pPr eaLnBrk="1" hangingPunct="1"/>
            <a:r>
              <a:rPr lang="en-US" altLang="en-US" b="1">
                <a:latin typeface="Arial" panose="020B0604020202020204" pitchFamily="34" charset="0"/>
              </a:rPr>
              <a:t>Consequence:</a:t>
            </a:r>
            <a:r>
              <a:rPr lang="en-US" altLang="en-US">
                <a:latin typeface="Arial" panose="020B0604020202020204" pitchFamily="34" charset="0"/>
              </a:rPr>
              <a:t>  Range of severity (reference standardized matrix and definitions)</a:t>
            </a:r>
          </a:p>
          <a:p>
            <a:pPr eaLnBrk="1" hangingPunct="1"/>
            <a:r>
              <a:rPr lang="en-US" altLang="en-US" b="1">
                <a:latin typeface="Arial" panose="020B0604020202020204" pitchFamily="34" charset="0"/>
              </a:rPr>
              <a:t>Initial Risk Rating:</a:t>
            </a:r>
            <a:r>
              <a:rPr lang="en-US" altLang="en-US">
                <a:latin typeface="Arial" panose="020B0604020202020204" pitchFamily="34" charset="0"/>
              </a:rPr>
              <a:t>  (High, moderate, or low) corresponding to colors red, yellow, and green</a:t>
            </a:r>
          </a:p>
          <a:p>
            <a:pPr eaLnBrk="1" hangingPunct="1"/>
            <a:r>
              <a:rPr lang="en-US" altLang="en-US" b="1">
                <a:latin typeface="Arial" panose="020B0604020202020204" pitchFamily="34" charset="0"/>
              </a:rPr>
              <a:t>Risk Management (</a:t>
            </a:r>
            <a:r>
              <a:rPr lang="en-US" altLang="en-US" i="1">
                <a:latin typeface="Arial" panose="020B0604020202020204" pitchFamily="34" charset="0"/>
              </a:rPr>
              <a:t>Handling Plan</a:t>
            </a:r>
            <a:r>
              <a:rPr lang="en-US" altLang="en-US" b="1">
                <a:latin typeface="Arial" panose="020B0604020202020204" pitchFamily="34" charset="0"/>
              </a:rPr>
              <a:t>):</a:t>
            </a:r>
            <a:r>
              <a:rPr lang="en-US" altLang="en-US">
                <a:latin typeface="Arial" panose="020B0604020202020204" pitchFamily="34" charset="0"/>
              </a:rPr>
              <a:t> Describes what you’re going to do to try to avoid having the risk event occur (lower the probability) and/or reduce impact if the risk event occurs.</a:t>
            </a:r>
          </a:p>
          <a:p>
            <a:pPr eaLnBrk="1" hangingPunct="1"/>
            <a:r>
              <a:rPr lang="en-US" altLang="en-US" b="1">
                <a:latin typeface="Arial" panose="020B0604020202020204" pitchFamily="34" charset="0"/>
              </a:rPr>
              <a:t>Post Risk Management Rating:</a:t>
            </a:r>
            <a:r>
              <a:rPr lang="en-US" altLang="en-US">
                <a:latin typeface="Arial" panose="020B0604020202020204" pitchFamily="34" charset="0"/>
              </a:rPr>
              <a:t>  The risk rating assigned after planned mitigation efforts (the anticipated risk assessment </a:t>
            </a:r>
            <a:r>
              <a:rPr lang="en-US" altLang="en-US" i="1">
                <a:latin typeface="Arial" panose="020B0604020202020204" pitchFamily="34" charset="0"/>
              </a:rPr>
              <a:t>if</a:t>
            </a:r>
            <a:r>
              <a:rPr lang="en-US" altLang="en-US">
                <a:latin typeface="Arial" panose="020B0604020202020204" pitchFamily="34" charset="0"/>
              </a:rPr>
              <a:t> the Risk Management Plan and Mitigation plans are effective as thought).</a:t>
            </a:r>
          </a:p>
          <a:p>
            <a:pPr eaLnBrk="1" hangingPunct="1"/>
            <a:endParaRPr lang="en-US" altLang="en-US">
              <a:latin typeface="Arial" panose="020B060402020202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buFont typeface="Arial" pitchFamily="34" charset="0"/>
              <a:buNone/>
              <a:defRPr/>
            </a:pPr>
            <a:r>
              <a:rPr lang="en-US" kern="0" dirty="0"/>
              <a:t>This chart is an example of how a summary of should-cost initiatives could look from a funding impact perspective.  </a:t>
            </a:r>
          </a:p>
          <a:p>
            <a:pPr marL="171450" indent="-171450">
              <a:buFont typeface="Arial" pitchFamily="34" charset="0"/>
              <a:buChar char="•"/>
              <a:defRPr/>
            </a:pPr>
            <a:r>
              <a:rPr lang="en-US" kern="0" dirty="0"/>
              <a:t>Should-Cost initiatives must be PEO-approved and must match the values in </a:t>
            </a:r>
            <a:r>
              <a:rPr lang="en-US" kern="0" dirty="0" err="1"/>
              <a:t>CCaRs</a:t>
            </a:r>
            <a:r>
              <a:rPr lang="en-US" kern="0" dirty="0"/>
              <a:t>.  If not PEO-approved in </a:t>
            </a:r>
            <a:r>
              <a:rPr lang="en-US" kern="0" dirty="0" err="1"/>
              <a:t>CCaRs</a:t>
            </a:r>
            <a:r>
              <a:rPr lang="en-US" kern="0" dirty="0"/>
              <a:t>, the should-cost initiative cannot be presented in the ASP.  This is to keep reporting consistent across HAF.  Should-Cost initiatives should be clearly identified as either realized or planned.</a:t>
            </a:r>
          </a:p>
          <a:p>
            <a:pPr marL="171450" indent="-171450">
              <a:buFont typeface="Arial" pitchFamily="34" charset="0"/>
              <a:buChar char="•"/>
              <a:defRPr/>
            </a:pPr>
            <a:r>
              <a:rPr lang="en-US" kern="0" dirty="0"/>
              <a:t>Be prepared to explain how you’ve coordinated should-cost initiatives with stakeholders (i.e. TE, O&amp;S, Depot)</a:t>
            </a:r>
          </a:p>
          <a:p>
            <a:pPr marL="171450" indent="-171450">
              <a:buFont typeface="Arial" pitchFamily="34" charset="0"/>
              <a:buChar char="•"/>
              <a:defRPr/>
            </a:pPr>
            <a:r>
              <a:rPr lang="en-US" kern="0" dirty="0"/>
              <a:t>Be clear if the cost savings are against the total weapon system or just the increment in question for this briefing (i.e. O&amp;S for modernization programs).</a:t>
            </a:r>
          </a:p>
          <a:p>
            <a:pPr marL="171450" indent="-171450">
              <a:buFont typeface="Arial" pitchFamily="34" charset="0"/>
              <a:buChar char="•"/>
              <a:defRPr/>
            </a:pPr>
            <a:r>
              <a:rPr lang="en-US" kern="0" dirty="0"/>
              <a:t>Use example in backup to elaborate on individual should cost initiatives if desired.</a:t>
            </a:r>
          </a:p>
          <a:p>
            <a:pPr>
              <a:defRPr/>
            </a:pPr>
            <a:r>
              <a:rPr lang="en-US" b="1" dirty="0"/>
              <a:t>See latest guidance from SAF/AQ at AECO website:</a:t>
            </a:r>
          </a:p>
          <a:p>
            <a:pPr>
              <a:defRPr/>
            </a:pPr>
            <a:r>
              <a:rPr lang="en-US" b="1" dirty="0"/>
              <a:t>SAF/AQ memo: </a:t>
            </a:r>
            <a:r>
              <a:rPr lang="en-US" dirty="0"/>
              <a:t>Updated Should Cost Management Guidance and Business Rules, date November 6, 2014 and SAF/AQ</a:t>
            </a:r>
          </a:p>
          <a:p>
            <a:pPr>
              <a:defRPr/>
            </a:pPr>
            <a:r>
              <a:rPr lang="en-US" dirty="0"/>
              <a:t>Should Cost Management (SCM) Guidance and Business Rules, dated October 2014</a:t>
            </a:r>
            <a:endParaRPr lang="en-US" b="1" dirty="0"/>
          </a:p>
          <a:p>
            <a:pPr>
              <a:defRPr/>
            </a:pPr>
            <a:r>
              <a:rPr lang="en-US" b="1" dirty="0"/>
              <a:t>As an alternative, charts that are presented at a Milestone DAB (see ASP charts in backup) can be used.</a:t>
            </a:r>
          </a:p>
          <a:p>
            <a:pPr marL="114300" indent="-114300" fontAlgn="auto">
              <a:spcBef>
                <a:spcPts val="3000"/>
              </a:spcBef>
              <a:spcAft>
                <a:spcPts val="0"/>
              </a:spcAft>
              <a:defRPr/>
            </a:pPr>
            <a:r>
              <a:rPr lang="en-US" sz="1600" b="1" u="sng" kern="0" dirty="0">
                <a:latin typeface="Calibri" pitchFamily="34" charset="0"/>
              </a:rPr>
              <a:t>Examples of Supporting Evidence for Should Cost:</a:t>
            </a:r>
            <a:r>
              <a:rPr lang="en-US" sz="1600" kern="0" dirty="0">
                <a:latin typeface="Calibri" pitchFamily="34" charset="0"/>
              </a:rPr>
              <a:t>  </a:t>
            </a:r>
            <a:r>
              <a:rPr lang="en-US" sz="1800" kern="0" dirty="0">
                <a:latin typeface="Calibri" pitchFamily="34" charset="0"/>
              </a:rPr>
              <a:t>Shorten program timeline; </a:t>
            </a:r>
            <a:r>
              <a:rPr lang="en-US" sz="1600" kern="0" dirty="0">
                <a:latin typeface="Calibri" pitchFamily="34" charset="0"/>
              </a:rPr>
              <a:t>Historical cost, learning curve, and understanding</a:t>
            </a:r>
            <a:br>
              <a:rPr lang="en-US" sz="1600" kern="0" dirty="0">
                <a:latin typeface="Calibri" pitchFamily="34" charset="0"/>
              </a:rPr>
            </a:br>
            <a:r>
              <a:rPr lang="en-US" sz="1600" kern="0" dirty="0">
                <a:latin typeface="Calibri" pitchFamily="34" charset="0"/>
              </a:rPr>
              <a:t>of production efficiencies; Long-term supplier agreements</a:t>
            </a:r>
            <a:r>
              <a:rPr lang="en-US" sz="1600" b="1" kern="0" dirty="0">
                <a:latin typeface="Calibri" pitchFamily="34" charset="0"/>
              </a:rPr>
              <a:t>;  </a:t>
            </a:r>
            <a:r>
              <a:rPr lang="en-US" sz="1800" kern="0" dirty="0">
                <a:solidFill>
                  <a:srgbClr val="000000"/>
                </a:solidFill>
                <a:latin typeface="Calibri" pitchFamily="34" charset="0"/>
              </a:rPr>
              <a:t>Open system architecture design eases future enhancements; </a:t>
            </a:r>
            <a:r>
              <a:rPr lang="en-US" sz="1800" kern="0" dirty="0">
                <a:latin typeface="Calibri" pitchFamily="34" charset="0"/>
              </a:rPr>
              <a:t>Aggressive “Breakout” IPT established for appropriate technical data packages (TDP) and data rights</a:t>
            </a:r>
            <a:endParaRPr lang="en-US" sz="1800" kern="0" dirty="0">
              <a:solidFill>
                <a:srgbClr val="FF0000"/>
              </a:solidFill>
              <a:latin typeface="Calibri" pitchFamily="34" charset="0"/>
            </a:endParaRPr>
          </a:p>
          <a:p>
            <a:pPr>
              <a:defRPr/>
            </a:pPr>
            <a:endParaRPr lang="en-US" b="1" dirty="0"/>
          </a:p>
          <a:p>
            <a:pPr marL="171450" indent="-171450">
              <a:buFont typeface="Arial" pitchFamily="34" charset="0"/>
              <a:buChar char="•"/>
              <a:defRPr/>
            </a:pPr>
            <a:endParaRPr lang="en-US" kern="0" dirty="0"/>
          </a:p>
          <a:p>
            <a:pPr>
              <a:defRPr/>
            </a:pPr>
            <a:endParaRPr lang="en-US" dirty="0"/>
          </a:p>
        </p:txBody>
      </p:sp>
      <p:sp>
        <p:nvSpPr>
          <p:cNvPr id="1228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200">
                <a:solidFill>
                  <a:srgbClr val="000000"/>
                </a:solidFill>
              </a:rPr>
              <a:t>FOR OFFICIAL USE ONLY</a:t>
            </a:r>
          </a:p>
        </p:txBody>
      </p:sp>
      <p:sp>
        <p:nvSpPr>
          <p:cNvPr id="12288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200">
                <a:solidFill>
                  <a:srgbClr val="000000"/>
                </a:solidFill>
              </a:rPr>
              <a:t>FOR OFFICIAL USE ONLY</a:t>
            </a:r>
          </a:p>
        </p:txBody>
      </p:sp>
      <p:sp>
        <p:nvSpPr>
          <p:cNvPr id="12288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C099A92A-F516-4F6D-90F5-A58308B91CF4}" type="slidenum">
              <a:rPr lang="en-US" altLang="en-US" sz="1200" smtClean="0">
                <a:solidFill>
                  <a:srgbClr val="000000"/>
                </a:solidFill>
              </a:rPr>
              <a:pPr/>
              <a:t>46</a:t>
            </a:fld>
            <a:endParaRPr lang="en-US" altLang="en-US" sz="120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8DF3BCAB-3A69-4795-AB07-0C39C75772B3}" type="slidenum">
              <a:rPr lang="en-US" altLang="en-US" sz="1200" smtClean="0"/>
              <a:pPr/>
              <a:t>6</a:t>
            </a:fld>
            <a:endParaRPr lang="en-US" altLang="en-US" sz="1200"/>
          </a:p>
        </p:txBody>
      </p:sp>
      <p:sp>
        <p:nvSpPr>
          <p:cNvPr id="45059" name="Rectangle 2"/>
          <p:cNvSpPr>
            <a:spLocks noGrp="1" noRot="1" noChangeAspect="1" noChangeArrowheads="1" noTextEdit="1"/>
          </p:cNvSpPr>
          <p:nvPr>
            <p:ph type="sldImg"/>
          </p:nvPr>
        </p:nvSpPr>
        <p:spPr>
          <a:xfrm>
            <a:off x="1150938" y="688975"/>
            <a:ext cx="4706937" cy="3530600"/>
          </a:xfrm>
          <a:ln/>
        </p:spPr>
      </p:sp>
      <p:sp>
        <p:nvSpPr>
          <p:cNvPr id="45060" name="Rectangle 3"/>
          <p:cNvSpPr>
            <a:spLocks noGrp="1" noChangeArrowheads="1"/>
          </p:cNvSpPr>
          <p:nvPr>
            <p:ph type="body" idx="1"/>
          </p:nvPr>
        </p:nvSpPr>
        <p:spPr>
          <a:xfrm>
            <a:off x="925513" y="4449763"/>
            <a:ext cx="5157787" cy="4144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600"/>
              <a:t>As a reminder this schedule is generic.  Other examples of Schedules could be Systems Engineering, Test Events (from the OSD AS Template page 6).  As an example it depicts testing to show the goal of a integrated DT and OT testing.  Normally IOT&amp;E testing is accomplished using LRIP items.  IOT&amp;E cannot be done using a prototype unless the OT&amp;E (DOT&amp;E with MDAP) approves.  An alternate schedule might show the integrated goal as using DT&amp;E/OA (operational Assessment) than a short IOT&amp;E.  Normally the schedule should show key acquisition decision points; principal systems engineering and logistics activities such as technical reviews and assessments; planned contracting actions such as request for proposal (RFP) release, source selection activity, and contract awards; production events and deliveries; and key test activities.   Good chartsmanship would include a doted line indicating where we are today!!</a:t>
            </a:r>
          </a:p>
          <a:p>
            <a:r>
              <a:rPr lang="en-US" altLang="en-US" b="1"/>
              <a:t>Identify Major Schedule Drivers:  </a:t>
            </a:r>
            <a:r>
              <a:rPr lang="en-US" altLang="en-US"/>
              <a:t>e.g., Obsolescence?  Are we trying to beat someone in this competitive space and what’s the value proposition for doing so?</a:t>
            </a:r>
          </a:p>
          <a:p>
            <a:r>
              <a:rPr lang="en-US" altLang="en-US"/>
              <a:t>What technical issues pace the project?</a:t>
            </a:r>
          </a:p>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indent="-573088"/>
            <a:endParaRPr lang="en-US" altLang="en-US" sz="1400">
              <a:latin typeface="Helvetica"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E8745988-10A8-4374-A379-992934816839}" type="slidenum">
              <a:rPr lang="en-US" altLang="en-US" sz="1200" smtClean="0"/>
              <a:pPr/>
              <a:t>8</a:t>
            </a:fld>
            <a:endParaRPr lang="en-US" alt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457200" y="4213225"/>
            <a:ext cx="6192838" cy="4930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cs typeface="Times New Roman" panose="02020603050405020304" pitchFamily="18" charset="0"/>
              </a:rPr>
              <a:t>Consider having a senior “warfighter” as briefer to provide more insight into the User’s needs and wants.    </a:t>
            </a:r>
          </a:p>
          <a:p>
            <a:pPr eaLnBrk="1" hangingPunct="1"/>
            <a:r>
              <a:rPr lang="en-US" altLang="en-US" dirty="0">
                <a:cs typeface="Times New Roman" panose="02020603050405020304" pitchFamily="18" charset="0"/>
              </a:rPr>
              <a:t>Capability/Requirement: Do you clearly understand the requirement/capability needed? Is it realistic</a:t>
            </a:r>
            <a:r>
              <a:rPr lang="en-US" altLang="en-US" i="1" dirty="0">
                <a:cs typeface="Times New Roman" panose="02020603050405020304" pitchFamily="18" charset="0"/>
              </a:rPr>
              <a:t>?  Are the requirements defined in increments that can be achieved in a EMD phase of 5 years or less?  If not, explain why we are pursuing requirements that will result in a longer EMD phase.   </a:t>
            </a:r>
            <a:r>
              <a:rPr lang="en-US" altLang="en-US" dirty="0">
                <a:cs typeface="Times New Roman" panose="02020603050405020304" pitchFamily="18" charset="0"/>
              </a:rPr>
              <a:t>Identify all KPPs.  Do you and the operator have the same understanding of the requirement?  </a:t>
            </a:r>
            <a:r>
              <a:rPr lang="en-US" altLang="en-US" dirty="0">
                <a:solidFill>
                  <a:srgbClr val="FF0000"/>
                </a:solidFill>
                <a:cs typeface="Times New Roman" panose="02020603050405020304" pitchFamily="18" charset="0"/>
              </a:rPr>
              <a:t>Identify the top KPPs or KSAs that are driving program costs to meet operational requirements. </a:t>
            </a:r>
            <a:endParaRPr lang="en-US" altLang="en-US" dirty="0">
              <a:cs typeface="Times New Roman" panose="02020603050405020304" pitchFamily="18" charset="0"/>
            </a:endParaRPr>
          </a:p>
          <a:p>
            <a:pPr eaLnBrk="1" hangingPunct="1"/>
            <a:r>
              <a:rPr lang="en-US" altLang="en-US" dirty="0">
                <a:cs typeface="Times New Roman" panose="02020603050405020304" pitchFamily="18" charset="0"/>
              </a:rPr>
              <a:t>Reminder that “</a:t>
            </a:r>
            <a:r>
              <a:rPr lang="en-US" altLang="en-US" dirty="0"/>
              <a:t>All acquisition programs will coordinate the requirements document used in conjunction with a RFP with the requiring Lead Command prior to the release of the final RFP.” (AFI 63-101_20-101, para 7.1)  Identify either here or in the schedule when that will happen. </a:t>
            </a:r>
            <a:r>
              <a:rPr lang="en-US" altLang="en-US" dirty="0">
                <a:cs typeface="Times New Roman" panose="02020603050405020304" pitchFamily="18" charset="0"/>
              </a:rPr>
              <a:t>Was the Program Office a part of the requirements development process?  </a:t>
            </a:r>
          </a:p>
          <a:p>
            <a:pPr eaLnBrk="1" hangingPunct="1"/>
            <a:r>
              <a:rPr lang="en-US" altLang="en-US" dirty="0">
                <a:cs typeface="Times New Roman" panose="02020603050405020304" pitchFamily="18" charset="0"/>
              </a:rPr>
              <a:t>If you have an ICD, how/when will the CDD be completed, likewise a CDD to a CPD or CDD to the next CDD if evolutionary in nature.    For a MAIS program, address the applicability of a CPD when there is no "production"; address any agreement with the users regarding applicability of a CPD. </a:t>
            </a:r>
          </a:p>
          <a:p>
            <a:pPr lvl="1" eaLnBrk="1" hangingPunct="1"/>
            <a:r>
              <a:rPr lang="en-US" altLang="en-US" dirty="0">
                <a:cs typeface="Times New Roman" panose="02020603050405020304" pitchFamily="18" charset="0"/>
              </a:rPr>
              <a:t>Other topics to address as appropriate:  </a:t>
            </a:r>
          </a:p>
          <a:p>
            <a:pPr lvl="2" eaLnBrk="1" hangingPunct="1"/>
            <a:r>
              <a:rPr lang="en-US" altLang="en-US" dirty="0" err="1">
                <a:cs typeface="Times New Roman" panose="02020603050405020304" pitchFamily="18" charset="0"/>
              </a:rPr>
              <a:t>Jointness</a:t>
            </a:r>
            <a:endParaRPr lang="en-US" altLang="en-US" dirty="0">
              <a:cs typeface="Times New Roman" panose="02020603050405020304" pitchFamily="18" charset="0"/>
            </a:endParaRPr>
          </a:p>
          <a:p>
            <a:pPr lvl="2" eaLnBrk="1" hangingPunct="1"/>
            <a:r>
              <a:rPr lang="en-US" altLang="en-US" dirty="0">
                <a:cs typeface="Times New Roman" panose="02020603050405020304" pitchFamily="18" charset="0"/>
              </a:rPr>
              <a:t>Is </a:t>
            </a:r>
            <a:r>
              <a:rPr lang="en-US" altLang="en-US" dirty="0" err="1">
                <a:cs typeface="Times New Roman" panose="02020603050405020304" pitchFamily="18" charset="0"/>
              </a:rPr>
              <a:t>AoA</a:t>
            </a:r>
            <a:r>
              <a:rPr lang="en-US" altLang="en-US" dirty="0">
                <a:cs typeface="Times New Roman" panose="02020603050405020304" pitchFamily="18" charset="0"/>
              </a:rPr>
              <a:t>, CONOPS complete; other alternatives considered (DOTMLPF)</a:t>
            </a:r>
          </a:p>
          <a:p>
            <a:pPr lvl="2" eaLnBrk="1" hangingPunct="1"/>
            <a:r>
              <a:rPr lang="en-US" altLang="en-US" dirty="0">
                <a:cs typeface="Times New Roman" panose="02020603050405020304" pitchFamily="18" charset="0"/>
              </a:rPr>
              <a:t>Does the document identify incremental requirements</a:t>
            </a:r>
          </a:p>
          <a:p>
            <a:pPr lvl="2" eaLnBrk="1" hangingPunct="1"/>
            <a:r>
              <a:rPr lang="en-US" altLang="en-US" dirty="0">
                <a:cs typeface="Times New Roman" panose="02020603050405020304" pitchFamily="18" charset="0"/>
              </a:rPr>
              <a:t>Need dates per increment</a:t>
            </a:r>
          </a:p>
          <a:p>
            <a:pPr marL="914400" marR="0" lvl="2" indent="0" algn="l" defTabSz="914400" rtl="0" eaLnBrk="1" fontAlgn="base" latinLnBrk="0" hangingPunct="1">
              <a:lnSpc>
                <a:spcPct val="100000"/>
              </a:lnSpc>
              <a:spcBef>
                <a:spcPct val="30000"/>
              </a:spcBef>
              <a:spcAft>
                <a:spcPct val="0"/>
              </a:spcAft>
              <a:buClrTx/>
              <a:buSzTx/>
              <a:buFontTx/>
              <a:buNone/>
              <a:tabLst/>
              <a:defRPr/>
            </a:pPr>
            <a:r>
              <a:rPr lang="en-US" altLang="en-US" dirty="0">
                <a:solidFill>
                  <a:srgbClr val="7030A0"/>
                </a:solidFill>
              </a:rPr>
              <a:t>Consider Spectrum Supportability Risk Assessment Status and Equipment Spectrum Certification Stage</a:t>
            </a:r>
            <a:r>
              <a:rPr lang="en-US" altLang="en-US" baseline="0" dirty="0">
                <a:solidFill>
                  <a:srgbClr val="7030A0"/>
                </a:solidFill>
              </a:rPr>
              <a:t> and their impacts to the process/strategy</a:t>
            </a:r>
            <a:endParaRPr lang="en-US" altLang="en-US" dirty="0">
              <a:solidFill>
                <a:srgbClr val="7030A0"/>
              </a:solidFill>
            </a:endParaRPr>
          </a:p>
          <a:p>
            <a:pPr lvl="2" eaLnBrk="1" hangingPunct="1"/>
            <a:endParaRPr lang="en-US" altLang="en-US" dirty="0">
              <a:cs typeface="Times New Roman" panose="02020603050405020304" pitchFamily="18" charset="0"/>
            </a:endParaRPr>
          </a:p>
        </p:txBody>
      </p:sp>
      <p:cxnSp>
        <p:nvCxnSpPr>
          <p:cNvPr id="3" name="Straight Connector 2"/>
          <p:cNvCxnSpPr/>
          <p:nvPr/>
        </p:nvCxnSpPr>
        <p:spPr>
          <a:xfrm>
            <a:off x="1436688" y="5510213"/>
            <a:ext cx="37766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3"/>
            <a:r>
              <a:rPr lang="en-US" altLang="en-US" dirty="0"/>
              <a:t>Several points--</a:t>
            </a:r>
            <a:endParaRPr lang="en-US" altLang="en-US" sz="1600" dirty="0"/>
          </a:p>
          <a:p>
            <a:pPr lvl="1"/>
            <a:r>
              <a:rPr lang="en-US" altLang="en-US" sz="1400" dirty="0"/>
              <a:t>--The affordability goal should be presented in the context of an analysis of the resources that are projected to be available in the portfolio(s) or mission area(s) associated with the program</a:t>
            </a:r>
          </a:p>
          <a:p>
            <a:pPr lvl="1"/>
            <a:r>
              <a:rPr lang="en-US" altLang="en-US" sz="1400" dirty="0"/>
              <a:t> --In order to meet this requirement, you will need to provide a quantitative analysis of the program's portfolio or mission area across the life cycle of all products in the portfolio or mission area, including acquisition and operating and support budget suitability to absorb the proposed new start as a content change. </a:t>
            </a:r>
          </a:p>
          <a:p>
            <a:pPr marL="0" lvl="3"/>
            <a:endParaRPr lang="en-US" altLang="en-US" sz="1600" dirty="0"/>
          </a:p>
          <a:p>
            <a:endParaRPr lang="en-US" altLang="en-US" dirty="0"/>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35CDBDDA-43F4-4413-9F7C-58AE3097F473}" type="slidenum">
              <a:rPr lang="en-US" altLang="en-US" sz="1200" smtClean="0"/>
              <a:pPr/>
              <a:t>9</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TextEdit="1"/>
          </p:cNvSpPr>
          <p:nvPr>
            <p:ph type="sldImg"/>
          </p:nvPr>
        </p:nvSpPr>
        <p:spPr>
          <a:ln/>
        </p:spPr>
      </p:sp>
      <p:sp>
        <p:nvSpPr>
          <p:cNvPr id="5325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en-US" sz="1000" b="1" u="sng"/>
              <a:t>Affordability Template MS A (Single Quad-Chart)</a:t>
            </a:r>
            <a:endParaRPr lang="en-US" altLang="en-US" sz="1000"/>
          </a:p>
          <a:p>
            <a:pPr>
              <a:lnSpc>
                <a:spcPct val="90000"/>
              </a:lnSpc>
            </a:pPr>
            <a:r>
              <a:rPr lang="en-US" altLang="en-US" sz="1000"/>
              <a:t>Purpose: Provide an overall context of the proposed system Affordability Goals within the Portfolio/Mission Area (P/MA).</a:t>
            </a:r>
            <a:endParaRPr lang="en-US" altLang="en-US" sz="1000" b="1"/>
          </a:p>
          <a:p>
            <a:pPr>
              <a:lnSpc>
                <a:spcPct val="90000"/>
              </a:lnSpc>
            </a:pPr>
            <a:r>
              <a:rPr lang="en-US" altLang="en-US" sz="1000" b="1"/>
              <a:t>Top left quadrant: </a:t>
            </a:r>
            <a:r>
              <a:rPr lang="en-US" altLang="en-US" sz="1000"/>
              <a:t>Display proposed Affordability Goals for MDA approval as a table.  First column is a description of the affordability factor (usually PAUC, O&amp;S or another major cost element, but may also be manpower, fuel, or other sub-element if appropriate).  Second column is a target cost that will serve as a not to exceed as the program continues to MS B.  Except for exceptional circumstances this cost should be no more than 3 significant digits.</a:t>
            </a:r>
            <a:endParaRPr lang="en-US" altLang="en-US" sz="1000" b="1"/>
          </a:p>
          <a:p>
            <a:pPr>
              <a:lnSpc>
                <a:spcPct val="90000"/>
              </a:lnSpc>
            </a:pPr>
            <a:r>
              <a:rPr lang="en-US" altLang="en-US" sz="1000" b="1"/>
              <a:t>Top right quadrant: </a:t>
            </a:r>
            <a:r>
              <a:rPr lang="en-US" altLang="en-US" sz="1000"/>
              <a:t>Provide description of expected Affordability Drivers and plan of action to conduct engineering cost and schedule excursions, and to incrementally review cost and schedule trades to improve affordability. Dates should be completion dates, after which the results can be provided during program reviews.</a:t>
            </a:r>
          </a:p>
          <a:p>
            <a:pPr>
              <a:lnSpc>
                <a:spcPct val="90000"/>
              </a:lnSpc>
            </a:pPr>
            <a:r>
              <a:rPr lang="en-US" altLang="en-US" sz="1000" b="1"/>
              <a:t>Bottom:</a:t>
            </a:r>
          </a:p>
          <a:p>
            <a:pPr>
              <a:lnSpc>
                <a:spcPct val="90000"/>
              </a:lnSpc>
            </a:pPr>
            <a:r>
              <a:rPr lang="en-US" altLang="en-US" sz="1000"/>
              <a:t>Discussion points.</a:t>
            </a:r>
          </a:p>
          <a:p>
            <a:pPr>
              <a:lnSpc>
                <a:spcPct val="90000"/>
              </a:lnSpc>
            </a:pPr>
            <a:endParaRPr lang="en-US" altLang="en-US" sz="1000" b="1"/>
          </a:p>
          <a:p>
            <a:pPr>
              <a:lnSpc>
                <a:spcPct val="90000"/>
              </a:lnSpc>
            </a:pPr>
            <a:endParaRPr lang="en-US" altLang="en-US" sz="1000" b="1"/>
          </a:p>
          <a:p>
            <a:pPr>
              <a:lnSpc>
                <a:spcPct val="90000"/>
              </a:lnSpc>
            </a:pPr>
            <a:endParaRPr lang="en-US" altLang="en-US" sz="10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Line 2"/>
          <p:cNvSpPr>
            <a:spLocks noChangeShapeType="1"/>
          </p:cNvSpPr>
          <p:nvPr/>
        </p:nvSpPr>
        <p:spPr bwMode="auto">
          <a:xfrm>
            <a:off x="381000" y="64516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 name="Text Box 3"/>
          <p:cNvSpPr txBox="1">
            <a:spLocks noChangeArrowheads="1"/>
          </p:cNvSpPr>
          <p:nvPr/>
        </p:nvSpPr>
        <p:spPr bwMode="auto">
          <a:xfrm>
            <a:off x="1270000" y="1233488"/>
            <a:ext cx="6553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defRPr/>
            </a:pPr>
            <a:r>
              <a:rPr lang="en-US" altLang="en-US" sz="2000" b="1" i="1">
                <a:latin typeface="Century Schoolbook" panose="02040604050505020304" pitchFamily="18" charset="0"/>
              </a:rPr>
              <a:t>I n t e g r i t y  -  S e r v i c e  -  E x c e l l e n c e</a:t>
            </a:r>
          </a:p>
        </p:txBody>
      </p:sp>
      <p:sp>
        <p:nvSpPr>
          <p:cNvPr id="5" name="Line 5"/>
          <p:cNvSpPr>
            <a:spLocks noChangeShapeType="1"/>
          </p:cNvSpPr>
          <p:nvPr/>
        </p:nvSpPr>
        <p:spPr bwMode="auto">
          <a:xfrm>
            <a:off x="381000" y="12319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6" name="Picture 13" descr="afsymb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 y="3698875"/>
            <a:ext cx="3305175" cy="260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p:nvSpPr>
        <p:spPr bwMode="auto">
          <a:xfrm>
            <a:off x="1406525" y="500063"/>
            <a:ext cx="6280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defRPr/>
            </a:pPr>
            <a:r>
              <a:rPr lang="en-US" altLang="en-US" sz="3600" b="1" i="1"/>
              <a:t>Headquarters U.S. Air Force</a:t>
            </a:r>
          </a:p>
        </p:txBody>
      </p:sp>
      <p:sp>
        <p:nvSpPr>
          <p:cNvPr id="50191" name="Rectangle 15"/>
          <p:cNvSpPr>
            <a:spLocks noGrp="1" noChangeArrowheads="1"/>
          </p:cNvSpPr>
          <p:nvPr>
            <p:ph type="ctrTitle"/>
          </p:nvPr>
        </p:nvSpPr>
        <p:spPr>
          <a:xfrm>
            <a:off x="276225" y="1962150"/>
            <a:ext cx="8486775" cy="1600200"/>
          </a:xfrm>
        </p:spPr>
        <p:txBody>
          <a:bodyPr/>
          <a:lstStyle>
            <a:lvl1pPr>
              <a:defRPr sz="4400" i="0"/>
            </a:lvl1pPr>
          </a:lstStyle>
          <a:p>
            <a:r>
              <a:rPr lang="en-US"/>
              <a:t>Click to edit Master title style</a:t>
            </a:r>
          </a:p>
        </p:txBody>
      </p:sp>
      <p:sp>
        <p:nvSpPr>
          <p:cNvPr id="8" name="Rectangle 6"/>
          <p:cNvSpPr>
            <a:spLocks noGrp="1" noChangeArrowheads="1"/>
          </p:cNvSpPr>
          <p:nvPr>
            <p:ph type="dt" sz="half" idx="10"/>
          </p:nvPr>
        </p:nvSpPr>
        <p:spPr/>
        <p:txBody>
          <a:bodyPr/>
          <a:lstStyle>
            <a:lvl1pPr>
              <a:defRPr/>
            </a:lvl1pPr>
          </a:lstStyle>
          <a:p>
            <a:pPr>
              <a:defRPr/>
            </a:pPr>
            <a:r>
              <a:rPr lang="en-US"/>
              <a:t>As of: </a:t>
            </a:r>
          </a:p>
        </p:txBody>
      </p:sp>
      <p:sp>
        <p:nvSpPr>
          <p:cNvPr id="9" name="Rectangle 7"/>
          <p:cNvSpPr>
            <a:spLocks noGrp="1" noChangeArrowheads="1"/>
          </p:cNvSpPr>
          <p:nvPr>
            <p:ph type="sldNum" sz="quarter" idx="11"/>
          </p:nvPr>
        </p:nvSpPr>
        <p:spPr/>
        <p:txBody>
          <a:bodyPr/>
          <a:lstStyle>
            <a:lvl1pPr>
              <a:defRPr/>
            </a:lvl1pPr>
          </a:lstStyle>
          <a:p>
            <a:pPr>
              <a:defRPr/>
            </a:pPr>
            <a:fld id="{E06A5632-DF1C-430D-A1E6-353FDA2BDDE2}"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2070538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a:lvl1pPr>
          </a:lstStyle>
          <a:p>
            <a:pPr>
              <a:defRPr/>
            </a:pPr>
            <a:fld id="{DE992CDA-A8C2-4580-98A8-BF3CC2723B18}"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3224231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5438" y="76200"/>
            <a:ext cx="2132012"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6225" y="76200"/>
            <a:ext cx="6246813"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a:lvl1pPr>
          </a:lstStyle>
          <a:p>
            <a:pPr>
              <a:defRPr/>
            </a:pPr>
            <a:fld id="{E3CF67DA-9438-4C99-AB97-46C888DD4F2B}"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9222848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790700" y="304800"/>
            <a:ext cx="6934200" cy="914400"/>
          </a:xfrm>
        </p:spPr>
        <p:txBody>
          <a:bodyPr/>
          <a:lstStyle/>
          <a:p>
            <a:r>
              <a:rPr lang="en-US"/>
              <a:t>Click to edit Master title style</a:t>
            </a:r>
          </a:p>
        </p:txBody>
      </p:sp>
      <p:sp>
        <p:nvSpPr>
          <p:cNvPr id="3" name="Table Placeholder 2"/>
          <p:cNvSpPr>
            <a:spLocks noGrp="1"/>
          </p:cNvSpPr>
          <p:nvPr>
            <p:ph type="tbl" idx="1"/>
          </p:nvPr>
        </p:nvSpPr>
        <p:spPr>
          <a:xfrm>
            <a:off x="685800" y="1600200"/>
            <a:ext cx="7772400" cy="4495800"/>
          </a:xfrm>
        </p:spPr>
        <p:txBody>
          <a:bodyPr/>
          <a:lstStyle/>
          <a:p>
            <a:pPr lvl="0"/>
            <a:endParaRPr lang="en-US" noProof="0" dirty="0"/>
          </a:p>
        </p:txBody>
      </p:sp>
      <p:sp>
        <p:nvSpPr>
          <p:cNvPr id="4" name="Rectangle 10"/>
          <p:cNvSpPr>
            <a:spLocks noGrp="1" noChangeArrowheads="1"/>
          </p:cNvSpPr>
          <p:nvPr>
            <p:ph type="sldNum" sz="quarter" idx="10"/>
          </p:nvPr>
        </p:nvSpPr>
        <p:spPr/>
        <p:txBody>
          <a:bodyPr/>
          <a:lstStyle>
            <a:lvl1pPr>
              <a:defRPr/>
            </a:lvl1pPr>
          </a:lstStyle>
          <a:p>
            <a:pPr>
              <a:defRPr/>
            </a:pPr>
            <a:fld id="{712FEB36-9F6C-44AC-A91B-A4D307323DC2}" type="slidenum">
              <a:rPr lang="en-US"/>
              <a:pPr>
                <a:defRPr/>
              </a:pPr>
              <a:t>‹#›</a:t>
            </a:fld>
            <a:endParaRPr lang="en-US" dirty="0"/>
          </a:p>
        </p:txBody>
      </p:sp>
    </p:spTree>
    <p:extLst>
      <p:ext uri="{BB962C8B-B14F-4D97-AF65-F5344CB8AC3E}">
        <p14:creationId xmlns:p14="http://schemas.microsoft.com/office/powerpoint/2010/main" val="3185995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4" name="Picture 1037" descr="afsymbo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2113" y="90488"/>
            <a:ext cx="1346200"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p:txBody>
          <a:bodyPr/>
          <a:lstStyle>
            <a:lvl1pPr>
              <a:defRPr/>
            </a:lvl1pPr>
          </a:lstStyle>
          <a:p>
            <a:pPr>
              <a:defRPr/>
            </a:pPr>
            <a:fld id="{BF2881CC-9EA4-4411-B7C9-9E40A1F0E21E}" type="slidenum">
              <a:rPr lang="en-US"/>
              <a:pPr>
                <a:defRPr/>
              </a:pPr>
              <a:t>‹#›</a:t>
            </a:fld>
            <a:endParaRPr lang="en-US" dirty="0">
              <a:solidFill>
                <a:schemeClr val="bg2"/>
              </a:solidFill>
            </a:endParaRPr>
          </a:p>
        </p:txBody>
      </p:sp>
    </p:spTree>
    <p:extLst>
      <p:ext uri="{BB962C8B-B14F-4D97-AF65-F5344CB8AC3E}">
        <p14:creationId xmlns:p14="http://schemas.microsoft.com/office/powerpoint/2010/main" val="41954377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381000" y="64516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 name="Text Box 3"/>
          <p:cNvSpPr txBox="1">
            <a:spLocks noChangeArrowheads="1"/>
          </p:cNvSpPr>
          <p:nvPr/>
        </p:nvSpPr>
        <p:spPr bwMode="auto">
          <a:xfrm>
            <a:off x="1270000" y="1233488"/>
            <a:ext cx="6553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spcBef>
                <a:spcPct val="50000"/>
              </a:spcBef>
              <a:defRPr/>
            </a:pPr>
            <a:r>
              <a:rPr lang="en-US" altLang="en-US" sz="2000" b="1" i="1">
                <a:solidFill>
                  <a:srgbClr val="000000"/>
                </a:solidFill>
                <a:latin typeface="Century Schoolbook" panose="02040604050505020304" pitchFamily="18" charset="0"/>
              </a:rPr>
              <a:t>I n t e g r i t y  -  S e r v i c e  -  E x c e l l e n c e</a:t>
            </a:r>
          </a:p>
        </p:txBody>
      </p:sp>
      <p:sp>
        <p:nvSpPr>
          <p:cNvPr id="6" name="Line 5"/>
          <p:cNvSpPr>
            <a:spLocks noChangeShapeType="1"/>
          </p:cNvSpPr>
          <p:nvPr/>
        </p:nvSpPr>
        <p:spPr bwMode="auto">
          <a:xfrm>
            <a:off x="381000" y="12319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 name="Text Box 14"/>
          <p:cNvSpPr txBox="1">
            <a:spLocks noChangeArrowheads="1"/>
          </p:cNvSpPr>
          <p:nvPr/>
        </p:nvSpPr>
        <p:spPr bwMode="auto">
          <a:xfrm>
            <a:off x="1406525" y="500063"/>
            <a:ext cx="63230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defRPr/>
            </a:pPr>
            <a:r>
              <a:rPr lang="en-US" altLang="en-US" sz="3600" b="1" i="1">
                <a:solidFill>
                  <a:srgbClr val="000000"/>
                </a:solidFill>
              </a:rPr>
              <a:t>Headquarters U.S. Air Force</a:t>
            </a:r>
          </a:p>
        </p:txBody>
      </p:sp>
      <p:pic>
        <p:nvPicPr>
          <p:cNvPr id="8" name="Picture 13" descr="afsymbo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19100" y="3698875"/>
            <a:ext cx="3305175" cy="260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91" name="Rectangle 15"/>
          <p:cNvSpPr>
            <a:spLocks noGrp="1" noChangeArrowheads="1"/>
          </p:cNvSpPr>
          <p:nvPr>
            <p:ph type="ctrTitle"/>
          </p:nvPr>
        </p:nvSpPr>
        <p:spPr>
          <a:xfrm>
            <a:off x="276226" y="1962150"/>
            <a:ext cx="8486775" cy="1600200"/>
          </a:xfrm>
        </p:spPr>
        <p:txBody>
          <a:bodyPr/>
          <a:lstStyle>
            <a:lvl1pPr>
              <a:defRPr sz="4400" i="0"/>
            </a:lvl1pPr>
          </a:lstStyle>
          <a:p>
            <a:r>
              <a:rPr lang="en-US"/>
              <a:t>Click to edit Master title style</a:t>
            </a:r>
          </a:p>
        </p:txBody>
      </p:sp>
      <p:sp>
        <p:nvSpPr>
          <p:cNvPr id="12" name="Rectangle 4"/>
          <p:cNvSpPr>
            <a:spLocks noGrp="1" noChangeArrowheads="1"/>
          </p:cNvSpPr>
          <p:nvPr>
            <p:ph type="subTitle" idx="1"/>
          </p:nvPr>
        </p:nvSpPr>
        <p:spPr bwMode="auto">
          <a:xfrm>
            <a:off x="5540828" y="4191000"/>
            <a:ext cx="2895600" cy="1828800"/>
          </a:xfrm>
          <a:prstGeom prst="rect">
            <a:avLst/>
          </a:prstGeom>
          <a:noFill/>
          <a:ln w="9525">
            <a:noFill/>
            <a:miter lim="800000"/>
            <a:headEnd/>
            <a:tailEnd/>
          </a:ln>
        </p:spPr>
        <p:txBody>
          <a:bodyPr/>
          <a:lstStyle>
            <a:lvl1pPr>
              <a:buNone/>
              <a:defRPr/>
            </a:lvl1pPr>
          </a:lstStyle>
          <a:p>
            <a:r>
              <a:rPr lang="en-US" dirty="0"/>
              <a:t>Rank, Name</a:t>
            </a:r>
          </a:p>
          <a:p>
            <a:r>
              <a:rPr lang="en-US" dirty="0"/>
              <a:t>Office Symbol</a:t>
            </a:r>
          </a:p>
          <a:p>
            <a:r>
              <a:rPr lang="en-US" dirty="0"/>
              <a:t>Date of Briefing</a:t>
            </a:r>
          </a:p>
          <a:p>
            <a:r>
              <a:rPr lang="en-US" dirty="0"/>
              <a:t>Version #</a:t>
            </a:r>
          </a:p>
        </p:txBody>
      </p:sp>
      <p:sp>
        <p:nvSpPr>
          <p:cNvPr id="9" name="Rectangle 6"/>
          <p:cNvSpPr>
            <a:spLocks noGrp="1" noChangeArrowheads="1"/>
          </p:cNvSpPr>
          <p:nvPr>
            <p:ph type="dt" sz="half" idx="10"/>
          </p:nvPr>
        </p:nvSpPr>
        <p:spPr/>
        <p:txBody>
          <a:bodyPr/>
          <a:lstStyle>
            <a:lvl1pPr>
              <a:defRPr/>
            </a:lvl1pPr>
          </a:lstStyle>
          <a:p>
            <a:pPr>
              <a:defRPr/>
            </a:pPr>
            <a:endParaRPr lang="en-US"/>
          </a:p>
        </p:txBody>
      </p:sp>
      <p:sp>
        <p:nvSpPr>
          <p:cNvPr id="10" name="Rectangle 7"/>
          <p:cNvSpPr>
            <a:spLocks noGrp="1" noChangeArrowheads="1"/>
          </p:cNvSpPr>
          <p:nvPr>
            <p:ph type="sldNum" sz="quarter" idx="11"/>
          </p:nvPr>
        </p:nvSpPr>
        <p:spPr/>
        <p:txBody>
          <a:bodyPr/>
          <a:lstStyle>
            <a:lvl1pPr>
              <a:defRPr/>
            </a:lvl1pPr>
          </a:lstStyle>
          <a:p>
            <a:pPr>
              <a:defRPr/>
            </a:pPr>
            <a:fld id="{31C3DD9B-8419-46CF-8E0A-7DDB72CF59FB}" type="slidenum">
              <a:rPr lang="en-US"/>
              <a:pPr>
                <a:defRPr/>
              </a:pPr>
              <a:t>‹#›</a:t>
            </a:fld>
            <a:endParaRPr lang="en-US" dirty="0">
              <a:solidFill>
                <a:srgbClr val="808080"/>
              </a:solidFill>
            </a:endParaRPr>
          </a:p>
        </p:txBody>
      </p:sp>
    </p:spTree>
    <p:extLst>
      <p:ext uri="{BB962C8B-B14F-4D97-AF65-F5344CB8AC3E}">
        <p14:creationId xmlns:p14="http://schemas.microsoft.com/office/powerpoint/2010/main" val="27877948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037" descr="afsymbo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2113" y="90488"/>
            <a:ext cx="1346200"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Slide Number Placeholder 4"/>
          <p:cNvSpPr>
            <a:spLocks noGrp="1"/>
          </p:cNvSpPr>
          <p:nvPr>
            <p:ph type="sldNum" sz="quarter" idx="11"/>
          </p:nvPr>
        </p:nvSpPr>
        <p:spPr/>
        <p:txBody>
          <a:bodyPr/>
          <a:lstStyle>
            <a:lvl1pPr>
              <a:defRPr/>
            </a:lvl1pPr>
          </a:lstStyle>
          <a:p>
            <a:pPr>
              <a:defRPr/>
            </a:pPr>
            <a:fld id="{5B8D0326-5310-41A2-A3CC-93A7B4ADAB20}" type="slidenum">
              <a:rPr lang="en-US"/>
              <a:pPr>
                <a:defRPr/>
              </a:pPr>
              <a:t>‹#›</a:t>
            </a:fld>
            <a:endParaRPr lang="en-US" dirty="0">
              <a:solidFill>
                <a:srgbClr val="808080"/>
              </a:solidFill>
            </a:endParaRPr>
          </a:p>
        </p:txBody>
      </p:sp>
    </p:spTree>
    <p:extLst>
      <p:ext uri="{BB962C8B-B14F-4D97-AF65-F5344CB8AC3E}">
        <p14:creationId xmlns:p14="http://schemas.microsoft.com/office/powerpoint/2010/main" val="21896290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5A1C9B77-9DE2-4A75-96C4-6704F97F9DB5}" type="slidenum">
              <a:rPr lang="en-US"/>
              <a:pPr>
                <a:defRPr/>
              </a:pPr>
              <a:t>‹#›</a:t>
            </a:fld>
            <a:endParaRPr lang="en-US" dirty="0">
              <a:solidFill>
                <a:srgbClr val="808080"/>
              </a:solidFill>
            </a:endParaRPr>
          </a:p>
        </p:txBody>
      </p:sp>
    </p:spTree>
    <p:extLst>
      <p:ext uri="{BB962C8B-B14F-4D97-AF65-F5344CB8AC3E}">
        <p14:creationId xmlns:p14="http://schemas.microsoft.com/office/powerpoint/2010/main" val="34389826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6224" y="1504950"/>
            <a:ext cx="4122739"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51365" y="1504950"/>
            <a:ext cx="4122737"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1A857185-B6EC-4532-8A95-CD928F361854}" type="slidenum">
              <a:rPr lang="en-US"/>
              <a:pPr>
                <a:defRPr/>
              </a:pPr>
              <a:t>‹#›</a:t>
            </a:fld>
            <a:endParaRPr lang="en-US" dirty="0">
              <a:solidFill>
                <a:srgbClr val="808080"/>
              </a:solidFill>
            </a:endParaRPr>
          </a:p>
        </p:txBody>
      </p:sp>
    </p:spTree>
    <p:extLst>
      <p:ext uri="{BB962C8B-B14F-4D97-AF65-F5344CB8AC3E}">
        <p14:creationId xmlns:p14="http://schemas.microsoft.com/office/powerpoint/2010/main" val="30308879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Slide Number Placeholder 7"/>
          <p:cNvSpPr>
            <a:spLocks noGrp="1"/>
          </p:cNvSpPr>
          <p:nvPr>
            <p:ph type="sldNum" sz="quarter" idx="11"/>
          </p:nvPr>
        </p:nvSpPr>
        <p:spPr/>
        <p:txBody>
          <a:bodyPr/>
          <a:lstStyle>
            <a:lvl1pPr>
              <a:defRPr/>
            </a:lvl1pPr>
          </a:lstStyle>
          <a:p>
            <a:pPr>
              <a:defRPr/>
            </a:pPr>
            <a:fld id="{91361811-82E0-4952-BC62-505F90FABB9F}" type="slidenum">
              <a:rPr lang="en-US"/>
              <a:pPr>
                <a:defRPr/>
              </a:pPr>
              <a:t>‹#›</a:t>
            </a:fld>
            <a:endParaRPr lang="en-US" dirty="0">
              <a:solidFill>
                <a:srgbClr val="808080"/>
              </a:solidFill>
            </a:endParaRPr>
          </a:p>
        </p:txBody>
      </p:sp>
    </p:spTree>
    <p:extLst>
      <p:ext uri="{BB962C8B-B14F-4D97-AF65-F5344CB8AC3E}">
        <p14:creationId xmlns:p14="http://schemas.microsoft.com/office/powerpoint/2010/main" val="20147626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Slide Number Placeholder 3"/>
          <p:cNvSpPr>
            <a:spLocks noGrp="1"/>
          </p:cNvSpPr>
          <p:nvPr>
            <p:ph type="sldNum" sz="quarter" idx="11"/>
          </p:nvPr>
        </p:nvSpPr>
        <p:spPr/>
        <p:txBody>
          <a:bodyPr/>
          <a:lstStyle>
            <a:lvl1pPr>
              <a:defRPr/>
            </a:lvl1pPr>
          </a:lstStyle>
          <a:p>
            <a:pPr>
              <a:defRPr/>
            </a:pPr>
            <a:fld id="{E6129F05-E400-4637-8599-6533A5322388}" type="slidenum">
              <a:rPr lang="en-US"/>
              <a:pPr>
                <a:defRPr/>
              </a:pPr>
              <a:t>‹#›</a:t>
            </a:fld>
            <a:endParaRPr lang="en-US" dirty="0">
              <a:solidFill>
                <a:srgbClr val="808080"/>
              </a:solidFill>
            </a:endParaRPr>
          </a:p>
        </p:txBody>
      </p:sp>
    </p:spTree>
    <p:extLst>
      <p:ext uri="{BB962C8B-B14F-4D97-AF65-F5344CB8AC3E}">
        <p14:creationId xmlns:p14="http://schemas.microsoft.com/office/powerpoint/2010/main" val="1260018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a:lvl1pPr>
          </a:lstStyle>
          <a:p>
            <a:pPr>
              <a:defRPr/>
            </a:pPr>
            <a:fld id="{1BC3F2AD-A309-4ED2-86B6-542B33391FCF}"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21181545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Slide Number Placeholder 2"/>
          <p:cNvSpPr>
            <a:spLocks noGrp="1"/>
          </p:cNvSpPr>
          <p:nvPr>
            <p:ph type="sldNum" sz="quarter" idx="11"/>
          </p:nvPr>
        </p:nvSpPr>
        <p:spPr/>
        <p:txBody>
          <a:bodyPr/>
          <a:lstStyle>
            <a:lvl1pPr>
              <a:defRPr/>
            </a:lvl1pPr>
          </a:lstStyle>
          <a:p>
            <a:pPr>
              <a:defRPr/>
            </a:pPr>
            <a:fld id="{E7CF4193-A7B1-4628-9C1B-80D6CEB6F858}" type="slidenum">
              <a:rPr lang="en-US"/>
              <a:pPr>
                <a:defRPr/>
              </a:pPr>
              <a:t>‹#›</a:t>
            </a:fld>
            <a:endParaRPr lang="en-US" dirty="0">
              <a:solidFill>
                <a:srgbClr val="808080"/>
              </a:solidFill>
            </a:endParaRPr>
          </a:p>
        </p:txBody>
      </p:sp>
    </p:spTree>
    <p:extLst>
      <p:ext uri="{BB962C8B-B14F-4D97-AF65-F5344CB8AC3E}">
        <p14:creationId xmlns:p14="http://schemas.microsoft.com/office/powerpoint/2010/main" val="26750093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0380235D-7473-4505-9C8C-BE7747EDCFC9}" type="slidenum">
              <a:rPr lang="en-US"/>
              <a:pPr>
                <a:defRPr/>
              </a:pPr>
              <a:t>‹#›</a:t>
            </a:fld>
            <a:endParaRPr lang="en-US" dirty="0">
              <a:solidFill>
                <a:srgbClr val="808080"/>
              </a:solidFill>
            </a:endParaRPr>
          </a:p>
        </p:txBody>
      </p:sp>
    </p:spTree>
    <p:extLst>
      <p:ext uri="{BB962C8B-B14F-4D97-AF65-F5344CB8AC3E}">
        <p14:creationId xmlns:p14="http://schemas.microsoft.com/office/powerpoint/2010/main" val="29744243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DC7C155D-07D2-4EAE-8660-9CAEDE83F710}" type="slidenum">
              <a:rPr lang="en-US"/>
              <a:pPr>
                <a:defRPr/>
              </a:pPr>
              <a:t>‹#›</a:t>
            </a:fld>
            <a:endParaRPr lang="en-US" dirty="0">
              <a:solidFill>
                <a:srgbClr val="808080"/>
              </a:solidFill>
            </a:endParaRPr>
          </a:p>
        </p:txBody>
      </p:sp>
    </p:spTree>
    <p:extLst>
      <p:ext uri="{BB962C8B-B14F-4D97-AF65-F5344CB8AC3E}">
        <p14:creationId xmlns:p14="http://schemas.microsoft.com/office/powerpoint/2010/main" val="33095794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EE25B90B-0DF0-479F-A533-158A9090359A}" type="slidenum">
              <a:rPr lang="en-US"/>
              <a:pPr>
                <a:defRPr/>
              </a:pPr>
              <a:t>‹#›</a:t>
            </a:fld>
            <a:endParaRPr lang="en-US" dirty="0">
              <a:solidFill>
                <a:srgbClr val="808080"/>
              </a:solidFill>
            </a:endParaRPr>
          </a:p>
        </p:txBody>
      </p:sp>
    </p:spTree>
    <p:extLst>
      <p:ext uri="{BB962C8B-B14F-4D97-AF65-F5344CB8AC3E}">
        <p14:creationId xmlns:p14="http://schemas.microsoft.com/office/powerpoint/2010/main" val="13024813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5439" y="76200"/>
            <a:ext cx="2132012"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6226" y="76200"/>
            <a:ext cx="6246813"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78E16195-71C0-483C-B9EB-9AF65A020315}" type="slidenum">
              <a:rPr lang="en-US"/>
              <a:pPr>
                <a:defRPr/>
              </a:pPr>
              <a:t>‹#›</a:t>
            </a:fld>
            <a:endParaRPr lang="en-US" dirty="0">
              <a:solidFill>
                <a:srgbClr val="808080"/>
              </a:solidFill>
            </a:endParaRPr>
          </a:p>
        </p:txBody>
      </p:sp>
    </p:spTree>
    <p:extLst>
      <p:ext uri="{BB962C8B-B14F-4D97-AF65-F5344CB8AC3E}">
        <p14:creationId xmlns:p14="http://schemas.microsoft.com/office/powerpoint/2010/main" val="6687105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p:txBody>
          <a:bodyPr/>
          <a:lstStyle>
            <a:lvl1pPr>
              <a:defRPr/>
            </a:lvl1pPr>
          </a:lstStyle>
          <a:p>
            <a:pPr>
              <a:defRPr/>
            </a:pPr>
            <a:endParaRPr lang="en-US"/>
          </a:p>
        </p:txBody>
      </p:sp>
      <p:sp>
        <p:nvSpPr>
          <p:cNvPr id="5" name="Rectangle 3"/>
          <p:cNvSpPr>
            <a:spLocks noGrp="1" noChangeArrowheads="1"/>
          </p:cNvSpPr>
          <p:nvPr>
            <p:ph type="sldNum" sz="quarter" idx="11"/>
          </p:nvPr>
        </p:nvSpPr>
        <p:spPr/>
        <p:txBody>
          <a:bodyPr/>
          <a:lstStyle>
            <a:lvl1pPr>
              <a:defRPr/>
            </a:lvl1pPr>
          </a:lstStyle>
          <a:p>
            <a:pPr>
              <a:defRPr/>
            </a:pPr>
            <a:fld id="{B4014968-B3EA-4481-83BB-7B29A9A0BA6B}" type="slidenum">
              <a:rPr lang="en-US"/>
              <a:pPr>
                <a:defRPr/>
              </a:pPr>
              <a:t>‹#›</a:t>
            </a:fld>
            <a:endParaRPr lang="en-US" dirty="0">
              <a:solidFill>
                <a:srgbClr val="808080"/>
              </a:solidFill>
            </a:endParaRPr>
          </a:p>
        </p:txBody>
      </p:sp>
    </p:spTree>
    <p:extLst>
      <p:ext uri="{BB962C8B-B14F-4D97-AF65-F5344CB8AC3E}">
        <p14:creationId xmlns:p14="http://schemas.microsoft.com/office/powerpoint/2010/main" val="31053967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381000" y="64516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 name="Text Box 3"/>
          <p:cNvSpPr txBox="1">
            <a:spLocks noChangeArrowheads="1"/>
          </p:cNvSpPr>
          <p:nvPr/>
        </p:nvSpPr>
        <p:spPr bwMode="auto">
          <a:xfrm>
            <a:off x="1270000" y="1233488"/>
            <a:ext cx="6553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spcBef>
                <a:spcPct val="50000"/>
              </a:spcBef>
              <a:defRPr/>
            </a:pPr>
            <a:r>
              <a:rPr lang="en-US" altLang="en-US" sz="2000" b="1" i="1">
                <a:latin typeface="Century Schoolbook" panose="02040604050505020304" pitchFamily="18" charset="0"/>
              </a:rPr>
              <a:t>I n t e g r i t y  -  S e r v i c e  -  E x c e l l e n c e</a:t>
            </a:r>
          </a:p>
        </p:txBody>
      </p:sp>
      <p:sp>
        <p:nvSpPr>
          <p:cNvPr id="6" name="Line 5"/>
          <p:cNvSpPr>
            <a:spLocks noChangeShapeType="1"/>
          </p:cNvSpPr>
          <p:nvPr/>
        </p:nvSpPr>
        <p:spPr bwMode="auto">
          <a:xfrm>
            <a:off x="381000" y="12319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 name="Text Box 14"/>
          <p:cNvSpPr txBox="1">
            <a:spLocks noChangeArrowheads="1"/>
          </p:cNvSpPr>
          <p:nvPr/>
        </p:nvSpPr>
        <p:spPr bwMode="auto">
          <a:xfrm>
            <a:off x="1406525" y="500063"/>
            <a:ext cx="63230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defRPr/>
            </a:pPr>
            <a:r>
              <a:rPr lang="en-US" altLang="en-US" sz="3600" b="1" i="1"/>
              <a:t>Headquarters U.S. Air Force</a:t>
            </a:r>
          </a:p>
        </p:txBody>
      </p:sp>
      <p:pic>
        <p:nvPicPr>
          <p:cNvPr id="8" name="Picture 13" descr="afsymbo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19100" y="3698875"/>
            <a:ext cx="3305175" cy="260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6" descr="https://confluence.di2e.net/download/attachments/291875610/image2018-9-28_9-56-9.png?version=1&amp;modificationDate=1538153943456&amp;api=v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179763" y="3890963"/>
            <a:ext cx="1751012" cy="175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91" name="Rectangle 15"/>
          <p:cNvSpPr>
            <a:spLocks noGrp="1" noChangeArrowheads="1"/>
          </p:cNvSpPr>
          <p:nvPr>
            <p:ph type="ctrTitle"/>
          </p:nvPr>
        </p:nvSpPr>
        <p:spPr>
          <a:xfrm>
            <a:off x="276226" y="1962150"/>
            <a:ext cx="8486775" cy="1600200"/>
          </a:xfrm>
        </p:spPr>
        <p:txBody>
          <a:bodyPr/>
          <a:lstStyle>
            <a:lvl1pPr>
              <a:defRPr sz="4400" i="0"/>
            </a:lvl1pPr>
          </a:lstStyle>
          <a:p>
            <a:r>
              <a:rPr lang="en-US"/>
              <a:t>Click to edit Master title style</a:t>
            </a:r>
          </a:p>
        </p:txBody>
      </p:sp>
      <p:sp>
        <p:nvSpPr>
          <p:cNvPr id="12" name="Rectangle 4"/>
          <p:cNvSpPr>
            <a:spLocks noGrp="1" noChangeArrowheads="1"/>
          </p:cNvSpPr>
          <p:nvPr>
            <p:ph type="subTitle" idx="1"/>
          </p:nvPr>
        </p:nvSpPr>
        <p:spPr bwMode="auto">
          <a:xfrm>
            <a:off x="5540828" y="4191000"/>
            <a:ext cx="2895600" cy="1828800"/>
          </a:xfrm>
          <a:prstGeom prst="rect">
            <a:avLst/>
          </a:prstGeom>
          <a:noFill/>
          <a:ln w="9525">
            <a:noFill/>
            <a:miter lim="800000"/>
            <a:headEnd/>
            <a:tailEnd/>
          </a:ln>
        </p:spPr>
        <p:txBody>
          <a:bodyPr/>
          <a:lstStyle>
            <a:lvl1pPr>
              <a:buNone/>
              <a:defRPr/>
            </a:lvl1pPr>
          </a:lstStyle>
          <a:p>
            <a:r>
              <a:rPr lang="en-US" dirty="0"/>
              <a:t>Rank, Name</a:t>
            </a:r>
          </a:p>
          <a:p>
            <a:r>
              <a:rPr lang="en-US" dirty="0"/>
              <a:t>Office Symbol</a:t>
            </a:r>
          </a:p>
          <a:p>
            <a:r>
              <a:rPr lang="en-US" dirty="0"/>
              <a:t>Date of Briefing</a:t>
            </a:r>
          </a:p>
          <a:p>
            <a:r>
              <a:rPr lang="en-US" dirty="0"/>
              <a:t>Version #</a:t>
            </a:r>
          </a:p>
        </p:txBody>
      </p:sp>
      <p:sp>
        <p:nvSpPr>
          <p:cNvPr id="10" name="Rectangle 6"/>
          <p:cNvSpPr>
            <a:spLocks noGrp="1" noChangeArrowheads="1"/>
          </p:cNvSpPr>
          <p:nvPr>
            <p:ph type="dt" sz="half" idx="10"/>
          </p:nvPr>
        </p:nvSpPr>
        <p:spPr/>
        <p:txBody>
          <a:bodyPr/>
          <a:lstStyle>
            <a:lvl1pPr>
              <a:defRPr/>
            </a:lvl1pPr>
          </a:lstStyle>
          <a:p>
            <a:pPr>
              <a:defRPr/>
            </a:pPr>
            <a:endParaRPr lang="en-US"/>
          </a:p>
        </p:txBody>
      </p:sp>
      <p:sp>
        <p:nvSpPr>
          <p:cNvPr id="11" name="Rectangle 7"/>
          <p:cNvSpPr>
            <a:spLocks noGrp="1" noChangeArrowheads="1"/>
          </p:cNvSpPr>
          <p:nvPr>
            <p:ph type="sldNum" sz="quarter" idx="11"/>
          </p:nvPr>
        </p:nvSpPr>
        <p:spPr/>
        <p:txBody>
          <a:bodyPr/>
          <a:lstStyle>
            <a:lvl1pPr>
              <a:defRPr>
                <a:solidFill>
                  <a:schemeClr val="bg1">
                    <a:lumMod val="50000"/>
                  </a:schemeClr>
                </a:solidFill>
              </a:defRPr>
            </a:lvl1pPr>
          </a:lstStyle>
          <a:p>
            <a:pPr>
              <a:defRPr/>
            </a:pPr>
            <a:fld id="{39193F90-DB1B-4610-BC77-CF767E72C07A}" type="slidenum">
              <a:rPr lang="en-US"/>
              <a:pPr>
                <a:defRPr/>
              </a:pPr>
              <a:t>‹#›</a:t>
            </a:fld>
            <a:endParaRPr lang="en-US" dirty="0">
              <a:solidFill>
                <a:schemeClr val="bg2"/>
              </a:solidFill>
            </a:endParaRPr>
          </a:p>
        </p:txBody>
      </p:sp>
    </p:spTree>
    <p:extLst>
      <p:ext uri="{BB962C8B-B14F-4D97-AF65-F5344CB8AC3E}">
        <p14:creationId xmlns:p14="http://schemas.microsoft.com/office/powerpoint/2010/main" val="8115197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120573" y="218779"/>
            <a:ext cx="5630333" cy="1138535"/>
          </a:xfrm>
        </p:spPr>
        <p:txBody>
          <a:bodyPr/>
          <a:lstStyle/>
          <a:p>
            <a:r>
              <a:rPr lang="en-US" dirty="0"/>
              <a:t>Click to edit Master title style</a:t>
            </a:r>
          </a:p>
        </p:txBody>
      </p:sp>
      <p:sp>
        <p:nvSpPr>
          <p:cNvPr id="3" name="Rectangle 6"/>
          <p:cNvSpPr>
            <a:spLocks noGrp="1" noChangeArrowheads="1"/>
          </p:cNvSpPr>
          <p:nvPr>
            <p:ph type="sldNum" sz="quarter" idx="10"/>
          </p:nvPr>
        </p:nvSpPr>
        <p:spPr/>
        <p:txBody>
          <a:bodyPr/>
          <a:lstStyle>
            <a:lvl1pPr>
              <a:defRPr/>
            </a:lvl1pPr>
          </a:lstStyle>
          <a:p>
            <a:pPr>
              <a:defRPr/>
            </a:pPr>
            <a:fld id="{ECDE9117-1C09-4848-BDA0-8DF32858BB8F}" type="slidenum">
              <a:rPr lang="en-US"/>
              <a:pPr>
                <a:defRPr/>
              </a:pPr>
              <a:t>‹#›</a:t>
            </a:fld>
            <a:endParaRPr lang="en-US" dirty="0"/>
          </a:p>
        </p:txBody>
      </p:sp>
    </p:spTree>
    <p:extLst>
      <p:ext uri="{BB962C8B-B14F-4D97-AF65-F5344CB8AC3E}">
        <p14:creationId xmlns:p14="http://schemas.microsoft.com/office/powerpoint/2010/main" val="71899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pic>
        <p:nvPicPr>
          <p:cNvPr id="4" name="Picture 1037" descr="afsymbo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2113" y="90488"/>
            <a:ext cx="1346200"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p:txBody>
          <a:bodyPr/>
          <a:lstStyle>
            <a:lvl1pPr>
              <a:defRPr/>
            </a:lvl1pPr>
          </a:lstStyle>
          <a:p>
            <a:pPr>
              <a:defRPr/>
            </a:pPr>
            <a:fld id="{833B500A-67DE-4C7A-A352-6876B638CFB1}" type="slidenum">
              <a:rPr lang="en-US"/>
              <a:pPr>
                <a:defRPr/>
              </a:pPr>
              <a:t>‹#›</a:t>
            </a:fld>
            <a:endParaRPr lang="en-US" dirty="0">
              <a:solidFill>
                <a:srgbClr val="808080"/>
              </a:solidFill>
            </a:endParaRPr>
          </a:p>
        </p:txBody>
      </p:sp>
    </p:spTree>
    <p:extLst>
      <p:ext uri="{BB962C8B-B14F-4D97-AF65-F5344CB8AC3E}">
        <p14:creationId xmlns:p14="http://schemas.microsoft.com/office/powerpoint/2010/main" val="15981149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Title and Content (FOUO) - SMC 2017">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507" y="1189004"/>
            <a:ext cx="8846492" cy="4937161"/>
          </a:xfrm>
          <a:prstGeom prst="rect">
            <a:avLst/>
          </a:prstGeom>
        </p:spPr>
        <p:txBody>
          <a:bodyPr/>
          <a:lstStyle>
            <a:lvl1pPr>
              <a:defRPr>
                <a:latin typeface="Helvetica" pitchFamily="34" charset="0"/>
              </a:defRPr>
            </a:lvl1pPr>
            <a:lvl2pPr>
              <a:defRPr>
                <a:latin typeface="Helvetica" pitchFamily="34" charset="0"/>
              </a:defRPr>
            </a:lvl2pPr>
            <a:lvl3pPr>
              <a:defRPr>
                <a:latin typeface="Helvetica" pitchFamily="34" charset="0"/>
              </a:defRPr>
            </a:lvl3pPr>
            <a:lvl4pPr>
              <a:defRPr>
                <a:latin typeface="Helvetica" pitchFamily="34" charset="0"/>
              </a:defRPr>
            </a:lvl4pPr>
            <a:lvl5pPr>
              <a:defRPr>
                <a:latin typeface="Helvetic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10"/>
          <p:cNvSpPr>
            <a:spLocks noGrp="1"/>
          </p:cNvSpPr>
          <p:nvPr>
            <p:ph type="title"/>
          </p:nvPr>
        </p:nvSpPr>
        <p:spPr>
          <a:xfrm>
            <a:off x="1211772" y="57332"/>
            <a:ext cx="6641582" cy="944831"/>
          </a:xfrm>
          <a:prstGeom prst="rect">
            <a:avLst/>
          </a:prstGeom>
        </p:spPr>
        <p:txBody>
          <a:bodyPr/>
          <a:lstStyle>
            <a:lvl1pPr>
              <a:defRPr>
                <a:latin typeface="Helvetica" panose="020B0604020202020204" pitchFamily="34" charset="0"/>
                <a:cs typeface="Helvetica"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463011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a:lvl1pPr>
          </a:lstStyle>
          <a:p>
            <a:pPr>
              <a:defRPr/>
            </a:pPr>
            <a:fld id="{F09FF09A-394E-467C-83B0-B4B35790BB10}"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4579222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36727812-E744-44C7-A686-B83E94895155}" type="datetimeFigureOut">
              <a:rPr lang="en-US"/>
              <a:pPr>
                <a:defRPr/>
              </a:pPr>
              <a:t>1/25/2023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282D7B-76C2-45B6-AC5C-7D8ADE24E187}" type="slidenum">
              <a:rPr lang="en-US"/>
              <a:pPr>
                <a:defRPr/>
              </a:pPr>
              <a:t>‹#›</a:t>
            </a:fld>
            <a:endParaRPr lang="en-US"/>
          </a:p>
        </p:txBody>
      </p:sp>
    </p:spTree>
    <p:extLst>
      <p:ext uri="{BB962C8B-B14F-4D97-AF65-F5344CB8AC3E}">
        <p14:creationId xmlns:p14="http://schemas.microsoft.com/office/powerpoint/2010/main" val="34001102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C481716-4CE9-4254-87B0-34647B254961}" type="datetimeFigureOut">
              <a:rPr lang="en-US"/>
              <a:pPr>
                <a:defRPr/>
              </a:pPr>
              <a:t>1/25/2023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E34EC9-1EC6-434E-8313-0C146CEB6025}" type="slidenum">
              <a:rPr lang="en-US"/>
              <a:pPr>
                <a:defRPr/>
              </a:pPr>
              <a:t>‹#›</a:t>
            </a:fld>
            <a:endParaRPr lang="en-US"/>
          </a:p>
        </p:txBody>
      </p:sp>
    </p:spTree>
    <p:extLst>
      <p:ext uri="{BB962C8B-B14F-4D97-AF65-F5344CB8AC3E}">
        <p14:creationId xmlns:p14="http://schemas.microsoft.com/office/powerpoint/2010/main" val="26425628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107846DA-52AB-43C6-88EB-D0BD1E1BCA32}" type="datetimeFigureOut">
              <a:rPr lang="en-US"/>
              <a:pPr>
                <a:defRPr/>
              </a:pPr>
              <a:t>1/25/2023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DCBD8C-33C1-42CA-8B1F-FD6DCDA3DF20}" type="slidenum">
              <a:rPr lang="en-US"/>
              <a:pPr>
                <a:defRPr/>
              </a:pPr>
              <a:t>‹#›</a:t>
            </a:fld>
            <a:endParaRPr lang="en-US"/>
          </a:p>
        </p:txBody>
      </p:sp>
    </p:spTree>
    <p:extLst>
      <p:ext uri="{BB962C8B-B14F-4D97-AF65-F5344CB8AC3E}">
        <p14:creationId xmlns:p14="http://schemas.microsoft.com/office/powerpoint/2010/main" val="10286715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54B5CF3-D2C5-4857-87F0-257AD4962138}" type="datetimeFigureOut">
              <a:rPr lang="en-US"/>
              <a:pPr>
                <a:defRPr/>
              </a:pPr>
              <a:t>1/25/2023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E4D5FDB-083B-4BA9-A35C-ED15B70BAD31}" type="slidenum">
              <a:rPr lang="en-US"/>
              <a:pPr>
                <a:defRPr/>
              </a:pPr>
              <a:t>‹#›</a:t>
            </a:fld>
            <a:endParaRPr lang="en-US"/>
          </a:p>
        </p:txBody>
      </p:sp>
    </p:spTree>
    <p:extLst>
      <p:ext uri="{BB962C8B-B14F-4D97-AF65-F5344CB8AC3E}">
        <p14:creationId xmlns:p14="http://schemas.microsoft.com/office/powerpoint/2010/main" val="11383706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D90FCAC-FB3D-4289-A86F-CDD429658B54}" type="datetimeFigureOut">
              <a:rPr lang="en-US"/>
              <a:pPr>
                <a:defRPr/>
              </a:pPr>
              <a:t>1/25/2023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268C214-5087-4440-A6C2-3E259B9296B3}" type="slidenum">
              <a:rPr lang="en-US"/>
              <a:pPr>
                <a:defRPr/>
              </a:pPr>
              <a:t>‹#›</a:t>
            </a:fld>
            <a:endParaRPr lang="en-US"/>
          </a:p>
        </p:txBody>
      </p:sp>
    </p:spTree>
    <p:extLst>
      <p:ext uri="{BB962C8B-B14F-4D97-AF65-F5344CB8AC3E}">
        <p14:creationId xmlns:p14="http://schemas.microsoft.com/office/powerpoint/2010/main" val="228764536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0FB6317-58F7-4646-958A-59918D645553}" type="datetimeFigureOut">
              <a:rPr lang="en-US"/>
              <a:pPr>
                <a:defRPr/>
              </a:pPr>
              <a:t>1/25/2023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2B71CDF-6DB1-4EDD-A3D7-FE7F1D0ED37B}" type="slidenum">
              <a:rPr lang="en-US"/>
              <a:pPr>
                <a:defRPr/>
              </a:pPr>
              <a:t>‹#›</a:t>
            </a:fld>
            <a:endParaRPr lang="en-US"/>
          </a:p>
        </p:txBody>
      </p:sp>
    </p:spTree>
    <p:extLst>
      <p:ext uri="{BB962C8B-B14F-4D97-AF65-F5344CB8AC3E}">
        <p14:creationId xmlns:p14="http://schemas.microsoft.com/office/powerpoint/2010/main" val="308304601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7FAE455-9417-435A-8D39-24B67F7236C9}" type="datetimeFigureOut">
              <a:rPr lang="en-US"/>
              <a:pPr>
                <a:defRPr/>
              </a:pPr>
              <a:t>1/25/2023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14522BE-9C20-4CAD-9D59-77EC36C2181B}" type="slidenum">
              <a:rPr lang="en-US"/>
              <a:pPr>
                <a:defRPr/>
              </a:pPr>
              <a:t>‹#›</a:t>
            </a:fld>
            <a:endParaRPr lang="en-US"/>
          </a:p>
        </p:txBody>
      </p:sp>
    </p:spTree>
    <p:extLst>
      <p:ext uri="{BB962C8B-B14F-4D97-AF65-F5344CB8AC3E}">
        <p14:creationId xmlns:p14="http://schemas.microsoft.com/office/powerpoint/2010/main" val="27897104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AB9C7083-E04E-457F-BB1E-38E222F99B9C}" type="datetimeFigureOut">
              <a:rPr lang="en-US"/>
              <a:pPr>
                <a:defRPr/>
              </a:pPr>
              <a:t>1/25/2023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B12686C-3B12-4EBD-A020-7A8C29642EAD}" type="slidenum">
              <a:rPr lang="en-US"/>
              <a:pPr>
                <a:defRPr/>
              </a:pPr>
              <a:t>‹#›</a:t>
            </a:fld>
            <a:endParaRPr lang="en-US"/>
          </a:p>
        </p:txBody>
      </p:sp>
    </p:spTree>
    <p:extLst>
      <p:ext uri="{BB962C8B-B14F-4D97-AF65-F5344CB8AC3E}">
        <p14:creationId xmlns:p14="http://schemas.microsoft.com/office/powerpoint/2010/main" val="122709756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178DD75F-8D34-4B54-B801-24128A9AB98D}" type="datetimeFigureOut">
              <a:rPr lang="en-US"/>
              <a:pPr>
                <a:defRPr/>
              </a:pPr>
              <a:t>1/25/2023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40565C6-A12F-4CF8-BDE3-EB213FA4BE4B}" type="slidenum">
              <a:rPr lang="en-US"/>
              <a:pPr>
                <a:defRPr/>
              </a:pPr>
              <a:t>‹#›</a:t>
            </a:fld>
            <a:endParaRPr lang="en-US"/>
          </a:p>
        </p:txBody>
      </p:sp>
    </p:spTree>
    <p:extLst>
      <p:ext uri="{BB962C8B-B14F-4D97-AF65-F5344CB8AC3E}">
        <p14:creationId xmlns:p14="http://schemas.microsoft.com/office/powerpoint/2010/main" val="36368241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2AADF5B-906F-47E4-8CB7-102D9C8C2467}" type="datetimeFigureOut">
              <a:rPr lang="en-US"/>
              <a:pPr>
                <a:defRPr/>
              </a:pPr>
              <a:t>1/25/2023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61F5470-75E7-46C8-BF67-E2E9E11C7890}" type="slidenum">
              <a:rPr lang="en-US"/>
              <a:pPr>
                <a:defRPr/>
              </a:pPr>
              <a:t>‹#›</a:t>
            </a:fld>
            <a:endParaRPr lang="en-US"/>
          </a:p>
        </p:txBody>
      </p:sp>
    </p:spTree>
    <p:extLst>
      <p:ext uri="{BB962C8B-B14F-4D97-AF65-F5344CB8AC3E}">
        <p14:creationId xmlns:p14="http://schemas.microsoft.com/office/powerpoint/2010/main" val="2103250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6225" y="1504950"/>
            <a:ext cx="4122738"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51363" y="1504950"/>
            <a:ext cx="4122737"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r>
              <a:rPr lang="en-US"/>
              <a:t>As of: </a:t>
            </a:r>
          </a:p>
        </p:txBody>
      </p:sp>
      <p:sp>
        <p:nvSpPr>
          <p:cNvPr id="6" name="Slide Number Placeholder 5"/>
          <p:cNvSpPr>
            <a:spLocks noGrp="1"/>
          </p:cNvSpPr>
          <p:nvPr>
            <p:ph type="sldNum" sz="quarter" idx="11"/>
          </p:nvPr>
        </p:nvSpPr>
        <p:spPr/>
        <p:txBody>
          <a:bodyPr/>
          <a:lstStyle>
            <a:lvl1pPr>
              <a:defRPr/>
            </a:lvl1pPr>
          </a:lstStyle>
          <a:p>
            <a:pPr>
              <a:defRPr/>
            </a:pPr>
            <a:fld id="{B1DC6B63-DF71-42E0-AACB-16C5BA2AAF4B}"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208531552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45CCD52-621D-499D-8597-894356F1CB89}" type="datetimeFigureOut">
              <a:rPr lang="en-US"/>
              <a:pPr>
                <a:defRPr/>
              </a:pPr>
              <a:t>1/25/2023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B864D1-3F6C-4A59-BF41-BFA45D9C737E}" type="slidenum">
              <a:rPr lang="en-US"/>
              <a:pPr>
                <a:defRPr/>
              </a:pPr>
              <a:t>‹#›</a:t>
            </a:fld>
            <a:endParaRPr lang="en-US"/>
          </a:p>
        </p:txBody>
      </p:sp>
    </p:spTree>
    <p:extLst>
      <p:ext uri="{BB962C8B-B14F-4D97-AF65-F5344CB8AC3E}">
        <p14:creationId xmlns:p14="http://schemas.microsoft.com/office/powerpoint/2010/main" val="411629894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Line 2"/>
          <p:cNvSpPr>
            <a:spLocks noChangeShapeType="1"/>
          </p:cNvSpPr>
          <p:nvPr/>
        </p:nvSpPr>
        <p:spPr bwMode="auto">
          <a:xfrm>
            <a:off x="381000" y="64516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1050">
              <a:solidFill>
                <a:srgbClr val="000000"/>
              </a:solidFill>
            </a:endParaRPr>
          </a:p>
        </p:txBody>
      </p:sp>
      <p:sp>
        <p:nvSpPr>
          <p:cNvPr id="4" name="Text Box 3"/>
          <p:cNvSpPr txBox="1">
            <a:spLocks noChangeArrowheads="1"/>
          </p:cNvSpPr>
          <p:nvPr/>
        </p:nvSpPr>
        <p:spPr bwMode="auto">
          <a:xfrm>
            <a:off x="1270000" y="1233490"/>
            <a:ext cx="655320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0" fontAlgn="base" hangingPunct="0">
              <a:spcBef>
                <a:spcPct val="50000"/>
              </a:spcBef>
              <a:spcAft>
                <a:spcPct val="0"/>
              </a:spcAft>
            </a:pPr>
            <a:r>
              <a:rPr lang="en-US" altLang="en-US" sz="1500" b="1" i="1">
                <a:solidFill>
                  <a:srgbClr val="000000"/>
                </a:solidFill>
                <a:latin typeface="Century Schoolbook" panose="02040604050505020304" pitchFamily="18" charset="0"/>
              </a:rPr>
              <a:t>I n t e g r i t y  -  S e r v i c e  -  E x c e l l e n c e</a:t>
            </a:r>
          </a:p>
        </p:txBody>
      </p:sp>
      <p:sp>
        <p:nvSpPr>
          <p:cNvPr id="5" name="Line 5"/>
          <p:cNvSpPr>
            <a:spLocks noChangeShapeType="1"/>
          </p:cNvSpPr>
          <p:nvPr/>
        </p:nvSpPr>
        <p:spPr bwMode="auto">
          <a:xfrm>
            <a:off x="381000" y="12319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1050">
              <a:solidFill>
                <a:srgbClr val="000000"/>
              </a:solidFill>
            </a:endParaRPr>
          </a:p>
        </p:txBody>
      </p:sp>
      <p:pic>
        <p:nvPicPr>
          <p:cNvPr id="6" name="Picture 13" descr="afsymb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1" y="3698875"/>
            <a:ext cx="3305175" cy="260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p:nvSpPr>
        <p:spPr bwMode="auto">
          <a:xfrm>
            <a:off x="2152355" y="500064"/>
            <a:ext cx="478849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0" fontAlgn="base" hangingPunct="0">
              <a:spcBef>
                <a:spcPct val="0"/>
              </a:spcBef>
              <a:spcAft>
                <a:spcPct val="0"/>
              </a:spcAft>
            </a:pPr>
            <a:r>
              <a:rPr lang="en-US" altLang="en-US" sz="2700" b="1" i="1">
                <a:solidFill>
                  <a:srgbClr val="000000"/>
                </a:solidFill>
              </a:rPr>
              <a:t>Headquarters U.S. Air Force</a:t>
            </a:r>
          </a:p>
        </p:txBody>
      </p:sp>
      <p:sp>
        <p:nvSpPr>
          <p:cNvPr id="50191" name="Rectangle 15"/>
          <p:cNvSpPr>
            <a:spLocks noGrp="1" noChangeArrowheads="1"/>
          </p:cNvSpPr>
          <p:nvPr>
            <p:ph type="ctrTitle"/>
          </p:nvPr>
        </p:nvSpPr>
        <p:spPr>
          <a:xfrm>
            <a:off x="276226" y="1962150"/>
            <a:ext cx="8486775" cy="1600200"/>
          </a:xfrm>
        </p:spPr>
        <p:txBody>
          <a:bodyPr/>
          <a:lstStyle>
            <a:lvl1pPr>
              <a:defRPr sz="3300" i="0"/>
            </a:lvl1pPr>
          </a:lstStyle>
          <a:p>
            <a:r>
              <a:rPr lang="en-US"/>
              <a:t>Click to edit Master title style</a:t>
            </a:r>
          </a:p>
        </p:txBody>
      </p:sp>
      <p:sp>
        <p:nvSpPr>
          <p:cNvPr id="8" name="Rectangle 6"/>
          <p:cNvSpPr>
            <a:spLocks noGrp="1" noChangeArrowheads="1"/>
          </p:cNvSpPr>
          <p:nvPr>
            <p:ph type="dt" sz="half" idx="10"/>
          </p:nvPr>
        </p:nvSpPr>
        <p:spPr/>
        <p:txBody>
          <a:bodyPr/>
          <a:lstStyle>
            <a:lvl1pPr>
              <a:defRPr/>
            </a:lvl1pPr>
          </a:lstStyle>
          <a:p>
            <a:pPr>
              <a:defRPr/>
            </a:pPr>
            <a:r>
              <a:rPr lang="en-US"/>
              <a:t>As of: </a:t>
            </a:r>
          </a:p>
        </p:txBody>
      </p:sp>
      <p:sp>
        <p:nvSpPr>
          <p:cNvPr id="9" name="Rectangle 7"/>
          <p:cNvSpPr>
            <a:spLocks noGrp="1" noChangeArrowheads="1"/>
          </p:cNvSpPr>
          <p:nvPr>
            <p:ph type="sldNum" sz="quarter" idx="11"/>
          </p:nvPr>
        </p:nvSpPr>
        <p:spPr/>
        <p:txBody>
          <a:bodyPr/>
          <a:lstStyle>
            <a:lvl1pPr>
              <a:defRPr smtClean="0"/>
            </a:lvl1pPr>
          </a:lstStyle>
          <a:p>
            <a:pPr>
              <a:defRPr/>
            </a:pPr>
            <a:fld id="{2CFE73D0-9E1D-4C3F-9E77-25AB53334720}"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151091097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smtClean="0"/>
            </a:lvl1pPr>
          </a:lstStyle>
          <a:p>
            <a:pPr>
              <a:defRPr/>
            </a:pPr>
            <a:fld id="{D4DBAD9A-40A1-40C2-9A00-374A8DB796F0}"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40484824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smtClean="0"/>
            </a:lvl1pPr>
          </a:lstStyle>
          <a:p>
            <a:pPr>
              <a:defRPr/>
            </a:pPr>
            <a:fld id="{9749D00A-8FAB-4CFD-84B6-CE47E3854932}"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40063232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6225" y="1504950"/>
            <a:ext cx="4122738" cy="474345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51364" y="1504950"/>
            <a:ext cx="4122737" cy="474345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r>
              <a:rPr lang="en-US"/>
              <a:t>As of: </a:t>
            </a:r>
          </a:p>
        </p:txBody>
      </p:sp>
      <p:sp>
        <p:nvSpPr>
          <p:cNvPr id="6" name="Slide Number Placeholder 5"/>
          <p:cNvSpPr>
            <a:spLocks noGrp="1"/>
          </p:cNvSpPr>
          <p:nvPr>
            <p:ph type="sldNum" sz="quarter" idx="11"/>
          </p:nvPr>
        </p:nvSpPr>
        <p:spPr/>
        <p:txBody>
          <a:bodyPr/>
          <a:lstStyle>
            <a:lvl1pPr>
              <a:defRPr smtClean="0"/>
            </a:lvl1pPr>
          </a:lstStyle>
          <a:p>
            <a:pPr>
              <a:defRPr/>
            </a:pPr>
            <a:fld id="{2EA01211-83D8-404D-97E7-85815AADFB47}"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120047420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r>
              <a:rPr lang="en-US"/>
              <a:t>As of: </a:t>
            </a:r>
          </a:p>
        </p:txBody>
      </p:sp>
      <p:sp>
        <p:nvSpPr>
          <p:cNvPr id="8" name="Slide Number Placeholder 7"/>
          <p:cNvSpPr>
            <a:spLocks noGrp="1"/>
          </p:cNvSpPr>
          <p:nvPr>
            <p:ph type="sldNum" sz="quarter" idx="11"/>
          </p:nvPr>
        </p:nvSpPr>
        <p:spPr/>
        <p:txBody>
          <a:bodyPr/>
          <a:lstStyle>
            <a:lvl1pPr>
              <a:defRPr smtClean="0"/>
            </a:lvl1pPr>
          </a:lstStyle>
          <a:p>
            <a:pPr>
              <a:defRPr/>
            </a:pPr>
            <a:fld id="{626053D5-07C1-4B75-B87A-1B879B37BD04}"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193251197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r>
              <a:rPr lang="en-US"/>
              <a:t>As of: </a:t>
            </a:r>
          </a:p>
        </p:txBody>
      </p:sp>
      <p:sp>
        <p:nvSpPr>
          <p:cNvPr id="4" name="Slide Number Placeholder 3"/>
          <p:cNvSpPr>
            <a:spLocks noGrp="1"/>
          </p:cNvSpPr>
          <p:nvPr>
            <p:ph type="sldNum" sz="quarter" idx="11"/>
          </p:nvPr>
        </p:nvSpPr>
        <p:spPr/>
        <p:txBody>
          <a:bodyPr/>
          <a:lstStyle>
            <a:lvl1pPr>
              <a:defRPr smtClean="0"/>
            </a:lvl1pPr>
          </a:lstStyle>
          <a:p>
            <a:pPr>
              <a:defRPr/>
            </a:pPr>
            <a:fld id="{574B46ED-C721-4709-BD49-B1886830E139}"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350216598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As of: </a:t>
            </a:r>
          </a:p>
        </p:txBody>
      </p:sp>
      <p:sp>
        <p:nvSpPr>
          <p:cNvPr id="3" name="Slide Number Placeholder 2"/>
          <p:cNvSpPr>
            <a:spLocks noGrp="1"/>
          </p:cNvSpPr>
          <p:nvPr>
            <p:ph type="sldNum" sz="quarter" idx="11"/>
          </p:nvPr>
        </p:nvSpPr>
        <p:spPr/>
        <p:txBody>
          <a:bodyPr/>
          <a:lstStyle>
            <a:lvl1pPr>
              <a:defRPr smtClean="0"/>
            </a:lvl1pPr>
          </a:lstStyle>
          <a:p>
            <a:pPr>
              <a:defRPr/>
            </a:pPr>
            <a:fld id="{8D8601B2-89B0-49E8-A3BD-49523D01BBAA}"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206356924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As of: </a:t>
            </a:r>
          </a:p>
        </p:txBody>
      </p:sp>
      <p:sp>
        <p:nvSpPr>
          <p:cNvPr id="6" name="Slide Number Placeholder 5"/>
          <p:cNvSpPr>
            <a:spLocks noGrp="1"/>
          </p:cNvSpPr>
          <p:nvPr>
            <p:ph type="sldNum" sz="quarter" idx="11"/>
          </p:nvPr>
        </p:nvSpPr>
        <p:spPr/>
        <p:txBody>
          <a:bodyPr/>
          <a:lstStyle>
            <a:lvl1pPr>
              <a:defRPr smtClean="0"/>
            </a:lvl1pPr>
          </a:lstStyle>
          <a:p>
            <a:pPr>
              <a:defRPr/>
            </a:pPr>
            <a:fld id="{B3C4A380-CF82-46F6-B6C6-8AC0FD218771}"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224554436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As of: </a:t>
            </a:r>
          </a:p>
        </p:txBody>
      </p:sp>
      <p:sp>
        <p:nvSpPr>
          <p:cNvPr id="6" name="Slide Number Placeholder 5"/>
          <p:cNvSpPr>
            <a:spLocks noGrp="1"/>
          </p:cNvSpPr>
          <p:nvPr>
            <p:ph type="sldNum" sz="quarter" idx="11"/>
          </p:nvPr>
        </p:nvSpPr>
        <p:spPr/>
        <p:txBody>
          <a:bodyPr/>
          <a:lstStyle>
            <a:lvl1pPr>
              <a:defRPr smtClean="0"/>
            </a:lvl1pPr>
          </a:lstStyle>
          <a:p>
            <a:pPr>
              <a:defRPr/>
            </a:pPr>
            <a:fld id="{6BD66F85-09BC-4E9E-8A8F-0440CE951819}"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969217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r>
              <a:rPr lang="en-US"/>
              <a:t>As of: </a:t>
            </a:r>
          </a:p>
        </p:txBody>
      </p:sp>
      <p:sp>
        <p:nvSpPr>
          <p:cNvPr id="8" name="Slide Number Placeholder 7"/>
          <p:cNvSpPr>
            <a:spLocks noGrp="1"/>
          </p:cNvSpPr>
          <p:nvPr>
            <p:ph type="sldNum" sz="quarter" idx="11"/>
          </p:nvPr>
        </p:nvSpPr>
        <p:spPr/>
        <p:txBody>
          <a:bodyPr/>
          <a:lstStyle>
            <a:lvl1pPr>
              <a:defRPr/>
            </a:lvl1pPr>
          </a:lstStyle>
          <a:p>
            <a:pPr>
              <a:defRPr/>
            </a:pPr>
            <a:fld id="{D9FFA2AA-0FF3-41DF-8472-91389AC08DA9}"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240768928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smtClean="0"/>
            </a:lvl1pPr>
          </a:lstStyle>
          <a:p>
            <a:pPr>
              <a:defRPr/>
            </a:pPr>
            <a:fld id="{7ADFEC96-62E0-4D88-8E77-7134A4AC740E}"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165356039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5439" y="76200"/>
            <a:ext cx="2132012"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6226" y="76200"/>
            <a:ext cx="6246813"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smtClean="0"/>
            </a:lvl1pPr>
          </a:lstStyle>
          <a:p>
            <a:pPr>
              <a:defRPr/>
            </a:pPr>
            <a:fld id="{E1992550-9740-4462-9FCF-78E01D9A9228}"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398361864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Rectangle 1027"/>
          <p:cNvSpPr>
            <a:spLocks noGrp="1" noChangeArrowheads="1"/>
          </p:cNvSpPr>
          <p:nvPr>
            <p:ph type="dt" sz="half" idx="10"/>
          </p:nvPr>
        </p:nvSpPr>
        <p:spPr/>
        <p:txBody>
          <a:bodyPr/>
          <a:lstStyle>
            <a:lvl1pPr>
              <a:defRPr/>
            </a:lvl1pPr>
          </a:lstStyle>
          <a:p>
            <a:pPr>
              <a:defRPr/>
            </a:pPr>
            <a:r>
              <a:rPr lang="en-US"/>
              <a:t>As of: </a:t>
            </a:r>
            <a:endParaRPr lang="en-US" dirty="0"/>
          </a:p>
        </p:txBody>
      </p:sp>
      <p:sp>
        <p:nvSpPr>
          <p:cNvPr id="5" name="Rectangle 1028"/>
          <p:cNvSpPr>
            <a:spLocks noGrp="1" noChangeArrowheads="1"/>
          </p:cNvSpPr>
          <p:nvPr>
            <p:ph type="sldNum" sz="quarter" idx="11"/>
          </p:nvPr>
        </p:nvSpPr>
        <p:spPr/>
        <p:txBody>
          <a:bodyPr/>
          <a:lstStyle>
            <a:lvl1pPr>
              <a:defRPr/>
            </a:lvl1pPr>
          </a:lstStyle>
          <a:p>
            <a:pPr>
              <a:defRPr/>
            </a:pPr>
            <a:fld id="{CF9FA3DA-C022-4084-BC08-6027D461EA3C}" type="slidenum">
              <a:rPr lang="en-US"/>
              <a:pPr>
                <a:defRPr/>
              </a:pPr>
              <a:t>‹#›</a:t>
            </a:fld>
            <a:endParaRPr lang="en-US" dirty="0">
              <a:solidFill>
                <a:srgbClr val="808080"/>
              </a:solidFill>
            </a:endParaRPr>
          </a:p>
        </p:txBody>
      </p:sp>
    </p:spTree>
    <p:extLst>
      <p:ext uri="{BB962C8B-B14F-4D97-AF65-F5344CB8AC3E}">
        <p14:creationId xmlns:p14="http://schemas.microsoft.com/office/powerpoint/2010/main" val="105811634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63700" y="76200"/>
            <a:ext cx="7143750" cy="1143000"/>
          </a:xfrm>
        </p:spPr>
        <p:txBody>
          <a:bodyPr/>
          <a:lstStyle/>
          <a:p>
            <a:r>
              <a:rPr lang="en-US"/>
              <a:t>Click to edit Master title style</a:t>
            </a:r>
          </a:p>
        </p:txBody>
      </p:sp>
      <p:sp>
        <p:nvSpPr>
          <p:cNvPr id="3" name="Table Placeholder 2"/>
          <p:cNvSpPr>
            <a:spLocks noGrp="1"/>
          </p:cNvSpPr>
          <p:nvPr>
            <p:ph type="tbl" idx="1"/>
          </p:nvPr>
        </p:nvSpPr>
        <p:spPr>
          <a:xfrm>
            <a:off x="276226" y="1504950"/>
            <a:ext cx="8397875" cy="4743450"/>
          </a:xfrm>
        </p:spPr>
        <p:txBody>
          <a:bodyPr/>
          <a:lstStyle/>
          <a:p>
            <a:pPr lvl="0"/>
            <a:endParaRPr lang="en-US" noProof="0" dirty="0"/>
          </a:p>
        </p:txBody>
      </p:sp>
      <p:sp>
        <p:nvSpPr>
          <p:cNvPr id="4" name="Rectangle 1028"/>
          <p:cNvSpPr>
            <a:spLocks noGrp="1" noChangeArrowheads="1"/>
          </p:cNvSpPr>
          <p:nvPr>
            <p:ph type="sldNum" sz="quarter" idx="10"/>
          </p:nvPr>
        </p:nvSpPr>
        <p:spPr/>
        <p:txBody>
          <a:bodyPr/>
          <a:lstStyle>
            <a:lvl1pPr>
              <a:defRPr/>
            </a:lvl1pPr>
          </a:lstStyle>
          <a:p>
            <a:pPr>
              <a:defRPr/>
            </a:pPr>
            <a:fld id="{53668EE7-564B-417D-82E8-DA25F935D03E}" type="slidenum">
              <a:rPr lang="en-US"/>
              <a:pPr>
                <a:defRPr/>
              </a:pPr>
              <a:t>‹#›</a:t>
            </a:fld>
            <a:endParaRPr lang="en-US" dirty="0">
              <a:solidFill>
                <a:srgbClr val="808080"/>
              </a:solidFill>
            </a:endParaRPr>
          </a:p>
        </p:txBody>
      </p:sp>
    </p:spTree>
    <p:extLst>
      <p:ext uri="{BB962C8B-B14F-4D97-AF65-F5344CB8AC3E}">
        <p14:creationId xmlns:p14="http://schemas.microsoft.com/office/powerpoint/2010/main" val="148019197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3"/>
          <p:cNvSpPr txBox="1">
            <a:spLocks/>
          </p:cNvSpPr>
          <p:nvPr userDrawn="1"/>
        </p:nvSpPr>
        <p:spPr bwMode="auto">
          <a:xfrm>
            <a:off x="457200" y="-762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0" fontAlgn="base" hangingPunct="0">
              <a:spcBef>
                <a:spcPct val="0"/>
              </a:spcBef>
              <a:spcAft>
                <a:spcPct val="0"/>
              </a:spcAft>
            </a:pPr>
            <a:r>
              <a:rPr lang="en-US" altLang="en-US" sz="3300">
                <a:solidFill>
                  <a:srgbClr val="000000"/>
                </a:solidFill>
                <a:latin typeface="Calibri" panose="020F0502020204030204" pitchFamily="34" charset="0"/>
              </a:rPr>
              <a:t>International Cooperation</a:t>
            </a:r>
          </a:p>
        </p:txBody>
      </p:sp>
      <p:cxnSp>
        <p:nvCxnSpPr>
          <p:cNvPr id="3" name="Straight Connector 2"/>
          <p:cNvCxnSpPr>
            <a:stCxn id="2" idx="2"/>
          </p:cNvCxnSpPr>
          <p:nvPr userDrawn="1"/>
        </p:nvCxnSpPr>
        <p:spPr>
          <a:xfrm rot="5400000">
            <a:off x="1623219" y="3634582"/>
            <a:ext cx="589756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userDrawn="1"/>
        </p:nvCxnSpPr>
        <p:spPr>
          <a:xfrm>
            <a:off x="0" y="41148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12"/>
          <p:cNvSpPr txBox="1">
            <a:spLocks noChangeArrowheads="1"/>
          </p:cNvSpPr>
          <p:nvPr userDrawn="1"/>
        </p:nvSpPr>
        <p:spPr bwMode="auto">
          <a:xfrm>
            <a:off x="677769" y="573089"/>
            <a:ext cx="1463863"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0" fontAlgn="base" hangingPunct="0">
              <a:spcBef>
                <a:spcPct val="0"/>
              </a:spcBef>
              <a:spcAft>
                <a:spcPct val="0"/>
              </a:spcAft>
            </a:pPr>
            <a:r>
              <a:rPr lang="en-US" altLang="en-US" sz="1050" b="1" u="sng">
                <a:solidFill>
                  <a:srgbClr val="000000"/>
                </a:solidFill>
                <a:latin typeface="Calibri" panose="020F0502020204030204" pitchFamily="34" charset="0"/>
              </a:rPr>
              <a:t>International Activities</a:t>
            </a:r>
          </a:p>
        </p:txBody>
      </p:sp>
      <p:sp>
        <p:nvSpPr>
          <p:cNvPr id="6" name="TextBox 13"/>
          <p:cNvSpPr txBox="1">
            <a:spLocks noChangeArrowheads="1"/>
          </p:cNvSpPr>
          <p:nvPr userDrawn="1"/>
        </p:nvSpPr>
        <p:spPr bwMode="auto">
          <a:xfrm>
            <a:off x="5163985" y="573089"/>
            <a:ext cx="1640193"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0" fontAlgn="base" hangingPunct="0">
              <a:spcBef>
                <a:spcPct val="0"/>
              </a:spcBef>
              <a:spcAft>
                <a:spcPct val="0"/>
              </a:spcAft>
            </a:pPr>
            <a:r>
              <a:rPr lang="en-US" altLang="en-US" sz="1050" b="1" u="sng">
                <a:solidFill>
                  <a:srgbClr val="000000"/>
                </a:solidFill>
                <a:latin typeface="Calibri" panose="020F0502020204030204" pitchFamily="34" charset="0"/>
              </a:rPr>
              <a:t>Funding ($)/Quantities (#)</a:t>
            </a:r>
          </a:p>
        </p:txBody>
      </p:sp>
      <p:sp>
        <p:nvSpPr>
          <p:cNvPr id="7" name="TextBox 14"/>
          <p:cNvSpPr txBox="1">
            <a:spLocks noChangeArrowheads="1"/>
          </p:cNvSpPr>
          <p:nvPr userDrawn="1"/>
        </p:nvSpPr>
        <p:spPr bwMode="auto">
          <a:xfrm>
            <a:off x="795218" y="4125914"/>
            <a:ext cx="1797287"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0" fontAlgn="base" hangingPunct="0">
              <a:spcBef>
                <a:spcPct val="0"/>
              </a:spcBef>
              <a:spcAft>
                <a:spcPct val="0"/>
              </a:spcAft>
            </a:pPr>
            <a:r>
              <a:rPr lang="en-US" altLang="en-US" sz="1050" b="1" u="sng">
                <a:solidFill>
                  <a:srgbClr val="000000"/>
                </a:solidFill>
                <a:latin typeface="Calibri" panose="020F0502020204030204" pitchFamily="34" charset="0"/>
              </a:rPr>
              <a:t>Program Protection Planning</a:t>
            </a:r>
          </a:p>
        </p:txBody>
      </p:sp>
      <p:sp>
        <p:nvSpPr>
          <p:cNvPr id="8" name="TextBox 15"/>
          <p:cNvSpPr txBox="1">
            <a:spLocks noChangeArrowheads="1"/>
          </p:cNvSpPr>
          <p:nvPr userDrawn="1"/>
        </p:nvSpPr>
        <p:spPr bwMode="auto">
          <a:xfrm>
            <a:off x="4926679" y="4495801"/>
            <a:ext cx="978153"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0" fontAlgn="base" hangingPunct="0">
              <a:spcBef>
                <a:spcPct val="0"/>
              </a:spcBef>
              <a:spcAft>
                <a:spcPct val="0"/>
              </a:spcAft>
            </a:pPr>
            <a:r>
              <a:rPr lang="en-US" altLang="en-US" sz="1050" b="1" u="sng">
                <a:solidFill>
                  <a:srgbClr val="000000"/>
                </a:solidFill>
                <a:latin typeface="Calibri" panose="020F0502020204030204" pitchFamily="34" charset="0"/>
              </a:rPr>
              <a:t>Current Issues</a:t>
            </a:r>
          </a:p>
        </p:txBody>
      </p:sp>
      <p:sp>
        <p:nvSpPr>
          <p:cNvPr id="9" name="Date Placeholder 2"/>
          <p:cNvSpPr>
            <a:spLocks noGrp="1"/>
          </p:cNvSpPr>
          <p:nvPr>
            <p:ph type="dt" sz="half" idx="10"/>
          </p:nvPr>
        </p:nvSpPr>
        <p:spPr/>
        <p:txBody>
          <a:bodyPr/>
          <a:lstStyle>
            <a:lvl1pPr>
              <a:defRPr dirty="0"/>
            </a:lvl1pPr>
          </a:lstStyle>
          <a:p>
            <a:pPr>
              <a:defRPr/>
            </a:pPr>
            <a:r>
              <a:rPr lang="en-US"/>
              <a:t>As of: </a:t>
            </a:r>
          </a:p>
        </p:txBody>
      </p:sp>
      <p:sp>
        <p:nvSpPr>
          <p:cNvPr id="10" name="Footer Placeholder 3"/>
          <p:cNvSpPr>
            <a:spLocks noGrp="1"/>
          </p:cNvSpPr>
          <p:nvPr>
            <p:ph type="ftr" sz="quarter" idx="11"/>
          </p:nvPr>
        </p:nvSpPr>
        <p:spPr>
          <a:xfrm>
            <a:off x="3124200" y="6356352"/>
            <a:ext cx="2895600" cy="365125"/>
          </a:xfrm>
          <a:prstGeom prst="rect">
            <a:avLst/>
          </a:prstGeom>
        </p:spPr>
        <p:txBody>
          <a:bodyPr/>
          <a:lstStyle>
            <a:lvl1pPr algn="ctr">
              <a:defRPr dirty="0">
                <a:latin typeface="Arial" charset="0"/>
              </a:defRPr>
            </a:lvl1pPr>
          </a:lstStyle>
          <a:p>
            <a:pPr eaLnBrk="0" fontAlgn="base" hangingPunct="0">
              <a:spcBef>
                <a:spcPct val="0"/>
              </a:spcBef>
              <a:spcAft>
                <a:spcPct val="0"/>
              </a:spcAft>
              <a:defRPr/>
            </a:pPr>
            <a:endParaRPr lang="en-US" sz="1050">
              <a:solidFill>
                <a:srgbClr val="000000"/>
              </a:solidFill>
            </a:endParaRPr>
          </a:p>
        </p:txBody>
      </p:sp>
      <p:sp>
        <p:nvSpPr>
          <p:cNvPr id="11" name="Slide Number Placeholder 4"/>
          <p:cNvSpPr>
            <a:spLocks noGrp="1"/>
          </p:cNvSpPr>
          <p:nvPr>
            <p:ph type="sldNum" sz="quarter" idx="12"/>
          </p:nvPr>
        </p:nvSpPr>
        <p:spPr/>
        <p:txBody>
          <a:bodyPr/>
          <a:lstStyle>
            <a:lvl1pPr>
              <a:defRPr/>
            </a:lvl1pPr>
          </a:lstStyle>
          <a:p>
            <a:pPr>
              <a:defRPr/>
            </a:pPr>
            <a:fld id="{54CD63EC-C1CF-46DE-92AA-39D237576779}" type="slidenum">
              <a:rPr lang="en-US"/>
              <a:pPr>
                <a:defRPr/>
              </a:pPr>
              <a:t>‹#›</a:t>
            </a:fld>
            <a:endParaRPr lang="en-US" dirty="0"/>
          </a:p>
        </p:txBody>
      </p:sp>
    </p:spTree>
    <p:extLst>
      <p:ext uri="{BB962C8B-B14F-4D97-AF65-F5344CB8AC3E}">
        <p14:creationId xmlns:p14="http://schemas.microsoft.com/office/powerpoint/2010/main" val="110101550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9673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r>
              <a:rPr lang="en-US"/>
              <a:t>As of: </a:t>
            </a:r>
          </a:p>
        </p:txBody>
      </p:sp>
      <p:sp>
        <p:nvSpPr>
          <p:cNvPr id="4" name="Slide Number Placeholder 3"/>
          <p:cNvSpPr>
            <a:spLocks noGrp="1"/>
          </p:cNvSpPr>
          <p:nvPr>
            <p:ph type="sldNum" sz="quarter" idx="11"/>
          </p:nvPr>
        </p:nvSpPr>
        <p:spPr/>
        <p:txBody>
          <a:bodyPr/>
          <a:lstStyle>
            <a:lvl1pPr>
              <a:defRPr/>
            </a:lvl1pPr>
          </a:lstStyle>
          <a:p>
            <a:pPr>
              <a:defRPr/>
            </a:pPr>
            <a:fld id="{E6B1EA49-F530-4357-981D-D6B3AB89DA4F}"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296291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As of: </a:t>
            </a:r>
          </a:p>
        </p:txBody>
      </p:sp>
      <p:sp>
        <p:nvSpPr>
          <p:cNvPr id="3" name="Slide Number Placeholder 2"/>
          <p:cNvSpPr>
            <a:spLocks noGrp="1"/>
          </p:cNvSpPr>
          <p:nvPr>
            <p:ph type="sldNum" sz="quarter" idx="11"/>
          </p:nvPr>
        </p:nvSpPr>
        <p:spPr/>
        <p:txBody>
          <a:bodyPr/>
          <a:lstStyle>
            <a:lvl1pPr>
              <a:defRPr/>
            </a:lvl1pPr>
          </a:lstStyle>
          <a:p>
            <a:pPr>
              <a:defRPr/>
            </a:pPr>
            <a:fld id="{DCF169AE-F6EE-4750-937C-94485C49D4CE}"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3303479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As of: </a:t>
            </a:r>
          </a:p>
        </p:txBody>
      </p:sp>
      <p:sp>
        <p:nvSpPr>
          <p:cNvPr id="6" name="Slide Number Placeholder 5"/>
          <p:cNvSpPr>
            <a:spLocks noGrp="1"/>
          </p:cNvSpPr>
          <p:nvPr>
            <p:ph type="sldNum" sz="quarter" idx="11"/>
          </p:nvPr>
        </p:nvSpPr>
        <p:spPr/>
        <p:txBody>
          <a:bodyPr/>
          <a:lstStyle>
            <a:lvl1pPr>
              <a:defRPr/>
            </a:lvl1pPr>
          </a:lstStyle>
          <a:p>
            <a:pPr>
              <a:defRPr/>
            </a:pPr>
            <a:fld id="{F475BA3B-8F47-4706-B968-A5B9285D914F}"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3893277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As of: </a:t>
            </a:r>
          </a:p>
        </p:txBody>
      </p:sp>
      <p:sp>
        <p:nvSpPr>
          <p:cNvPr id="6" name="Slide Number Placeholder 5"/>
          <p:cNvSpPr>
            <a:spLocks noGrp="1"/>
          </p:cNvSpPr>
          <p:nvPr>
            <p:ph type="sldNum" sz="quarter" idx="11"/>
          </p:nvPr>
        </p:nvSpPr>
        <p:spPr/>
        <p:txBody>
          <a:bodyPr/>
          <a:lstStyle>
            <a:lvl1pPr>
              <a:defRPr/>
            </a:lvl1pPr>
          </a:lstStyle>
          <a:p>
            <a:pPr>
              <a:defRPr/>
            </a:pPr>
            <a:fld id="{5AA1D675-6AD2-4802-82AB-3A11F285F95C}"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1860167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theme" Target="../theme/theme2.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3.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17" Type="http://schemas.openxmlformats.org/officeDocument/2006/relationships/image" Target="../media/image1.png"/><Relationship Id="rId2" Type="http://schemas.openxmlformats.org/officeDocument/2006/relationships/slideLayout" Target="../slideLayouts/slideLayout42.xml"/><Relationship Id="rId16" Type="http://schemas.openxmlformats.org/officeDocument/2006/relationships/theme" Target="../theme/theme4.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5" Type="http://schemas.openxmlformats.org/officeDocument/2006/relationships/slideLayout" Target="../slideLayouts/slideLayout5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5" name="Rectangle 1027"/>
          <p:cNvSpPr>
            <a:spLocks noGrp="1" noChangeArrowheads="1"/>
          </p:cNvSpPr>
          <p:nvPr>
            <p:ph type="dt" sz="half" idx="2"/>
          </p:nvPr>
        </p:nvSpPr>
        <p:spPr bwMode="auto">
          <a:xfrm>
            <a:off x="0" y="6524625"/>
            <a:ext cx="1219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solidFill>
                  <a:srgbClr val="969696"/>
                </a:solidFill>
                <a:latin typeface="Arial" charset="0"/>
              </a:defRPr>
            </a:lvl1pPr>
          </a:lstStyle>
          <a:p>
            <a:pPr>
              <a:defRPr/>
            </a:pPr>
            <a:r>
              <a:rPr lang="en-US"/>
              <a:t>As of: </a:t>
            </a:r>
          </a:p>
        </p:txBody>
      </p:sp>
      <p:sp>
        <p:nvSpPr>
          <p:cNvPr id="49156" name="Rectangle 1028"/>
          <p:cNvSpPr>
            <a:spLocks noGrp="1" noChangeArrowheads="1"/>
          </p:cNvSpPr>
          <p:nvPr>
            <p:ph type="sldNum" sz="quarter" idx="4"/>
          </p:nvPr>
        </p:nvSpPr>
        <p:spPr bwMode="auto">
          <a:xfrm>
            <a:off x="7988300" y="6524625"/>
            <a:ext cx="1143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7F7F7F"/>
                </a:solidFill>
              </a:defRPr>
            </a:lvl1pPr>
          </a:lstStyle>
          <a:p>
            <a:pPr>
              <a:defRPr/>
            </a:pPr>
            <a:fld id="{2542BD22-C9C1-4762-B957-8FCEC7F56432}" type="slidenum">
              <a:rPr lang="en-US" altLang="en-US"/>
              <a:pPr>
                <a:defRPr/>
              </a:pPr>
              <a:t>‹#›</a:t>
            </a:fld>
            <a:endParaRPr lang="en-US" altLang="en-US"/>
          </a:p>
        </p:txBody>
      </p:sp>
      <p:sp>
        <p:nvSpPr>
          <p:cNvPr id="1028" name="Text Box 1029"/>
          <p:cNvSpPr txBox="1">
            <a:spLocks noChangeArrowheads="1"/>
          </p:cNvSpPr>
          <p:nvPr/>
        </p:nvSpPr>
        <p:spPr bwMode="auto">
          <a:xfrm>
            <a:off x="1295400" y="6491288"/>
            <a:ext cx="6553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defRPr/>
            </a:pPr>
            <a:r>
              <a:rPr lang="en-US" altLang="en-US" sz="1600" b="1" i="1">
                <a:latin typeface="Century Schoolbook" panose="02040604050505020304" pitchFamily="18" charset="0"/>
              </a:rPr>
              <a:t>I n t e g r i t y  -  S e r v i c e  -  E x c e l l e n c e</a:t>
            </a:r>
          </a:p>
        </p:txBody>
      </p:sp>
      <p:sp>
        <p:nvSpPr>
          <p:cNvPr id="1029" name="Rectangle 1030"/>
          <p:cNvSpPr>
            <a:spLocks noGrp="1" noChangeArrowheads="1"/>
          </p:cNvSpPr>
          <p:nvPr>
            <p:ph type="title"/>
          </p:nvPr>
        </p:nvSpPr>
        <p:spPr bwMode="auto">
          <a:xfrm>
            <a:off x="1663700" y="76200"/>
            <a:ext cx="7143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Line 1035"/>
          <p:cNvSpPr>
            <a:spLocks noChangeShapeType="1"/>
          </p:cNvSpPr>
          <p:nvPr/>
        </p:nvSpPr>
        <p:spPr bwMode="auto">
          <a:xfrm>
            <a:off x="381000" y="64516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1" name="Line 1036"/>
          <p:cNvSpPr>
            <a:spLocks noChangeShapeType="1"/>
          </p:cNvSpPr>
          <p:nvPr/>
        </p:nvSpPr>
        <p:spPr bwMode="auto">
          <a:xfrm>
            <a:off x="381000" y="12319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037" descr="afsymbol"/>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92113" y="90488"/>
            <a:ext cx="1346200"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040"/>
          <p:cNvSpPr>
            <a:spLocks noGrp="1" noChangeArrowheads="1"/>
          </p:cNvSpPr>
          <p:nvPr>
            <p:ph type="body" idx="1"/>
          </p:nvPr>
        </p:nvSpPr>
        <p:spPr bwMode="auto">
          <a:xfrm>
            <a:off x="276225" y="1504950"/>
            <a:ext cx="8397875"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0"/>
            <a:r>
              <a:rPr lang="en-US" altLang="en-US"/>
              <a:t>2nd Bullet</a:t>
            </a:r>
          </a:p>
        </p:txBody>
      </p:sp>
    </p:spTree>
  </p:cSld>
  <p:clrMap bg1="lt1" tx1="dk1" bg2="lt2" tx2="dk2" accent1="accent1" accent2="accent2" accent3="accent3" accent4="accent4" accent5="accent5" accent6="accent6" hlink="hlink" folHlink="folHlink"/>
  <p:sldLayoutIdLst>
    <p:sldLayoutId id="2147484174" r:id="rId1"/>
    <p:sldLayoutId id="2147484175" r:id="rId2"/>
    <p:sldLayoutId id="2147484176" r:id="rId3"/>
    <p:sldLayoutId id="2147484177" r:id="rId4"/>
    <p:sldLayoutId id="2147484178" r:id="rId5"/>
    <p:sldLayoutId id="2147484179" r:id="rId6"/>
    <p:sldLayoutId id="2147484180" r:id="rId7"/>
    <p:sldLayoutId id="2147484181" r:id="rId8"/>
    <p:sldLayoutId id="2147484182" r:id="rId9"/>
    <p:sldLayoutId id="2147484183" r:id="rId10"/>
    <p:sldLayoutId id="2147484184" r:id="rId11"/>
    <p:sldLayoutId id="2147484185" r:id="rId12"/>
    <p:sldLayoutId id="2147484186" r:id="rId13"/>
  </p:sldLayoutIdLst>
  <p:hf hdr="0" ftr="0" dt="0"/>
  <p:txStyles>
    <p:title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p:titleStyle>
    <p:bodyStyle>
      <a:lvl1pPr marL="285750" indent="-285750" algn="l" rtl="0" eaLnBrk="0" fontAlgn="base" hangingPunct="0">
        <a:spcBef>
          <a:spcPct val="50000"/>
        </a:spcBef>
        <a:spcAft>
          <a:spcPct val="0"/>
        </a:spcAft>
        <a:buClr>
          <a:srgbClr val="151C77"/>
        </a:buClr>
        <a:buSzPct val="80000"/>
        <a:buFont typeface="Wingdings" panose="05000000000000000000" pitchFamily="2" charset="2"/>
        <a:buChar char="n"/>
        <a:defRPr sz="2000" b="1">
          <a:solidFill>
            <a:schemeClr val="tx1"/>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5" name="Rectangle 1027"/>
          <p:cNvSpPr>
            <a:spLocks noGrp="1" noChangeArrowheads="1"/>
          </p:cNvSpPr>
          <p:nvPr>
            <p:ph type="dt" sz="half" idx="2"/>
          </p:nvPr>
        </p:nvSpPr>
        <p:spPr bwMode="auto">
          <a:xfrm>
            <a:off x="0" y="6524625"/>
            <a:ext cx="1219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000">
                <a:solidFill>
                  <a:srgbClr val="969696"/>
                </a:solidFill>
              </a:defRPr>
            </a:lvl1pPr>
          </a:lstStyle>
          <a:p>
            <a:pPr>
              <a:defRPr/>
            </a:pPr>
            <a:endParaRPr lang="en-US"/>
          </a:p>
        </p:txBody>
      </p:sp>
      <p:sp>
        <p:nvSpPr>
          <p:cNvPr id="49156" name="Rectangle 1028"/>
          <p:cNvSpPr>
            <a:spLocks noGrp="1" noChangeArrowheads="1"/>
          </p:cNvSpPr>
          <p:nvPr>
            <p:ph type="sldNum" sz="quarter" idx="4"/>
          </p:nvPr>
        </p:nvSpPr>
        <p:spPr bwMode="auto">
          <a:xfrm>
            <a:off x="7988300" y="6524625"/>
            <a:ext cx="1143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baseline="0">
                <a:solidFill>
                  <a:srgbClr val="FFFFFF">
                    <a:lumMod val="50000"/>
                  </a:srgbClr>
                </a:solidFill>
              </a:defRPr>
            </a:lvl1pPr>
          </a:lstStyle>
          <a:p>
            <a:pPr>
              <a:defRPr/>
            </a:pPr>
            <a:fld id="{820BB30E-37AB-4E69-8C35-7BE3CDF90374}" type="slidenum">
              <a:rPr lang="en-US"/>
              <a:pPr>
                <a:defRPr/>
              </a:pPr>
              <a:t>‹#›</a:t>
            </a:fld>
            <a:endParaRPr lang="en-US" dirty="0"/>
          </a:p>
        </p:txBody>
      </p:sp>
      <p:sp>
        <p:nvSpPr>
          <p:cNvPr id="2052" name="Text Box 1029"/>
          <p:cNvSpPr txBox="1">
            <a:spLocks noChangeArrowheads="1"/>
          </p:cNvSpPr>
          <p:nvPr/>
        </p:nvSpPr>
        <p:spPr bwMode="auto">
          <a:xfrm>
            <a:off x="1295400" y="6435725"/>
            <a:ext cx="6553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spcBef>
                <a:spcPct val="50000"/>
              </a:spcBef>
              <a:defRPr/>
            </a:pPr>
            <a:r>
              <a:rPr lang="en-US" altLang="en-US" sz="1600" b="1" i="1">
                <a:solidFill>
                  <a:srgbClr val="000000"/>
                </a:solidFill>
                <a:latin typeface="Century Schoolbook" panose="02040604050505020304" pitchFamily="18" charset="0"/>
              </a:rPr>
              <a:t>I n t e g r i t y  -  S e r v i c e  -  E x c e l l e n c e</a:t>
            </a:r>
          </a:p>
        </p:txBody>
      </p:sp>
      <p:sp>
        <p:nvSpPr>
          <p:cNvPr id="2053" name="Rectangle 1030"/>
          <p:cNvSpPr>
            <a:spLocks noGrp="1" noChangeArrowheads="1"/>
          </p:cNvSpPr>
          <p:nvPr>
            <p:ph type="title"/>
          </p:nvPr>
        </p:nvSpPr>
        <p:spPr bwMode="auto">
          <a:xfrm>
            <a:off x="1990725" y="0"/>
            <a:ext cx="68167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4" name="Line 1035"/>
          <p:cNvSpPr>
            <a:spLocks noChangeShapeType="1"/>
          </p:cNvSpPr>
          <p:nvPr/>
        </p:nvSpPr>
        <p:spPr bwMode="auto">
          <a:xfrm>
            <a:off x="381000" y="64516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5" name="Line 1036"/>
          <p:cNvSpPr>
            <a:spLocks noChangeShapeType="1"/>
          </p:cNvSpPr>
          <p:nvPr/>
        </p:nvSpPr>
        <p:spPr bwMode="auto">
          <a:xfrm>
            <a:off x="381000" y="12319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6" name="Rectangle 1040"/>
          <p:cNvSpPr>
            <a:spLocks noGrp="1" noChangeArrowheads="1"/>
          </p:cNvSpPr>
          <p:nvPr>
            <p:ph type="body" idx="1"/>
          </p:nvPr>
        </p:nvSpPr>
        <p:spPr bwMode="auto">
          <a:xfrm>
            <a:off x="276225" y="1504950"/>
            <a:ext cx="8397875"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0"/>
            <a:r>
              <a:rPr lang="en-US" altLang="en-US"/>
              <a:t>2nd Bullet</a:t>
            </a:r>
          </a:p>
        </p:txBody>
      </p:sp>
      <p:sp>
        <p:nvSpPr>
          <p:cNvPr id="9" name="Date Placeholder 3"/>
          <p:cNvSpPr txBox="1">
            <a:spLocks/>
          </p:cNvSpPr>
          <p:nvPr userDrawn="1"/>
        </p:nvSpPr>
        <p:spPr>
          <a:xfrm>
            <a:off x="2590800" y="-39688"/>
            <a:ext cx="5257800" cy="365126"/>
          </a:xfrm>
          <a:prstGeom prst="rect">
            <a:avLst/>
          </a:prstGeom>
        </p:spPr>
        <p:txBody>
          <a:bodyPr anchor="ctr"/>
          <a:lstStyle>
            <a:defPPr>
              <a:defRPr lang="en-US"/>
            </a:defPPr>
            <a:lvl1pPr marL="0" algn="l" defTabSz="914400" rtl="0" eaLnBrk="1" latinLnBrk="0" hangingPunct="1">
              <a:defRPr sz="1200" kern="1200">
                <a:solidFill>
                  <a:schemeClr val="tx1">
                    <a:tint val="75000"/>
                  </a:schemeClr>
                </a:solidFill>
                <a:latin typeface="Helvetica"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000" dirty="0">
                <a:solidFill>
                  <a:prstClr val="black">
                    <a:tint val="75000"/>
                  </a:prstClr>
                </a:solidFill>
              </a:rPr>
              <a:t>UNCLASSIFIED//FOUO//PRE-DECISIONAL//NOT FOR RELEASE</a:t>
            </a:r>
          </a:p>
        </p:txBody>
      </p:sp>
      <p:sp>
        <p:nvSpPr>
          <p:cNvPr id="10" name="Date Placeholder 3"/>
          <p:cNvSpPr txBox="1">
            <a:spLocks/>
          </p:cNvSpPr>
          <p:nvPr userDrawn="1"/>
        </p:nvSpPr>
        <p:spPr>
          <a:xfrm>
            <a:off x="2660650" y="6611938"/>
            <a:ext cx="5257800" cy="365125"/>
          </a:xfrm>
          <a:prstGeom prst="rect">
            <a:avLst/>
          </a:prstGeom>
        </p:spPr>
        <p:txBody>
          <a:bodyPr anchor="ctr"/>
          <a:lstStyle>
            <a:defPPr>
              <a:defRPr lang="en-US"/>
            </a:defPPr>
            <a:lvl1pPr marL="0" algn="l" defTabSz="914400" rtl="0" eaLnBrk="1" latinLnBrk="0" hangingPunct="1">
              <a:defRPr sz="1200" kern="1200">
                <a:solidFill>
                  <a:schemeClr val="tx1">
                    <a:tint val="75000"/>
                  </a:schemeClr>
                </a:solidFill>
                <a:latin typeface="Helvetica"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900" dirty="0">
                <a:solidFill>
                  <a:prstClr val="black">
                    <a:tint val="75000"/>
                  </a:prstClr>
                </a:solidFill>
              </a:rPr>
              <a:t>UNCLASSIFIED//FOUO//PRE-DECISIONSAL//NOT FOR RELEASE</a:t>
            </a:r>
          </a:p>
        </p:txBody>
      </p:sp>
      <p:pic>
        <p:nvPicPr>
          <p:cNvPr id="2059" name="Picture 1037" descr="afsymbol"/>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392113" y="90488"/>
            <a:ext cx="1346200"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87" r:id="rId1"/>
    <p:sldLayoutId id="2147484188" r:id="rId2"/>
    <p:sldLayoutId id="2147484189" r:id="rId3"/>
    <p:sldLayoutId id="2147484190" r:id="rId4"/>
    <p:sldLayoutId id="2147484191" r:id="rId5"/>
    <p:sldLayoutId id="2147484192" r:id="rId6"/>
    <p:sldLayoutId id="2147484193" r:id="rId7"/>
    <p:sldLayoutId id="2147484194" r:id="rId8"/>
    <p:sldLayoutId id="2147484195" r:id="rId9"/>
    <p:sldLayoutId id="2147484196" r:id="rId10"/>
    <p:sldLayoutId id="2147484197" r:id="rId11"/>
    <p:sldLayoutId id="2147484198" r:id="rId12"/>
    <p:sldLayoutId id="2147484199" r:id="rId13"/>
    <p:sldLayoutId id="2147484200" r:id="rId14"/>
    <p:sldLayoutId id="2147484201" r:id="rId15"/>
    <p:sldLayoutId id="2147484202" r:id="rId16"/>
  </p:sldLayoutIdLst>
  <p:hf hdr="0" ftr="0" dt="0"/>
  <p:txStyles>
    <p:title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p:titleStyle>
    <p:bodyStyle>
      <a:lvl1pPr marL="285750" indent="-285750" algn="l" rtl="0" eaLnBrk="0" fontAlgn="base" hangingPunct="0">
        <a:spcBef>
          <a:spcPct val="50000"/>
        </a:spcBef>
        <a:spcAft>
          <a:spcPct val="0"/>
        </a:spcAft>
        <a:buClr>
          <a:srgbClr val="151C77"/>
        </a:buClr>
        <a:buSzPct val="80000"/>
        <a:buFont typeface="Wingdings" panose="05000000000000000000" pitchFamily="2" charset="2"/>
        <a:buChar char="n"/>
        <a:defRPr sz="2000" b="1">
          <a:solidFill>
            <a:schemeClr val="tx1"/>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F70003A9-56BA-4CB9-BE93-EFEBE5E4DC78}" type="datetimeFigureOut">
              <a:rPr lang="en-US"/>
              <a:pPr>
                <a:defRPr/>
              </a:pPr>
              <a:t>1/25/2023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541EF71B-3A72-4D81-AC94-9BAFC0B2C44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63" r:id="rId1"/>
    <p:sldLayoutId id="2147484164" r:id="rId2"/>
    <p:sldLayoutId id="2147484165" r:id="rId3"/>
    <p:sldLayoutId id="2147484166" r:id="rId4"/>
    <p:sldLayoutId id="2147484167" r:id="rId5"/>
    <p:sldLayoutId id="2147484168" r:id="rId6"/>
    <p:sldLayoutId id="2147484169" r:id="rId7"/>
    <p:sldLayoutId id="2147484170" r:id="rId8"/>
    <p:sldLayoutId id="2147484171" r:id="rId9"/>
    <p:sldLayoutId id="2147484172" r:id="rId10"/>
    <p:sldLayoutId id="2147484173"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5" name="Rectangle 1027"/>
          <p:cNvSpPr>
            <a:spLocks noGrp="1" noChangeArrowheads="1"/>
          </p:cNvSpPr>
          <p:nvPr>
            <p:ph type="dt" sz="half" idx="2"/>
          </p:nvPr>
        </p:nvSpPr>
        <p:spPr bwMode="auto">
          <a:xfrm>
            <a:off x="0" y="6524625"/>
            <a:ext cx="1219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750">
                <a:solidFill>
                  <a:srgbClr val="969696"/>
                </a:solidFill>
                <a:latin typeface="Arial" charset="0"/>
              </a:defRPr>
            </a:lvl1pPr>
          </a:lstStyle>
          <a:p>
            <a:pPr eaLnBrk="0" fontAlgn="base" hangingPunct="0">
              <a:spcBef>
                <a:spcPct val="0"/>
              </a:spcBef>
              <a:spcAft>
                <a:spcPct val="0"/>
              </a:spcAft>
              <a:defRPr/>
            </a:pPr>
            <a:r>
              <a:rPr lang="en-US"/>
              <a:t>As of: </a:t>
            </a:r>
          </a:p>
        </p:txBody>
      </p:sp>
      <p:sp>
        <p:nvSpPr>
          <p:cNvPr id="49156" name="Rectangle 1028"/>
          <p:cNvSpPr>
            <a:spLocks noGrp="1" noChangeArrowheads="1"/>
          </p:cNvSpPr>
          <p:nvPr>
            <p:ph type="sldNum" sz="quarter" idx="4"/>
          </p:nvPr>
        </p:nvSpPr>
        <p:spPr bwMode="auto">
          <a:xfrm>
            <a:off x="7988300" y="6524625"/>
            <a:ext cx="1143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750" smtClean="0">
                <a:solidFill>
                  <a:srgbClr val="7F7F7F"/>
                </a:solidFill>
              </a:defRPr>
            </a:lvl1pPr>
          </a:lstStyle>
          <a:p>
            <a:pPr eaLnBrk="0" fontAlgn="base" hangingPunct="0">
              <a:spcBef>
                <a:spcPct val="0"/>
              </a:spcBef>
              <a:spcAft>
                <a:spcPct val="0"/>
              </a:spcAft>
              <a:defRPr/>
            </a:pPr>
            <a:fld id="{FF343A96-1728-4113-8DB0-CA2AB94ACFB6}" type="slidenum">
              <a:rPr lang="en-US" altLang="en-US"/>
              <a:pPr eaLnBrk="0" fontAlgn="base" hangingPunct="0">
                <a:spcBef>
                  <a:spcPct val="0"/>
                </a:spcBef>
                <a:spcAft>
                  <a:spcPct val="0"/>
                </a:spcAft>
                <a:defRPr/>
              </a:pPr>
              <a:t>‹#›</a:t>
            </a:fld>
            <a:endParaRPr lang="en-US" altLang="en-US"/>
          </a:p>
        </p:txBody>
      </p:sp>
      <p:sp>
        <p:nvSpPr>
          <p:cNvPr id="1028" name="Text Box 1029"/>
          <p:cNvSpPr txBox="1">
            <a:spLocks noChangeArrowheads="1"/>
          </p:cNvSpPr>
          <p:nvPr/>
        </p:nvSpPr>
        <p:spPr bwMode="auto">
          <a:xfrm>
            <a:off x="1295400" y="6491289"/>
            <a:ext cx="65532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0" fontAlgn="base" hangingPunct="0">
              <a:spcBef>
                <a:spcPct val="50000"/>
              </a:spcBef>
              <a:spcAft>
                <a:spcPct val="0"/>
              </a:spcAft>
            </a:pPr>
            <a:r>
              <a:rPr lang="en-US" altLang="en-US" sz="1200" b="1" i="1">
                <a:solidFill>
                  <a:srgbClr val="000000"/>
                </a:solidFill>
                <a:latin typeface="Century Schoolbook" panose="02040604050505020304" pitchFamily="18" charset="0"/>
              </a:rPr>
              <a:t>I n t e g r i t y  -  S e r v i c e  -  E x c e l l e n c e</a:t>
            </a:r>
          </a:p>
        </p:txBody>
      </p:sp>
      <p:sp>
        <p:nvSpPr>
          <p:cNvPr id="1029" name="Rectangle 1030"/>
          <p:cNvSpPr>
            <a:spLocks noGrp="1" noChangeArrowheads="1"/>
          </p:cNvSpPr>
          <p:nvPr>
            <p:ph type="title"/>
          </p:nvPr>
        </p:nvSpPr>
        <p:spPr bwMode="auto">
          <a:xfrm>
            <a:off x="1663700" y="76200"/>
            <a:ext cx="7143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Line 1035"/>
          <p:cNvSpPr>
            <a:spLocks noChangeShapeType="1"/>
          </p:cNvSpPr>
          <p:nvPr/>
        </p:nvSpPr>
        <p:spPr bwMode="auto">
          <a:xfrm>
            <a:off x="381000" y="64516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1050">
              <a:solidFill>
                <a:srgbClr val="000000"/>
              </a:solidFill>
            </a:endParaRPr>
          </a:p>
        </p:txBody>
      </p:sp>
      <p:sp>
        <p:nvSpPr>
          <p:cNvPr id="1031" name="Line 1036"/>
          <p:cNvSpPr>
            <a:spLocks noChangeShapeType="1"/>
          </p:cNvSpPr>
          <p:nvPr/>
        </p:nvSpPr>
        <p:spPr bwMode="auto">
          <a:xfrm>
            <a:off x="381000" y="12319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1050">
              <a:solidFill>
                <a:srgbClr val="000000"/>
              </a:solidFill>
            </a:endParaRPr>
          </a:p>
        </p:txBody>
      </p:sp>
      <p:pic>
        <p:nvPicPr>
          <p:cNvPr id="1032" name="Picture 1037" descr="afsymbol"/>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92114" y="90490"/>
            <a:ext cx="1346200"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040"/>
          <p:cNvSpPr>
            <a:spLocks noGrp="1" noChangeArrowheads="1"/>
          </p:cNvSpPr>
          <p:nvPr>
            <p:ph type="body" idx="1"/>
          </p:nvPr>
        </p:nvSpPr>
        <p:spPr bwMode="auto">
          <a:xfrm>
            <a:off x="276226" y="1504950"/>
            <a:ext cx="8397875"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0"/>
            <a:r>
              <a:rPr lang="en-US" altLang="en-US"/>
              <a:t>2nd Bullet</a:t>
            </a:r>
          </a:p>
        </p:txBody>
      </p:sp>
    </p:spTree>
    <p:extLst>
      <p:ext uri="{BB962C8B-B14F-4D97-AF65-F5344CB8AC3E}">
        <p14:creationId xmlns:p14="http://schemas.microsoft.com/office/powerpoint/2010/main" val="3426255545"/>
      </p:ext>
    </p:extLst>
  </p:cSld>
  <p:clrMap bg1="lt1" tx1="dk1" bg2="lt2" tx2="dk2" accent1="accent1" accent2="accent2" accent3="accent3" accent4="accent4" accent5="accent5" accent6="accent6" hlink="hlink" folHlink="folHlink"/>
  <p:sldLayoutIdLst>
    <p:sldLayoutId id="2147484204" r:id="rId1"/>
    <p:sldLayoutId id="2147484205" r:id="rId2"/>
    <p:sldLayoutId id="2147484206" r:id="rId3"/>
    <p:sldLayoutId id="2147484207" r:id="rId4"/>
    <p:sldLayoutId id="2147484208" r:id="rId5"/>
    <p:sldLayoutId id="2147484209" r:id="rId6"/>
    <p:sldLayoutId id="2147484210" r:id="rId7"/>
    <p:sldLayoutId id="2147484211" r:id="rId8"/>
    <p:sldLayoutId id="2147484212" r:id="rId9"/>
    <p:sldLayoutId id="2147484213" r:id="rId10"/>
    <p:sldLayoutId id="2147484214" r:id="rId11"/>
    <p:sldLayoutId id="2147484215" r:id="rId12"/>
    <p:sldLayoutId id="2147484216" r:id="rId13"/>
    <p:sldLayoutId id="2147484217" r:id="rId14"/>
    <p:sldLayoutId id="2147484218" r:id="rId15"/>
  </p:sldLayoutIdLst>
  <p:hf hdr="0" ftr="0" dt="0"/>
  <p:txStyles>
    <p:titleStyle>
      <a:lvl1pPr algn="r" rtl="0" eaLnBrk="0" fontAlgn="base" hangingPunct="0">
        <a:spcBef>
          <a:spcPct val="0"/>
        </a:spcBef>
        <a:spcAft>
          <a:spcPct val="0"/>
        </a:spcAft>
        <a:defRPr sz="2700" b="1" i="1">
          <a:solidFill>
            <a:srgbClr val="151C77"/>
          </a:solidFill>
          <a:latin typeface="+mj-lt"/>
          <a:ea typeface="+mj-ea"/>
          <a:cs typeface="+mj-cs"/>
        </a:defRPr>
      </a:lvl1pPr>
      <a:lvl2pPr algn="r" rtl="0" eaLnBrk="0" fontAlgn="base" hangingPunct="0">
        <a:spcBef>
          <a:spcPct val="0"/>
        </a:spcBef>
        <a:spcAft>
          <a:spcPct val="0"/>
        </a:spcAft>
        <a:defRPr sz="2700" b="1" i="1">
          <a:solidFill>
            <a:srgbClr val="151C77"/>
          </a:solidFill>
          <a:latin typeface="Arial" charset="0"/>
        </a:defRPr>
      </a:lvl2pPr>
      <a:lvl3pPr algn="r" rtl="0" eaLnBrk="0" fontAlgn="base" hangingPunct="0">
        <a:spcBef>
          <a:spcPct val="0"/>
        </a:spcBef>
        <a:spcAft>
          <a:spcPct val="0"/>
        </a:spcAft>
        <a:defRPr sz="2700" b="1" i="1">
          <a:solidFill>
            <a:srgbClr val="151C77"/>
          </a:solidFill>
          <a:latin typeface="Arial" charset="0"/>
        </a:defRPr>
      </a:lvl3pPr>
      <a:lvl4pPr algn="r" rtl="0" eaLnBrk="0" fontAlgn="base" hangingPunct="0">
        <a:spcBef>
          <a:spcPct val="0"/>
        </a:spcBef>
        <a:spcAft>
          <a:spcPct val="0"/>
        </a:spcAft>
        <a:defRPr sz="2700" b="1" i="1">
          <a:solidFill>
            <a:srgbClr val="151C77"/>
          </a:solidFill>
          <a:latin typeface="Arial" charset="0"/>
        </a:defRPr>
      </a:lvl4pPr>
      <a:lvl5pPr algn="r" rtl="0" eaLnBrk="0" fontAlgn="base" hangingPunct="0">
        <a:spcBef>
          <a:spcPct val="0"/>
        </a:spcBef>
        <a:spcAft>
          <a:spcPct val="0"/>
        </a:spcAft>
        <a:defRPr sz="2700" b="1" i="1">
          <a:solidFill>
            <a:srgbClr val="151C77"/>
          </a:solidFill>
          <a:latin typeface="Arial" charset="0"/>
        </a:defRPr>
      </a:lvl5pPr>
      <a:lvl6pPr marL="342900" algn="r" rtl="0" eaLnBrk="0" fontAlgn="base" hangingPunct="0">
        <a:spcBef>
          <a:spcPct val="0"/>
        </a:spcBef>
        <a:spcAft>
          <a:spcPct val="0"/>
        </a:spcAft>
        <a:defRPr sz="2700" b="1" i="1">
          <a:solidFill>
            <a:srgbClr val="151C77"/>
          </a:solidFill>
          <a:latin typeface="Arial" charset="0"/>
        </a:defRPr>
      </a:lvl6pPr>
      <a:lvl7pPr marL="685800" algn="r" rtl="0" eaLnBrk="0" fontAlgn="base" hangingPunct="0">
        <a:spcBef>
          <a:spcPct val="0"/>
        </a:spcBef>
        <a:spcAft>
          <a:spcPct val="0"/>
        </a:spcAft>
        <a:defRPr sz="2700" b="1" i="1">
          <a:solidFill>
            <a:srgbClr val="151C77"/>
          </a:solidFill>
          <a:latin typeface="Arial" charset="0"/>
        </a:defRPr>
      </a:lvl7pPr>
      <a:lvl8pPr marL="1028700" algn="r" rtl="0" eaLnBrk="0" fontAlgn="base" hangingPunct="0">
        <a:spcBef>
          <a:spcPct val="0"/>
        </a:spcBef>
        <a:spcAft>
          <a:spcPct val="0"/>
        </a:spcAft>
        <a:defRPr sz="2700" b="1" i="1">
          <a:solidFill>
            <a:srgbClr val="151C77"/>
          </a:solidFill>
          <a:latin typeface="Arial" charset="0"/>
        </a:defRPr>
      </a:lvl8pPr>
      <a:lvl9pPr marL="1371600" algn="r" rtl="0" eaLnBrk="0" fontAlgn="base" hangingPunct="0">
        <a:spcBef>
          <a:spcPct val="0"/>
        </a:spcBef>
        <a:spcAft>
          <a:spcPct val="0"/>
        </a:spcAft>
        <a:defRPr sz="2700" b="1" i="1">
          <a:solidFill>
            <a:srgbClr val="151C77"/>
          </a:solidFill>
          <a:latin typeface="Arial" charset="0"/>
        </a:defRPr>
      </a:lvl9pPr>
    </p:titleStyle>
    <p:bodyStyle>
      <a:lvl1pPr marL="214313" indent="-214313" algn="l" rtl="0" eaLnBrk="0" fontAlgn="base" hangingPunct="0">
        <a:spcBef>
          <a:spcPct val="50000"/>
        </a:spcBef>
        <a:spcAft>
          <a:spcPct val="0"/>
        </a:spcAft>
        <a:buClr>
          <a:srgbClr val="151C77"/>
        </a:buClr>
        <a:buSzPct val="80000"/>
        <a:buFont typeface="Wingdings" panose="05000000000000000000" pitchFamily="2" charset="2"/>
        <a:buChar char="n"/>
        <a:defRPr sz="1500" b="1">
          <a:solidFill>
            <a:schemeClr val="tx1"/>
          </a:solidFill>
          <a:latin typeface="+mn-lt"/>
          <a:ea typeface="+mn-ea"/>
          <a:cs typeface="+mn-cs"/>
        </a:defRPr>
      </a:lvl1pPr>
      <a:lvl2pPr marL="516731" indent="-211931" algn="l" rtl="0" eaLnBrk="0" fontAlgn="base" hangingPunct="0">
        <a:spcBef>
          <a:spcPct val="25000"/>
        </a:spcBef>
        <a:spcAft>
          <a:spcPct val="0"/>
        </a:spcAft>
        <a:buClr>
          <a:srgbClr val="151C77"/>
        </a:buClr>
        <a:buSzPct val="80000"/>
        <a:buFont typeface="Wingdings" panose="05000000000000000000" pitchFamily="2" charset="2"/>
        <a:buChar char="n"/>
        <a:defRPr sz="1500" b="1">
          <a:solidFill>
            <a:schemeClr val="tx1"/>
          </a:solidFill>
          <a:latin typeface="+mn-lt"/>
        </a:defRPr>
      </a:lvl2pPr>
      <a:lvl3pPr marL="770335" indent="-167879" algn="l" rtl="0" eaLnBrk="0" fontAlgn="base" hangingPunct="0">
        <a:spcBef>
          <a:spcPct val="25000"/>
        </a:spcBef>
        <a:spcAft>
          <a:spcPct val="0"/>
        </a:spcAft>
        <a:buClr>
          <a:srgbClr val="151C77"/>
        </a:buClr>
        <a:buSzPct val="80000"/>
        <a:buFont typeface="Wingdings" panose="05000000000000000000" pitchFamily="2" charset="2"/>
        <a:buChar char="n"/>
        <a:defRPr sz="1500" b="1">
          <a:solidFill>
            <a:schemeClr val="tx1"/>
          </a:solidFill>
          <a:latin typeface="+mn-lt"/>
        </a:defRPr>
      </a:lvl3pPr>
      <a:lvl4pPr marL="1200150" indent="-171450" algn="l" rtl="0" eaLnBrk="0" fontAlgn="base" hangingPunct="0">
        <a:spcBef>
          <a:spcPct val="25000"/>
        </a:spcBef>
        <a:spcAft>
          <a:spcPct val="0"/>
        </a:spcAft>
        <a:buClr>
          <a:srgbClr val="151C77"/>
        </a:buClr>
        <a:buSzPct val="80000"/>
        <a:buFont typeface="Wingdings" panose="05000000000000000000" pitchFamily="2" charset="2"/>
        <a:buChar char="n"/>
        <a:defRPr sz="1500" b="1">
          <a:solidFill>
            <a:schemeClr val="tx1"/>
          </a:solidFill>
          <a:latin typeface="+mn-lt"/>
        </a:defRPr>
      </a:lvl4pPr>
      <a:lvl5pPr marL="1543050" indent="-171450" algn="l" rtl="0" eaLnBrk="0" fontAlgn="base" hangingPunct="0">
        <a:spcBef>
          <a:spcPct val="20000"/>
        </a:spcBef>
        <a:spcAft>
          <a:spcPct val="0"/>
        </a:spcAft>
        <a:buClr>
          <a:srgbClr val="003399"/>
        </a:buClr>
        <a:buSzPct val="80000"/>
        <a:buFont typeface="Wingdings" panose="05000000000000000000" pitchFamily="2" charset="2"/>
        <a:buChar char="n"/>
        <a:defRPr sz="1500">
          <a:solidFill>
            <a:schemeClr val="tx1"/>
          </a:solidFill>
          <a:latin typeface="+mn-lt"/>
        </a:defRPr>
      </a:lvl5pPr>
      <a:lvl6pPr marL="1885950" indent="-171450" algn="l" rtl="0" eaLnBrk="0" fontAlgn="base" hangingPunct="0">
        <a:spcBef>
          <a:spcPct val="20000"/>
        </a:spcBef>
        <a:spcAft>
          <a:spcPct val="0"/>
        </a:spcAft>
        <a:buClr>
          <a:srgbClr val="003399"/>
        </a:buClr>
        <a:buSzPct val="80000"/>
        <a:buFont typeface="Wingdings" pitchFamily="2" charset="2"/>
        <a:buChar char="n"/>
        <a:defRPr sz="1500">
          <a:solidFill>
            <a:schemeClr val="tx1"/>
          </a:solidFill>
          <a:latin typeface="+mn-lt"/>
        </a:defRPr>
      </a:lvl6pPr>
      <a:lvl7pPr marL="2228850" indent="-171450" algn="l" rtl="0" eaLnBrk="0" fontAlgn="base" hangingPunct="0">
        <a:spcBef>
          <a:spcPct val="20000"/>
        </a:spcBef>
        <a:spcAft>
          <a:spcPct val="0"/>
        </a:spcAft>
        <a:buClr>
          <a:srgbClr val="003399"/>
        </a:buClr>
        <a:buSzPct val="80000"/>
        <a:buFont typeface="Wingdings" pitchFamily="2" charset="2"/>
        <a:buChar char="n"/>
        <a:defRPr sz="1500">
          <a:solidFill>
            <a:schemeClr val="tx1"/>
          </a:solidFill>
          <a:latin typeface="+mn-lt"/>
        </a:defRPr>
      </a:lvl7pPr>
      <a:lvl8pPr marL="2571750" indent="-171450" algn="l" rtl="0" eaLnBrk="0" fontAlgn="base" hangingPunct="0">
        <a:spcBef>
          <a:spcPct val="20000"/>
        </a:spcBef>
        <a:spcAft>
          <a:spcPct val="0"/>
        </a:spcAft>
        <a:buClr>
          <a:srgbClr val="003399"/>
        </a:buClr>
        <a:buSzPct val="80000"/>
        <a:buFont typeface="Wingdings" pitchFamily="2" charset="2"/>
        <a:buChar char="n"/>
        <a:defRPr sz="1500">
          <a:solidFill>
            <a:schemeClr val="tx1"/>
          </a:solidFill>
          <a:latin typeface="+mn-lt"/>
        </a:defRPr>
      </a:lvl8pPr>
      <a:lvl9pPr marL="2914650" indent="-171450" algn="l" rtl="0" eaLnBrk="0" fontAlgn="base" hangingPunct="0">
        <a:spcBef>
          <a:spcPct val="20000"/>
        </a:spcBef>
        <a:spcAft>
          <a:spcPct val="0"/>
        </a:spcAft>
        <a:buClr>
          <a:srgbClr val="003399"/>
        </a:buClr>
        <a:buSzPct val="80000"/>
        <a:buFont typeface="Wingdings" pitchFamily="2" charset="2"/>
        <a:buChar char="n"/>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cs2.eis.af.mil/sites/10263/dir/integration/execution/Secretariat/Forms/AllItems.asp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hyperlink" Target="https://cs2.eis.af.mil/sites/10263/dir/integration/execution/Secretariat/Forms/AllItems.aspx" TargetMode="External"/><Relationship Id="rId1" Type="http://schemas.openxmlformats.org/officeDocument/2006/relationships/slideLayout" Target="../slideLayouts/slideLayout31.xml"/></Relationships>
</file>

<file path=ppt/slides/_rels/slide35.xml.rels><?xml version="1.0" encoding="UTF-8" standalone="yes"?>
<Relationships xmlns="http://schemas.openxmlformats.org/package/2006/relationships"><Relationship Id="rId2" Type="http://schemas.openxmlformats.org/officeDocument/2006/relationships/hyperlink" Target="https://cs2.eis.af.mil/sites/10263/dir/integration/execution/Secretariat/Forms/AllItems.aspx" TargetMode="External"/><Relationship Id="rId1" Type="http://schemas.openxmlformats.org/officeDocument/2006/relationships/slideLayout" Target="../slideLayouts/slideLayout31.xml"/></Relationships>
</file>

<file path=ppt/slides/_rels/slide36.xml.rels><?xml version="1.0" encoding="UTF-8" standalone="yes"?>
<Relationships xmlns="http://schemas.openxmlformats.org/package/2006/relationships"><Relationship Id="rId3" Type="http://schemas.openxmlformats.org/officeDocument/2006/relationships/hyperlink" Target="https://cs2.eis.af.mil/sites/10263/dir/integration/execution/Secretariat/Forms/AllItems.aspx" TargetMode="External"/><Relationship Id="rId2" Type="http://schemas.openxmlformats.org/officeDocument/2006/relationships/hyperlink" Target="http://www.govcagecodes.com/" TargetMode="External"/><Relationship Id="rId1" Type="http://schemas.openxmlformats.org/officeDocument/2006/relationships/slideLayout" Target="../slideLayouts/slideLayout31.xml"/></Relationships>
</file>

<file path=ppt/slides/_rels/slide37.xml.rels><?xml version="1.0" encoding="UTF-8" standalone="yes"?>
<Relationships xmlns="http://schemas.openxmlformats.org/package/2006/relationships"><Relationship Id="rId2" Type="http://schemas.openxmlformats.org/officeDocument/2006/relationships/hyperlink" Target="https://cs2.eis.af.mil/sites/10263/dir/integration/execution/Secretariat/Forms/AllItems.aspx" TargetMode="External"/><Relationship Id="rId1" Type="http://schemas.openxmlformats.org/officeDocument/2006/relationships/slideLayout" Target="../slideLayouts/slideLayout3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39.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solidFill>
                  <a:srgbClr val="7030A0"/>
                </a:solidFill>
              </a:rPr>
              <a:t>Box used to identify where SSRA and ESC should be considered</a:t>
            </a:r>
          </a:p>
          <a:p>
            <a:r>
              <a:rPr lang="en-US" dirty="0">
                <a:solidFill>
                  <a:srgbClr val="7030A0"/>
                </a:solidFill>
              </a:rPr>
              <a:t>Purple text used to add considerations </a:t>
            </a:r>
            <a:r>
              <a:rPr lang="en-US">
                <a:solidFill>
                  <a:srgbClr val="7030A0"/>
                </a:solidFill>
              </a:rPr>
              <a:t>for SSRA </a:t>
            </a:r>
            <a:r>
              <a:rPr lang="en-US" dirty="0">
                <a:solidFill>
                  <a:srgbClr val="7030A0"/>
                </a:solidFill>
              </a:rPr>
              <a:t>and ESC:</a:t>
            </a:r>
          </a:p>
          <a:p>
            <a:pPr lvl="2">
              <a:spcBef>
                <a:spcPct val="0"/>
              </a:spcBef>
              <a:buFont typeface="Wingdings" panose="05000000000000000000" pitchFamily="2" charset="2"/>
              <a:buChar char="§"/>
            </a:pPr>
            <a:r>
              <a:rPr lang="en-US" altLang="en-US" sz="1200" dirty="0">
                <a:solidFill>
                  <a:srgbClr val="7030A0"/>
                </a:solidFill>
              </a:rPr>
              <a:t>Spectrum Supportability Risk Assessment Status</a:t>
            </a:r>
          </a:p>
          <a:p>
            <a:pPr lvl="2">
              <a:spcBef>
                <a:spcPct val="0"/>
              </a:spcBef>
              <a:buFont typeface="Wingdings" panose="05000000000000000000" pitchFamily="2" charset="2"/>
              <a:buChar char="§"/>
            </a:pPr>
            <a:r>
              <a:rPr lang="en-US" altLang="en-US" sz="1200" dirty="0">
                <a:solidFill>
                  <a:srgbClr val="7030A0"/>
                </a:solidFill>
              </a:rPr>
              <a:t>Equipment Spectrum Certification Stage</a:t>
            </a:r>
          </a:p>
          <a:p>
            <a:pPr lvl="2">
              <a:spcBef>
                <a:spcPct val="0"/>
              </a:spcBef>
              <a:buFont typeface="Wingdings" panose="05000000000000000000" pitchFamily="2" charset="2"/>
              <a:buChar char="§"/>
            </a:pPr>
            <a:endParaRPr lang="en-US" sz="1600" dirty="0"/>
          </a:p>
          <a:p>
            <a:pPr lvl="2">
              <a:spcBef>
                <a:spcPct val="0"/>
              </a:spcBef>
              <a:buFont typeface="Wingdings" panose="05000000000000000000" pitchFamily="2" charset="2"/>
              <a:buChar char="§"/>
            </a:pPr>
            <a:r>
              <a:rPr lang="en-US" b="0" dirty="0" err="1"/>
              <a:t>DoDI</a:t>
            </a:r>
            <a:r>
              <a:rPr lang="en-US" b="0" dirty="0"/>
              <a:t> 4650.01  page 12 covers Spectrum Supportability Risk Assessment.  Consider Spectrum Supportability Risk Assessment Status:</a:t>
            </a:r>
          </a:p>
          <a:p>
            <a:pPr marL="602456" lvl="2" indent="0">
              <a:spcBef>
                <a:spcPct val="0"/>
              </a:spcBef>
              <a:buNone/>
            </a:pPr>
            <a:r>
              <a:rPr lang="en-US" b="0" dirty="0"/>
              <a:t>   Equipment Spectrum Certification Stage </a:t>
            </a:r>
            <a:endParaRPr lang="en-US" dirty="0"/>
          </a:p>
        </p:txBody>
      </p:sp>
      <p:sp>
        <p:nvSpPr>
          <p:cNvPr id="4" name="Slide Number Placeholder 3"/>
          <p:cNvSpPr>
            <a:spLocks noGrp="1"/>
          </p:cNvSpPr>
          <p:nvPr>
            <p:ph type="sldNum" sz="quarter" idx="11"/>
          </p:nvPr>
        </p:nvSpPr>
        <p:spPr/>
        <p:txBody>
          <a:bodyPr/>
          <a:lstStyle/>
          <a:p>
            <a:pPr defTabSz="685800" eaLnBrk="1" fontAlgn="auto" hangingPunct="1">
              <a:spcBef>
                <a:spcPts val="0"/>
              </a:spcBef>
              <a:spcAft>
                <a:spcPts val="0"/>
              </a:spcAft>
              <a:defRPr/>
            </a:pPr>
            <a:fld id="{D4DBAD9A-40A1-40C2-9A00-374A8DB796F0}" type="slidenum">
              <a:rPr lang="en-US" altLang="en-US">
                <a:latin typeface="Arial"/>
              </a:rPr>
              <a:pPr defTabSz="685800" eaLnBrk="1" fontAlgn="auto" hangingPunct="1">
                <a:spcBef>
                  <a:spcPts val="0"/>
                </a:spcBef>
                <a:spcAft>
                  <a:spcPts val="0"/>
                </a:spcAft>
                <a:defRPr/>
              </a:pPr>
              <a:t>1</a:t>
            </a:fld>
            <a:endParaRPr lang="en-US" altLang="en-US">
              <a:solidFill>
                <a:srgbClr val="808080"/>
              </a:solidFill>
              <a:latin typeface="Arial"/>
            </a:endParaRPr>
          </a:p>
        </p:txBody>
      </p:sp>
    </p:spTree>
    <p:extLst>
      <p:ext uri="{BB962C8B-B14F-4D97-AF65-F5344CB8AC3E}">
        <p14:creationId xmlns:p14="http://schemas.microsoft.com/office/powerpoint/2010/main" val="918334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 name="Text Box 202"/>
          <p:cNvSpPr txBox="1">
            <a:spLocks noChangeArrowheads="1"/>
          </p:cNvSpPr>
          <p:nvPr/>
        </p:nvSpPr>
        <p:spPr bwMode="auto">
          <a:xfrm>
            <a:off x="762000" y="1419225"/>
            <a:ext cx="3200400" cy="400050"/>
          </a:xfrm>
          <a:prstGeom prst="rect">
            <a:avLst/>
          </a:prstGeom>
          <a:noFill/>
          <a:ln w="9525">
            <a:noFill/>
            <a:miter lim="800000"/>
            <a:headEnd/>
            <a:tailEnd/>
          </a:ln>
          <a:effectLst/>
        </p:spPr>
        <p:txBody>
          <a:bodyPr>
            <a:spAutoFit/>
          </a:bodyPr>
          <a:lstStyle/>
          <a:p>
            <a:pPr algn="ctr">
              <a:spcBef>
                <a:spcPct val="50000"/>
              </a:spcBef>
              <a:defRPr/>
            </a:pPr>
            <a:r>
              <a:rPr lang="en-US" sz="2000" b="1" dirty="0">
                <a:solidFill>
                  <a:schemeClr val="tx2">
                    <a:lumMod val="75000"/>
                  </a:schemeClr>
                </a:solidFill>
                <a:latin typeface="+mn-lt"/>
              </a:rPr>
              <a:t>Affordability Goals</a:t>
            </a:r>
          </a:p>
        </p:txBody>
      </p:sp>
      <p:sp>
        <p:nvSpPr>
          <p:cNvPr id="2297" name="Text Box 249"/>
          <p:cNvSpPr txBox="1">
            <a:spLocks noChangeArrowheads="1"/>
          </p:cNvSpPr>
          <p:nvPr/>
        </p:nvSpPr>
        <p:spPr bwMode="auto">
          <a:xfrm>
            <a:off x="4676775" y="1406525"/>
            <a:ext cx="4086225" cy="400050"/>
          </a:xfrm>
          <a:prstGeom prst="rect">
            <a:avLst/>
          </a:prstGeom>
          <a:noFill/>
          <a:ln w="9525">
            <a:noFill/>
            <a:miter lim="800000"/>
            <a:headEnd/>
            <a:tailEnd/>
          </a:ln>
          <a:effectLst/>
        </p:spPr>
        <p:txBody>
          <a:bodyPr>
            <a:spAutoFit/>
          </a:bodyPr>
          <a:lstStyle/>
          <a:p>
            <a:pPr algn="ctr">
              <a:spcBef>
                <a:spcPct val="50000"/>
              </a:spcBef>
              <a:defRPr/>
            </a:pPr>
            <a:r>
              <a:rPr lang="en-US" sz="2000" b="1" dirty="0">
                <a:solidFill>
                  <a:schemeClr val="tx2">
                    <a:lumMod val="75000"/>
                  </a:schemeClr>
                </a:solidFill>
                <a:latin typeface="+mn-lt"/>
              </a:rPr>
              <a:t>Cost Drivers &amp; Trade Excursions Plan</a:t>
            </a:r>
          </a:p>
        </p:txBody>
      </p:sp>
      <p:sp>
        <p:nvSpPr>
          <p:cNvPr id="76" name="Text Box 912"/>
          <p:cNvSpPr txBox="1">
            <a:spLocks noChangeArrowheads="1"/>
          </p:cNvSpPr>
          <p:nvPr/>
        </p:nvSpPr>
        <p:spPr bwMode="auto">
          <a:xfrm>
            <a:off x="596900" y="244475"/>
            <a:ext cx="8166100" cy="892175"/>
          </a:xfrm>
          <a:prstGeom prst="rect">
            <a:avLst/>
          </a:prstGeom>
          <a:noFill/>
          <a:ln w="9525">
            <a:noFill/>
            <a:miter lim="800000"/>
            <a:headEnd/>
            <a:tailEnd/>
          </a:ln>
          <a:effectLst/>
        </p:spPr>
        <p:txBody>
          <a:bodyPr>
            <a:spAutoFit/>
          </a:bodyPr>
          <a:lstStyle/>
          <a:p>
            <a:pPr algn="r">
              <a:spcBef>
                <a:spcPts val="0"/>
              </a:spcBef>
              <a:defRPr/>
            </a:pPr>
            <a:r>
              <a:rPr lang="en-US" sz="3200" b="1" i="1" dirty="0">
                <a:solidFill>
                  <a:srgbClr val="002060"/>
                </a:solidFill>
                <a:latin typeface="+mj-lt"/>
              </a:rPr>
              <a:t> </a:t>
            </a:r>
            <a:r>
              <a:rPr lang="en-US" sz="3200" b="1" i="1" dirty="0">
                <a:solidFill>
                  <a:srgbClr val="151C77"/>
                </a:solidFill>
                <a:latin typeface="+mj-lt"/>
              </a:rPr>
              <a:t>Affordability Caps: </a:t>
            </a:r>
          </a:p>
          <a:p>
            <a:pPr algn="r">
              <a:spcBef>
                <a:spcPts val="0"/>
              </a:spcBef>
              <a:defRPr/>
            </a:pPr>
            <a:r>
              <a:rPr lang="en-US" sz="2000" b="1" i="1" dirty="0">
                <a:solidFill>
                  <a:srgbClr val="151C77"/>
                </a:solidFill>
                <a:latin typeface="+mj-lt"/>
              </a:rPr>
              <a:t>Notional  System </a:t>
            </a:r>
          </a:p>
        </p:txBody>
      </p:sp>
      <p:sp>
        <p:nvSpPr>
          <p:cNvPr id="52229" name="Rectangle 17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aphicFrame>
        <p:nvGraphicFramePr>
          <p:cNvPr id="81" name="Group 919"/>
          <p:cNvGraphicFramePr>
            <a:graphicFrameLocks noGrp="1"/>
          </p:cNvGraphicFramePr>
          <p:nvPr/>
        </p:nvGraphicFramePr>
        <p:xfrm>
          <a:off x="352425" y="1793875"/>
          <a:ext cx="4191000" cy="1803401"/>
        </p:xfrm>
        <a:graphic>
          <a:graphicData uri="http://schemas.openxmlformats.org/drawingml/2006/table">
            <a:tbl>
              <a:tblPr/>
              <a:tblGrid>
                <a:gridCol w="2195286">
                  <a:extLst>
                    <a:ext uri="{9D8B030D-6E8A-4147-A177-3AD203B41FA5}">
                      <a16:colId xmlns:a16="http://schemas.microsoft.com/office/drawing/2014/main" val="20000"/>
                    </a:ext>
                  </a:extLst>
                </a:gridCol>
                <a:gridCol w="1995714">
                  <a:extLst>
                    <a:ext uri="{9D8B030D-6E8A-4147-A177-3AD203B41FA5}">
                      <a16:colId xmlns:a16="http://schemas.microsoft.com/office/drawing/2014/main" val="20001"/>
                    </a:ext>
                  </a:extLst>
                </a:gridCol>
              </a:tblGrid>
              <a:tr h="74404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bg1"/>
                          </a:solidFill>
                          <a:effectLst/>
                          <a:latin typeface="Arial" charset="0"/>
                        </a:rPr>
                        <a:t>Description</a:t>
                      </a:r>
                    </a:p>
                  </a:txBody>
                  <a:tcPr marT="45714" marB="45714"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bg1"/>
                          </a:solidFill>
                          <a:effectLst/>
                          <a:latin typeface="Arial" charset="0"/>
                        </a:rPr>
                        <a:t>Cost Target</a:t>
                      </a: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val="10000"/>
                  </a:ext>
                </a:extLst>
              </a:tr>
              <a:tr h="5444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bg1"/>
                          </a:solidFill>
                          <a:effectLst/>
                          <a:latin typeface="Arial" charset="0"/>
                        </a:rPr>
                        <a:t>APUC</a:t>
                      </a:r>
                    </a:p>
                  </a:txBody>
                  <a:tcPr marT="45714" marB="4571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algn="ctr"/>
                      <a:r>
                        <a:rPr lang="en-US" sz="1200" dirty="0">
                          <a:latin typeface="Arial" pitchFamily="34" charset="0"/>
                          <a:cs typeface="Arial" pitchFamily="34" charset="0"/>
                        </a:rPr>
                        <a:t>$27.8M</a:t>
                      </a: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1"/>
                  </a:ext>
                </a:extLst>
              </a:tr>
              <a:tr h="51493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bg1"/>
                          </a:solidFill>
                          <a:effectLst/>
                          <a:latin typeface="Arial" charset="0"/>
                        </a:rPr>
                        <a:t>O&amp;S</a:t>
                      </a:r>
                    </a:p>
                  </a:txBody>
                  <a:tcPr marT="45714" marB="4571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$40.3B</a:t>
                      </a: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2"/>
                  </a:ext>
                </a:extLst>
              </a:tr>
            </a:tbl>
          </a:graphicData>
        </a:graphic>
      </p:graphicFrame>
      <p:sp>
        <p:nvSpPr>
          <p:cNvPr id="52244" name="Rectangle 17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aphicFrame>
        <p:nvGraphicFramePr>
          <p:cNvPr id="65" name="Table 64"/>
          <p:cNvGraphicFramePr>
            <a:graphicFrameLocks noGrp="1"/>
          </p:cNvGraphicFramePr>
          <p:nvPr/>
        </p:nvGraphicFramePr>
        <p:xfrm>
          <a:off x="4648200" y="1812925"/>
          <a:ext cx="4191001" cy="3505201"/>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838201">
                  <a:extLst>
                    <a:ext uri="{9D8B030D-6E8A-4147-A177-3AD203B41FA5}">
                      <a16:colId xmlns:a16="http://schemas.microsoft.com/office/drawing/2014/main" val="20002"/>
                    </a:ext>
                  </a:extLst>
                </a:gridCol>
              </a:tblGrid>
              <a:tr h="503122">
                <a:tc>
                  <a:txBody>
                    <a:bodyPr/>
                    <a:lstStyle/>
                    <a:p>
                      <a:pPr algn="ctr"/>
                      <a:r>
                        <a:rPr lang="en-US" sz="1100" dirty="0">
                          <a:latin typeface="Arial Narrow" pitchFamily="34" charset="0"/>
                        </a:rPr>
                        <a:t>Description</a:t>
                      </a:r>
                    </a:p>
                  </a:txBody>
                  <a:tcPr anchor="ctr">
                    <a:solidFill>
                      <a:schemeClr val="accent1">
                        <a:lumMod val="75000"/>
                      </a:schemeClr>
                    </a:solidFill>
                  </a:tcPr>
                </a:tc>
                <a:tc>
                  <a:txBody>
                    <a:bodyPr/>
                    <a:lstStyle/>
                    <a:p>
                      <a:pPr algn="ctr"/>
                      <a:r>
                        <a:rPr lang="en-US" sz="1100" dirty="0">
                          <a:latin typeface="Arial Narrow" pitchFamily="34" charset="0"/>
                        </a:rPr>
                        <a:t>Trade Excursion</a:t>
                      </a:r>
                    </a:p>
                  </a:txBody>
                  <a:tcPr anchor="ctr">
                    <a:solidFill>
                      <a:schemeClr val="accent1">
                        <a:lumMod val="75000"/>
                      </a:schemeClr>
                    </a:solidFill>
                  </a:tcPr>
                </a:tc>
                <a:tc>
                  <a:txBody>
                    <a:bodyPr/>
                    <a:lstStyle/>
                    <a:p>
                      <a:pPr algn="ctr"/>
                      <a:r>
                        <a:rPr lang="en-US" sz="1100" dirty="0">
                          <a:latin typeface="Arial Narrow" pitchFamily="34" charset="0"/>
                        </a:rPr>
                        <a:t>Date</a:t>
                      </a:r>
                    </a:p>
                  </a:txBody>
                  <a:tcPr anchor="ctr">
                    <a:solidFill>
                      <a:schemeClr val="accent1">
                        <a:lumMod val="75000"/>
                      </a:schemeClr>
                    </a:solidFill>
                  </a:tcPr>
                </a:tc>
                <a:extLst>
                  <a:ext uri="{0D108BD9-81ED-4DB2-BD59-A6C34878D82A}">
                    <a16:rowId xmlns:a16="http://schemas.microsoft.com/office/drawing/2014/main" val="10000"/>
                  </a:ext>
                </a:extLst>
              </a:tr>
              <a:tr h="517744">
                <a:tc>
                  <a:txBody>
                    <a:bodyPr/>
                    <a:lstStyle/>
                    <a:p>
                      <a:pPr algn="l"/>
                      <a:r>
                        <a:rPr lang="en-US" sz="900" b="1" dirty="0">
                          <a:latin typeface="Arial Narrow" pitchFamily="34" charset="0"/>
                        </a:rPr>
                        <a:t>  -</a:t>
                      </a:r>
                      <a:r>
                        <a:rPr lang="en-US" sz="900" b="1" baseline="0" dirty="0">
                          <a:latin typeface="Arial Narrow" pitchFamily="34" charset="0"/>
                        </a:rPr>
                        <a:t> </a:t>
                      </a:r>
                      <a:r>
                        <a:rPr lang="en-US" sz="900" b="1" dirty="0">
                          <a:latin typeface="Arial Narrow" pitchFamily="34" charset="0"/>
                        </a:rPr>
                        <a:t>Range Readjustment</a:t>
                      </a:r>
                    </a:p>
                  </a:txBody>
                  <a:tcPr anchor="ctr">
                    <a:solidFill>
                      <a:schemeClr val="bg1">
                        <a:lumMod val="85000"/>
                      </a:schemeClr>
                    </a:solidFill>
                  </a:tcPr>
                </a:tc>
                <a:tc>
                  <a:txBody>
                    <a:bodyPr/>
                    <a:lstStyle/>
                    <a:p>
                      <a:pPr algn="ctr"/>
                      <a:r>
                        <a:rPr lang="en-US" sz="900" dirty="0"/>
                        <a:t>Speed/Range</a:t>
                      </a:r>
                      <a:r>
                        <a:rPr lang="en-US" sz="900" baseline="0" dirty="0"/>
                        <a:t> Tradeoff Review</a:t>
                      </a:r>
                      <a:endParaRPr lang="en-US" sz="900" dirty="0"/>
                    </a:p>
                  </a:txBody>
                  <a:tcPr anchor="ctr">
                    <a:solidFill>
                      <a:schemeClr val="bg1">
                        <a:lumMod val="85000"/>
                      </a:schemeClr>
                    </a:solidFill>
                  </a:tcPr>
                </a:tc>
                <a:tc>
                  <a:txBody>
                    <a:bodyPr/>
                    <a:lstStyle/>
                    <a:p>
                      <a:pPr algn="ctr"/>
                      <a:r>
                        <a:rPr lang="en-US" sz="900" dirty="0"/>
                        <a:t>2Q FY11</a:t>
                      </a:r>
                    </a:p>
                  </a:txBody>
                  <a:tcPr anchor="ctr">
                    <a:solidFill>
                      <a:schemeClr val="bg1">
                        <a:lumMod val="85000"/>
                      </a:schemeClr>
                    </a:solidFill>
                  </a:tcPr>
                </a:tc>
                <a:extLst>
                  <a:ext uri="{0D108BD9-81ED-4DB2-BD59-A6C34878D82A}">
                    <a16:rowId xmlns:a16="http://schemas.microsoft.com/office/drawing/2014/main" val="10001"/>
                  </a:ext>
                </a:extLst>
              </a:tr>
              <a:tr h="518134">
                <a:tc>
                  <a:txBody>
                    <a:bodyPr/>
                    <a:lstStyle/>
                    <a:p>
                      <a:pPr algn="l"/>
                      <a:r>
                        <a:rPr lang="en-US" sz="900" b="1" dirty="0">
                          <a:latin typeface="Arial Narrow" pitchFamily="34" charset="0"/>
                        </a:rPr>
                        <a:t>  - Reliability Growth</a:t>
                      </a:r>
                    </a:p>
                  </a:txBody>
                  <a:tcPr anchor="ctr">
                    <a:solidFill>
                      <a:schemeClr val="bg1">
                        <a:lumMod val="85000"/>
                      </a:schemeClr>
                    </a:solidFill>
                  </a:tcPr>
                </a:tc>
                <a:tc>
                  <a:txBody>
                    <a:bodyPr/>
                    <a:lstStyle/>
                    <a:p>
                      <a:pPr algn="ctr"/>
                      <a:r>
                        <a:rPr lang="en-US" sz="900" dirty="0"/>
                        <a:t>RAM Study</a:t>
                      </a:r>
                    </a:p>
                  </a:txBody>
                  <a:tcPr anchor="ctr">
                    <a:solidFill>
                      <a:schemeClr val="bg1">
                        <a:lumMod val="85000"/>
                      </a:schemeClr>
                    </a:solidFill>
                  </a:tcPr>
                </a:tc>
                <a:tc>
                  <a:txBody>
                    <a:bodyPr/>
                    <a:lstStyle/>
                    <a:p>
                      <a:pPr algn="ctr"/>
                      <a:r>
                        <a:rPr lang="en-US" sz="900" dirty="0"/>
                        <a:t>3Q FY11</a:t>
                      </a:r>
                    </a:p>
                  </a:txBody>
                  <a:tcPr anchor="ctr">
                    <a:solidFill>
                      <a:schemeClr val="bg1">
                        <a:lumMod val="85000"/>
                      </a:schemeClr>
                    </a:solidFill>
                  </a:tcPr>
                </a:tc>
                <a:extLst>
                  <a:ext uri="{0D108BD9-81ED-4DB2-BD59-A6C34878D82A}">
                    <a16:rowId xmlns:a16="http://schemas.microsoft.com/office/drawing/2014/main" val="10002"/>
                  </a:ext>
                </a:extLst>
              </a:tr>
              <a:tr h="406520">
                <a:tc>
                  <a:txBody>
                    <a:bodyPr/>
                    <a:lstStyle/>
                    <a:p>
                      <a:pPr algn="l"/>
                      <a:r>
                        <a:rPr lang="en-US" sz="900" b="1" dirty="0">
                          <a:latin typeface="Arial Narrow" pitchFamily="34" charset="0"/>
                        </a:rPr>
                        <a:t>  - Engine Redesign</a:t>
                      </a:r>
                    </a:p>
                  </a:txBody>
                  <a:tcPr anchor="ctr">
                    <a:solidFill>
                      <a:schemeClr val="bg1">
                        <a:lumMod val="85000"/>
                      </a:schemeClr>
                    </a:solidFill>
                  </a:tcPr>
                </a:tc>
                <a:tc>
                  <a:txBody>
                    <a:bodyPr/>
                    <a:lstStyle/>
                    <a:p>
                      <a:pPr algn="ctr"/>
                      <a:r>
                        <a:rPr lang="en-US" sz="900" dirty="0"/>
                        <a:t>NAVAIR /CTR</a:t>
                      </a:r>
                      <a:r>
                        <a:rPr lang="en-US" sz="900" baseline="0" dirty="0"/>
                        <a:t> Focus Group</a:t>
                      </a:r>
                      <a:endParaRPr lang="en-US" sz="900" dirty="0"/>
                    </a:p>
                  </a:txBody>
                  <a:tcPr anchor="ctr">
                    <a:solidFill>
                      <a:schemeClr val="bg1">
                        <a:lumMod val="85000"/>
                      </a:schemeClr>
                    </a:solidFill>
                  </a:tcPr>
                </a:tc>
                <a:tc>
                  <a:txBody>
                    <a:bodyPr/>
                    <a:lstStyle/>
                    <a:p>
                      <a:pPr algn="ctr"/>
                      <a:r>
                        <a:rPr lang="en-US" sz="900" dirty="0"/>
                        <a:t>3Q FY11</a:t>
                      </a:r>
                    </a:p>
                  </a:txBody>
                  <a:tcPr anchor="ctr">
                    <a:solidFill>
                      <a:schemeClr val="bg1">
                        <a:lumMod val="85000"/>
                      </a:schemeClr>
                    </a:solidFill>
                  </a:tcPr>
                </a:tc>
                <a:extLst>
                  <a:ext uri="{0D108BD9-81ED-4DB2-BD59-A6C34878D82A}">
                    <a16:rowId xmlns:a16="http://schemas.microsoft.com/office/drawing/2014/main" val="10003"/>
                  </a:ext>
                </a:extLst>
              </a:tr>
              <a:tr h="518134">
                <a:tc>
                  <a:txBody>
                    <a:bodyPr/>
                    <a:lstStyle/>
                    <a:p>
                      <a:pPr algn="l"/>
                      <a:r>
                        <a:rPr lang="en-US" sz="900" b="1" dirty="0">
                          <a:latin typeface="Arial Narrow" pitchFamily="34" charset="0"/>
                        </a:rPr>
                        <a:t>  - Prognostics</a:t>
                      </a:r>
                      <a:r>
                        <a:rPr lang="en-US" sz="900" b="1" baseline="0" dirty="0">
                          <a:latin typeface="Arial Narrow" pitchFamily="34" charset="0"/>
                        </a:rPr>
                        <a:t> &amp; Health Mgmt.</a:t>
                      </a:r>
                      <a:endParaRPr lang="en-US" sz="900" b="1" dirty="0">
                        <a:latin typeface="Arial Narrow" pitchFamily="34" charset="0"/>
                      </a:endParaRPr>
                    </a:p>
                  </a:txBody>
                  <a:tcPr anchor="ctr">
                    <a:solidFill>
                      <a:schemeClr val="bg1">
                        <a:lumMod val="85000"/>
                      </a:schemeClr>
                    </a:solidFill>
                  </a:tcPr>
                </a:tc>
                <a:tc>
                  <a:txBody>
                    <a:bodyPr/>
                    <a:lstStyle/>
                    <a:p>
                      <a:pPr algn="ctr"/>
                      <a:r>
                        <a:rPr lang="en-US" sz="900" dirty="0"/>
                        <a:t>Independent Logistics</a:t>
                      </a:r>
                      <a:r>
                        <a:rPr lang="en-US" sz="900" baseline="0" dirty="0"/>
                        <a:t> Assessment</a:t>
                      </a:r>
                      <a:endParaRPr lang="en-US" sz="900" dirty="0"/>
                    </a:p>
                  </a:txBody>
                  <a:tcPr anchor="ctr">
                    <a:solidFill>
                      <a:schemeClr val="bg1">
                        <a:lumMod val="85000"/>
                      </a:schemeClr>
                    </a:solidFill>
                  </a:tcPr>
                </a:tc>
                <a:tc>
                  <a:txBody>
                    <a:bodyPr/>
                    <a:lstStyle/>
                    <a:p>
                      <a:pPr algn="ctr"/>
                      <a:r>
                        <a:rPr lang="en-US" sz="900" dirty="0"/>
                        <a:t>3Q FY12</a:t>
                      </a:r>
                    </a:p>
                  </a:txBody>
                  <a:tcPr anchor="ctr">
                    <a:solidFill>
                      <a:schemeClr val="bg1">
                        <a:lumMod val="85000"/>
                      </a:schemeClr>
                    </a:solidFill>
                  </a:tcPr>
                </a:tc>
                <a:extLst>
                  <a:ext uri="{0D108BD9-81ED-4DB2-BD59-A6C34878D82A}">
                    <a16:rowId xmlns:a16="http://schemas.microsoft.com/office/drawing/2014/main" val="10004"/>
                  </a:ext>
                </a:extLst>
              </a:tr>
              <a:tr h="517744">
                <a:tc>
                  <a:txBody>
                    <a:bodyPr/>
                    <a:lstStyle/>
                    <a:p>
                      <a:pPr algn="l"/>
                      <a:r>
                        <a:rPr lang="en-US" sz="900" b="1" dirty="0">
                          <a:latin typeface="Arial Narrow" pitchFamily="34" charset="0"/>
                        </a:rPr>
                        <a:t>  - F/A-XY</a:t>
                      </a:r>
                      <a:r>
                        <a:rPr lang="en-US" sz="900" b="1" baseline="0" dirty="0">
                          <a:latin typeface="Arial Narrow" pitchFamily="34" charset="0"/>
                        </a:rPr>
                        <a:t> Avionics Reuse</a:t>
                      </a:r>
                      <a:endParaRPr lang="en-US" sz="900" b="1" dirty="0">
                        <a:latin typeface="Arial Narrow" pitchFamily="34" charset="0"/>
                      </a:endParaRPr>
                    </a:p>
                  </a:txBody>
                  <a:tcPr anchor="ctr">
                    <a:solidFill>
                      <a:schemeClr val="bg1">
                        <a:lumMod val="85000"/>
                      </a:schemeClr>
                    </a:solidFill>
                  </a:tcPr>
                </a:tc>
                <a:tc>
                  <a:txBody>
                    <a:bodyPr/>
                    <a:lstStyle/>
                    <a:p>
                      <a:pPr algn="ctr"/>
                      <a:r>
                        <a:rPr lang="en-US" sz="900" dirty="0"/>
                        <a:t>NAVAIR</a:t>
                      </a:r>
                      <a:r>
                        <a:rPr lang="en-US" sz="900" baseline="0" dirty="0"/>
                        <a:t> Tiger Team</a:t>
                      </a:r>
                      <a:endParaRPr lang="en-US" sz="900" dirty="0"/>
                    </a:p>
                  </a:txBody>
                  <a:tcPr anchor="ctr">
                    <a:solidFill>
                      <a:schemeClr val="bg1">
                        <a:lumMod val="85000"/>
                      </a:schemeClr>
                    </a:solidFill>
                  </a:tcPr>
                </a:tc>
                <a:tc>
                  <a:txBody>
                    <a:bodyPr/>
                    <a:lstStyle/>
                    <a:p>
                      <a:pPr algn="ctr"/>
                      <a:r>
                        <a:rPr lang="en-US" sz="900" dirty="0"/>
                        <a:t>3Q</a:t>
                      </a:r>
                      <a:r>
                        <a:rPr lang="en-US" sz="900" baseline="0" dirty="0"/>
                        <a:t> FY12</a:t>
                      </a:r>
                      <a:endParaRPr lang="en-US" sz="900" dirty="0"/>
                    </a:p>
                  </a:txBody>
                  <a:tcPr anchor="ctr">
                    <a:solidFill>
                      <a:schemeClr val="bg1">
                        <a:lumMod val="85000"/>
                      </a:schemeClr>
                    </a:solidFill>
                  </a:tcPr>
                </a:tc>
                <a:extLst>
                  <a:ext uri="{0D108BD9-81ED-4DB2-BD59-A6C34878D82A}">
                    <a16:rowId xmlns:a16="http://schemas.microsoft.com/office/drawing/2014/main" val="10005"/>
                  </a:ext>
                </a:extLst>
              </a:tr>
              <a:tr h="523803">
                <a:tc>
                  <a:txBody>
                    <a:bodyPr/>
                    <a:lstStyle/>
                    <a:p>
                      <a:pPr algn="l" defTabSz="1371600"/>
                      <a:r>
                        <a:rPr lang="en-US" sz="900" b="1" dirty="0">
                          <a:latin typeface="Arial Narrow" pitchFamily="34" charset="0"/>
                        </a:rPr>
                        <a:t>  - Reduced</a:t>
                      </a:r>
                      <a:r>
                        <a:rPr lang="en-US" sz="900" b="1" baseline="0" dirty="0">
                          <a:latin typeface="Arial Narrow" pitchFamily="34" charset="0"/>
                        </a:rPr>
                        <a:t> Ordnance Load</a:t>
                      </a:r>
                      <a:endParaRPr lang="en-US" sz="900" b="1" dirty="0">
                        <a:latin typeface="Arial Narrow" pitchFamily="34" charset="0"/>
                      </a:endParaRPr>
                    </a:p>
                  </a:txBody>
                  <a:tcPr anchor="ctr">
                    <a:solidFill>
                      <a:schemeClr val="bg1">
                        <a:lumMod val="85000"/>
                      </a:schemeClr>
                    </a:solidFill>
                  </a:tcPr>
                </a:tc>
                <a:tc>
                  <a:txBody>
                    <a:bodyPr/>
                    <a:lstStyle/>
                    <a:p>
                      <a:pPr algn="ctr"/>
                      <a:r>
                        <a:rPr lang="en-US" sz="900" b="0" dirty="0"/>
                        <a:t>JROC</a:t>
                      </a:r>
                      <a:r>
                        <a:rPr lang="en-US" sz="900" b="0" baseline="0" dirty="0"/>
                        <a:t> Review</a:t>
                      </a:r>
                      <a:endParaRPr lang="en-US" sz="900" b="0" dirty="0"/>
                    </a:p>
                  </a:txBody>
                  <a:tcPr anchor="ctr">
                    <a:solidFill>
                      <a:schemeClr val="bg1">
                        <a:lumMod val="85000"/>
                      </a:schemeClr>
                    </a:solidFill>
                  </a:tcPr>
                </a:tc>
                <a:tc>
                  <a:txBody>
                    <a:bodyPr/>
                    <a:lstStyle/>
                    <a:p>
                      <a:pPr algn="ctr"/>
                      <a:r>
                        <a:rPr lang="en-US" sz="900" b="0" dirty="0"/>
                        <a:t>4Q FY12</a:t>
                      </a:r>
                    </a:p>
                  </a:txBody>
                  <a:tcPr anchor="ctr">
                    <a:solidFill>
                      <a:schemeClr val="bg1">
                        <a:lumMod val="85000"/>
                      </a:schemeClr>
                    </a:solidFill>
                  </a:tcPr>
                </a:tc>
                <a:extLst>
                  <a:ext uri="{0D108BD9-81ED-4DB2-BD59-A6C34878D82A}">
                    <a16:rowId xmlns:a16="http://schemas.microsoft.com/office/drawing/2014/main" val="10006"/>
                  </a:ext>
                </a:extLst>
              </a:tr>
            </a:tbl>
          </a:graphicData>
        </a:graphic>
      </p:graphicFrame>
      <p:sp>
        <p:nvSpPr>
          <p:cNvPr id="52279" name="Slide Number Placeholder 9"/>
          <p:cNvSpPr>
            <a:spLocks noGrp="1"/>
          </p:cNvSpPr>
          <p:nvPr>
            <p:ph type="sldNum" sz="quarter" idx="11"/>
          </p:nvPr>
        </p:nvSpPr>
        <p:spPr>
          <a:xfrm>
            <a:off x="6719888" y="6492875"/>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fld id="{960C1D99-314E-4C0C-8177-D4EC2237B5F0}" type="slidenum">
              <a:rPr lang="en-US" altLang="en-US" sz="1200" b="0" smtClean="0">
                <a:solidFill>
                  <a:srgbClr val="898989"/>
                </a:solidFill>
              </a:rPr>
              <a:pPr eaLnBrk="1" hangingPunct="1">
                <a:spcBef>
                  <a:spcPct val="0"/>
                </a:spcBef>
                <a:buClrTx/>
                <a:buSzTx/>
                <a:buFontTx/>
                <a:buNone/>
              </a:pPr>
              <a:t>10</a:t>
            </a:fld>
            <a:endParaRPr lang="en-US" altLang="en-US" sz="1200" b="0">
              <a:solidFill>
                <a:srgbClr val="898989"/>
              </a:solidFill>
            </a:endParaRPr>
          </a:p>
        </p:txBody>
      </p:sp>
      <p:sp>
        <p:nvSpPr>
          <p:cNvPr id="52280" name="TextBox 1"/>
          <p:cNvSpPr txBox="1">
            <a:spLocks noChangeArrowheads="1"/>
          </p:cNvSpPr>
          <p:nvPr/>
        </p:nvSpPr>
        <p:spPr bwMode="auto">
          <a:xfrm>
            <a:off x="352425" y="5892800"/>
            <a:ext cx="8410575" cy="400050"/>
          </a:xfrm>
          <a:prstGeom prst="rect">
            <a:avLst/>
          </a:prstGeom>
          <a:solidFill>
            <a:srgbClr val="FFFF00"/>
          </a:solidFill>
          <a:ln w="9525">
            <a:solidFill>
              <a:schemeClr val="tx1"/>
            </a:solidFill>
            <a:miter lim="800000"/>
            <a:headEnd/>
            <a:tailEnd/>
          </a:ln>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b="0"/>
              <a:t>Indicate Source of Affordability Cap</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2886075" y="0"/>
            <a:ext cx="5902325" cy="1219200"/>
          </a:xfrm>
        </p:spPr>
        <p:txBody>
          <a:bodyPr/>
          <a:lstStyle/>
          <a:p>
            <a:r>
              <a:rPr lang="en-US" altLang="en-US" sz="3200"/>
              <a:t>Factors Shaping Strategy:</a:t>
            </a:r>
            <a:br>
              <a:rPr lang="en-US" altLang="en-US" sz="3200"/>
            </a:br>
            <a:r>
              <a:rPr lang="en-US" altLang="en-US" sz="2000"/>
              <a:t>Cost Capability Analysis </a:t>
            </a:r>
            <a:endParaRPr lang="en-US" altLang="en-US" sz="3200"/>
          </a:p>
        </p:txBody>
      </p:sp>
      <p:sp>
        <p:nvSpPr>
          <p:cNvPr id="54275" name="Content Placeholder 2"/>
          <p:cNvSpPr>
            <a:spLocks noGrp="1"/>
          </p:cNvSpPr>
          <p:nvPr>
            <p:ph idx="1"/>
          </p:nvPr>
        </p:nvSpPr>
        <p:spPr>
          <a:xfrm>
            <a:off x="276225" y="1336675"/>
            <a:ext cx="8397875" cy="4516621"/>
          </a:xfrm>
        </p:spPr>
        <p:txBody>
          <a:bodyPr>
            <a:spAutoFit/>
          </a:bodyPr>
          <a:lstStyle/>
          <a:p>
            <a:r>
              <a:rPr lang="en-US" altLang="en-US" dirty="0"/>
              <a:t>Discuss what is included in acquisition strategy to help find right balance between operational capabilities &amp; affordability</a:t>
            </a:r>
          </a:p>
          <a:p>
            <a:pPr lvl="1"/>
            <a:r>
              <a:rPr lang="en-US" altLang="en-US" sz="1800" b="0" dirty="0"/>
              <a:t>How will acquisition strategy examine trade space between operational requirements &amp; cost? </a:t>
            </a:r>
          </a:p>
          <a:p>
            <a:pPr lvl="1"/>
            <a:r>
              <a:rPr lang="en-US" altLang="en-US" sz="1800" b="0" dirty="0"/>
              <a:t>Discuss plan for conducting cost capability analysis during Risk Reduction to identify opportunities to trade off operational capabilities to achieve a more affordable program</a:t>
            </a:r>
          </a:p>
          <a:p>
            <a:pPr lvl="2"/>
            <a:r>
              <a:rPr lang="en-US" altLang="en-US" sz="1800" b="0" dirty="0">
                <a:cs typeface="Times New Roman" panose="02020603050405020304" pitchFamily="18" charset="0"/>
              </a:rPr>
              <a:t>Which requirements are most costly &amp;/or risky?</a:t>
            </a:r>
          </a:p>
          <a:p>
            <a:pPr lvl="2"/>
            <a:r>
              <a:rPr lang="en-US" altLang="en-US" sz="1800" b="0" dirty="0">
                <a:cs typeface="Times New Roman" panose="02020603050405020304" pitchFamily="18" charset="0"/>
              </a:rPr>
              <a:t>Which requirements could result in cost savings if adjusted?</a:t>
            </a:r>
          </a:p>
          <a:p>
            <a:pPr lvl="2"/>
            <a:r>
              <a:rPr lang="en-US" altLang="en-US" sz="1800" b="0" dirty="0">
                <a:cs typeface="Times New Roman" panose="02020603050405020304" pitchFamily="18" charset="0"/>
              </a:rPr>
              <a:t>Where is knee in cost capability “curve” for most costly or risky requirements?</a:t>
            </a:r>
          </a:p>
          <a:p>
            <a:pPr lvl="1"/>
            <a:r>
              <a:rPr lang="en-US" altLang="en-US" sz="1800" b="0" dirty="0">
                <a:cs typeface="Times New Roman" panose="02020603050405020304" pitchFamily="18" charset="0"/>
              </a:rPr>
              <a:t>How do you plan to engage with industry to get their understanding of how requirements might be traded to make program more affordable?</a:t>
            </a:r>
          </a:p>
          <a:p>
            <a:pPr marL="406400" lvl="1" indent="0">
              <a:buNone/>
            </a:pPr>
            <a:endParaRPr lang="en-US" altLang="en-US" sz="1800" b="0" dirty="0">
              <a:cs typeface="Times New Roman" panose="02020603050405020304" pitchFamily="18" charset="0"/>
            </a:endParaRPr>
          </a:p>
        </p:txBody>
      </p:sp>
      <p:sp>
        <p:nvSpPr>
          <p:cNvPr id="54276" name="Slide Number Placeholder 3"/>
          <p:cNvSpPr>
            <a:spLocks noGrp="1"/>
          </p:cNvSpPr>
          <p:nvPr>
            <p:ph type="sldNum" sz="quarter" idx="11"/>
          </p:nvPr>
        </p:nvSpPr>
        <p:spPr>
          <a:xfrm>
            <a:off x="7643813" y="6524625"/>
            <a:ext cx="11430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E42319D5-933E-40EA-91C5-595F9BBCF08C}" type="slidenum">
              <a:rPr lang="en-US" altLang="en-US" sz="1000" b="0" smtClean="0">
                <a:solidFill>
                  <a:srgbClr val="7F7F7F"/>
                </a:solidFill>
              </a:rPr>
              <a:pPr>
                <a:spcBef>
                  <a:spcPct val="0"/>
                </a:spcBef>
                <a:buClrTx/>
                <a:buSzTx/>
                <a:buFontTx/>
                <a:buNone/>
              </a:pPr>
              <a:t>11</a:t>
            </a:fld>
            <a:endParaRPr lang="en-US" altLang="en-US" sz="1000" b="0">
              <a:solidFill>
                <a:schemeClr val="bg2"/>
              </a:solidFill>
            </a:endParaRPr>
          </a:p>
        </p:txBody>
      </p:sp>
      <p:sp>
        <p:nvSpPr>
          <p:cNvPr id="6" name="TextBox 5"/>
          <p:cNvSpPr txBox="1"/>
          <p:nvPr/>
        </p:nvSpPr>
        <p:spPr>
          <a:xfrm>
            <a:off x="392113" y="5881688"/>
            <a:ext cx="8281987" cy="400050"/>
          </a:xfrm>
          <a:prstGeom prst="rect">
            <a:avLst/>
          </a:prstGeom>
          <a:solidFill>
            <a:srgbClr val="FFFF00"/>
          </a:solidFill>
          <a:ln>
            <a:solidFill>
              <a:schemeClr val="accent2">
                <a:lumMod val="50000"/>
              </a:schemeClr>
            </a:solidFill>
          </a:ln>
        </p:spPr>
        <p:txBody>
          <a:bodyPr>
            <a:spAutoFit/>
          </a:bodyPr>
          <a:lstStyle/>
          <a:p>
            <a:pPr algn="ctr">
              <a:defRPr/>
            </a:pPr>
            <a:r>
              <a:rPr lang="en-US" sz="2000" b="1" dirty="0"/>
              <a:t>Focus is on Risk Reduction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3"/>
          <p:cNvSpPr>
            <a:spLocks noGrp="1"/>
          </p:cNvSpPr>
          <p:nvPr>
            <p:ph type="sldNum" sz="quarter" idx="11"/>
          </p:nvPr>
        </p:nvSpPr>
        <p:spPr>
          <a:xfrm>
            <a:off x="7519988" y="6524625"/>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4688F3DC-7B8B-45C5-8DC0-F37FFCC68567}" type="slidenum">
              <a:rPr lang="en-US" altLang="en-US" sz="1000" b="0" smtClean="0">
                <a:solidFill>
                  <a:srgbClr val="969696"/>
                </a:solidFill>
              </a:rPr>
              <a:pPr>
                <a:spcBef>
                  <a:spcPct val="0"/>
                </a:spcBef>
                <a:buClrTx/>
                <a:buSzTx/>
                <a:buFontTx/>
                <a:buNone/>
              </a:pPr>
              <a:t>12</a:t>
            </a:fld>
            <a:endParaRPr lang="en-US" altLang="en-US" sz="1000" b="0">
              <a:solidFill>
                <a:srgbClr val="969696"/>
              </a:solidFill>
            </a:endParaRPr>
          </a:p>
        </p:txBody>
      </p:sp>
      <p:sp>
        <p:nvSpPr>
          <p:cNvPr id="56323" name="Rectangle 2"/>
          <p:cNvSpPr>
            <a:spLocks noGrp="1" noChangeArrowheads="1"/>
          </p:cNvSpPr>
          <p:nvPr>
            <p:ph type="title"/>
          </p:nvPr>
        </p:nvSpPr>
        <p:spPr>
          <a:xfrm>
            <a:off x="1809750" y="152400"/>
            <a:ext cx="6934200" cy="914400"/>
          </a:xfrm>
        </p:spPr>
        <p:txBody>
          <a:bodyPr/>
          <a:lstStyle/>
          <a:p>
            <a:r>
              <a:rPr lang="en-US" altLang="en-US" sz="3200"/>
              <a:t>Factors Shaping Strategy:</a:t>
            </a:r>
            <a:br>
              <a:rPr lang="en-US" altLang="en-US" sz="3200"/>
            </a:br>
            <a:r>
              <a:rPr lang="en-US" altLang="en-US" sz="2000"/>
              <a:t>Program Cost Estimate/Funding</a:t>
            </a:r>
            <a:endParaRPr lang="en-US" altLang="en-US" sz="2800"/>
          </a:p>
        </p:txBody>
      </p:sp>
      <p:sp>
        <p:nvSpPr>
          <p:cNvPr id="56324" name="Rectangle 3"/>
          <p:cNvSpPr>
            <a:spLocks noGrp="1" noChangeArrowheads="1"/>
          </p:cNvSpPr>
          <p:nvPr>
            <p:ph type="body" idx="1"/>
          </p:nvPr>
        </p:nvSpPr>
        <p:spPr>
          <a:xfrm>
            <a:off x="395288" y="1339850"/>
            <a:ext cx="8343900" cy="4995863"/>
          </a:xfrm>
        </p:spPr>
        <p:txBody>
          <a:bodyPr/>
          <a:lstStyle/>
          <a:p>
            <a:pPr>
              <a:lnSpc>
                <a:spcPct val="90000"/>
              </a:lnSpc>
            </a:pPr>
            <a:r>
              <a:rPr lang="en-US" altLang="en-US" dirty="0"/>
              <a:t>Identify cost estimate &amp; methodology</a:t>
            </a:r>
          </a:p>
          <a:p>
            <a:pPr lvl="1">
              <a:lnSpc>
                <a:spcPct val="90000"/>
              </a:lnSpc>
            </a:pPr>
            <a:r>
              <a:rPr lang="en-US" altLang="en-US" sz="1800" b="0" dirty="0"/>
              <a:t>Confidence level (55-80%)</a:t>
            </a:r>
          </a:p>
          <a:p>
            <a:pPr lvl="1">
              <a:lnSpc>
                <a:spcPct val="90000"/>
              </a:lnSpc>
            </a:pPr>
            <a:r>
              <a:rPr lang="en-US" altLang="en-US" sz="1800" b="0" dirty="0"/>
              <a:t>LCC estimate (product support %)</a:t>
            </a:r>
          </a:p>
          <a:p>
            <a:pPr>
              <a:lnSpc>
                <a:spcPct val="90000"/>
              </a:lnSpc>
            </a:pPr>
            <a:r>
              <a:rPr lang="en-US" altLang="en-US" dirty="0"/>
              <a:t>Program Office Estimate or Service Cost Position?</a:t>
            </a:r>
          </a:p>
          <a:p>
            <a:pPr>
              <a:lnSpc>
                <a:spcPct val="90000"/>
              </a:lnSpc>
            </a:pPr>
            <a:r>
              <a:rPr lang="en-US" altLang="en-US" dirty="0"/>
              <a:t>Address any AFCAA/OSD CAPE issues that may exist</a:t>
            </a:r>
          </a:p>
          <a:p>
            <a:pPr>
              <a:lnSpc>
                <a:spcPct val="90000"/>
              </a:lnSpc>
            </a:pPr>
            <a:r>
              <a:rPr lang="en-US" altLang="en-US" dirty="0"/>
              <a:t>Address funding shortfalls</a:t>
            </a:r>
          </a:p>
          <a:p>
            <a:pPr lvl="1">
              <a:lnSpc>
                <a:spcPct val="90000"/>
              </a:lnSpc>
            </a:pPr>
            <a:r>
              <a:rPr lang="en-US" altLang="en-US" sz="1800" b="0" dirty="0"/>
              <a:t>Explain budget plans</a:t>
            </a:r>
          </a:p>
          <a:p>
            <a:pPr lvl="1">
              <a:lnSpc>
                <a:spcPct val="90000"/>
              </a:lnSpc>
            </a:pPr>
            <a:r>
              <a:rPr lang="en-US" altLang="en-US" sz="1800" b="0" dirty="0"/>
              <a:t>RDT&amp;E plan for executing obligations &amp; expenditures </a:t>
            </a:r>
          </a:p>
          <a:p>
            <a:pPr lvl="1">
              <a:lnSpc>
                <a:spcPct val="90000"/>
              </a:lnSpc>
            </a:pPr>
            <a:r>
              <a:rPr lang="en-US" altLang="en-US" sz="1800" b="0" dirty="0"/>
              <a:t>Explain MAJCOM commitment to cover shortfall as applicable</a:t>
            </a:r>
            <a:r>
              <a:rPr lang="en-US" altLang="en-US" sz="1800" dirty="0"/>
              <a:t> </a:t>
            </a:r>
          </a:p>
          <a:p>
            <a:pPr>
              <a:lnSpc>
                <a:spcPct val="90000"/>
              </a:lnSpc>
            </a:pPr>
            <a:endParaRPr lang="en-US" altLang="en-US" sz="1800" dirty="0"/>
          </a:p>
          <a:p>
            <a:pPr marL="0" indent="0">
              <a:lnSpc>
                <a:spcPct val="90000"/>
              </a:lnSpc>
              <a:buNone/>
            </a:pPr>
            <a:endParaRPr lang="en-US" altLang="en-US" sz="1800" dirty="0"/>
          </a:p>
        </p:txBody>
      </p:sp>
      <p:sp>
        <p:nvSpPr>
          <p:cNvPr id="56325" name="TextBox 4"/>
          <p:cNvSpPr txBox="1">
            <a:spLocks noChangeArrowheads="1"/>
          </p:cNvSpPr>
          <p:nvPr/>
        </p:nvSpPr>
        <p:spPr bwMode="auto">
          <a:xfrm>
            <a:off x="228600" y="6477000"/>
            <a:ext cx="1466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t>*See Notes Page </a:t>
            </a:r>
          </a:p>
        </p:txBody>
      </p:sp>
      <p:sp>
        <p:nvSpPr>
          <p:cNvPr id="56326" name="Text Box 6"/>
          <p:cNvSpPr txBox="1">
            <a:spLocks noChangeArrowheads="1"/>
          </p:cNvSpPr>
          <p:nvPr/>
        </p:nvSpPr>
        <p:spPr bwMode="auto">
          <a:xfrm>
            <a:off x="395288" y="5572125"/>
            <a:ext cx="8343900" cy="706438"/>
          </a:xfrm>
          <a:prstGeom prst="rect">
            <a:avLst/>
          </a:prstGeom>
          <a:solidFill>
            <a:srgbClr val="FFFF00"/>
          </a:solidFill>
          <a:ln w="12700">
            <a:solidFill>
              <a:schemeClr val="tx1"/>
            </a:solidFill>
            <a:miter lim="800000"/>
            <a:headEnd type="none" w="sm" len="sm"/>
            <a:tailEnd type="none" w="sm" len="sm"/>
          </a:ln>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90000"/>
              </a:lnSpc>
              <a:spcBef>
                <a:spcPct val="20000"/>
              </a:spcBef>
              <a:buFont typeface="Wingdings" panose="05000000000000000000" pitchFamily="2" charset="2"/>
              <a:buNone/>
            </a:pPr>
            <a:r>
              <a:rPr lang="en-US" altLang="en-US"/>
              <a:t>Proffer a fully funded Acquisition Strategy</a:t>
            </a:r>
          </a:p>
          <a:p>
            <a:pPr lvl="1" algn="ctr">
              <a:lnSpc>
                <a:spcPct val="90000"/>
              </a:lnSpc>
              <a:spcBef>
                <a:spcPct val="20000"/>
              </a:spcBef>
              <a:buFont typeface="Wingdings" panose="05000000000000000000" pitchFamily="2" charset="2"/>
              <a:buNone/>
            </a:pPr>
            <a:r>
              <a:rPr lang="en-US" altLang="en-US"/>
              <a:t>See Notes Page</a:t>
            </a:r>
            <a:endParaRPr lang="en-US" altLang="en-US" b="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370" name="Object 2"/>
          <p:cNvGraphicFramePr>
            <a:graphicFrameLocks noChangeAspect="1"/>
          </p:cNvGraphicFramePr>
          <p:nvPr/>
        </p:nvGraphicFramePr>
        <p:xfrm>
          <a:off x="414338" y="1301750"/>
          <a:ext cx="8351837" cy="5176838"/>
        </p:xfrm>
        <a:graphic>
          <a:graphicData uri="http://schemas.openxmlformats.org/presentationml/2006/ole">
            <mc:AlternateContent xmlns:mc="http://schemas.openxmlformats.org/markup-compatibility/2006">
              <mc:Choice xmlns:v="urn:schemas-microsoft-com:vml" Requires="v">
                <p:oleObj name="Worksheet" r:id="rId3" imgW="9382176" imgH="8163034" progId="Excel.Sheet.12">
                  <p:embed/>
                </p:oleObj>
              </mc:Choice>
              <mc:Fallback>
                <p:oleObj name="Worksheet" r:id="rId3" imgW="9382176" imgH="8163034" progId="Excel.Sheet.1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338" y="1301750"/>
                        <a:ext cx="8351837" cy="517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TextBox 3"/>
          <p:cNvSpPr txBox="1"/>
          <p:nvPr/>
        </p:nvSpPr>
        <p:spPr>
          <a:xfrm>
            <a:off x="414338" y="6040438"/>
            <a:ext cx="8351837" cy="400050"/>
          </a:xfrm>
          <a:prstGeom prst="rect">
            <a:avLst/>
          </a:prstGeom>
          <a:solidFill>
            <a:srgbClr val="FFFF00"/>
          </a:solidFill>
          <a:ln>
            <a:solidFill>
              <a:schemeClr val="accent2">
                <a:lumMod val="50000"/>
              </a:schemeClr>
            </a:solidFill>
          </a:ln>
        </p:spPr>
        <p:txBody>
          <a:bodyPr>
            <a:spAutoFit/>
          </a:bodyPr>
          <a:lstStyle/>
          <a:p>
            <a:pPr algn="ctr">
              <a:defRPr/>
            </a:pPr>
            <a:r>
              <a:rPr lang="en-US" sz="2000" b="1" dirty="0"/>
              <a:t>Chart is Mandatory</a:t>
            </a:r>
          </a:p>
        </p:txBody>
      </p:sp>
      <p:sp>
        <p:nvSpPr>
          <p:cNvPr id="58372" name="Rectangle 2"/>
          <p:cNvSpPr>
            <a:spLocks noGrp="1" noChangeArrowheads="1"/>
          </p:cNvSpPr>
          <p:nvPr>
            <p:ph type="title"/>
          </p:nvPr>
        </p:nvSpPr>
        <p:spPr>
          <a:xfrm>
            <a:off x="1809750" y="152400"/>
            <a:ext cx="6934200" cy="914400"/>
          </a:xfrm>
        </p:spPr>
        <p:txBody>
          <a:bodyPr/>
          <a:lstStyle/>
          <a:p>
            <a:r>
              <a:rPr lang="en-US" altLang="en-US"/>
              <a:t>Funding Profile</a:t>
            </a:r>
            <a:endParaRPr lang="en-US" altLang="en-US" sz="3200"/>
          </a:p>
        </p:txBody>
      </p:sp>
      <p:sp>
        <p:nvSpPr>
          <p:cNvPr id="58373" name="Slide Number Placeholder 3"/>
          <p:cNvSpPr>
            <a:spLocks noGrp="1"/>
          </p:cNvSpPr>
          <p:nvPr>
            <p:ph type="sldNum" sz="quarter" idx="11"/>
          </p:nvPr>
        </p:nvSpPr>
        <p:spPr>
          <a:xfrm>
            <a:off x="7526338" y="6477000"/>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3E3CDC28-F3C1-4B48-AEF0-7C5E71BCC3F5}" type="slidenum">
              <a:rPr lang="en-US" altLang="en-US" sz="1000" b="0" smtClean="0">
                <a:solidFill>
                  <a:srgbClr val="969696"/>
                </a:solidFill>
              </a:rPr>
              <a:pPr>
                <a:spcBef>
                  <a:spcPct val="0"/>
                </a:spcBef>
                <a:buClrTx/>
                <a:buSzTx/>
                <a:buFontTx/>
                <a:buNone/>
              </a:pPr>
              <a:t>13</a:t>
            </a:fld>
            <a:endParaRPr lang="en-US" altLang="en-US" sz="1000" b="0">
              <a:solidFill>
                <a:srgbClr val="969696"/>
              </a:solidFill>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8"/>
          <p:cNvSpPr>
            <a:spLocks/>
          </p:cNvSpPr>
          <p:nvPr/>
        </p:nvSpPr>
        <p:spPr bwMode="auto">
          <a:xfrm>
            <a:off x="2286000" y="152400"/>
            <a:ext cx="45704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1F497D"/>
              </a:solidFill>
            </a:endParaRPr>
          </a:p>
        </p:txBody>
      </p:sp>
      <p:grpSp>
        <p:nvGrpSpPr>
          <p:cNvPr id="60419" name="Group 4"/>
          <p:cNvGrpSpPr>
            <a:grpSpLocks/>
          </p:cNvGrpSpPr>
          <p:nvPr/>
        </p:nvGrpSpPr>
        <p:grpSpPr bwMode="auto">
          <a:xfrm>
            <a:off x="76200" y="1219200"/>
            <a:ext cx="8953500" cy="5514975"/>
            <a:chOff x="48" y="768"/>
            <a:chExt cx="5640" cy="3474"/>
          </a:xfrm>
        </p:grpSpPr>
        <p:sp>
          <p:nvSpPr>
            <p:cNvPr id="60423" name="Rectangle 4"/>
            <p:cNvSpPr>
              <a:spLocks noChangeArrowheads="1"/>
            </p:cNvSpPr>
            <p:nvPr/>
          </p:nvSpPr>
          <p:spPr bwMode="auto">
            <a:xfrm>
              <a:off x="2370" y="128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60424" name="Rectangle 5"/>
            <p:cNvSpPr>
              <a:spLocks noChangeArrowheads="1"/>
            </p:cNvSpPr>
            <p:nvPr/>
          </p:nvSpPr>
          <p:spPr bwMode="auto">
            <a:xfrm>
              <a:off x="2370" y="152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60425" name="Rectangle 6"/>
            <p:cNvSpPr>
              <a:spLocks noChangeArrowheads="1"/>
            </p:cNvSpPr>
            <p:nvPr/>
          </p:nvSpPr>
          <p:spPr bwMode="auto">
            <a:xfrm>
              <a:off x="2370" y="176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60426" name="Rectangle 7"/>
            <p:cNvSpPr>
              <a:spLocks noChangeArrowheads="1"/>
            </p:cNvSpPr>
            <p:nvPr/>
          </p:nvSpPr>
          <p:spPr bwMode="auto">
            <a:xfrm>
              <a:off x="2370" y="200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60427" name="Rectangle 8"/>
            <p:cNvSpPr>
              <a:spLocks noChangeArrowheads="1"/>
            </p:cNvSpPr>
            <p:nvPr/>
          </p:nvSpPr>
          <p:spPr bwMode="auto">
            <a:xfrm>
              <a:off x="2370" y="224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60428" name="Rectangle 9"/>
            <p:cNvSpPr>
              <a:spLocks noChangeArrowheads="1"/>
            </p:cNvSpPr>
            <p:nvPr/>
          </p:nvSpPr>
          <p:spPr bwMode="auto">
            <a:xfrm>
              <a:off x="2610" y="1289"/>
              <a:ext cx="240" cy="240"/>
            </a:xfrm>
            <a:prstGeom prst="rect">
              <a:avLst/>
            </a:prstGeom>
            <a:solidFill>
              <a:srgbClr val="FF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60429" name="Rectangle 10"/>
            <p:cNvSpPr>
              <a:spLocks noChangeArrowheads="1"/>
            </p:cNvSpPr>
            <p:nvPr/>
          </p:nvSpPr>
          <p:spPr bwMode="auto">
            <a:xfrm>
              <a:off x="2610" y="1529"/>
              <a:ext cx="240" cy="240"/>
            </a:xfrm>
            <a:prstGeom prst="rect">
              <a:avLst/>
            </a:prstGeom>
            <a:solidFill>
              <a:srgbClr val="FF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60430" name="Rectangle 11"/>
            <p:cNvSpPr>
              <a:spLocks noChangeArrowheads="1"/>
            </p:cNvSpPr>
            <p:nvPr/>
          </p:nvSpPr>
          <p:spPr bwMode="auto">
            <a:xfrm>
              <a:off x="2610" y="176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60431" name="Rectangle 12"/>
            <p:cNvSpPr>
              <a:spLocks noChangeArrowheads="1"/>
            </p:cNvSpPr>
            <p:nvPr/>
          </p:nvSpPr>
          <p:spPr bwMode="auto">
            <a:xfrm>
              <a:off x="2610" y="200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60432" name="Rectangle 13"/>
            <p:cNvSpPr>
              <a:spLocks noChangeArrowheads="1"/>
            </p:cNvSpPr>
            <p:nvPr/>
          </p:nvSpPr>
          <p:spPr bwMode="auto">
            <a:xfrm>
              <a:off x="2610" y="224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60433" name="Rectangle 14"/>
            <p:cNvSpPr>
              <a:spLocks noChangeArrowheads="1"/>
            </p:cNvSpPr>
            <p:nvPr/>
          </p:nvSpPr>
          <p:spPr bwMode="auto">
            <a:xfrm>
              <a:off x="2850" y="1289"/>
              <a:ext cx="240" cy="240"/>
            </a:xfrm>
            <a:prstGeom prst="rect">
              <a:avLst/>
            </a:prstGeom>
            <a:solidFill>
              <a:srgbClr val="FF00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60434" name="Rectangle 15"/>
            <p:cNvSpPr>
              <a:spLocks noChangeArrowheads="1"/>
            </p:cNvSpPr>
            <p:nvPr/>
          </p:nvSpPr>
          <p:spPr bwMode="auto">
            <a:xfrm>
              <a:off x="2850" y="1529"/>
              <a:ext cx="240" cy="240"/>
            </a:xfrm>
            <a:prstGeom prst="rect">
              <a:avLst/>
            </a:prstGeom>
            <a:solidFill>
              <a:srgbClr val="FF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60435" name="Rectangle 16"/>
            <p:cNvSpPr>
              <a:spLocks noChangeArrowheads="1"/>
            </p:cNvSpPr>
            <p:nvPr/>
          </p:nvSpPr>
          <p:spPr bwMode="auto">
            <a:xfrm>
              <a:off x="2850" y="1769"/>
              <a:ext cx="240" cy="240"/>
            </a:xfrm>
            <a:prstGeom prst="rect">
              <a:avLst/>
            </a:prstGeom>
            <a:solidFill>
              <a:srgbClr val="FF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60436" name="Rectangle 17"/>
            <p:cNvSpPr>
              <a:spLocks noChangeArrowheads="1"/>
            </p:cNvSpPr>
            <p:nvPr/>
          </p:nvSpPr>
          <p:spPr bwMode="auto">
            <a:xfrm>
              <a:off x="2850" y="200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60437" name="Rectangle 18"/>
            <p:cNvSpPr>
              <a:spLocks noChangeArrowheads="1"/>
            </p:cNvSpPr>
            <p:nvPr/>
          </p:nvSpPr>
          <p:spPr bwMode="auto">
            <a:xfrm>
              <a:off x="2850" y="224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60438" name="Rectangle 19"/>
            <p:cNvSpPr>
              <a:spLocks noChangeArrowheads="1"/>
            </p:cNvSpPr>
            <p:nvPr/>
          </p:nvSpPr>
          <p:spPr bwMode="auto">
            <a:xfrm>
              <a:off x="3090" y="1289"/>
              <a:ext cx="240" cy="240"/>
            </a:xfrm>
            <a:prstGeom prst="rect">
              <a:avLst/>
            </a:prstGeom>
            <a:solidFill>
              <a:srgbClr val="FF00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60439" name="Rectangle 20"/>
            <p:cNvSpPr>
              <a:spLocks noChangeArrowheads="1"/>
            </p:cNvSpPr>
            <p:nvPr/>
          </p:nvSpPr>
          <p:spPr bwMode="auto">
            <a:xfrm>
              <a:off x="3090" y="1529"/>
              <a:ext cx="240" cy="240"/>
            </a:xfrm>
            <a:prstGeom prst="rect">
              <a:avLst/>
            </a:prstGeom>
            <a:solidFill>
              <a:srgbClr val="FF00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60440" name="Rectangle 21"/>
            <p:cNvSpPr>
              <a:spLocks noChangeArrowheads="1"/>
            </p:cNvSpPr>
            <p:nvPr/>
          </p:nvSpPr>
          <p:spPr bwMode="auto">
            <a:xfrm>
              <a:off x="3090" y="1769"/>
              <a:ext cx="240" cy="240"/>
            </a:xfrm>
            <a:prstGeom prst="rect">
              <a:avLst/>
            </a:prstGeom>
            <a:solidFill>
              <a:srgbClr val="FF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60441" name="Rectangle 22"/>
            <p:cNvSpPr>
              <a:spLocks noChangeArrowheads="1"/>
            </p:cNvSpPr>
            <p:nvPr/>
          </p:nvSpPr>
          <p:spPr bwMode="auto">
            <a:xfrm>
              <a:off x="3090" y="2009"/>
              <a:ext cx="240" cy="240"/>
            </a:xfrm>
            <a:prstGeom prst="rect">
              <a:avLst/>
            </a:prstGeom>
            <a:solidFill>
              <a:srgbClr val="FF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60442" name="Rectangle 23"/>
            <p:cNvSpPr>
              <a:spLocks noChangeArrowheads="1"/>
            </p:cNvSpPr>
            <p:nvPr/>
          </p:nvSpPr>
          <p:spPr bwMode="auto">
            <a:xfrm>
              <a:off x="3090" y="224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60443" name="Rectangle 24"/>
            <p:cNvSpPr>
              <a:spLocks noChangeArrowheads="1"/>
            </p:cNvSpPr>
            <p:nvPr/>
          </p:nvSpPr>
          <p:spPr bwMode="auto">
            <a:xfrm>
              <a:off x="3330" y="1289"/>
              <a:ext cx="240" cy="240"/>
            </a:xfrm>
            <a:prstGeom prst="rect">
              <a:avLst/>
            </a:prstGeom>
            <a:solidFill>
              <a:srgbClr val="FF00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60444" name="Rectangle 25"/>
            <p:cNvSpPr>
              <a:spLocks noChangeArrowheads="1"/>
            </p:cNvSpPr>
            <p:nvPr/>
          </p:nvSpPr>
          <p:spPr bwMode="auto">
            <a:xfrm>
              <a:off x="3330" y="1529"/>
              <a:ext cx="240" cy="240"/>
            </a:xfrm>
            <a:prstGeom prst="rect">
              <a:avLst/>
            </a:prstGeom>
            <a:solidFill>
              <a:srgbClr val="FF00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60445" name="Rectangle 26"/>
            <p:cNvSpPr>
              <a:spLocks noChangeArrowheads="1"/>
            </p:cNvSpPr>
            <p:nvPr/>
          </p:nvSpPr>
          <p:spPr bwMode="auto">
            <a:xfrm>
              <a:off x="3330" y="1769"/>
              <a:ext cx="240" cy="240"/>
            </a:xfrm>
            <a:prstGeom prst="rect">
              <a:avLst/>
            </a:prstGeom>
            <a:solidFill>
              <a:srgbClr val="FF00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60446" name="Rectangle 27"/>
            <p:cNvSpPr>
              <a:spLocks noChangeArrowheads="1"/>
            </p:cNvSpPr>
            <p:nvPr/>
          </p:nvSpPr>
          <p:spPr bwMode="auto">
            <a:xfrm>
              <a:off x="3330" y="2009"/>
              <a:ext cx="240" cy="240"/>
            </a:xfrm>
            <a:prstGeom prst="rect">
              <a:avLst/>
            </a:prstGeom>
            <a:solidFill>
              <a:srgbClr val="FF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60447" name="Rectangle 28"/>
            <p:cNvSpPr>
              <a:spLocks noChangeArrowheads="1"/>
            </p:cNvSpPr>
            <p:nvPr/>
          </p:nvSpPr>
          <p:spPr bwMode="auto">
            <a:xfrm>
              <a:off x="3330" y="2249"/>
              <a:ext cx="240" cy="240"/>
            </a:xfrm>
            <a:prstGeom prst="rect">
              <a:avLst/>
            </a:prstGeom>
            <a:solidFill>
              <a:srgbClr val="FF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60448" name="Text Box 29"/>
            <p:cNvSpPr txBox="1">
              <a:spLocks noChangeArrowheads="1"/>
            </p:cNvSpPr>
            <p:nvPr/>
          </p:nvSpPr>
          <p:spPr bwMode="auto">
            <a:xfrm rot="5400000">
              <a:off x="2061" y="1994"/>
              <a:ext cx="48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solidFill>
                    <a:srgbClr val="000000"/>
                  </a:solidFill>
                  <a:cs typeface="Arial" panose="020B0604020202020204" pitchFamily="34" charset="0"/>
                </a:rPr>
                <a:t>Likelihood</a:t>
              </a:r>
            </a:p>
          </p:txBody>
        </p:sp>
        <p:sp>
          <p:nvSpPr>
            <p:cNvPr id="60449" name="Text Box 30"/>
            <p:cNvSpPr txBox="1">
              <a:spLocks noChangeArrowheads="1"/>
            </p:cNvSpPr>
            <p:nvPr/>
          </p:nvSpPr>
          <p:spPr bwMode="auto">
            <a:xfrm>
              <a:off x="2676" y="1151"/>
              <a:ext cx="62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solidFill>
                    <a:srgbClr val="000000"/>
                  </a:solidFill>
                  <a:cs typeface="Arial" panose="020B0604020202020204" pitchFamily="34" charset="0"/>
                </a:rPr>
                <a:t>Consequence</a:t>
              </a:r>
            </a:p>
          </p:txBody>
        </p:sp>
        <p:sp>
          <p:nvSpPr>
            <p:cNvPr id="60450" name="Oval 31"/>
            <p:cNvSpPr>
              <a:spLocks noChangeArrowheads="1"/>
            </p:cNvSpPr>
            <p:nvPr/>
          </p:nvSpPr>
          <p:spPr bwMode="auto">
            <a:xfrm>
              <a:off x="2935" y="1851"/>
              <a:ext cx="48" cy="48"/>
            </a:xfrm>
            <a:prstGeom prst="ellipse">
              <a:avLst/>
            </a:prstGeom>
            <a:solidFill>
              <a:schemeClr val="tx1"/>
            </a:solidFill>
            <a:ln w="9525">
              <a:solidFill>
                <a:schemeClr val="tx1"/>
              </a:solidFill>
              <a:round/>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60451" name="Oval 32"/>
            <p:cNvSpPr>
              <a:spLocks noChangeArrowheads="1"/>
            </p:cNvSpPr>
            <p:nvPr/>
          </p:nvSpPr>
          <p:spPr bwMode="auto">
            <a:xfrm>
              <a:off x="3185" y="2333"/>
              <a:ext cx="48" cy="48"/>
            </a:xfrm>
            <a:prstGeom prst="ellipse">
              <a:avLst/>
            </a:prstGeom>
            <a:solidFill>
              <a:schemeClr val="tx1"/>
            </a:solidFill>
            <a:ln w="9525">
              <a:solidFill>
                <a:schemeClr val="tx1"/>
              </a:solidFill>
              <a:round/>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60452" name="Oval 33"/>
            <p:cNvSpPr>
              <a:spLocks noChangeArrowheads="1"/>
            </p:cNvSpPr>
            <p:nvPr/>
          </p:nvSpPr>
          <p:spPr bwMode="auto">
            <a:xfrm>
              <a:off x="3241" y="2094"/>
              <a:ext cx="48" cy="48"/>
            </a:xfrm>
            <a:prstGeom prst="ellipse">
              <a:avLst/>
            </a:prstGeom>
            <a:solidFill>
              <a:schemeClr val="tx1"/>
            </a:solidFill>
            <a:ln w="9525">
              <a:solidFill>
                <a:schemeClr val="tx1"/>
              </a:solidFill>
              <a:round/>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cxnSp>
          <p:nvCxnSpPr>
            <p:cNvPr id="60453" name="AutoShape 34"/>
            <p:cNvCxnSpPr>
              <a:cxnSpLocks noChangeShapeType="1"/>
              <a:stCxn id="60454" idx="1"/>
              <a:endCxn id="60451" idx="7"/>
            </p:cNvCxnSpPr>
            <p:nvPr/>
          </p:nvCxnSpPr>
          <p:spPr bwMode="auto">
            <a:xfrm flipH="1" flipV="1">
              <a:off x="3226" y="2340"/>
              <a:ext cx="405" cy="35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60454" name="Rectangle 38"/>
            <p:cNvSpPr>
              <a:spLocks noChangeArrowheads="1"/>
            </p:cNvSpPr>
            <p:nvPr/>
          </p:nvSpPr>
          <p:spPr bwMode="auto">
            <a:xfrm>
              <a:off x="3631" y="1992"/>
              <a:ext cx="2057" cy="1396"/>
            </a:xfrm>
            <a:prstGeom prst="rect">
              <a:avLst/>
            </a:prstGeom>
            <a:solidFill>
              <a:schemeClr val="bg1"/>
            </a:solidFill>
            <a:ln w="38100" algn="ctr">
              <a:solidFill>
                <a:srgbClr val="00FF00"/>
              </a:solidFill>
              <a:miter lim="800000"/>
              <a:headEnd/>
              <a:tailEnd/>
            </a:ln>
          </p:spPr>
          <p:txBody>
            <a:bodyPr lIns="0" tIns="0" rIns="0" bIns="0">
              <a:spAutoFit/>
            </a:bodyPr>
            <a:lstStyle>
              <a:lvl1pPr marL="58738" indent="-1588" defTabSz="96678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966788">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900" u="sng">
                  <a:solidFill>
                    <a:srgbClr val="000000"/>
                  </a:solidFill>
                  <a:cs typeface="Arial" panose="020B0604020202020204" pitchFamily="34" charset="0"/>
                </a:rPr>
                <a:t>Supply Chain Management to Support Increase to FRP</a:t>
              </a:r>
              <a:endParaRPr lang="en-US" altLang="en-US" sz="900" b="0" u="sng">
                <a:solidFill>
                  <a:srgbClr val="000000"/>
                </a:solidFill>
                <a:cs typeface="Arial" panose="020B0604020202020204" pitchFamily="34" charset="0"/>
              </a:endParaRPr>
            </a:p>
            <a:p>
              <a:pPr algn="ctr">
                <a:spcBef>
                  <a:spcPct val="0"/>
                </a:spcBef>
                <a:buClrTx/>
                <a:buSzTx/>
                <a:buFontTx/>
                <a:buNone/>
              </a:pPr>
              <a:r>
                <a:rPr lang="en-US" altLang="en-US" sz="900" b="0" u="sng">
                  <a:solidFill>
                    <a:srgbClr val="000000"/>
                  </a:solidFill>
                  <a:cs typeface="Arial" panose="020B0604020202020204" pitchFamily="34" charset="0"/>
                </a:rPr>
                <a:t>Driver:</a:t>
              </a:r>
              <a:r>
                <a:rPr lang="en-US" altLang="en-US" sz="900" b="0">
                  <a:solidFill>
                    <a:srgbClr val="000000"/>
                  </a:solidFill>
                  <a:cs typeface="Arial" panose="020B0604020202020204" pitchFamily="34" charset="0"/>
                </a:rPr>
                <a:t> Poor performance of key suppliers, long lead times (bearings, forgings, castings), LLT purchase orders, staffing, parts shortages, and limited capacity in critical suppliers </a:t>
              </a:r>
            </a:p>
            <a:p>
              <a:pPr algn="ctr">
                <a:spcBef>
                  <a:spcPct val="0"/>
                </a:spcBef>
                <a:buClrTx/>
                <a:buSzTx/>
                <a:buFontTx/>
                <a:buNone/>
              </a:pPr>
              <a:r>
                <a:rPr lang="en-US" altLang="en-US" sz="900" b="0" u="sng">
                  <a:solidFill>
                    <a:srgbClr val="000000"/>
                  </a:solidFill>
                  <a:cs typeface="Arial" panose="020B0604020202020204" pitchFamily="34" charset="0"/>
                </a:rPr>
                <a:t>Mitigation Plan:</a:t>
              </a:r>
            </a:p>
            <a:p>
              <a:pPr algn="ctr">
                <a:spcBef>
                  <a:spcPct val="0"/>
                </a:spcBef>
                <a:buClrTx/>
                <a:buSzTx/>
                <a:buFont typeface="Wingdings" panose="05000000000000000000" pitchFamily="2" charset="2"/>
                <a:buChar char="ü"/>
              </a:pPr>
              <a:r>
                <a:rPr lang="en-US" altLang="en-US" sz="900" b="0">
                  <a:solidFill>
                    <a:srgbClr val="000000"/>
                  </a:solidFill>
                </a:rPr>
                <a:t> Obtain Advanced Procurement in FY10</a:t>
              </a:r>
            </a:p>
            <a:p>
              <a:pPr algn="ctr">
                <a:spcBef>
                  <a:spcPct val="0"/>
                </a:spcBef>
                <a:buClrTx/>
                <a:buSzTx/>
                <a:buFont typeface="Wingdings" panose="05000000000000000000" pitchFamily="2" charset="2"/>
                <a:buChar char="ü"/>
              </a:pPr>
              <a:r>
                <a:rPr lang="en-US" altLang="en-US" sz="900" b="0">
                  <a:solidFill>
                    <a:srgbClr val="000000"/>
                  </a:solidFill>
                </a:rPr>
                <a:t> Hire Govt Supply Chain Manager (V-22)</a:t>
              </a:r>
              <a:endParaRPr lang="en-US" altLang="en-US" sz="900" b="0">
                <a:solidFill>
                  <a:srgbClr val="000000"/>
                </a:solidFill>
                <a:cs typeface="Arial" panose="020B0604020202020204" pitchFamily="34" charset="0"/>
              </a:endParaRP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Identify dual source for critical suppliers</a:t>
              </a: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Rationalize supply base</a:t>
              </a: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Place reps on-site at critical suppliers</a:t>
              </a: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Hire staffing to meet demand</a:t>
              </a: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Utilize company gated process for outsourcing</a:t>
              </a: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Award FY10 Long Lead</a:t>
              </a: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Support Prime key supplier visits with govt reps</a:t>
              </a:r>
              <a:endParaRPr lang="en-US" altLang="en-US" sz="900" b="0">
                <a:solidFill>
                  <a:srgbClr val="000099"/>
                </a:solidFill>
                <a:cs typeface="Arial" panose="020B0604020202020204" pitchFamily="34" charset="0"/>
              </a:endParaRPr>
            </a:p>
            <a:p>
              <a:pPr algn="ctr">
                <a:spcBef>
                  <a:spcPct val="0"/>
                </a:spcBef>
                <a:buClrTx/>
                <a:buSzTx/>
                <a:buFont typeface="Wingdings" panose="05000000000000000000" pitchFamily="2" charset="2"/>
                <a:buChar char="ü"/>
              </a:pPr>
              <a:r>
                <a:rPr lang="en-US" altLang="en-US" sz="900" b="0">
                  <a:solidFill>
                    <a:srgbClr val="000099"/>
                  </a:solidFill>
                  <a:cs typeface="Arial" panose="020B0604020202020204" pitchFamily="34" charset="0"/>
                </a:rPr>
                <a:t> Production Readiness Review (support FRP decision)</a:t>
              </a:r>
            </a:p>
            <a:p>
              <a:pPr algn="ctr">
                <a:spcBef>
                  <a:spcPct val="0"/>
                </a:spcBef>
                <a:buClrTx/>
                <a:buSzTx/>
                <a:buFontTx/>
                <a:buNone/>
              </a:pPr>
              <a:r>
                <a:rPr lang="en-US" altLang="en-US" sz="900" b="0" u="sng">
                  <a:solidFill>
                    <a:srgbClr val="000000"/>
                  </a:solidFill>
                  <a:cs typeface="Arial" panose="020B0604020202020204" pitchFamily="34" charset="0"/>
                </a:rPr>
                <a:t>Date:</a:t>
              </a:r>
              <a:r>
                <a:rPr lang="en-US" altLang="en-US" sz="900" b="0">
                  <a:solidFill>
                    <a:srgbClr val="000000"/>
                  </a:solidFill>
                  <a:cs typeface="Arial" panose="020B0604020202020204" pitchFamily="34" charset="0"/>
                </a:rPr>
                <a:t> </a:t>
              </a:r>
              <a:r>
                <a:rPr lang="en-US" altLang="en-US" sz="900" b="0">
                  <a:solidFill>
                    <a:srgbClr val="000099"/>
                  </a:solidFill>
                  <a:cs typeface="Arial" panose="020B0604020202020204" pitchFamily="34" charset="0"/>
                </a:rPr>
                <a:t>COMPLETE Jul 10 (Risk will be closed) </a:t>
              </a:r>
            </a:p>
          </p:txBody>
        </p:sp>
        <p:sp>
          <p:nvSpPr>
            <p:cNvPr id="60455" name="Text Box 45"/>
            <p:cNvSpPr txBox="1">
              <a:spLocks noChangeArrowheads="1"/>
            </p:cNvSpPr>
            <p:nvPr/>
          </p:nvSpPr>
          <p:spPr bwMode="auto">
            <a:xfrm>
              <a:off x="182" y="2815"/>
              <a:ext cx="3385" cy="1427"/>
            </a:xfrm>
            <a:prstGeom prst="rect">
              <a:avLst/>
            </a:prstGeom>
            <a:solidFill>
              <a:schemeClr val="bg1"/>
            </a:solidFill>
            <a:ln w="38100" algn="ctr">
              <a:solidFill>
                <a:srgbClr val="FFFF00"/>
              </a:solidFill>
              <a:miter lim="800000"/>
              <a:headEnd/>
              <a:tailEnd/>
            </a:ln>
          </p:spPr>
          <p:txBody>
            <a:bodyPr lIns="0" tIns="0" rIns="96592" bIns="48296">
              <a:spAutoFit/>
            </a:bodyPr>
            <a:lstStyle>
              <a:lvl1pPr marL="58738" indent="-1588" defTabSz="96678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966788">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900" u="sng">
                  <a:solidFill>
                    <a:srgbClr val="000000"/>
                  </a:solidFill>
                  <a:cs typeface="Arial" panose="020B0604020202020204" pitchFamily="34" charset="0"/>
                </a:rPr>
                <a:t>Ability to Achieve Affordability Goals to Meet Inventory Objectives</a:t>
              </a:r>
              <a:endParaRPr lang="en-US" altLang="en-US" sz="900">
                <a:solidFill>
                  <a:srgbClr val="000000"/>
                </a:solidFill>
                <a:cs typeface="Arial" panose="020B0604020202020204" pitchFamily="34" charset="0"/>
              </a:endParaRPr>
            </a:p>
            <a:p>
              <a:pPr algn="ctr">
                <a:spcBef>
                  <a:spcPct val="0"/>
                </a:spcBef>
                <a:buClrTx/>
                <a:buSzTx/>
                <a:buFontTx/>
                <a:buNone/>
              </a:pPr>
              <a:r>
                <a:rPr lang="en-US" altLang="en-US" sz="900" b="0" u="sng">
                  <a:solidFill>
                    <a:srgbClr val="000000"/>
                  </a:solidFill>
                  <a:cs typeface="Arial" panose="020B0604020202020204" pitchFamily="34" charset="0"/>
                </a:rPr>
                <a:t>Driver:</a:t>
              </a:r>
              <a:r>
                <a:rPr lang="en-US" altLang="en-US" sz="900" b="0">
                  <a:solidFill>
                    <a:srgbClr val="000000"/>
                  </a:solidFill>
                  <a:cs typeface="Arial" panose="020B0604020202020204" pitchFamily="34" charset="0"/>
                </a:rPr>
                <a:t> Higher than anticipated costs due to enterprise growth (overhead rates); raw materials; cabin; supplier performance; increased labor hours. Two rate increases (driven by a reduction in the base vs. predictions, erosion in the commercial business, efficiencies in production, a recent strike, and pension liabilities) have recently created additional budget pressure.</a:t>
              </a:r>
            </a:p>
            <a:p>
              <a:pPr algn="ctr">
                <a:spcBef>
                  <a:spcPct val="0"/>
                </a:spcBef>
                <a:buClrTx/>
                <a:buSzTx/>
                <a:buFontTx/>
                <a:buNone/>
              </a:pPr>
              <a:r>
                <a:rPr lang="en-US" altLang="en-US" sz="900" b="0" u="sng">
                  <a:solidFill>
                    <a:srgbClr val="000000"/>
                  </a:solidFill>
                  <a:cs typeface="Arial" panose="020B0604020202020204" pitchFamily="34" charset="0"/>
                </a:rPr>
                <a:t>Mitigation Plan: </a:t>
              </a: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Establish Affordability plan</a:t>
              </a: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Implement GFE CRIs (Engines, OTO)</a:t>
              </a: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Obtain Advanced Procurement in FY10</a:t>
              </a: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Execute Long Term Agreements/Long Term Contracts</a:t>
              </a:r>
            </a:p>
            <a:p>
              <a:pPr algn="ctr">
                <a:spcBef>
                  <a:spcPct val="0"/>
                </a:spcBef>
                <a:buClrTx/>
                <a:buSzTx/>
                <a:buFont typeface="Wingdings" panose="05000000000000000000" pitchFamily="2" charset="2"/>
                <a:buChar char="ü"/>
              </a:pPr>
              <a:r>
                <a:rPr lang="en-US" altLang="en-US" sz="900" b="0">
                  <a:solidFill>
                    <a:srgbClr val="000000"/>
                  </a:solidFill>
                </a:rPr>
                <a:t> Finalize inspection requirements</a:t>
              </a:r>
              <a:r>
                <a:rPr lang="en-US" altLang="en-US" sz="900" b="0">
                  <a:solidFill>
                    <a:srgbClr val="000000"/>
                  </a:solidFill>
                  <a:cs typeface="Arial" panose="020B0604020202020204" pitchFamily="34" charset="0"/>
                </a:rPr>
                <a:t> </a:t>
              </a:r>
              <a:endParaRPr lang="en-US" altLang="en-US" sz="900" b="0">
                <a:solidFill>
                  <a:srgbClr val="000000"/>
                </a:solidFill>
              </a:endParaRPr>
            </a:p>
            <a:p>
              <a:pPr algn="ctr">
                <a:spcBef>
                  <a:spcPct val="0"/>
                </a:spcBef>
                <a:buClrTx/>
                <a:buSzTx/>
                <a:buFont typeface="Wingdings" panose="05000000000000000000" pitchFamily="2" charset="2"/>
                <a:buChar char="ü"/>
              </a:pPr>
              <a:r>
                <a:rPr lang="en-US" altLang="en-US" sz="900" b="0">
                  <a:solidFill>
                    <a:srgbClr val="000000"/>
                  </a:solidFill>
                </a:rPr>
                <a:t> Assess impacts of PB11 Budget and rate increases with Lot 7 Production Proposal</a:t>
              </a:r>
            </a:p>
            <a:p>
              <a:pPr algn="ctr">
                <a:spcBef>
                  <a:spcPct val="0"/>
                </a:spcBef>
                <a:buClrTx/>
                <a:buSzTx/>
                <a:buFont typeface="Wingdings" panose="05000000000000000000" pitchFamily="2" charset="2"/>
                <a:buChar char="ü"/>
              </a:pPr>
              <a:r>
                <a:rPr lang="en-US" altLang="en-US" sz="900" b="0">
                  <a:solidFill>
                    <a:srgbClr val="000000"/>
                  </a:solidFill>
                </a:rPr>
                <a:t> Include spares in production contract</a:t>
              </a:r>
              <a:endParaRPr lang="en-US" altLang="en-US" sz="900" b="0">
                <a:solidFill>
                  <a:srgbClr val="000000"/>
                </a:solidFill>
                <a:cs typeface="Arial" panose="020B0604020202020204" pitchFamily="34" charset="0"/>
              </a:endParaRPr>
            </a:p>
            <a:p>
              <a:pPr algn="ctr">
                <a:spcBef>
                  <a:spcPct val="0"/>
                </a:spcBef>
                <a:buClrTx/>
                <a:buSzTx/>
                <a:buFontTx/>
                <a:buChar char="•"/>
              </a:pPr>
              <a:r>
                <a:rPr lang="en-US" altLang="en-US" sz="900" b="0">
                  <a:solidFill>
                    <a:srgbClr val="000000"/>
                  </a:solidFill>
                  <a:cs typeface="Arial" panose="020B0604020202020204" pitchFamily="34" charset="0"/>
                </a:rPr>
                <a:t> </a:t>
              </a:r>
              <a:r>
                <a:rPr lang="en-US" altLang="en-US" sz="900" b="0">
                  <a:solidFill>
                    <a:srgbClr val="000099"/>
                  </a:solidFill>
                  <a:cs typeface="Arial" panose="020B0604020202020204" pitchFamily="34" charset="0"/>
                </a:rPr>
                <a:t>Complete Business Case Analysis for MYP</a:t>
              </a:r>
            </a:p>
            <a:p>
              <a:pPr algn="ctr">
                <a:spcBef>
                  <a:spcPct val="0"/>
                </a:spcBef>
                <a:buClrTx/>
                <a:buSzTx/>
                <a:buFontTx/>
                <a:buChar char="•"/>
              </a:pPr>
              <a:r>
                <a:rPr lang="en-US" altLang="en-US" sz="900" b="0">
                  <a:solidFill>
                    <a:srgbClr val="000000"/>
                  </a:solidFill>
                  <a:cs typeface="Arial" panose="020B0604020202020204" pitchFamily="34" charset="0"/>
                </a:rPr>
                <a:t> </a:t>
              </a:r>
              <a:r>
                <a:rPr lang="en-US" altLang="en-US" sz="900" b="0">
                  <a:solidFill>
                    <a:srgbClr val="000099"/>
                  </a:solidFill>
                  <a:cs typeface="Arial" panose="020B0604020202020204" pitchFamily="34" charset="0"/>
                </a:rPr>
                <a:t>If supported by BCA,</a:t>
              </a:r>
              <a:r>
                <a:rPr lang="en-US" altLang="en-US" sz="900" b="0">
                  <a:solidFill>
                    <a:srgbClr val="000000"/>
                  </a:solidFill>
                  <a:cs typeface="Arial" panose="020B0604020202020204" pitchFamily="34" charset="0"/>
                </a:rPr>
                <a:t> ensure MYP budget approval/lay-in and i</a:t>
              </a:r>
              <a:r>
                <a:rPr lang="en-US" altLang="en-US" sz="900" b="0">
                  <a:solidFill>
                    <a:srgbClr val="000000"/>
                  </a:solidFill>
                </a:rPr>
                <a:t>mplement MYP to begin in FY14</a:t>
              </a:r>
            </a:p>
            <a:p>
              <a:pPr algn="ctr">
                <a:spcBef>
                  <a:spcPct val="0"/>
                </a:spcBef>
                <a:buClrTx/>
                <a:buSzTx/>
                <a:buFontTx/>
                <a:buNone/>
              </a:pPr>
              <a:r>
                <a:rPr lang="en-US" altLang="en-US" sz="900" b="0" u="sng">
                  <a:solidFill>
                    <a:srgbClr val="000000"/>
                  </a:solidFill>
                  <a:cs typeface="Arial" panose="020B0604020202020204" pitchFamily="34" charset="0"/>
                </a:rPr>
                <a:t>Date:</a:t>
              </a:r>
              <a:r>
                <a:rPr lang="en-US" altLang="en-US" sz="900" b="0">
                  <a:solidFill>
                    <a:srgbClr val="000000"/>
                  </a:solidFill>
                  <a:cs typeface="Arial" panose="020B0604020202020204" pitchFamily="34" charset="0"/>
                </a:rPr>
                <a:t> On-going</a:t>
              </a:r>
            </a:p>
          </p:txBody>
        </p:sp>
        <p:sp>
          <p:nvSpPr>
            <p:cNvPr id="60456" name="Rectangle 31"/>
            <p:cNvSpPr>
              <a:spLocks noChangeArrowheads="1"/>
            </p:cNvSpPr>
            <p:nvPr/>
          </p:nvSpPr>
          <p:spPr bwMode="auto">
            <a:xfrm>
              <a:off x="3631" y="806"/>
              <a:ext cx="2054" cy="960"/>
            </a:xfrm>
            <a:prstGeom prst="rect">
              <a:avLst/>
            </a:prstGeom>
            <a:solidFill>
              <a:schemeClr val="bg1"/>
            </a:solidFill>
            <a:ln w="38100" algn="ctr">
              <a:solidFill>
                <a:srgbClr val="FFFF00"/>
              </a:solidFill>
              <a:miter lim="800000"/>
              <a:headEnd/>
              <a:tailEnd/>
            </a:ln>
          </p:spPr>
          <p:txBody>
            <a:bodyPr lIns="0" tIns="0" rIns="0" bIns="0">
              <a:spAutoFit/>
            </a:bodyPr>
            <a:lstStyle>
              <a:lvl1pPr marL="57150" indent="-1588" defTabSz="96678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966788">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900" u="sng">
                  <a:solidFill>
                    <a:srgbClr val="000000"/>
                  </a:solidFill>
                  <a:cs typeface="Arial" panose="020B0604020202020204" pitchFamily="34" charset="0"/>
                </a:rPr>
                <a:t>Failure to Meet Total Ownership Cost Reduction Goals</a:t>
              </a:r>
              <a:r>
                <a:rPr lang="en-US" altLang="en-US" sz="900">
                  <a:solidFill>
                    <a:srgbClr val="000000"/>
                  </a:solidFill>
                  <a:cs typeface="Arial" panose="020B0604020202020204" pitchFamily="34" charset="0"/>
                </a:rPr>
                <a:t>   </a:t>
              </a:r>
            </a:p>
            <a:p>
              <a:pPr algn="ctr">
                <a:spcBef>
                  <a:spcPct val="0"/>
                </a:spcBef>
                <a:buClrTx/>
                <a:buSzTx/>
                <a:buFontTx/>
                <a:buNone/>
              </a:pPr>
              <a:r>
                <a:rPr lang="en-US" altLang="en-US" sz="900" b="0" u="sng">
                  <a:solidFill>
                    <a:srgbClr val="000000"/>
                  </a:solidFill>
                  <a:cs typeface="Arial" panose="020B0604020202020204" pitchFamily="34" charset="0"/>
                </a:rPr>
                <a:t>Driver:</a:t>
              </a:r>
              <a:r>
                <a:rPr lang="en-US" altLang="en-US" sz="900" b="0">
                  <a:solidFill>
                    <a:srgbClr val="000000"/>
                  </a:solidFill>
                  <a:cs typeface="Arial" panose="020B0604020202020204" pitchFamily="34" charset="0"/>
                </a:rPr>
                <a:t> Delayed I and D level standup, dynamic component DL&amp;T disposition, extended ICS, items not making reliability targets</a:t>
              </a:r>
            </a:p>
            <a:p>
              <a:pPr algn="ctr">
                <a:spcBef>
                  <a:spcPct val="0"/>
                </a:spcBef>
                <a:buClrTx/>
                <a:buSzTx/>
                <a:buFontTx/>
                <a:buNone/>
              </a:pPr>
              <a:r>
                <a:rPr lang="en-US" altLang="en-US" sz="900" b="0" u="sng">
                  <a:solidFill>
                    <a:srgbClr val="000000"/>
                  </a:solidFill>
                  <a:cs typeface="Arial" panose="020B0604020202020204" pitchFamily="34" charset="0"/>
                </a:rPr>
                <a:t>Mitigation Plan:</a:t>
              </a:r>
              <a:r>
                <a:rPr lang="en-US" altLang="en-US" sz="900" b="0">
                  <a:solidFill>
                    <a:srgbClr val="000000"/>
                  </a:solidFill>
                  <a:cs typeface="Arial" panose="020B0604020202020204" pitchFamily="34" charset="0"/>
                </a:rPr>
                <a:t> </a:t>
              </a:r>
            </a:p>
            <a:p>
              <a:pPr algn="ctr">
                <a:spcBef>
                  <a:spcPct val="0"/>
                </a:spcBef>
                <a:buClrTx/>
                <a:buSzTx/>
                <a:buFont typeface="Wingdings" panose="05000000000000000000" pitchFamily="2" charset="2"/>
                <a:buChar char="§"/>
              </a:pPr>
              <a:r>
                <a:rPr lang="en-US" altLang="en-US" sz="900" b="0">
                  <a:solidFill>
                    <a:srgbClr val="000000"/>
                  </a:solidFill>
                  <a:cs typeface="Arial" panose="020B0604020202020204" pitchFamily="34" charset="0"/>
                </a:rPr>
                <a:t> Conduct BCA for long term sustainment/PBL strategy </a:t>
              </a:r>
            </a:p>
            <a:p>
              <a:pPr algn="ctr">
                <a:spcBef>
                  <a:spcPct val="0"/>
                </a:spcBef>
                <a:buClrTx/>
                <a:buSzTx/>
                <a:buFontTx/>
                <a:buChar char="•"/>
              </a:pPr>
              <a:r>
                <a:rPr lang="en-US" altLang="en-US" sz="900" b="0">
                  <a:solidFill>
                    <a:srgbClr val="000000"/>
                  </a:solidFill>
                  <a:cs typeface="Arial" panose="020B0604020202020204" pitchFamily="34" charset="0"/>
                </a:rPr>
                <a:t> Stand up Organic Intermediate and Depot Level repair</a:t>
              </a:r>
            </a:p>
            <a:p>
              <a:pPr algn="ctr">
                <a:spcBef>
                  <a:spcPct val="0"/>
                </a:spcBef>
                <a:buClrTx/>
                <a:buSzTx/>
                <a:buFontTx/>
                <a:buChar char="•"/>
              </a:pPr>
              <a:r>
                <a:rPr lang="en-US" altLang="en-US" sz="900" b="0">
                  <a:solidFill>
                    <a:srgbClr val="000000"/>
                  </a:solidFill>
                  <a:cs typeface="Arial" panose="020B0604020202020204" pitchFamily="34" charset="0"/>
                </a:rPr>
                <a:t> Approval of H-1 DL&amp;T’s</a:t>
              </a:r>
            </a:p>
            <a:p>
              <a:pPr algn="ctr">
                <a:spcBef>
                  <a:spcPct val="0"/>
                </a:spcBef>
                <a:buClrTx/>
                <a:buSzTx/>
                <a:buFontTx/>
                <a:buChar char="•"/>
              </a:pPr>
              <a:r>
                <a:rPr lang="en-US" altLang="en-US" sz="900" b="0">
                  <a:solidFill>
                    <a:srgbClr val="000000"/>
                  </a:solidFill>
                  <a:cs typeface="Arial" panose="020B0604020202020204" pitchFamily="34" charset="0"/>
                </a:rPr>
                <a:t> Execute 5 year Interim Support Plan contract awards</a:t>
              </a:r>
            </a:p>
            <a:p>
              <a:pPr algn="ctr">
                <a:spcBef>
                  <a:spcPct val="0"/>
                </a:spcBef>
                <a:buClrTx/>
                <a:buSzTx/>
                <a:buFontTx/>
                <a:buChar char="•"/>
              </a:pPr>
              <a:r>
                <a:rPr lang="en-US" altLang="en-US" sz="900" b="0">
                  <a:solidFill>
                    <a:srgbClr val="000000"/>
                  </a:solidFill>
                  <a:cs typeface="Arial" panose="020B0604020202020204" pitchFamily="34" charset="0"/>
                </a:rPr>
                <a:t> CILR drives component redesign efforts/BCAs</a:t>
              </a:r>
            </a:p>
            <a:p>
              <a:pPr algn="ctr">
                <a:spcBef>
                  <a:spcPct val="0"/>
                </a:spcBef>
                <a:buClrTx/>
                <a:buSzTx/>
                <a:buFontTx/>
                <a:buNone/>
              </a:pPr>
              <a:r>
                <a:rPr lang="en-US" altLang="en-US" sz="900" b="0" u="sng">
                  <a:solidFill>
                    <a:srgbClr val="000000"/>
                  </a:solidFill>
                  <a:cs typeface="Arial" panose="020B0604020202020204" pitchFamily="34" charset="0"/>
                </a:rPr>
                <a:t>Date:</a:t>
              </a:r>
              <a:r>
                <a:rPr lang="en-US" altLang="en-US" sz="900" b="0">
                  <a:solidFill>
                    <a:srgbClr val="000000"/>
                  </a:solidFill>
                  <a:cs typeface="Arial" panose="020B0604020202020204" pitchFamily="34" charset="0"/>
                </a:rPr>
                <a:t> </a:t>
              </a:r>
              <a:r>
                <a:rPr lang="en-US" altLang="en-US" sz="900" b="0">
                  <a:solidFill>
                    <a:srgbClr val="000099"/>
                  </a:solidFill>
                  <a:cs typeface="Arial" panose="020B0604020202020204" pitchFamily="34" charset="0"/>
                </a:rPr>
                <a:t>Ongoing</a:t>
              </a:r>
            </a:p>
          </p:txBody>
        </p:sp>
        <p:cxnSp>
          <p:nvCxnSpPr>
            <p:cNvPr id="60457" name="AutoShape 39"/>
            <p:cNvCxnSpPr>
              <a:cxnSpLocks noChangeShapeType="1"/>
              <a:stCxn id="60456" idx="1"/>
            </p:cNvCxnSpPr>
            <p:nvPr/>
          </p:nvCxnSpPr>
          <p:spPr bwMode="auto">
            <a:xfrm flipH="1">
              <a:off x="3242" y="1286"/>
              <a:ext cx="389" cy="84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60458" name="Text Box 45"/>
            <p:cNvSpPr txBox="1">
              <a:spLocks noChangeArrowheads="1"/>
            </p:cNvSpPr>
            <p:nvPr/>
          </p:nvSpPr>
          <p:spPr bwMode="auto">
            <a:xfrm>
              <a:off x="48" y="768"/>
              <a:ext cx="2173" cy="1698"/>
            </a:xfrm>
            <a:prstGeom prst="rect">
              <a:avLst/>
            </a:prstGeom>
            <a:solidFill>
              <a:schemeClr val="bg1"/>
            </a:solidFill>
            <a:ln w="38100" algn="ctr">
              <a:solidFill>
                <a:srgbClr val="FFFF00"/>
              </a:solidFill>
              <a:miter lim="800000"/>
              <a:headEnd/>
              <a:tailEnd/>
            </a:ln>
          </p:spPr>
          <p:txBody>
            <a:bodyPr lIns="0" tIns="0" rIns="96592" bIns="48296">
              <a:spAutoFit/>
            </a:bodyPr>
            <a:lstStyle>
              <a:lvl1pPr marL="58738" indent="-1588" defTabSz="96678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509588" indent="-161925"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966788">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u="sng">
                  <a:solidFill>
                    <a:srgbClr val="000000"/>
                  </a:solidFill>
                  <a:cs typeface="Arial" panose="020B0604020202020204" pitchFamily="34" charset="0"/>
                </a:rPr>
                <a:t>Insufficient funding to execute aircraft buys </a:t>
              </a:r>
              <a:endParaRPr lang="en-US" altLang="en-US" sz="1000">
                <a:solidFill>
                  <a:srgbClr val="000000"/>
                </a:solidFill>
                <a:cs typeface="Arial" panose="020B0604020202020204" pitchFamily="34" charset="0"/>
              </a:endParaRPr>
            </a:p>
            <a:p>
              <a:pPr algn="ctr">
                <a:spcBef>
                  <a:spcPct val="0"/>
                </a:spcBef>
                <a:buClrTx/>
                <a:buSzTx/>
                <a:buFontTx/>
                <a:buNone/>
              </a:pPr>
              <a:r>
                <a:rPr lang="en-US" altLang="en-US" sz="900" b="0" u="sng">
                  <a:solidFill>
                    <a:srgbClr val="000000"/>
                  </a:solidFill>
                  <a:cs typeface="Arial" panose="020B0604020202020204" pitchFamily="34" charset="0"/>
                </a:rPr>
                <a:t>Driver:</a:t>
              </a:r>
              <a:r>
                <a:rPr lang="en-US" altLang="en-US" sz="900" b="0">
                  <a:solidFill>
                    <a:srgbClr val="000000"/>
                  </a:solidFill>
                  <a:cs typeface="Arial" panose="020B0604020202020204" pitchFamily="34" charset="0"/>
                </a:rPr>
                <a:t> Two Forward Price Rate Agreement (FPRA) increases (driven by a reduction in the base vs. predictions, erosion in the commercial business, efficiencies in production, a recent strike, and pension liabilities) and potential additional rate impacts due to Pension Protection Act compliance and projected business base loss in FY14 due to fewer aircraft buys are creating budget pressure to execute yearly budgeted a/c quantities and pressurizing APB and Nunn-McCurdy acquisition thresholds.</a:t>
              </a:r>
            </a:p>
            <a:p>
              <a:pPr algn="ctr">
                <a:spcBef>
                  <a:spcPct val="0"/>
                </a:spcBef>
                <a:buClrTx/>
                <a:buSzTx/>
                <a:buFontTx/>
                <a:buNone/>
              </a:pPr>
              <a:r>
                <a:rPr lang="en-US" altLang="en-US" sz="900" b="0" u="sng">
                  <a:solidFill>
                    <a:srgbClr val="000000"/>
                  </a:solidFill>
                  <a:cs typeface="Arial" panose="020B0604020202020204" pitchFamily="34" charset="0"/>
                </a:rPr>
                <a:t>Mitigation Plan: </a:t>
              </a: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Finalize technical evaluation and negotiation </a:t>
              </a:r>
            </a:p>
            <a:p>
              <a:pPr algn="ctr">
                <a:spcBef>
                  <a:spcPct val="0"/>
                </a:spcBef>
                <a:buClrTx/>
                <a:buSzTx/>
                <a:buFont typeface="Wingdings" panose="05000000000000000000" pitchFamily="2" charset="2"/>
                <a:buChar char="§"/>
              </a:pPr>
              <a:r>
                <a:rPr lang="en-US" altLang="en-US" sz="900" b="0">
                  <a:solidFill>
                    <a:srgbClr val="000000"/>
                  </a:solidFill>
                </a:rPr>
                <a:t> Assess future rate increases and impacts on FYDP(ongoing)</a:t>
              </a:r>
            </a:p>
            <a:p>
              <a:pPr lvl="1" algn="ctr">
                <a:spcBef>
                  <a:spcPct val="0"/>
                </a:spcBef>
                <a:buClrTx/>
                <a:buSzTx/>
                <a:buFont typeface="Wingdings" panose="05000000000000000000" pitchFamily="2" charset="2"/>
                <a:buChar char="§"/>
              </a:pPr>
              <a:r>
                <a:rPr lang="en-US" altLang="en-US" sz="900" b="0">
                  <a:solidFill>
                    <a:srgbClr val="000000"/>
                  </a:solidFill>
                </a:rPr>
                <a:t>Pension Protection Act assessment (AIR 4.2 Lead)</a:t>
              </a:r>
            </a:p>
            <a:p>
              <a:pPr lvl="1" algn="ctr">
                <a:spcBef>
                  <a:spcPct val="0"/>
                </a:spcBef>
                <a:buClrTx/>
                <a:buSzTx/>
                <a:buFontTx/>
                <a:buChar char="•"/>
              </a:pPr>
              <a:r>
                <a:rPr lang="en-US" altLang="en-US" sz="900" b="0">
                  <a:solidFill>
                    <a:srgbClr val="000000"/>
                  </a:solidFill>
                </a:rPr>
                <a:t>Business base (DCMA lead)</a:t>
              </a:r>
            </a:p>
            <a:p>
              <a:pPr algn="ctr">
                <a:spcBef>
                  <a:spcPct val="0"/>
                </a:spcBef>
                <a:buClrTx/>
                <a:buSzTx/>
                <a:buFontTx/>
                <a:buChar char="•"/>
              </a:pPr>
              <a:r>
                <a:rPr lang="en-US" altLang="en-US" sz="900" b="0">
                  <a:solidFill>
                    <a:srgbClr val="000000"/>
                  </a:solidFill>
                </a:rPr>
                <a:t> Continue to Pursue cost reduction/control initiatives </a:t>
              </a:r>
            </a:p>
            <a:p>
              <a:pPr algn="ctr">
                <a:spcBef>
                  <a:spcPct val="0"/>
                </a:spcBef>
                <a:buClrTx/>
                <a:buSzTx/>
                <a:buFont typeface="Wingdings" panose="05000000000000000000" pitchFamily="2" charset="2"/>
                <a:buChar char="ü"/>
              </a:pPr>
              <a:r>
                <a:rPr lang="en-US" altLang="en-US" sz="900" b="0">
                  <a:solidFill>
                    <a:srgbClr val="000099"/>
                  </a:solidFill>
                </a:rPr>
                <a:t> Update program manager’s cost estimate </a:t>
              </a:r>
            </a:p>
            <a:p>
              <a:pPr algn="ctr">
                <a:spcBef>
                  <a:spcPct val="0"/>
                </a:spcBef>
                <a:buClrTx/>
                <a:buSzTx/>
                <a:buFont typeface="Wingdings" panose="05000000000000000000" pitchFamily="2" charset="2"/>
                <a:buChar char="ü"/>
              </a:pPr>
              <a:r>
                <a:rPr lang="en-US" altLang="en-US" sz="900" b="0">
                  <a:solidFill>
                    <a:srgbClr val="000099"/>
                  </a:solidFill>
                </a:rPr>
                <a:t> Engage Service for funding resolution</a:t>
              </a:r>
            </a:p>
            <a:p>
              <a:pPr algn="ctr">
                <a:spcBef>
                  <a:spcPct val="0"/>
                </a:spcBef>
                <a:buClrTx/>
                <a:buSzTx/>
                <a:buFontTx/>
                <a:buChar char="•"/>
              </a:pPr>
              <a:r>
                <a:rPr lang="en-US" altLang="en-US" sz="900" b="0">
                  <a:solidFill>
                    <a:srgbClr val="000000"/>
                  </a:solidFill>
                </a:rPr>
                <a:t>Support PEO(A)/DCMA rate control initiative with company </a:t>
              </a:r>
            </a:p>
            <a:p>
              <a:pPr algn="ctr">
                <a:spcBef>
                  <a:spcPct val="0"/>
                </a:spcBef>
                <a:buClrTx/>
                <a:buSzTx/>
                <a:buFontTx/>
                <a:buNone/>
              </a:pPr>
              <a:r>
                <a:rPr lang="en-US" altLang="en-US" sz="900" b="0" u="sng">
                  <a:solidFill>
                    <a:srgbClr val="000000"/>
                  </a:solidFill>
                  <a:cs typeface="Arial" panose="020B0604020202020204" pitchFamily="34" charset="0"/>
                </a:rPr>
                <a:t>Date: </a:t>
              </a:r>
              <a:r>
                <a:rPr lang="en-US" altLang="en-US" sz="900" b="0">
                  <a:solidFill>
                    <a:srgbClr val="000000"/>
                  </a:solidFill>
                  <a:cs typeface="Arial" panose="020B0604020202020204" pitchFamily="34" charset="0"/>
                </a:rPr>
                <a:t>Oct 10 (FRP decision)</a:t>
              </a:r>
            </a:p>
          </p:txBody>
        </p:sp>
        <p:sp>
          <p:nvSpPr>
            <p:cNvPr id="60459" name="Oval 41"/>
            <p:cNvSpPr>
              <a:spLocks noChangeArrowheads="1"/>
            </p:cNvSpPr>
            <p:nvPr/>
          </p:nvSpPr>
          <p:spPr bwMode="auto">
            <a:xfrm>
              <a:off x="3176" y="1810"/>
              <a:ext cx="48" cy="48"/>
            </a:xfrm>
            <a:prstGeom prst="ellipse">
              <a:avLst/>
            </a:prstGeom>
            <a:solidFill>
              <a:schemeClr val="tx1"/>
            </a:solidFill>
            <a:ln w="9525">
              <a:solidFill>
                <a:schemeClr val="tx1"/>
              </a:solidFill>
              <a:round/>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cxnSp>
          <p:nvCxnSpPr>
            <p:cNvPr id="60460" name="AutoShape 42"/>
            <p:cNvCxnSpPr>
              <a:cxnSpLocks noChangeShapeType="1"/>
              <a:stCxn id="60458" idx="3"/>
              <a:endCxn id="60459" idx="2"/>
            </p:cNvCxnSpPr>
            <p:nvPr/>
          </p:nvCxnSpPr>
          <p:spPr bwMode="auto">
            <a:xfrm>
              <a:off x="2221" y="1617"/>
              <a:ext cx="955" cy="21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0461" name="AutoShape 43"/>
            <p:cNvCxnSpPr>
              <a:cxnSpLocks noChangeShapeType="1"/>
              <a:stCxn id="60455" idx="0"/>
              <a:endCxn id="60450" idx="4"/>
            </p:cNvCxnSpPr>
            <p:nvPr/>
          </p:nvCxnSpPr>
          <p:spPr bwMode="auto">
            <a:xfrm flipV="1">
              <a:off x="1875" y="1899"/>
              <a:ext cx="1085" cy="916"/>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grpSp>
          <p:nvGrpSpPr>
            <p:cNvPr id="60462" name="Group 44"/>
            <p:cNvGrpSpPr>
              <a:grpSpLocks/>
            </p:cNvGrpSpPr>
            <p:nvPr/>
          </p:nvGrpSpPr>
          <p:grpSpPr bwMode="auto">
            <a:xfrm>
              <a:off x="3182" y="1632"/>
              <a:ext cx="48" cy="192"/>
              <a:chOff x="3140" y="1632"/>
              <a:chExt cx="48" cy="192"/>
            </a:xfrm>
          </p:grpSpPr>
          <p:sp>
            <p:nvSpPr>
              <p:cNvPr id="60465" name="Oval 41"/>
              <p:cNvSpPr>
                <a:spLocks noChangeArrowheads="1"/>
              </p:cNvSpPr>
              <p:nvPr/>
            </p:nvSpPr>
            <p:spPr bwMode="auto">
              <a:xfrm>
                <a:off x="3140" y="1632"/>
                <a:ext cx="48" cy="48"/>
              </a:xfrm>
              <a:prstGeom prst="ellipse">
                <a:avLst/>
              </a:prstGeom>
              <a:solidFill>
                <a:srgbClr val="808080"/>
              </a:solidFill>
              <a:ln w="9525">
                <a:solidFill>
                  <a:schemeClr val="tx1"/>
                </a:solidFill>
                <a:round/>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60466" name="Line 46"/>
              <p:cNvSpPr>
                <a:spLocks noChangeShapeType="1"/>
              </p:cNvSpPr>
              <p:nvPr/>
            </p:nvSpPr>
            <p:spPr bwMode="auto">
              <a:xfrm>
                <a:off x="3161" y="1680"/>
                <a:ext cx="0" cy="144"/>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60463" name="Oval 41"/>
            <p:cNvSpPr>
              <a:spLocks noChangeArrowheads="1"/>
            </p:cNvSpPr>
            <p:nvPr/>
          </p:nvSpPr>
          <p:spPr bwMode="auto">
            <a:xfrm>
              <a:off x="3162" y="1913"/>
              <a:ext cx="48" cy="48"/>
            </a:xfrm>
            <a:prstGeom prst="ellipse">
              <a:avLst/>
            </a:prstGeom>
            <a:solidFill>
              <a:srgbClr val="808080"/>
            </a:solidFill>
            <a:ln w="9525">
              <a:solidFill>
                <a:schemeClr val="tx1"/>
              </a:solidFill>
              <a:round/>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60464" name="Line 48"/>
            <p:cNvSpPr>
              <a:spLocks noChangeShapeType="1"/>
            </p:cNvSpPr>
            <p:nvPr/>
          </p:nvSpPr>
          <p:spPr bwMode="auto">
            <a:xfrm>
              <a:off x="3183" y="1968"/>
              <a:ext cx="0" cy="336"/>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60420" name="Slide Number Placeholder 50"/>
          <p:cNvSpPr>
            <a:spLocks noGrp="1"/>
          </p:cNvSpPr>
          <p:nvPr>
            <p:ph type="sldNum" sz="quarter" idx="11"/>
          </p:nvPr>
        </p:nvSpPr>
        <p:spPr>
          <a:xfrm>
            <a:off x="6553200" y="6486525"/>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58C41543-5A47-4981-A701-1A59FA684F63}" type="slidenum">
              <a:rPr lang="en-US" altLang="en-US" sz="1000" b="0" smtClean="0">
                <a:solidFill>
                  <a:srgbClr val="898989"/>
                </a:solidFill>
              </a:rPr>
              <a:pPr>
                <a:spcBef>
                  <a:spcPct val="0"/>
                </a:spcBef>
                <a:buClrTx/>
                <a:buSzTx/>
                <a:buFontTx/>
                <a:buNone/>
              </a:pPr>
              <a:t>14</a:t>
            </a:fld>
            <a:endParaRPr lang="en-US" altLang="en-US" sz="1000" b="0">
              <a:solidFill>
                <a:srgbClr val="898989"/>
              </a:solidFill>
            </a:endParaRPr>
          </a:p>
        </p:txBody>
      </p:sp>
      <p:sp>
        <p:nvSpPr>
          <p:cNvPr id="60421" name="TextBox 3"/>
          <p:cNvSpPr txBox="1">
            <a:spLocks noChangeArrowheads="1"/>
          </p:cNvSpPr>
          <p:nvPr/>
        </p:nvSpPr>
        <p:spPr bwMode="auto">
          <a:xfrm>
            <a:off x="5859463" y="5834063"/>
            <a:ext cx="2876550" cy="523875"/>
          </a:xfrm>
          <a:prstGeom prst="rect">
            <a:avLst/>
          </a:prstGeom>
          <a:solidFill>
            <a:srgbClr val="FFFF00"/>
          </a:solidFill>
          <a:ln w="9525">
            <a:solidFill>
              <a:srgbClr val="002060"/>
            </a:solidFill>
            <a:miter lim="800000"/>
            <a:headEnd/>
            <a:tailEnd/>
          </a:ln>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t>See Notes Page</a:t>
            </a:r>
          </a:p>
          <a:p>
            <a:pPr algn="ctr">
              <a:spcBef>
                <a:spcPct val="0"/>
              </a:spcBef>
              <a:buClrTx/>
              <a:buSzTx/>
              <a:buFontTx/>
              <a:buNone/>
            </a:pPr>
            <a:r>
              <a:rPr lang="en-US" altLang="en-US" sz="1400"/>
              <a:t> &amp; Backup Chars</a:t>
            </a:r>
          </a:p>
        </p:txBody>
      </p:sp>
      <p:sp>
        <p:nvSpPr>
          <p:cNvPr id="53" name="Rectangle 2"/>
          <p:cNvSpPr txBox="1">
            <a:spLocks noChangeArrowheads="1"/>
          </p:cNvSpPr>
          <p:nvPr/>
        </p:nvSpPr>
        <p:spPr>
          <a:xfrm>
            <a:off x="1801813" y="152400"/>
            <a:ext cx="6934200" cy="914400"/>
          </a:xfrm>
          <a:prstGeom prst="rect">
            <a:avLst/>
          </a:prstGeom>
        </p:spPr>
        <p:txBody>
          <a:bodyPr anchor="ctr"/>
          <a:lst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a:lstStyle>
          <a:p>
            <a:pPr>
              <a:defRPr/>
            </a:pPr>
            <a:r>
              <a:rPr lang="en-US" altLang="en-US" kern="0" dirty="0"/>
              <a:t>Program Risks</a:t>
            </a:r>
            <a:endParaRPr lang="en-US" altLang="en-US" sz="3200" kern="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object 2"/>
          <p:cNvSpPr>
            <a:spLocks/>
          </p:cNvSpPr>
          <p:nvPr/>
        </p:nvSpPr>
        <p:spPr bwMode="auto">
          <a:xfrm>
            <a:off x="381000" y="1231900"/>
            <a:ext cx="8382000" cy="0"/>
          </a:xfrm>
          <a:custGeom>
            <a:avLst/>
            <a:gdLst>
              <a:gd name="T0" fmla="*/ 0 w 8382000"/>
              <a:gd name="T1" fmla="*/ 8382000 w 8382000"/>
              <a:gd name="T2" fmla="*/ 0 60000 65536"/>
              <a:gd name="T3" fmla="*/ 0 60000 65536"/>
            </a:gdLst>
            <a:ahLst/>
            <a:cxnLst>
              <a:cxn ang="T2">
                <a:pos x="T0" y="0"/>
              </a:cxn>
              <a:cxn ang="T3">
                <a:pos x="T1" y="0"/>
              </a:cxn>
            </a:cxnLst>
            <a:rect l="0" t="0" r="r" b="b"/>
            <a:pathLst>
              <a:path w="8382000">
                <a:moveTo>
                  <a:pt x="0" y="0"/>
                </a:moveTo>
                <a:lnTo>
                  <a:pt x="8382000" y="0"/>
                </a:lnTo>
              </a:path>
            </a:pathLst>
          </a:custGeom>
          <a:noFill/>
          <a:ln w="57150">
            <a:solidFill>
              <a:srgbClr val="0C2D83"/>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467" name="object 3"/>
          <p:cNvSpPr>
            <a:spLocks noChangeArrowheads="1"/>
          </p:cNvSpPr>
          <p:nvPr/>
        </p:nvSpPr>
        <p:spPr bwMode="auto">
          <a:xfrm>
            <a:off x="392113" y="90488"/>
            <a:ext cx="1346200" cy="1062037"/>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 name="object 4"/>
          <p:cNvSpPr txBox="1">
            <a:spLocks noGrp="1"/>
          </p:cNvSpPr>
          <p:nvPr>
            <p:ph type="title"/>
          </p:nvPr>
        </p:nvSpPr>
        <p:spPr>
          <a:xfrm>
            <a:off x="184150" y="-185738"/>
            <a:ext cx="8613775" cy="1247776"/>
          </a:xfrm>
        </p:spPr>
        <p:txBody>
          <a:bodyPr lIns="0" tIns="383504" rIns="0" bIns="0" rtlCol="0">
            <a:spAutoFit/>
          </a:bodyPr>
          <a:lstStyle/>
          <a:p>
            <a:pPr marL="2049780">
              <a:defRPr/>
            </a:pPr>
            <a:r>
              <a:rPr lang="en-US" dirty="0"/>
              <a:t>Acquisition Strategy </a:t>
            </a:r>
            <a:br>
              <a:rPr lang="en-US" dirty="0"/>
            </a:br>
            <a:r>
              <a:rPr lang="en-US" sz="2000" dirty="0"/>
              <a:t>SAMPLE </a:t>
            </a:r>
            <a:r>
              <a:rPr sz="2000" spc="-5" dirty="0"/>
              <a:t>F</a:t>
            </a:r>
            <a:r>
              <a:rPr sz="2000" dirty="0"/>
              <a:t>ram</a:t>
            </a:r>
            <a:r>
              <a:rPr sz="2000" spc="-5" dirty="0"/>
              <a:t>in</a:t>
            </a:r>
            <a:r>
              <a:rPr sz="2000" dirty="0"/>
              <a:t>g Ass</a:t>
            </a:r>
            <a:r>
              <a:rPr sz="2000" spc="-5" dirty="0"/>
              <a:t>u</a:t>
            </a:r>
            <a:r>
              <a:rPr sz="2000" dirty="0"/>
              <a:t>m</a:t>
            </a:r>
            <a:r>
              <a:rPr sz="2000" spc="-5" dirty="0"/>
              <a:t>p</a:t>
            </a:r>
            <a:r>
              <a:rPr sz="2000" dirty="0"/>
              <a:t>t</a:t>
            </a:r>
            <a:r>
              <a:rPr sz="2000" spc="-5" dirty="0"/>
              <a:t>io</a:t>
            </a:r>
            <a:r>
              <a:rPr sz="2000" dirty="0"/>
              <a:t>n #1</a:t>
            </a:r>
          </a:p>
        </p:txBody>
      </p:sp>
      <p:sp>
        <p:nvSpPr>
          <p:cNvPr id="62469" name="object 5"/>
          <p:cNvSpPr>
            <a:spLocks/>
          </p:cNvSpPr>
          <p:nvPr/>
        </p:nvSpPr>
        <p:spPr bwMode="auto">
          <a:xfrm>
            <a:off x="231775" y="3686175"/>
            <a:ext cx="8686800" cy="1927225"/>
          </a:xfrm>
          <a:custGeom>
            <a:avLst/>
            <a:gdLst>
              <a:gd name="T0" fmla="*/ 8496787 w 8686165"/>
              <a:gd name="T1" fmla="*/ 0 h 1926589"/>
              <a:gd name="T2" fmla="*/ 192730 w 8686165"/>
              <a:gd name="T3" fmla="*/ 0 h 1926589"/>
              <a:gd name="T4" fmla="*/ 176925 w 8686165"/>
              <a:gd name="T5" fmla="*/ 638 h 1926589"/>
              <a:gd name="T6" fmla="*/ 131818 w 8686165"/>
              <a:gd name="T7" fmla="*/ 9838 h 1926589"/>
              <a:gd name="T8" fmla="*/ 91213 w 8686165"/>
              <a:gd name="T9" fmla="*/ 28921 h 1926589"/>
              <a:gd name="T10" fmla="*/ 56451 w 8686165"/>
              <a:gd name="T11" fmla="*/ 56536 h 1926589"/>
              <a:gd name="T12" fmla="*/ 28876 w 8686165"/>
              <a:gd name="T13" fmla="*/ 91346 h 1926589"/>
              <a:gd name="T14" fmla="*/ 9827 w 8686165"/>
              <a:gd name="T15" fmla="*/ 132016 h 1926589"/>
              <a:gd name="T16" fmla="*/ 638 w 8686165"/>
              <a:gd name="T17" fmla="*/ 177193 h 1926589"/>
              <a:gd name="T18" fmla="*/ 0 w 8686165"/>
              <a:gd name="T19" fmla="*/ 193030 h 1926589"/>
              <a:gd name="T20" fmla="*/ 0 w 8686165"/>
              <a:gd name="T21" fmla="*/ 1737304 h 1926589"/>
              <a:gd name="T22" fmla="*/ 5599 w 8686165"/>
              <a:gd name="T23" fmla="*/ 1783689 h 1926589"/>
              <a:gd name="T24" fmla="*/ 21516 w 8686165"/>
              <a:gd name="T25" fmla="*/ 1826009 h 1926589"/>
              <a:gd name="T26" fmla="*/ 46393 w 8686165"/>
              <a:gd name="T27" fmla="*/ 1862922 h 1926589"/>
              <a:gd name="T28" fmla="*/ 78911 w 8686165"/>
              <a:gd name="T29" fmla="*/ 1893088 h 1926589"/>
              <a:gd name="T30" fmla="*/ 117716 w 8686165"/>
              <a:gd name="T31" fmla="*/ 1915162 h 1926589"/>
              <a:gd name="T32" fmla="*/ 161471 w 8686165"/>
              <a:gd name="T33" fmla="*/ 1927806 h 1926589"/>
              <a:gd name="T34" fmla="*/ 192730 w 8686165"/>
              <a:gd name="T35" fmla="*/ 1930332 h 1926589"/>
              <a:gd name="T36" fmla="*/ 8496787 w 8686165"/>
              <a:gd name="T37" fmla="*/ 1930332 h 1926589"/>
              <a:gd name="T38" fmla="*/ 8543103 w 8686165"/>
              <a:gd name="T39" fmla="*/ 1924722 h 1926589"/>
              <a:gd name="T40" fmla="*/ 8585362 w 8686165"/>
              <a:gd name="T41" fmla="*/ 1908785 h 1926589"/>
              <a:gd name="T42" fmla="*/ 8622221 w 8686165"/>
              <a:gd name="T43" fmla="*/ 1883864 h 1926589"/>
              <a:gd name="T44" fmla="*/ 8652339 w 8686165"/>
              <a:gd name="T45" fmla="*/ 1851301 h 1926589"/>
              <a:gd name="T46" fmla="*/ 8674384 w 8686165"/>
              <a:gd name="T47" fmla="*/ 1812436 h 1926589"/>
              <a:gd name="T48" fmla="*/ 8687008 w 8686165"/>
              <a:gd name="T49" fmla="*/ 1768612 h 1926589"/>
              <a:gd name="T50" fmla="*/ 8689530 w 8686165"/>
              <a:gd name="T51" fmla="*/ 1737304 h 1926589"/>
              <a:gd name="T52" fmla="*/ 8689530 w 8686165"/>
              <a:gd name="T53" fmla="*/ 193030 h 1926589"/>
              <a:gd name="T54" fmla="*/ 8683931 w 8686165"/>
              <a:gd name="T55" fmla="*/ 146637 h 1926589"/>
              <a:gd name="T56" fmla="*/ 8668016 w 8686165"/>
              <a:gd name="T57" fmla="*/ 104316 h 1926589"/>
              <a:gd name="T58" fmla="*/ 8643135 w 8686165"/>
              <a:gd name="T59" fmla="*/ 67404 h 1926589"/>
              <a:gd name="T60" fmla="*/ 8610616 w 8686165"/>
              <a:gd name="T61" fmla="*/ 37240 h 1926589"/>
              <a:gd name="T62" fmla="*/ 8571811 w 8686165"/>
              <a:gd name="T63" fmla="*/ 15168 h 1926589"/>
              <a:gd name="T64" fmla="*/ 8528049 w 8686165"/>
              <a:gd name="T65" fmla="*/ 2527 h 1926589"/>
              <a:gd name="T66" fmla="*/ 8496787 w 8686165"/>
              <a:gd name="T67" fmla="*/ 0 h 192658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686165" h="1926589">
                <a:moveTo>
                  <a:pt x="8493061" y="0"/>
                </a:moveTo>
                <a:lnTo>
                  <a:pt x="192646" y="0"/>
                </a:lnTo>
                <a:lnTo>
                  <a:pt x="176847" y="638"/>
                </a:lnTo>
                <a:lnTo>
                  <a:pt x="131758" y="9820"/>
                </a:lnTo>
                <a:lnTo>
                  <a:pt x="91171" y="28861"/>
                </a:lnTo>
                <a:lnTo>
                  <a:pt x="56427" y="56422"/>
                </a:lnTo>
                <a:lnTo>
                  <a:pt x="28864" y="91166"/>
                </a:lnTo>
                <a:lnTo>
                  <a:pt x="9821" y="131753"/>
                </a:lnTo>
                <a:lnTo>
                  <a:pt x="638" y="176845"/>
                </a:lnTo>
                <a:lnTo>
                  <a:pt x="0" y="192646"/>
                </a:lnTo>
                <a:lnTo>
                  <a:pt x="0" y="1733867"/>
                </a:lnTo>
                <a:lnTo>
                  <a:pt x="5599" y="1780160"/>
                </a:lnTo>
                <a:lnTo>
                  <a:pt x="21504" y="1822396"/>
                </a:lnTo>
                <a:lnTo>
                  <a:pt x="46375" y="1859236"/>
                </a:lnTo>
                <a:lnTo>
                  <a:pt x="78875" y="1889342"/>
                </a:lnTo>
                <a:lnTo>
                  <a:pt x="117662" y="1911373"/>
                </a:lnTo>
                <a:lnTo>
                  <a:pt x="161399" y="1923992"/>
                </a:lnTo>
                <a:lnTo>
                  <a:pt x="192646" y="1926513"/>
                </a:lnTo>
                <a:lnTo>
                  <a:pt x="8493061" y="1926513"/>
                </a:lnTo>
                <a:lnTo>
                  <a:pt x="8539359" y="1920914"/>
                </a:lnTo>
                <a:lnTo>
                  <a:pt x="8581598" y="1905009"/>
                </a:lnTo>
                <a:lnTo>
                  <a:pt x="8618441" y="1880137"/>
                </a:lnTo>
                <a:lnTo>
                  <a:pt x="8648547" y="1847638"/>
                </a:lnTo>
                <a:lnTo>
                  <a:pt x="8670580" y="1808850"/>
                </a:lnTo>
                <a:lnTo>
                  <a:pt x="8683198" y="1765113"/>
                </a:lnTo>
                <a:lnTo>
                  <a:pt x="8685720" y="1733867"/>
                </a:lnTo>
                <a:lnTo>
                  <a:pt x="8685720" y="192646"/>
                </a:lnTo>
                <a:lnTo>
                  <a:pt x="8680121" y="146349"/>
                </a:lnTo>
                <a:lnTo>
                  <a:pt x="8664215" y="104112"/>
                </a:lnTo>
                <a:lnTo>
                  <a:pt x="8639343" y="67272"/>
                </a:lnTo>
                <a:lnTo>
                  <a:pt x="8606842" y="37168"/>
                </a:lnTo>
                <a:lnTo>
                  <a:pt x="8568052" y="15138"/>
                </a:lnTo>
                <a:lnTo>
                  <a:pt x="8524311" y="2521"/>
                </a:lnTo>
                <a:lnTo>
                  <a:pt x="8493061"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 name="object 6"/>
          <p:cNvSpPr txBox="1"/>
          <p:nvPr/>
        </p:nvSpPr>
        <p:spPr>
          <a:xfrm>
            <a:off x="333375" y="4545013"/>
            <a:ext cx="1285875" cy="228600"/>
          </a:xfrm>
          <a:prstGeom prst="rect">
            <a:avLst/>
          </a:prstGeom>
        </p:spPr>
        <p:txBody>
          <a:bodyPr lIns="0" tIns="0" rIns="0" bIns="0">
            <a:spAutoFit/>
          </a:bodyPr>
          <a:lstStyle/>
          <a:p>
            <a:pPr marL="12700" algn="ctr">
              <a:defRPr/>
            </a:pPr>
            <a:r>
              <a:rPr sz="1600" b="1" spc="-10" dirty="0">
                <a:latin typeface="Arial"/>
                <a:cs typeface="Arial"/>
              </a:rPr>
              <a:t>Ex</a:t>
            </a:r>
            <a:r>
              <a:rPr sz="1600" b="1" spc="-15" dirty="0">
                <a:latin typeface="Arial"/>
                <a:cs typeface="Arial"/>
              </a:rPr>
              <a:t>p</a:t>
            </a:r>
            <a:r>
              <a:rPr sz="1600" b="1" spc="-10" dirty="0">
                <a:latin typeface="Arial"/>
                <a:cs typeface="Arial"/>
              </a:rPr>
              <a:t>ec</a:t>
            </a:r>
            <a:r>
              <a:rPr sz="1600" b="1" spc="-15" dirty="0">
                <a:latin typeface="Arial"/>
                <a:cs typeface="Arial"/>
              </a:rPr>
              <a:t>t</a:t>
            </a:r>
            <a:r>
              <a:rPr sz="1600" b="1" spc="-10" dirty="0">
                <a:latin typeface="Arial"/>
                <a:cs typeface="Arial"/>
              </a:rPr>
              <a:t>a</a:t>
            </a:r>
            <a:r>
              <a:rPr sz="1600" b="1" spc="-15" dirty="0">
                <a:latin typeface="Arial"/>
                <a:cs typeface="Arial"/>
              </a:rPr>
              <a:t>t</a:t>
            </a:r>
            <a:r>
              <a:rPr sz="1600" b="1" spc="-5" dirty="0">
                <a:latin typeface="Arial"/>
                <a:cs typeface="Arial"/>
              </a:rPr>
              <a:t>i</a:t>
            </a:r>
            <a:r>
              <a:rPr sz="1600" b="1" spc="-15" dirty="0">
                <a:latin typeface="Arial"/>
                <a:cs typeface="Arial"/>
              </a:rPr>
              <a:t>ons</a:t>
            </a:r>
            <a:endParaRPr sz="1600">
              <a:latin typeface="Arial"/>
              <a:cs typeface="Arial"/>
            </a:endParaRPr>
          </a:p>
        </p:txBody>
      </p:sp>
      <p:sp>
        <p:nvSpPr>
          <p:cNvPr id="62471" name="object 7"/>
          <p:cNvSpPr>
            <a:spLocks/>
          </p:cNvSpPr>
          <p:nvPr/>
        </p:nvSpPr>
        <p:spPr bwMode="auto">
          <a:xfrm>
            <a:off x="193675" y="2373313"/>
            <a:ext cx="8732838" cy="1228725"/>
          </a:xfrm>
          <a:custGeom>
            <a:avLst/>
            <a:gdLst>
              <a:gd name="T0" fmla="*/ 8608444 w 8733155"/>
              <a:gd name="T1" fmla="*/ 0 h 1228089"/>
              <a:gd name="T2" fmla="*/ 112850 w 8733155"/>
              <a:gd name="T3" fmla="*/ 394 h 1228089"/>
              <a:gd name="T4" fmla="*/ 71719 w 8733155"/>
              <a:gd name="T5" fmla="*/ 11117 h 1228089"/>
              <a:gd name="T6" fmla="*/ 37569 w 8733155"/>
              <a:gd name="T7" fmla="*/ 34486 h 1228089"/>
              <a:gd name="T8" fmla="*/ 13061 w 8733155"/>
              <a:gd name="T9" fmla="*/ 67826 h 1228089"/>
              <a:gd name="T10" fmla="*/ 865 w 8733155"/>
              <a:gd name="T11" fmla="*/ 108461 h 1228089"/>
              <a:gd name="T12" fmla="*/ 0 w 8733155"/>
              <a:gd name="T13" fmla="*/ 123167 h 1228089"/>
              <a:gd name="T14" fmla="*/ 394 w 8733155"/>
              <a:gd name="T15" fmla="*/ 1118431 h 1228089"/>
              <a:gd name="T16" fmla="*/ 11083 w 8733155"/>
              <a:gd name="T17" fmla="*/ 1159701 h 1228089"/>
              <a:gd name="T18" fmla="*/ 34377 w 8733155"/>
              <a:gd name="T19" fmla="*/ 1193968 h 1228089"/>
              <a:gd name="T20" fmla="*/ 67610 w 8733155"/>
              <a:gd name="T21" fmla="*/ 1218556 h 1228089"/>
              <a:gd name="T22" fmla="*/ 108104 w 8733155"/>
              <a:gd name="T23" fmla="*/ 1230787 h 1228089"/>
              <a:gd name="T24" fmla="*/ 122759 w 8733155"/>
              <a:gd name="T25" fmla="*/ 1231657 h 1228089"/>
              <a:gd name="T26" fmla="*/ 8618351 w 8733155"/>
              <a:gd name="T27" fmla="*/ 1231260 h 1228089"/>
              <a:gd name="T28" fmla="*/ 8659482 w 8733155"/>
              <a:gd name="T29" fmla="*/ 1220539 h 1228089"/>
              <a:gd name="T30" fmla="*/ 8693632 w 8733155"/>
              <a:gd name="T31" fmla="*/ 1197170 h 1228089"/>
              <a:gd name="T32" fmla="*/ 8718144 w 8733155"/>
              <a:gd name="T33" fmla="*/ 1163828 h 1228089"/>
              <a:gd name="T34" fmla="*/ 8730336 w 8733155"/>
              <a:gd name="T35" fmla="*/ 1123193 h 1228089"/>
              <a:gd name="T36" fmla="*/ 8731202 w 8733155"/>
              <a:gd name="T37" fmla="*/ 1108490 h 1228089"/>
              <a:gd name="T38" fmla="*/ 8730808 w 8733155"/>
              <a:gd name="T39" fmla="*/ 113225 h 1228089"/>
              <a:gd name="T40" fmla="*/ 8720118 w 8733155"/>
              <a:gd name="T41" fmla="*/ 71953 h 1228089"/>
              <a:gd name="T42" fmla="*/ 8696824 w 8733155"/>
              <a:gd name="T43" fmla="*/ 37685 h 1228089"/>
              <a:gd name="T44" fmla="*/ 8663594 w 8733155"/>
              <a:gd name="T45" fmla="*/ 13100 h 1228089"/>
              <a:gd name="T46" fmla="*/ 8623097 w 8733155"/>
              <a:gd name="T47" fmla="*/ 865 h 1228089"/>
              <a:gd name="T48" fmla="*/ 8608444 w 8733155"/>
              <a:gd name="T49" fmla="*/ 0 h 122808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733155" h="1228089">
                <a:moveTo>
                  <a:pt x="8610320" y="0"/>
                </a:moveTo>
                <a:lnTo>
                  <a:pt x="112874" y="394"/>
                </a:lnTo>
                <a:lnTo>
                  <a:pt x="71737" y="11081"/>
                </a:lnTo>
                <a:lnTo>
                  <a:pt x="37575" y="34378"/>
                </a:lnTo>
                <a:lnTo>
                  <a:pt x="13061" y="67616"/>
                </a:lnTo>
                <a:lnTo>
                  <a:pt x="865" y="108125"/>
                </a:lnTo>
                <a:lnTo>
                  <a:pt x="0" y="122783"/>
                </a:lnTo>
                <a:lnTo>
                  <a:pt x="394" y="1114962"/>
                </a:lnTo>
                <a:lnTo>
                  <a:pt x="11083" y="1156104"/>
                </a:lnTo>
                <a:lnTo>
                  <a:pt x="34383" y="1190265"/>
                </a:lnTo>
                <a:lnTo>
                  <a:pt x="67622" y="1214777"/>
                </a:lnTo>
                <a:lnTo>
                  <a:pt x="108128" y="1226970"/>
                </a:lnTo>
                <a:lnTo>
                  <a:pt x="122783" y="1227836"/>
                </a:lnTo>
                <a:lnTo>
                  <a:pt x="8620229" y="1227441"/>
                </a:lnTo>
                <a:lnTo>
                  <a:pt x="8661366" y="1216754"/>
                </a:lnTo>
                <a:lnTo>
                  <a:pt x="8695528" y="1193457"/>
                </a:lnTo>
                <a:lnTo>
                  <a:pt x="8720043" y="1160219"/>
                </a:lnTo>
                <a:lnTo>
                  <a:pt x="8732238" y="1119710"/>
                </a:lnTo>
                <a:lnTo>
                  <a:pt x="8733104" y="1105052"/>
                </a:lnTo>
                <a:lnTo>
                  <a:pt x="8732710" y="112873"/>
                </a:lnTo>
                <a:lnTo>
                  <a:pt x="8722020" y="71731"/>
                </a:lnTo>
                <a:lnTo>
                  <a:pt x="8698720" y="37570"/>
                </a:lnTo>
                <a:lnTo>
                  <a:pt x="8665482" y="13058"/>
                </a:lnTo>
                <a:lnTo>
                  <a:pt x="8624975" y="865"/>
                </a:lnTo>
                <a:lnTo>
                  <a:pt x="8610320"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8" name="object 8"/>
          <p:cNvSpPr txBox="1"/>
          <p:nvPr/>
        </p:nvSpPr>
        <p:spPr>
          <a:xfrm>
            <a:off x="293688" y="2873375"/>
            <a:ext cx="1206500" cy="228600"/>
          </a:xfrm>
          <a:prstGeom prst="rect">
            <a:avLst/>
          </a:prstGeom>
        </p:spPr>
        <p:txBody>
          <a:bodyPr lIns="0" tIns="0" rIns="0" bIns="0">
            <a:spAutoFit/>
          </a:bodyPr>
          <a:lstStyle/>
          <a:p>
            <a:pPr marL="12700" algn="ctr">
              <a:defRPr/>
            </a:pPr>
            <a:r>
              <a:rPr sz="1600" b="1" spc="-5" dirty="0">
                <a:latin typeface="Arial"/>
                <a:cs typeface="Arial"/>
              </a:rPr>
              <a:t>I</a:t>
            </a:r>
            <a:r>
              <a:rPr sz="1600" b="1" spc="-20" dirty="0">
                <a:latin typeface="Arial"/>
                <a:cs typeface="Arial"/>
              </a:rPr>
              <a:t>mp</a:t>
            </a:r>
            <a:r>
              <a:rPr sz="1600" b="1" spc="-10" dirty="0">
                <a:latin typeface="Arial"/>
                <a:cs typeface="Arial"/>
              </a:rPr>
              <a:t>lica</a:t>
            </a:r>
            <a:r>
              <a:rPr sz="1600" b="1" spc="-15" dirty="0">
                <a:latin typeface="Arial"/>
                <a:cs typeface="Arial"/>
              </a:rPr>
              <a:t>t</a:t>
            </a:r>
            <a:r>
              <a:rPr sz="1600" b="1" spc="-5" dirty="0">
                <a:latin typeface="Arial"/>
                <a:cs typeface="Arial"/>
              </a:rPr>
              <a:t>i</a:t>
            </a:r>
            <a:r>
              <a:rPr sz="1600" b="1" spc="-15" dirty="0">
                <a:latin typeface="Arial"/>
                <a:cs typeface="Arial"/>
              </a:rPr>
              <a:t>on</a:t>
            </a:r>
            <a:r>
              <a:rPr sz="1600" b="1" spc="-10" dirty="0">
                <a:latin typeface="Arial"/>
                <a:cs typeface="Arial"/>
              </a:rPr>
              <a:t>s</a:t>
            </a:r>
            <a:endParaRPr sz="1600">
              <a:latin typeface="Arial"/>
              <a:cs typeface="Arial"/>
            </a:endParaRPr>
          </a:p>
        </p:txBody>
      </p:sp>
      <p:sp>
        <p:nvSpPr>
          <p:cNvPr id="62473" name="object 9"/>
          <p:cNvSpPr>
            <a:spLocks/>
          </p:cNvSpPr>
          <p:nvPr/>
        </p:nvSpPr>
        <p:spPr bwMode="auto">
          <a:xfrm>
            <a:off x="242888" y="1303338"/>
            <a:ext cx="8678862" cy="971550"/>
          </a:xfrm>
          <a:custGeom>
            <a:avLst/>
            <a:gdLst>
              <a:gd name="T0" fmla="*/ 8579963 w 8679180"/>
              <a:gd name="T1" fmla="*/ 0 h 972185"/>
              <a:gd name="T2" fmla="*/ 85113 w 8679180"/>
              <a:gd name="T3" fmla="*/ 742 h 972185"/>
              <a:gd name="T4" fmla="*/ 45569 w 8679180"/>
              <a:gd name="T5" fmla="*/ 14767 h 972185"/>
              <a:gd name="T6" fmla="*/ 16140 w 8679180"/>
              <a:gd name="T7" fmla="*/ 43370 h 972185"/>
              <a:gd name="T8" fmla="*/ 1088 w 8679180"/>
              <a:gd name="T9" fmla="*/ 82289 h 972185"/>
              <a:gd name="T10" fmla="*/ 0 w 8679180"/>
              <a:gd name="T11" fmla="*/ 96827 h 972185"/>
              <a:gd name="T12" fmla="*/ 742 w 8679180"/>
              <a:gd name="T13" fmla="*/ 883458 h 972185"/>
              <a:gd name="T14" fmla="*/ 14821 w 8679180"/>
              <a:gd name="T15" fmla="*/ 922857 h 972185"/>
              <a:gd name="T16" fmla="*/ 43526 w 8679180"/>
              <a:gd name="T17" fmla="*/ 952174 h 972185"/>
              <a:gd name="T18" fmla="*/ 82595 w 8679180"/>
              <a:gd name="T19" fmla="*/ 967171 h 972185"/>
              <a:gd name="T20" fmla="*/ 97181 w 8679180"/>
              <a:gd name="T21" fmla="*/ 968253 h 972185"/>
              <a:gd name="T22" fmla="*/ 8592043 w 8679180"/>
              <a:gd name="T23" fmla="*/ 967514 h 972185"/>
              <a:gd name="T24" fmla="*/ 8631590 w 8679180"/>
              <a:gd name="T25" fmla="*/ 953485 h 972185"/>
              <a:gd name="T26" fmla="*/ 8661018 w 8679180"/>
              <a:gd name="T27" fmla="*/ 924889 h 972185"/>
              <a:gd name="T28" fmla="*/ 8676069 w 8679180"/>
              <a:gd name="T29" fmla="*/ 885966 h 972185"/>
              <a:gd name="T30" fmla="*/ 8677157 w 8679180"/>
              <a:gd name="T31" fmla="*/ 871429 h 972185"/>
              <a:gd name="T32" fmla="*/ 8676413 w 8679180"/>
              <a:gd name="T33" fmla="*/ 84789 h 972185"/>
              <a:gd name="T34" fmla="*/ 8662332 w 8679180"/>
              <a:gd name="T35" fmla="*/ 45396 h 972185"/>
              <a:gd name="T36" fmla="*/ 8633625 w 8679180"/>
              <a:gd name="T37" fmla="*/ 16078 h 972185"/>
              <a:gd name="T38" fmla="*/ 8594551 w 8679180"/>
              <a:gd name="T39" fmla="*/ 1081 h 972185"/>
              <a:gd name="T40" fmla="*/ 8579963 w 8679180"/>
              <a:gd name="T41" fmla="*/ 0 h 97218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8679180" h="972185">
                <a:moveTo>
                  <a:pt x="8581847" y="0"/>
                </a:moveTo>
                <a:lnTo>
                  <a:pt x="85131" y="742"/>
                </a:lnTo>
                <a:lnTo>
                  <a:pt x="45581" y="14827"/>
                </a:lnTo>
                <a:lnTo>
                  <a:pt x="16146" y="43538"/>
                </a:lnTo>
                <a:lnTo>
                  <a:pt x="1088" y="82613"/>
                </a:lnTo>
                <a:lnTo>
                  <a:pt x="0" y="97205"/>
                </a:lnTo>
                <a:lnTo>
                  <a:pt x="742" y="886928"/>
                </a:lnTo>
                <a:lnTo>
                  <a:pt x="14827" y="926482"/>
                </a:lnTo>
                <a:lnTo>
                  <a:pt x="43538" y="955914"/>
                </a:lnTo>
                <a:lnTo>
                  <a:pt x="82613" y="970970"/>
                </a:lnTo>
                <a:lnTo>
                  <a:pt x="97205" y="972057"/>
                </a:lnTo>
                <a:lnTo>
                  <a:pt x="8593933" y="971314"/>
                </a:lnTo>
                <a:lnTo>
                  <a:pt x="8633486" y="957230"/>
                </a:lnTo>
                <a:lnTo>
                  <a:pt x="8662920" y="928522"/>
                </a:lnTo>
                <a:lnTo>
                  <a:pt x="8677977" y="889446"/>
                </a:lnTo>
                <a:lnTo>
                  <a:pt x="8679065" y="874852"/>
                </a:lnTo>
                <a:lnTo>
                  <a:pt x="8678321" y="85122"/>
                </a:lnTo>
                <a:lnTo>
                  <a:pt x="8664234" y="45576"/>
                </a:lnTo>
                <a:lnTo>
                  <a:pt x="8635521" y="16144"/>
                </a:lnTo>
                <a:lnTo>
                  <a:pt x="8596441" y="1087"/>
                </a:lnTo>
                <a:lnTo>
                  <a:pt x="8581847"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0" name="object 10"/>
          <p:cNvSpPr txBox="1"/>
          <p:nvPr/>
        </p:nvSpPr>
        <p:spPr>
          <a:xfrm>
            <a:off x="344488" y="1674813"/>
            <a:ext cx="2044700" cy="228600"/>
          </a:xfrm>
          <a:prstGeom prst="rect">
            <a:avLst/>
          </a:prstGeom>
        </p:spPr>
        <p:txBody>
          <a:bodyPr lIns="0" tIns="0" rIns="0" bIns="0">
            <a:spAutoFit/>
          </a:bodyPr>
          <a:lstStyle/>
          <a:p>
            <a:pPr marL="12700" algn="ctr">
              <a:defRPr/>
            </a:pPr>
            <a:r>
              <a:rPr sz="1600" b="1" spc="-15" dirty="0">
                <a:latin typeface="Arial"/>
                <a:cs typeface="Arial"/>
              </a:rPr>
              <a:t>F</a:t>
            </a:r>
            <a:r>
              <a:rPr sz="1600" b="1" spc="-10" dirty="0">
                <a:latin typeface="Arial"/>
                <a:cs typeface="Arial"/>
              </a:rPr>
              <a:t>ra</a:t>
            </a:r>
            <a:r>
              <a:rPr sz="1600" b="1" spc="-20" dirty="0">
                <a:latin typeface="Arial"/>
                <a:cs typeface="Arial"/>
              </a:rPr>
              <a:t>m</a:t>
            </a:r>
            <a:r>
              <a:rPr sz="1600" b="1" spc="-5" dirty="0">
                <a:latin typeface="Arial"/>
                <a:cs typeface="Arial"/>
              </a:rPr>
              <a:t>i</a:t>
            </a:r>
            <a:r>
              <a:rPr sz="1600" b="1" spc="-15" dirty="0">
                <a:latin typeface="Arial"/>
                <a:cs typeface="Arial"/>
              </a:rPr>
              <a:t>n</a:t>
            </a:r>
            <a:r>
              <a:rPr sz="1600" b="1" spc="-10" dirty="0">
                <a:latin typeface="Arial"/>
                <a:cs typeface="Arial"/>
              </a:rPr>
              <a:t>g</a:t>
            </a:r>
            <a:r>
              <a:rPr sz="1600" b="1" spc="-40" dirty="0">
                <a:latin typeface="Arial"/>
                <a:cs typeface="Arial"/>
              </a:rPr>
              <a:t> </a:t>
            </a:r>
            <a:r>
              <a:rPr sz="1600" b="1" spc="-65" dirty="0">
                <a:latin typeface="Arial"/>
                <a:cs typeface="Arial"/>
              </a:rPr>
              <a:t>A</a:t>
            </a:r>
            <a:r>
              <a:rPr sz="1600" b="1" spc="-10" dirty="0">
                <a:latin typeface="Arial"/>
                <a:cs typeface="Arial"/>
              </a:rPr>
              <a:t>ss</a:t>
            </a:r>
            <a:r>
              <a:rPr sz="1600" b="1" spc="-5" dirty="0">
                <a:latin typeface="Arial"/>
                <a:cs typeface="Arial"/>
              </a:rPr>
              <a:t>u</a:t>
            </a:r>
            <a:r>
              <a:rPr sz="1600" b="1" spc="-20" dirty="0">
                <a:latin typeface="Arial"/>
                <a:cs typeface="Arial"/>
              </a:rPr>
              <a:t>m</a:t>
            </a:r>
            <a:r>
              <a:rPr sz="1600" b="1" spc="-5" dirty="0">
                <a:latin typeface="Arial"/>
                <a:cs typeface="Arial"/>
              </a:rPr>
              <a:t>p</a:t>
            </a:r>
            <a:r>
              <a:rPr sz="1600" b="1" spc="-15" dirty="0">
                <a:latin typeface="Arial"/>
                <a:cs typeface="Arial"/>
              </a:rPr>
              <a:t>t</a:t>
            </a:r>
            <a:r>
              <a:rPr sz="1600" b="1" spc="-5" dirty="0">
                <a:latin typeface="Arial"/>
                <a:cs typeface="Arial"/>
              </a:rPr>
              <a:t>io</a:t>
            </a:r>
            <a:r>
              <a:rPr sz="1600" b="1" spc="-10" dirty="0">
                <a:latin typeface="Arial"/>
                <a:cs typeface="Arial"/>
              </a:rPr>
              <a:t>n</a:t>
            </a:r>
            <a:endParaRPr sz="1600">
              <a:latin typeface="Arial"/>
              <a:cs typeface="Arial"/>
            </a:endParaRPr>
          </a:p>
        </p:txBody>
      </p:sp>
      <p:sp>
        <p:nvSpPr>
          <p:cNvPr id="62475" name="object 11"/>
          <p:cNvSpPr>
            <a:spLocks/>
          </p:cNvSpPr>
          <p:nvPr/>
        </p:nvSpPr>
        <p:spPr bwMode="auto">
          <a:xfrm>
            <a:off x="4511675" y="1360488"/>
            <a:ext cx="1552575" cy="741362"/>
          </a:xfrm>
          <a:custGeom>
            <a:avLst/>
            <a:gdLst>
              <a:gd name="T0" fmla="*/ 1475532 w 1553210"/>
              <a:gd name="T1" fmla="*/ 0 h 741044"/>
              <a:gd name="T2" fmla="*/ 70228 w 1553210"/>
              <a:gd name="T3" fmla="*/ 89 h 741044"/>
              <a:gd name="T4" fmla="*/ 30820 w 1553210"/>
              <a:gd name="T5" fmla="*/ 13909 h 741044"/>
              <a:gd name="T6" fmla="*/ 5475 w 1553210"/>
              <a:gd name="T7" fmla="*/ 46156 h 741044"/>
              <a:gd name="T8" fmla="*/ 0 w 1553210"/>
              <a:gd name="T9" fmla="*/ 74258 h 741044"/>
              <a:gd name="T10" fmla="*/ 88 w 1553210"/>
              <a:gd name="T11" fmla="*/ 671941 h 741044"/>
              <a:gd name="T12" fmla="*/ 13833 w 1553210"/>
              <a:gd name="T13" fmla="*/ 711548 h 741044"/>
              <a:gd name="T14" fmla="*/ 45920 w 1553210"/>
              <a:gd name="T15" fmla="*/ 737021 h 741044"/>
              <a:gd name="T16" fmla="*/ 73886 w 1553210"/>
              <a:gd name="T17" fmla="*/ 742521 h 741044"/>
              <a:gd name="T18" fmla="*/ 1479166 w 1553210"/>
              <a:gd name="T19" fmla="*/ 742433 h 741044"/>
              <a:gd name="T20" fmla="*/ 1518580 w 1553210"/>
              <a:gd name="T21" fmla="*/ 728624 h 741044"/>
              <a:gd name="T22" fmla="*/ 1543930 w 1553210"/>
              <a:gd name="T23" fmla="*/ 696381 h 741044"/>
              <a:gd name="T24" fmla="*/ 1549404 w 1553210"/>
              <a:gd name="T25" fmla="*/ 668277 h 741044"/>
              <a:gd name="T26" fmla="*/ 1549315 w 1553210"/>
              <a:gd name="T27" fmla="*/ 70592 h 741044"/>
              <a:gd name="T28" fmla="*/ 1535572 w 1553210"/>
              <a:gd name="T29" fmla="*/ 30980 h 741044"/>
              <a:gd name="T30" fmla="*/ 1503493 w 1553210"/>
              <a:gd name="T31" fmla="*/ 5500 h 741044"/>
              <a:gd name="T32" fmla="*/ 1475532 w 1553210"/>
              <a:gd name="T33" fmla="*/ 0 h 7410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53210" h="741044">
                <a:moveTo>
                  <a:pt x="1479156" y="0"/>
                </a:moveTo>
                <a:lnTo>
                  <a:pt x="70402" y="89"/>
                </a:lnTo>
                <a:lnTo>
                  <a:pt x="30898" y="13873"/>
                </a:lnTo>
                <a:lnTo>
                  <a:pt x="5487" y="46036"/>
                </a:lnTo>
                <a:lnTo>
                  <a:pt x="0" y="74066"/>
                </a:lnTo>
                <a:lnTo>
                  <a:pt x="88" y="670213"/>
                </a:lnTo>
                <a:lnTo>
                  <a:pt x="13869" y="709718"/>
                </a:lnTo>
                <a:lnTo>
                  <a:pt x="46034" y="735126"/>
                </a:lnTo>
                <a:lnTo>
                  <a:pt x="74066" y="740613"/>
                </a:lnTo>
                <a:lnTo>
                  <a:pt x="1482799" y="740525"/>
                </a:lnTo>
                <a:lnTo>
                  <a:pt x="1522310" y="726751"/>
                </a:lnTo>
                <a:lnTo>
                  <a:pt x="1547722" y="694591"/>
                </a:lnTo>
                <a:lnTo>
                  <a:pt x="1553210" y="666559"/>
                </a:lnTo>
                <a:lnTo>
                  <a:pt x="1553121" y="70412"/>
                </a:lnTo>
                <a:lnTo>
                  <a:pt x="1539344" y="30902"/>
                </a:lnTo>
                <a:lnTo>
                  <a:pt x="1507186" y="5488"/>
                </a:lnTo>
                <a:lnTo>
                  <a:pt x="1479156"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476" name="object 12"/>
          <p:cNvSpPr>
            <a:spLocks/>
          </p:cNvSpPr>
          <p:nvPr/>
        </p:nvSpPr>
        <p:spPr bwMode="auto">
          <a:xfrm>
            <a:off x="4511675" y="1360488"/>
            <a:ext cx="1552575" cy="741362"/>
          </a:xfrm>
          <a:custGeom>
            <a:avLst/>
            <a:gdLst>
              <a:gd name="T0" fmla="*/ 0 w 1553210"/>
              <a:gd name="T1" fmla="*/ 74258 h 741044"/>
              <a:gd name="T2" fmla="*/ 11908 w 1553210"/>
              <a:gd name="T3" fmla="*/ 33811 h 741044"/>
              <a:gd name="T4" fmla="*/ 42756 w 1553210"/>
              <a:gd name="T5" fmla="*/ 6891 h 741044"/>
              <a:gd name="T6" fmla="*/ 1475532 w 1553210"/>
              <a:gd name="T7" fmla="*/ 0 h 741044"/>
              <a:gd name="T8" fmla="*/ 1489989 w 1553210"/>
              <a:gd name="T9" fmla="*/ 1423 h 741044"/>
              <a:gd name="T10" fmla="*/ 1526555 w 1553210"/>
              <a:gd name="T11" fmla="*/ 20556 h 741044"/>
              <a:gd name="T12" fmla="*/ 1547223 w 1553210"/>
              <a:gd name="T13" fmla="*/ 56273 h 741044"/>
              <a:gd name="T14" fmla="*/ 1549404 w 1553210"/>
              <a:gd name="T15" fmla="*/ 668277 h 741044"/>
              <a:gd name="T16" fmla="*/ 1547990 w 1553210"/>
              <a:gd name="T17" fmla="*/ 682809 h 741044"/>
              <a:gd name="T18" fmla="*/ 1528953 w 1553210"/>
              <a:gd name="T19" fmla="*/ 719562 h 741044"/>
              <a:gd name="T20" fmla="*/ 1493414 w 1553210"/>
              <a:gd name="T21" fmla="*/ 740332 h 741044"/>
              <a:gd name="T22" fmla="*/ 73886 w 1553210"/>
              <a:gd name="T23" fmla="*/ 742521 h 741044"/>
              <a:gd name="T24" fmla="*/ 59428 w 1553210"/>
              <a:gd name="T25" fmla="*/ 741101 h 741044"/>
              <a:gd name="T26" fmla="*/ 22857 w 1553210"/>
              <a:gd name="T27" fmla="*/ 721972 h 741044"/>
              <a:gd name="T28" fmla="*/ 2180 w 1553210"/>
              <a:gd name="T29" fmla="*/ 686259 h 741044"/>
              <a:gd name="T30" fmla="*/ 0 w 1553210"/>
              <a:gd name="T31" fmla="*/ 74258 h 7410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553210" h="741044">
                <a:moveTo>
                  <a:pt x="0" y="74066"/>
                </a:moveTo>
                <a:lnTo>
                  <a:pt x="11938" y="33726"/>
                </a:lnTo>
                <a:lnTo>
                  <a:pt x="42862" y="6873"/>
                </a:lnTo>
                <a:lnTo>
                  <a:pt x="1479156" y="0"/>
                </a:lnTo>
                <a:lnTo>
                  <a:pt x="1493649" y="1417"/>
                </a:lnTo>
                <a:lnTo>
                  <a:pt x="1530305" y="20502"/>
                </a:lnTo>
                <a:lnTo>
                  <a:pt x="1551024" y="56129"/>
                </a:lnTo>
                <a:lnTo>
                  <a:pt x="1553210" y="666559"/>
                </a:lnTo>
                <a:lnTo>
                  <a:pt x="1551792" y="681053"/>
                </a:lnTo>
                <a:lnTo>
                  <a:pt x="1532709" y="717712"/>
                </a:lnTo>
                <a:lnTo>
                  <a:pt x="1497083" y="738429"/>
                </a:lnTo>
                <a:lnTo>
                  <a:pt x="74066" y="740613"/>
                </a:lnTo>
                <a:lnTo>
                  <a:pt x="59572" y="739196"/>
                </a:lnTo>
                <a:lnTo>
                  <a:pt x="22911" y="720116"/>
                </a:lnTo>
                <a:lnTo>
                  <a:pt x="2186" y="684495"/>
                </a:lnTo>
                <a:lnTo>
                  <a:pt x="0" y="74066"/>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477" name="object 13"/>
          <p:cNvSpPr txBox="1">
            <a:spLocks noChangeArrowheads="1"/>
          </p:cNvSpPr>
          <p:nvPr/>
        </p:nvSpPr>
        <p:spPr bwMode="auto">
          <a:xfrm>
            <a:off x="4565650" y="1482725"/>
            <a:ext cx="1443038"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6000"/>
              </a:lnSpc>
              <a:spcBef>
                <a:spcPct val="0"/>
              </a:spcBef>
              <a:buClrTx/>
              <a:buSzTx/>
              <a:buFontTx/>
              <a:buNone/>
            </a:pPr>
            <a:r>
              <a:rPr lang="en-US" altLang="en-US" sz="1200">
                <a:solidFill>
                  <a:srgbClr val="FFFFFF"/>
                </a:solidFill>
                <a:cs typeface="Arial" panose="020B0604020202020204" pitchFamily="34" charset="0"/>
              </a:rPr>
              <a:t>Purpose-built will be competitive with existing designs</a:t>
            </a:r>
            <a:endParaRPr lang="en-US" altLang="en-US" sz="1200" b="0">
              <a:cs typeface="Arial" panose="020B0604020202020204" pitchFamily="34" charset="0"/>
            </a:endParaRPr>
          </a:p>
        </p:txBody>
      </p:sp>
      <p:sp>
        <p:nvSpPr>
          <p:cNvPr id="62478" name="object 14"/>
          <p:cNvSpPr>
            <a:spLocks/>
          </p:cNvSpPr>
          <p:nvPr/>
        </p:nvSpPr>
        <p:spPr bwMode="auto">
          <a:xfrm>
            <a:off x="3640138" y="2100263"/>
            <a:ext cx="1647825" cy="385762"/>
          </a:xfrm>
          <a:custGeom>
            <a:avLst/>
            <a:gdLst>
              <a:gd name="T0" fmla="*/ 1644526 w 1648460"/>
              <a:gd name="T1" fmla="*/ 0 h 385444"/>
              <a:gd name="T2" fmla="*/ 1644526 w 1648460"/>
              <a:gd name="T3" fmla="*/ 193422 h 385444"/>
              <a:gd name="T4" fmla="*/ 0 w 1648460"/>
              <a:gd name="T5" fmla="*/ 193422 h 385444"/>
              <a:gd name="T6" fmla="*/ 0 w 1648460"/>
              <a:gd name="T7" fmla="*/ 386847 h 3854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48460" h="385444">
                <a:moveTo>
                  <a:pt x="1648332" y="0"/>
                </a:moveTo>
                <a:lnTo>
                  <a:pt x="1648332" y="192468"/>
                </a:lnTo>
                <a:lnTo>
                  <a:pt x="0" y="192468"/>
                </a:lnTo>
                <a:lnTo>
                  <a:pt x="0" y="384937"/>
                </a:lnTo>
              </a:path>
            </a:pathLst>
          </a:custGeom>
          <a:noFill/>
          <a:ln w="25399">
            <a:solidFill>
              <a:srgbClr val="2727A2"/>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479" name="object 15"/>
          <p:cNvSpPr>
            <a:spLocks/>
          </p:cNvSpPr>
          <p:nvPr/>
        </p:nvSpPr>
        <p:spPr bwMode="auto">
          <a:xfrm>
            <a:off x="2328863" y="2486025"/>
            <a:ext cx="2622550" cy="922338"/>
          </a:xfrm>
          <a:custGeom>
            <a:avLst/>
            <a:gdLst>
              <a:gd name="T0" fmla="*/ 2526840 w 2623185"/>
              <a:gd name="T1" fmla="*/ 0 h 922654"/>
              <a:gd name="T2" fmla="*/ 88087 w 2623185"/>
              <a:gd name="T3" fmla="*/ 86 h 922654"/>
              <a:gd name="T4" fmla="*/ 47449 w 2623185"/>
              <a:gd name="T5" fmla="*/ 11528 h 922654"/>
              <a:gd name="T6" fmla="*/ 16892 w 2623185"/>
              <a:gd name="T7" fmla="*/ 38914 h 922654"/>
              <a:gd name="T8" fmla="*/ 1144 w 2623185"/>
              <a:gd name="T9" fmla="*/ 77514 h 922654"/>
              <a:gd name="T10" fmla="*/ 0 w 2623185"/>
              <a:gd name="T11" fmla="*/ 92060 h 922654"/>
              <a:gd name="T12" fmla="*/ 86 w 2623185"/>
              <a:gd name="T13" fmla="*/ 832626 h 922654"/>
              <a:gd name="T14" fmla="*/ 11534 w 2623185"/>
              <a:gd name="T15" fmla="*/ 873241 h 922654"/>
              <a:gd name="T16" fmla="*/ 38938 w 2623185"/>
              <a:gd name="T17" fmla="*/ 903776 h 922654"/>
              <a:gd name="T18" fmla="*/ 77562 w 2623185"/>
              <a:gd name="T19" fmla="*/ 919517 h 922654"/>
              <a:gd name="T20" fmla="*/ 92120 w 2623185"/>
              <a:gd name="T21" fmla="*/ 920658 h 922654"/>
              <a:gd name="T22" fmla="*/ 2530872 w 2623185"/>
              <a:gd name="T23" fmla="*/ 920571 h 922654"/>
              <a:gd name="T24" fmla="*/ 2571506 w 2623185"/>
              <a:gd name="T25" fmla="*/ 909129 h 922654"/>
              <a:gd name="T26" fmla="*/ 2602063 w 2623185"/>
              <a:gd name="T27" fmla="*/ 881747 h 922654"/>
              <a:gd name="T28" fmla="*/ 2617815 w 2623185"/>
              <a:gd name="T29" fmla="*/ 843142 h 922654"/>
              <a:gd name="T30" fmla="*/ 2618958 w 2623185"/>
              <a:gd name="T31" fmla="*/ 828596 h 922654"/>
              <a:gd name="T32" fmla="*/ 2618872 w 2623185"/>
              <a:gd name="T33" fmla="*/ 88033 h 922654"/>
              <a:gd name="T34" fmla="*/ 2607420 w 2623185"/>
              <a:gd name="T35" fmla="*/ 47420 h 922654"/>
              <a:gd name="T36" fmla="*/ 2580018 w 2623185"/>
              <a:gd name="T37" fmla="*/ 16880 h 922654"/>
              <a:gd name="T38" fmla="*/ 2541392 w 2623185"/>
              <a:gd name="T39" fmla="*/ 1144 h 922654"/>
              <a:gd name="T40" fmla="*/ 2526840 w 2623185"/>
              <a:gd name="T41" fmla="*/ 0 h 9226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623185" h="922654">
                <a:moveTo>
                  <a:pt x="2530513" y="0"/>
                </a:moveTo>
                <a:lnTo>
                  <a:pt x="88213" y="86"/>
                </a:lnTo>
                <a:lnTo>
                  <a:pt x="47516" y="11552"/>
                </a:lnTo>
                <a:lnTo>
                  <a:pt x="16916" y="38992"/>
                </a:lnTo>
                <a:lnTo>
                  <a:pt x="1144" y="77676"/>
                </a:lnTo>
                <a:lnTo>
                  <a:pt x="0" y="92252"/>
                </a:lnTo>
                <a:lnTo>
                  <a:pt x="86" y="834339"/>
                </a:lnTo>
                <a:lnTo>
                  <a:pt x="11552" y="875037"/>
                </a:lnTo>
                <a:lnTo>
                  <a:pt x="38992" y="905636"/>
                </a:lnTo>
                <a:lnTo>
                  <a:pt x="77676" y="921408"/>
                </a:lnTo>
                <a:lnTo>
                  <a:pt x="92252" y="922553"/>
                </a:lnTo>
                <a:lnTo>
                  <a:pt x="2534551" y="922466"/>
                </a:lnTo>
                <a:lnTo>
                  <a:pt x="2575244" y="911000"/>
                </a:lnTo>
                <a:lnTo>
                  <a:pt x="2605845" y="883561"/>
                </a:lnTo>
                <a:lnTo>
                  <a:pt x="2621620" y="844876"/>
                </a:lnTo>
                <a:lnTo>
                  <a:pt x="2622765" y="830300"/>
                </a:lnTo>
                <a:lnTo>
                  <a:pt x="2622679" y="88213"/>
                </a:lnTo>
                <a:lnTo>
                  <a:pt x="2611210" y="47516"/>
                </a:lnTo>
                <a:lnTo>
                  <a:pt x="2583768" y="16916"/>
                </a:lnTo>
                <a:lnTo>
                  <a:pt x="2545086" y="1144"/>
                </a:lnTo>
                <a:lnTo>
                  <a:pt x="2530513"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480" name="object 16"/>
          <p:cNvSpPr>
            <a:spLocks/>
          </p:cNvSpPr>
          <p:nvPr/>
        </p:nvSpPr>
        <p:spPr bwMode="auto">
          <a:xfrm>
            <a:off x="2328863" y="2486025"/>
            <a:ext cx="2622550" cy="922338"/>
          </a:xfrm>
          <a:custGeom>
            <a:avLst/>
            <a:gdLst>
              <a:gd name="T0" fmla="*/ 0 w 2623185"/>
              <a:gd name="T1" fmla="*/ 92060 h 922654"/>
              <a:gd name="T2" fmla="*/ 9766 w 2623185"/>
              <a:gd name="T3" fmla="*/ 50769 h 922654"/>
              <a:gd name="T4" fmla="*/ 35906 w 2623185"/>
              <a:gd name="T5" fmla="*/ 19115 h 922654"/>
              <a:gd name="T6" fmla="*/ 73709 w 2623185"/>
              <a:gd name="T7" fmla="*/ 1835 h 922654"/>
              <a:gd name="T8" fmla="*/ 2526840 w 2623185"/>
              <a:gd name="T9" fmla="*/ 0 h 922654"/>
              <a:gd name="T10" fmla="*/ 2541392 w 2623185"/>
              <a:gd name="T11" fmla="*/ 1144 h 922654"/>
              <a:gd name="T12" fmla="*/ 2580018 w 2623185"/>
              <a:gd name="T13" fmla="*/ 16880 h 922654"/>
              <a:gd name="T14" fmla="*/ 2607420 w 2623185"/>
              <a:gd name="T15" fmla="*/ 47420 h 922654"/>
              <a:gd name="T16" fmla="*/ 2618872 w 2623185"/>
              <a:gd name="T17" fmla="*/ 88033 h 922654"/>
              <a:gd name="T18" fmla="*/ 2618958 w 2623185"/>
              <a:gd name="T19" fmla="*/ 828596 h 922654"/>
              <a:gd name="T20" fmla="*/ 2617815 w 2623185"/>
              <a:gd name="T21" fmla="*/ 843142 h 922654"/>
              <a:gd name="T22" fmla="*/ 2602063 w 2623185"/>
              <a:gd name="T23" fmla="*/ 881747 h 922654"/>
              <a:gd name="T24" fmla="*/ 2571506 w 2623185"/>
              <a:gd name="T25" fmla="*/ 909129 h 922654"/>
              <a:gd name="T26" fmla="*/ 2530872 w 2623185"/>
              <a:gd name="T27" fmla="*/ 920571 h 922654"/>
              <a:gd name="T28" fmla="*/ 92120 w 2623185"/>
              <a:gd name="T29" fmla="*/ 920658 h 922654"/>
              <a:gd name="T30" fmla="*/ 77562 w 2623185"/>
              <a:gd name="T31" fmla="*/ 919517 h 922654"/>
              <a:gd name="T32" fmla="*/ 38938 w 2623185"/>
              <a:gd name="T33" fmla="*/ 903776 h 922654"/>
              <a:gd name="T34" fmla="*/ 11534 w 2623185"/>
              <a:gd name="T35" fmla="*/ 873241 h 922654"/>
              <a:gd name="T36" fmla="*/ 86 w 2623185"/>
              <a:gd name="T37" fmla="*/ 832626 h 922654"/>
              <a:gd name="T38" fmla="*/ 0 w 2623185"/>
              <a:gd name="T39" fmla="*/ 92060 h 92265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623185" h="922654">
                <a:moveTo>
                  <a:pt x="0" y="92252"/>
                </a:moveTo>
                <a:lnTo>
                  <a:pt x="9778" y="50871"/>
                </a:lnTo>
                <a:lnTo>
                  <a:pt x="35960" y="19157"/>
                </a:lnTo>
                <a:lnTo>
                  <a:pt x="73817" y="1841"/>
                </a:lnTo>
                <a:lnTo>
                  <a:pt x="2530513" y="0"/>
                </a:lnTo>
                <a:lnTo>
                  <a:pt x="2545086" y="1144"/>
                </a:lnTo>
                <a:lnTo>
                  <a:pt x="2583768" y="16916"/>
                </a:lnTo>
                <a:lnTo>
                  <a:pt x="2611210" y="47516"/>
                </a:lnTo>
                <a:lnTo>
                  <a:pt x="2622679" y="88213"/>
                </a:lnTo>
                <a:lnTo>
                  <a:pt x="2622765" y="830300"/>
                </a:lnTo>
                <a:lnTo>
                  <a:pt x="2621620" y="844876"/>
                </a:lnTo>
                <a:lnTo>
                  <a:pt x="2605845" y="883561"/>
                </a:lnTo>
                <a:lnTo>
                  <a:pt x="2575244" y="911000"/>
                </a:lnTo>
                <a:lnTo>
                  <a:pt x="2534551" y="922466"/>
                </a:lnTo>
                <a:lnTo>
                  <a:pt x="92252" y="922553"/>
                </a:lnTo>
                <a:lnTo>
                  <a:pt x="77676" y="921408"/>
                </a:lnTo>
                <a:lnTo>
                  <a:pt x="38992" y="905636"/>
                </a:lnTo>
                <a:lnTo>
                  <a:pt x="11552" y="875037"/>
                </a:lnTo>
                <a:lnTo>
                  <a:pt x="86" y="834339"/>
                </a:lnTo>
                <a:lnTo>
                  <a:pt x="0" y="92252"/>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481" name="object 17"/>
          <p:cNvSpPr txBox="1">
            <a:spLocks noChangeArrowheads="1"/>
          </p:cNvSpPr>
          <p:nvPr/>
        </p:nvSpPr>
        <p:spPr bwMode="auto">
          <a:xfrm>
            <a:off x="2403475" y="2698750"/>
            <a:ext cx="2471738"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1113">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6000"/>
              </a:lnSpc>
              <a:spcBef>
                <a:spcPct val="0"/>
              </a:spcBef>
              <a:buClrTx/>
              <a:buSzTx/>
              <a:buFontTx/>
              <a:buNone/>
            </a:pPr>
            <a:r>
              <a:rPr lang="en-US" altLang="en-US" sz="1200">
                <a:solidFill>
                  <a:srgbClr val="FFFFFF"/>
                </a:solidFill>
                <a:cs typeface="Arial" panose="020B0604020202020204" pitchFamily="34" charset="0"/>
              </a:rPr>
              <a:t>Basic aircraft and training system designs will be complete through vendor-conducted CDRs</a:t>
            </a:r>
            <a:endParaRPr lang="en-US" altLang="en-US" sz="1200" b="0">
              <a:cs typeface="Arial" panose="020B0604020202020204" pitchFamily="34" charset="0"/>
            </a:endParaRPr>
          </a:p>
        </p:txBody>
      </p:sp>
      <p:sp>
        <p:nvSpPr>
          <p:cNvPr id="62482" name="object 18"/>
          <p:cNvSpPr>
            <a:spLocks/>
          </p:cNvSpPr>
          <p:nvPr/>
        </p:nvSpPr>
        <p:spPr bwMode="auto">
          <a:xfrm>
            <a:off x="2189163" y="3408363"/>
            <a:ext cx="1450975" cy="1025525"/>
          </a:xfrm>
          <a:custGeom>
            <a:avLst/>
            <a:gdLst>
              <a:gd name="T0" fmla="*/ 1450987 w 1450975"/>
              <a:gd name="T1" fmla="*/ 0 h 1026160"/>
              <a:gd name="T2" fmla="*/ 1450987 w 1450975"/>
              <a:gd name="T3" fmla="*/ 511140 h 1026160"/>
              <a:gd name="T4" fmla="*/ 0 w 1450975"/>
              <a:gd name="T5" fmla="*/ 511140 h 1026160"/>
              <a:gd name="T6" fmla="*/ 0 w 1450975"/>
              <a:gd name="T7" fmla="*/ 1022292 h 10261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0975" h="1026160">
                <a:moveTo>
                  <a:pt x="1450987" y="0"/>
                </a:moveTo>
                <a:lnTo>
                  <a:pt x="1450987" y="513041"/>
                </a:lnTo>
                <a:lnTo>
                  <a:pt x="0" y="513041"/>
                </a:lnTo>
                <a:lnTo>
                  <a:pt x="0" y="1026096"/>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483" name="object 19"/>
          <p:cNvSpPr>
            <a:spLocks/>
          </p:cNvSpPr>
          <p:nvPr/>
        </p:nvSpPr>
        <p:spPr bwMode="auto">
          <a:xfrm>
            <a:off x="1825625" y="4433888"/>
            <a:ext cx="727075" cy="549275"/>
          </a:xfrm>
          <a:custGeom>
            <a:avLst/>
            <a:gdLst>
              <a:gd name="T0" fmla="*/ 674433 w 726439"/>
              <a:gd name="T1" fmla="*/ 0 h 549275"/>
              <a:gd name="T2" fmla="*/ 53482 w 726439"/>
              <a:gd name="T3" fmla="*/ 26 h 549275"/>
              <a:gd name="T4" fmla="*/ 15606 w 726439"/>
              <a:gd name="T5" fmla="*/ 16662 h 549275"/>
              <a:gd name="T6" fmla="*/ 0 w 726439"/>
              <a:gd name="T7" fmla="*/ 54927 h 549275"/>
              <a:gd name="T8" fmla="*/ 26 w 726439"/>
              <a:gd name="T9" fmla="*/ 496035 h 549275"/>
              <a:gd name="T10" fmla="*/ 16748 w 726439"/>
              <a:gd name="T11" fmla="*/ 533709 h 549275"/>
              <a:gd name="T12" fmla="*/ 55215 w 726439"/>
              <a:gd name="T13" fmla="*/ 549236 h 549275"/>
              <a:gd name="T14" fmla="*/ 676169 w 726439"/>
              <a:gd name="T15" fmla="*/ 549210 h 549275"/>
              <a:gd name="T16" fmla="*/ 714043 w 726439"/>
              <a:gd name="T17" fmla="*/ 532573 h 549275"/>
              <a:gd name="T18" fmla="*/ 729651 w 726439"/>
              <a:gd name="T19" fmla="*/ 494309 h 549275"/>
              <a:gd name="T20" fmla="*/ 729624 w 726439"/>
              <a:gd name="T21" fmla="*/ 53201 h 549275"/>
              <a:gd name="T22" fmla="*/ 712901 w 726439"/>
              <a:gd name="T23" fmla="*/ 15527 h 549275"/>
              <a:gd name="T24" fmla="*/ 674433 w 726439"/>
              <a:gd name="T25" fmla="*/ 0 h 5492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26439" h="549275">
                <a:moveTo>
                  <a:pt x="670902" y="0"/>
                </a:moveTo>
                <a:lnTo>
                  <a:pt x="53200" y="26"/>
                </a:lnTo>
                <a:lnTo>
                  <a:pt x="15522" y="16662"/>
                </a:lnTo>
                <a:lnTo>
                  <a:pt x="0" y="54927"/>
                </a:lnTo>
                <a:lnTo>
                  <a:pt x="26" y="496035"/>
                </a:lnTo>
                <a:lnTo>
                  <a:pt x="16658" y="533709"/>
                </a:lnTo>
                <a:lnTo>
                  <a:pt x="54927" y="549236"/>
                </a:lnTo>
                <a:lnTo>
                  <a:pt x="672629" y="549210"/>
                </a:lnTo>
                <a:lnTo>
                  <a:pt x="710303" y="532573"/>
                </a:lnTo>
                <a:lnTo>
                  <a:pt x="725830" y="494309"/>
                </a:lnTo>
                <a:lnTo>
                  <a:pt x="725803" y="53201"/>
                </a:lnTo>
                <a:lnTo>
                  <a:pt x="709167" y="15527"/>
                </a:lnTo>
                <a:lnTo>
                  <a:pt x="670902"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484" name="object 20"/>
          <p:cNvSpPr>
            <a:spLocks/>
          </p:cNvSpPr>
          <p:nvPr/>
        </p:nvSpPr>
        <p:spPr bwMode="auto">
          <a:xfrm>
            <a:off x="1825625" y="4433888"/>
            <a:ext cx="727075" cy="549275"/>
          </a:xfrm>
          <a:custGeom>
            <a:avLst/>
            <a:gdLst>
              <a:gd name="T0" fmla="*/ 0 w 726439"/>
              <a:gd name="T1" fmla="*/ 54927 h 549275"/>
              <a:gd name="T2" fmla="*/ 15606 w 726439"/>
              <a:gd name="T3" fmla="*/ 16662 h 549275"/>
              <a:gd name="T4" fmla="*/ 53482 w 726439"/>
              <a:gd name="T5" fmla="*/ 26 h 549275"/>
              <a:gd name="T6" fmla="*/ 674433 w 726439"/>
              <a:gd name="T7" fmla="*/ 0 h 549275"/>
              <a:gd name="T8" fmla="*/ 688844 w 726439"/>
              <a:gd name="T9" fmla="*/ 1890 h 549275"/>
              <a:gd name="T10" fmla="*/ 721554 w 726439"/>
              <a:gd name="T11" fmla="*/ 26284 h 549275"/>
              <a:gd name="T12" fmla="*/ 729651 w 726439"/>
              <a:gd name="T13" fmla="*/ 494309 h 549275"/>
              <a:gd name="T14" fmla="*/ 727751 w 726439"/>
              <a:gd name="T15" fmla="*/ 508642 h 549275"/>
              <a:gd name="T16" fmla="*/ 703229 w 726439"/>
              <a:gd name="T17" fmla="*/ 541182 h 549275"/>
              <a:gd name="T18" fmla="*/ 55215 w 726439"/>
              <a:gd name="T19" fmla="*/ 549236 h 549275"/>
              <a:gd name="T20" fmla="*/ 40805 w 726439"/>
              <a:gd name="T21" fmla="*/ 547346 h 549275"/>
              <a:gd name="T22" fmla="*/ 8093 w 726439"/>
              <a:gd name="T23" fmla="*/ 522952 h 549275"/>
              <a:gd name="T24" fmla="*/ 0 w 726439"/>
              <a:gd name="T25" fmla="*/ 54927 h 5492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26439" h="549275">
                <a:moveTo>
                  <a:pt x="0" y="54927"/>
                </a:moveTo>
                <a:lnTo>
                  <a:pt x="15522" y="16662"/>
                </a:lnTo>
                <a:lnTo>
                  <a:pt x="53200" y="26"/>
                </a:lnTo>
                <a:lnTo>
                  <a:pt x="670902" y="0"/>
                </a:lnTo>
                <a:lnTo>
                  <a:pt x="685236" y="1890"/>
                </a:lnTo>
                <a:lnTo>
                  <a:pt x="717775" y="26284"/>
                </a:lnTo>
                <a:lnTo>
                  <a:pt x="725830" y="494309"/>
                </a:lnTo>
                <a:lnTo>
                  <a:pt x="723940" y="508642"/>
                </a:lnTo>
                <a:lnTo>
                  <a:pt x="699546" y="541182"/>
                </a:lnTo>
                <a:lnTo>
                  <a:pt x="54927" y="549236"/>
                </a:lnTo>
                <a:lnTo>
                  <a:pt x="40589" y="547346"/>
                </a:lnTo>
                <a:lnTo>
                  <a:pt x="8051" y="522952"/>
                </a:lnTo>
                <a:lnTo>
                  <a:pt x="0" y="54927"/>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485" name="object 21"/>
          <p:cNvSpPr txBox="1">
            <a:spLocks noChangeArrowheads="1"/>
          </p:cNvSpPr>
          <p:nvPr/>
        </p:nvSpPr>
        <p:spPr bwMode="auto">
          <a:xfrm>
            <a:off x="1892300" y="4540250"/>
            <a:ext cx="5921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04775" indent="-92075">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ts val="1250"/>
              </a:lnSpc>
              <a:spcBef>
                <a:spcPct val="0"/>
              </a:spcBef>
              <a:buClrTx/>
              <a:buSzTx/>
              <a:buFontTx/>
              <a:buNone/>
            </a:pPr>
            <a:r>
              <a:rPr lang="en-US" altLang="en-US" sz="1200">
                <a:solidFill>
                  <a:srgbClr val="FFFFFF"/>
                </a:solidFill>
                <a:cs typeface="Arial" panose="020B0604020202020204" pitchFamily="34" charset="0"/>
              </a:rPr>
              <a:t>Enter at MS B</a:t>
            </a:r>
            <a:endParaRPr lang="en-US" altLang="en-US" sz="1200" b="0">
              <a:cs typeface="Arial" panose="020B0604020202020204" pitchFamily="34" charset="0"/>
            </a:endParaRPr>
          </a:p>
        </p:txBody>
      </p:sp>
      <p:sp>
        <p:nvSpPr>
          <p:cNvPr id="62486" name="object 22"/>
          <p:cNvSpPr>
            <a:spLocks/>
          </p:cNvSpPr>
          <p:nvPr/>
        </p:nvSpPr>
        <p:spPr bwMode="auto">
          <a:xfrm>
            <a:off x="3140075" y="3408363"/>
            <a:ext cx="500063" cy="1028700"/>
          </a:xfrm>
          <a:custGeom>
            <a:avLst/>
            <a:gdLst>
              <a:gd name="T0" fmla="*/ 501605 w 499745"/>
              <a:gd name="T1" fmla="*/ 0 h 1028064"/>
              <a:gd name="T2" fmla="*/ 501605 w 499745"/>
              <a:gd name="T3" fmla="*/ 515764 h 1028064"/>
              <a:gd name="T4" fmla="*/ 0 w 499745"/>
              <a:gd name="T5" fmla="*/ 515764 h 1028064"/>
              <a:gd name="T6" fmla="*/ 0 w 499745"/>
              <a:gd name="T7" fmla="*/ 1031517 h 102806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9745" h="1028064">
                <a:moveTo>
                  <a:pt x="499694" y="0"/>
                </a:moveTo>
                <a:lnTo>
                  <a:pt x="499694" y="513854"/>
                </a:lnTo>
                <a:lnTo>
                  <a:pt x="0" y="513854"/>
                </a:lnTo>
                <a:lnTo>
                  <a:pt x="0" y="1027696"/>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487" name="object 23"/>
          <p:cNvSpPr>
            <a:spLocks/>
          </p:cNvSpPr>
          <p:nvPr/>
        </p:nvSpPr>
        <p:spPr bwMode="auto">
          <a:xfrm>
            <a:off x="2670175" y="4435475"/>
            <a:ext cx="939800" cy="863600"/>
          </a:xfrm>
          <a:custGeom>
            <a:avLst/>
            <a:gdLst>
              <a:gd name="T0" fmla="*/ 856236 w 939164"/>
              <a:gd name="T1" fmla="*/ 0 h 862964"/>
              <a:gd name="T2" fmla="*/ 77665 w 939164"/>
              <a:gd name="T3" fmla="*/ 456 h 862964"/>
              <a:gd name="T4" fmla="*/ 38140 w 939164"/>
              <a:gd name="T5" fmla="*/ 14842 h 862964"/>
              <a:gd name="T6" fmla="*/ 10439 w 939164"/>
              <a:gd name="T7" fmla="*/ 45386 h 862964"/>
              <a:gd name="T8" fmla="*/ 0 w 939164"/>
              <a:gd name="T9" fmla="*/ 86667 h 862964"/>
              <a:gd name="T10" fmla="*/ 455 w 939164"/>
              <a:gd name="T11" fmla="*/ 788918 h 862964"/>
              <a:gd name="T12" fmla="*/ 14832 w 939164"/>
              <a:gd name="T13" fmla="*/ 828460 h 862964"/>
              <a:gd name="T14" fmla="*/ 45371 w 939164"/>
              <a:gd name="T15" fmla="*/ 856168 h 862964"/>
              <a:gd name="T16" fmla="*/ 86635 w 939164"/>
              <a:gd name="T17" fmla="*/ 866609 h 862964"/>
              <a:gd name="T18" fmla="*/ 865197 w 939164"/>
              <a:gd name="T19" fmla="*/ 866151 h 862964"/>
              <a:gd name="T20" fmla="*/ 904728 w 939164"/>
              <a:gd name="T21" fmla="*/ 851774 h 862964"/>
              <a:gd name="T22" fmla="*/ 932431 w 939164"/>
              <a:gd name="T23" fmla="*/ 821233 h 862964"/>
              <a:gd name="T24" fmla="*/ 942872 w 939164"/>
              <a:gd name="T25" fmla="*/ 779956 h 862964"/>
              <a:gd name="T26" fmla="*/ 942413 w 939164"/>
              <a:gd name="T27" fmla="*/ 77693 h 862964"/>
              <a:gd name="T28" fmla="*/ 928036 w 939164"/>
              <a:gd name="T29" fmla="*/ 38152 h 862964"/>
              <a:gd name="T30" fmla="*/ 897500 w 939164"/>
              <a:gd name="T31" fmla="*/ 10445 h 862964"/>
              <a:gd name="T32" fmla="*/ 856236 w 939164"/>
              <a:gd name="T33" fmla="*/ 0 h 8629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39164" h="862964">
                <a:moveTo>
                  <a:pt x="852766" y="0"/>
                </a:moveTo>
                <a:lnTo>
                  <a:pt x="77351" y="456"/>
                </a:lnTo>
                <a:lnTo>
                  <a:pt x="37984" y="14776"/>
                </a:lnTo>
                <a:lnTo>
                  <a:pt x="10397" y="45188"/>
                </a:lnTo>
                <a:lnTo>
                  <a:pt x="0" y="86283"/>
                </a:lnTo>
                <a:lnTo>
                  <a:pt x="455" y="785438"/>
                </a:lnTo>
                <a:lnTo>
                  <a:pt x="14772" y="824806"/>
                </a:lnTo>
                <a:lnTo>
                  <a:pt x="45185" y="852391"/>
                </a:lnTo>
                <a:lnTo>
                  <a:pt x="86283" y="862787"/>
                </a:lnTo>
                <a:lnTo>
                  <a:pt x="861689" y="862331"/>
                </a:lnTo>
                <a:lnTo>
                  <a:pt x="901061" y="848018"/>
                </a:lnTo>
                <a:lnTo>
                  <a:pt x="928651" y="817611"/>
                </a:lnTo>
                <a:lnTo>
                  <a:pt x="939050" y="776516"/>
                </a:lnTo>
                <a:lnTo>
                  <a:pt x="938593" y="77351"/>
                </a:lnTo>
                <a:lnTo>
                  <a:pt x="924274" y="37984"/>
                </a:lnTo>
                <a:lnTo>
                  <a:pt x="893862" y="10397"/>
                </a:lnTo>
                <a:lnTo>
                  <a:pt x="852766"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488" name="object 24"/>
          <p:cNvSpPr>
            <a:spLocks/>
          </p:cNvSpPr>
          <p:nvPr/>
        </p:nvSpPr>
        <p:spPr bwMode="auto">
          <a:xfrm>
            <a:off x="2670175" y="4435475"/>
            <a:ext cx="939800" cy="863600"/>
          </a:xfrm>
          <a:custGeom>
            <a:avLst/>
            <a:gdLst>
              <a:gd name="T0" fmla="*/ 0 w 939164"/>
              <a:gd name="T1" fmla="*/ 86667 h 862964"/>
              <a:gd name="T2" fmla="*/ 10439 w 939164"/>
              <a:gd name="T3" fmla="*/ 45386 h 862964"/>
              <a:gd name="T4" fmla="*/ 38140 w 939164"/>
              <a:gd name="T5" fmla="*/ 14842 h 862964"/>
              <a:gd name="T6" fmla="*/ 77665 w 939164"/>
              <a:gd name="T7" fmla="*/ 456 h 862964"/>
              <a:gd name="T8" fmla="*/ 856236 w 939164"/>
              <a:gd name="T9" fmla="*/ 0 h 862964"/>
              <a:gd name="T10" fmla="*/ 870848 w 939164"/>
              <a:gd name="T11" fmla="*/ 1228 h 862964"/>
              <a:gd name="T12" fmla="*/ 909138 w 939164"/>
              <a:gd name="T13" fmla="*/ 18028 h 862964"/>
              <a:gd name="T14" fmla="*/ 934892 w 939164"/>
              <a:gd name="T15" fmla="*/ 50286 h 862964"/>
              <a:gd name="T16" fmla="*/ 942872 w 939164"/>
              <a:gd name="T17" fmla="*/ 779956 h 862964"/>
              <a:gd name="T18" fmla="*/ 941645 w 939164"/>
              <a:gd name="T19" fmla="*/ 794572 h 862964"/>
              <a:gd name="T20" fmla="*/ 924846 w 939164"/>
              <a:gd name="T21" fmla="*/ 832874 h 862964"/>
              <a:gd name="T22" fmla="*/ 892597 w 939164"/>
              <a:gd name="T23" fmla="*/ 858630 h 862964"/>
              <a:gd name="T24" fmla="*/ 86635 w 939164"/>
              <a:gd name="T25" fmla="*/ 866609 h 862964"/>
              <a:gd name="T26" fmla="*/ 72025 w 939164"/>
              <a:gd name="T27" fmla="*/ 865381 h 862964"/>
              <a:gd name="T28" fmla="*/ 33731 w 939164"/>
              <a:gd name="T29" fmla="*/ 848582 h 862964"/>
              <a:gd name="T30" fmla="*/ 7974 w 939164"/>
              <a:gd name="T31" fmla="*/ 816326 h 862964"/>
              <a:gd name="T32" fmla="*/ 0 w 939164"/>
              <a:gd name="T33" fmla="*/ 86667 h 8629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39164" h="862964">
                <a:moveTo>
                  <a:pt x="0" y="86283"/>
                </a:moveTo>
                <a:lnTo>
                  <a:pt x="10397" y="45188"/>
                </a:lnTo>
                <a:lnTo>
                  <a:pt x="37984" y="14776"/>
                </a:lnTo>
                <a:lnTo>
                  <a:pt x="77351" y="456"/>
                </a:lnTo>
                <a:lnTo>
                  <a:pt x="852766" y="0"/>
                </a:lnTo>
                <a:lnTo>
                  <a:pt x="867318" y="1222"/>
                </a:lnTo>
                <a:lnTo>
                  <a:pt x="905453" y="17950"/>
                </a:lnTo>
                <a:lnTo>
                  <a:pt x="931102" y="50064"/>
                </a:lnTo>
                <a:lnTo>
                  <a:pt x="939050" y="776516"/>
                </a:lnTo>
                <a:lnTo>
                  <a:pt x="937828" y="791068"/>
                </a:lnTo>
                <a:lnTo>
                  <a:pt x="921097" y="829201"/>
                </a:lnTo>
                <a:lnTo>
                  <a:pt x="888979" y="854844"/>
                </a:lnTo>
                <a:lnTo>
                  <a:pt x="86283" y="862787"/>
                </a:lnTo>
                <a:lnTo>
                  <a:pt x="71731" y="861565"/>
                </a:lnTo>
                <a:lnTo>
                  <a:pt x="33593" y="844839"/>
                </a:lnTo>
                <a:lnTo>
                  <a:pt x="7944" y="812726"/>
                </a:lnTo>
                <a:lnTo>
                  <a:pt x="0" y="86283"/>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489" name="object 25"/>
          <p:cNvSpPr txBox="1">
            <a:spLocks noChangeArrowheads="1"/>
          </p:cNvSpPr>
          <p:nvPr/>
        </p:nvSpPr>
        <p:spPr bwMode="auto">
          <a:xfrm>
            <a:off x="2738438" y="4540250"/>
            <a:ext cx="803275"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indent="-158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6000"/>
              </a:lnSpc>
              <a:spcBef>
                <a:spcPct val="0"/>
              </a:spcBef>
              <a:buClrTx/>
              <a:buSzTx/>
              <a:buFontTx/>
              <a:buNone/>
            </a:pPr>
            <a:r>
              <a:rPr lang="en-US" altLang="en-US" sz="1200">
                <a:solidFill>
                  <a:srgbClr val="FFFFFF"/>
                </a:solidFill>
                <a:cs typeface="Arial" panose="020B0604020202020204" pitchFamily="34" charset="0"/>
              </a:rPr>
              <a:t>Limited EMD of “deltas” to meet spec</a:t>
            </a:r>
            <a:endParaRPr lang="en-US" altLang="en-US" sz="1200" b="0">
              <a:cs typeface="Arial" panose="020B0604020202020204" pitchFamily="34" charset="0"/>
            </a:endParaRPr>
          </a:p>
        </p:txBody>
      </p:sp>
      <p:sp>
        <p:nvSpPr>
          <p:cNvPr id="62490" name="object 26"/>
          <p:cNvSpPr>
            <a:spLocks/>
          </p:cNvSpPr>
          <p:nvPr/>
        </p:nvSpPr>
        <p:spPr bwMode="auto">
          <a:xfrm>
            <a:off x="3640138" y="3408363"/>
            <a:ext cx="725487" cy="1028700"/>
          </a:xfrm>
          <a:custGeom>
            <a:avLst/>
            <a:gdLst>
              <a:gd name="T0" fmla="*/ 0 w 725804"/>
              <a:gd name="T1" fmla="*/ 0 h 1029335"/>
              <a:gd name="T2" fmla="*/ 0 w 725804"/>
              <a:gd name="T3" fmla="*/ 512525 h 1029335"/>
              <a:gd name="T4" fmla="*/ 723613 w 725804"/>
              <a:gd name="T5" fmla="*/ 512525 h 1029335"/>
              <a:gd name="T6" fmla="*/ 723613 w 725804"/>
              <a:gd name="T7" fmla="*/ 1025062 h 102933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25804" h="1029335">
                <a:moveTo>
                  <a:pt x="0" y="0"/>
                </a:moveTo>
                <a:lnTo>
                  <a:pt x="0" y="514426"/>
                </a:lnTo>
                <a:lnTo>
                  <a:pt x="725512" y="514426"/>
                </a:lnTo>
                <a:lnTo>
                  <a:pt x="725512" y="1028865"/>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491" name="object 27"/>
          <p:cNvSpPr>
            <a:spLocks/>
          </p:cNvSpPr>
          <p:nvPr/>
        </p:nvSpPr>
        <p:spPr bwMode="auto">
          <a:xfrm>
            <a:off x="3763963" y="4437063"/>
            <a:ext cx="1203325" cy="974725"/>
          </a:xfrm>
          <a:custGeom>
            <a:avLst/>
            <a:gdLst>
              <a:gd name="T0" fmla="*/ 1102775 w 1203960"/>
              <a:gd name="T1" fmla="*/ 0 h 974089"/>
              <a:gd name="T2" fmla="*/ 84738 w 1203960"/>
              <a:gd name="T3" fmla="*/ 787 h 974089"/>
              <a:gd name="T4" fmla="*/ 45360 w 1203960"/>
              <a:gd name="T5" fmla="*/ 15025 h 974089"/>
              <a:gd name="T6" fmla="*/ 16067 w 1203960"/>
              <a:gd name="T7" fmla="*/ 43898 h 974089"/>
              <a:gd name="T8" fmla="*/ 1079 w 1203960"/>
              <a:gd name="T9" fmla="*/ 83140 h 974089"/>
              <a:gd name="T10" fmla="*/ 0 w 1203960"/>
              <a:gd name="T11" fmla="*/ 97792 h 974089"/>
              <a:gd name="T12" fmla="*/ 780 w 1203960"/>
              <a:gd name="T13" fmla="*/ 892509 h 974089"/>
              <a:gd name="T14" fmla="*/ 14914 w 1203960"/>
              <a:gd name="T15" fmla="*/ 932168 h 974089"/>
              <a:gd name="T16" fmla="*/ 43583 w 1203960"/>
              <a:gd name="T17" fmla="*/ 961670 h 974089"/>
              <a:gd name="T18" fmla="*/ 82551 w 1203960"/>
              <a:gd name="T19" fmla="*/ 976757 h 974089"/>
              <a:gd name="T20" fmla="*/ 97103 w 1203960"/>
              <a:gd name="T21" fmla="*/ 977848 h 974089"/>
              <a:gd name="T22" fmla="*/ 1115115 w 1203960"/>
              <a:gd name="T23" fmla="*/ 977066 h 974089"/>
              <a:gd name="T24" fmla="*/ 1154495 w 1203960"/>
              <a:gd name="T25" fmla="*/ 962834 h 974089"/>
              <a:gd name="T26" fmla="*/ 1183795 w 1203960"/>
              <a:gd name="T27" fmla="*/ 933966 h 974089"/>
              <a:gd name="T28" fmla="*/ 1198780 w 1203960"/>
              <a:gd name="T29" fmla="*/ 894721 h 974089"/>
              <a:gd name="T30" fmla="*/ 1199862 w 1203960"/>
              <a:gd name="T31" fmla="*/ 880069 h 974089"/>
              <a:gd name="T32" fmla="*/ 1199086 w 1203960"/>
              <a:gd name="T33" fmla="*/ 85353 h 974089"/>
              <a:gd name="T34" fmla="*/ 1184948 w 1203960"/>
              <a:gd name="T35" fmla="*/ 45689 h 974089"/>
              <a:gd name="T36" fmla="*/ 1156284 w 1203960"/>
              <a:gd name="T37" fmla="*/ 16183 h 974089"/>
              <a:gd name="T38" fmla="*/ 1117319 w 1203960"/>
              <a:gd name="T39" fmla="*/ 1091 h 974089"/>
              <a:gd name="T40" fmla="*/ 1102775 w 1203960"/>
              <a:gd name="T41" fmla="*/ 0 h 97408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03960" h="974089">
                <a:moveTo>
                  <a:pt x="1106271" y="0"/>
                </a:moveTo>
                <a:lnTo>
                  <a:pt x="85008" y="781"/>
                </a:lnTo>
                <a:lnTo>
                  <a:pt x="45504" y="14965"/>
                </a:lnTo>
                <a:lnTo>
                  <a:pt x="16115" y="43724"/>
                </a:lnTo>
                <a:lnTo>
                  <a:pt x="1085" y="82816"/>
                </a:lnTo>
                <a:lnTo>
                  <a:pt x="0" y="97408"/>
                </a:lnTo>
                <a:lnTo>
                  <a:pt x="780" y="889021"/>
                </a:lnTo>
                <a:lnTo>
                  <a:pt x="14962" y="928525"/>
                </a:lnTo>
                <a:lnTo>
                  <a:pt x="43721" y="957912"/>
                </a:lnTo>
                <a:lnTo>
                  <a:pt x="82815" y="972940"/>
                </a:lnTo>
                <a:lnTo>
                  <a:pt x="97409" y="974026"/>
                </a:lnTo>
                <a:lnTo>
                  <a:pt x="1118650" y="973247"/>
                </a:lnTo>
                <a:lnTo>
                  <a:pt x="1158156" y="959071"/>
                </a:lnTo>
                <a:lnTo>
                  <a:pt x="1187548" y="930316"/>
                </a:lnTo>
                <a:lnTo>
                  <a:pt x="1202581" y="891224"/>
                </a:lnTo>
                <a:lnTo>
                  <a:pt x="1203667" y="876630"/>
                </a:lnTo>
                <a:lnTo>
                  <a:pt x="1202887" y="85017"/>
                </a:lnTo>
                <a:lnTo>
                  <a:pt x="1188705" y="45509"/>
                </a:lnTo>
                <a:lnTo>
                  <a:pt x="1159949" y="16117"/>
                </a:lnTo>
                <a:lnTo>
                  <a:pt x="1120862" y="1085"/>
                </a:lnTo>
                <a:lnTo>
                  <a:pt x="1106271"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492" name="object 28"/>
          <p:cNvSpPr>
            <a:spLocks/>
          </p:cNvSpPr>
          <p:nvPr/>
        </p:nvSpPr>
        <p:spPr bwMode="auto">
          <a:xfrm>
            <a:off x="3763963" y="4437063"/>
            <a:ext cx="1203325" cy="974725"/>
          </a:xfrm>
          <a:custGeom>
            <a:avLst/>
            <a:gdLst>
              <a:gd name="T0" fmla="*/ 0 w 1203960"/>
              <a:gd name="T1" fmla="*/ 97792 h 974089"/>
              <a:gd name="T2" fmla="*/ 9270 w 1203960"/>
              <a:gd name="T3" fmla="*/ 56035 h 974089"/>
              <a:gd name="T4" fmla="*/ 34266 w 1203960"/>
              <a:gd name="T5" fmla="*/ 23232 h 974089"/>
              <a:gd name="T6" fmla="*/ 70756 w 1203960"/>
              <a:gd name="T7" fmla="*/ 3640 h 974089"/>
              <a:gd name="T8" fmla="*/ 1102775 w 1203960"/>
              <a:gd name="T9" fmla="*/ 0 h 974089"/>
              <a:gd name="T10" fmla="*/ 1117319 w 1203960"/>
              <a:gd name="T11" fmla="*/ 1091 h 974089"/>
              <a:gd name="T12" fmla="*/ 1156284 w 1203960"/>
              <a:gd name="T13" fmla="*/ 16183 h 974089"/>
              <a:gd name="T14" fmla="*/ 1184948 w 1203960"/>
              <a:gd name="T15" fmla="*/ 45689 h 974089"/>
              <a:gd name="T16" fmla="*/ 1199086 w 1203960"/>
              <a:gd name="T17" fmla="*/ 85353 h 974089"/>
              <a:gd name="T18" fmla="*/ 1199862 w 1203960"/>
              <a:gd name="T19" fmla="*/ 880069 h 974089"/>
              <a:gd name="T20" fmla="*/ 1198780 w 1203960"/>
              <a:gd name="T21" fmla="*/ 894721 h 974089"/>
              <a:gd name="T22" fmla="*/ 1183795 w 1203960"/>
              <a:gd name="T23" fmla="*/ 933966 h 974089"/>
              <a:gd name="T24" fmla="*/ 1154495 w 1203960"/>
              <a:gd name="T25" fmla="*/ 962834 h 974089"/>
              <a:gd name="T26" fmla="*/ 1115115 w 1203960"/>
              <a:gd name="T27" fmla="*/ 977066 h 974089"/>
              <a:gd name="T28" fmla="*/ 97103 w 1203960"/>
              <a:gd name="T29" fmla="*/ 977848 h 974089"/>
              <a:gd name="T30" fmla="*/ 82551 w 1203960"/>
              <a:gd name="T31" fmla="*/ 976757 h 974089"/>
              <a:gd name="T32" fmla="*/ 43583 w 1203960"/>
              <a:gd name="T33" fmla="*/ 961670 h 974089"/>
              <a:gd name="T34" fmla="*/ 14914 w 1203960"/>
              <a:gd name="T35" fmla="*/ 932168 h 974089"/>
              <a:gd name="T36" fmla="*/ 780 w 1203960"/>
              <a:gd name="T37" fmla="*/ 892509 h 974089"/>
              <a:gd name="T38" fmla="*/ 0 w 1203960"/>
              <a:gd name="T39" fmla="*/ 97792 h 97408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203960" h="974089">
                <a:moveTo>
                  <a:pt x="0" y="97408"/>
                </a:moveTo>
                <a:lnTo>
                  <a:pt x="9300" y="55816"/>
                </a:lnTo>
                <a:lnTo>
                  <a:pt x="34374" y="23142"/>
                </a:lnTo>
                <a:lnTo>
                  <a:pt x="70978" y="3628"/>
                </a:lnTo>
                <a:lnTo>
                  <a:pt x="1106271" y="0"/>
                </a:lnTo>
                <a:lnTo>
                  <a:pt x="1120862" y="1085"/>
                </a:lnTo>
                <a:lnTo>
                  <a:pt x="1159949" y="16117"/>
                </a:lnTo>
                <a:lnTo>
                  <a:pt x="1188705" y="45509"/>
                </a:lnTo>
                <a:lnTo>
                  <a:pt x="1202887" y="85017"/>
                </a:lnTo>
                <a:lnTo>
                  <a:pt x="1203667" y="876630"/>
                </a:lnTo>
                <a:lnTo>
                  <a:pt x="1202581" y="891224"/>
                </a:lnTo>
                <a:lnTo>
                  <a:pt x="1187548" y="930316"/>
                </a:lnTo>
                <a:lnTo>
                  <a:pt x="1158156" y="959071"/>
                </a:lnTo>
                <a:lnTo>
                  <a:pt x="1118650" y="973247"/>
                </a:lnTo>
                <a:lnTo>
                  <a:pt x="97409" y="974026"/>
                </a:lnTo>
                <a:lnTo>
                  <a:pt x="82815" y="972940"/>
                </a:lnTo>
                <a:lnTo>
                  <a:pt x="43721" y="957912"/>
                </a:lnTo>
                <a:lnTo>
                  <a:pt x="14962" y="928525"/>
                </a:lnTo>
                <a:lnTo>
                  <a:pt x="780" y="889021"/>
                </a:lnTo>
                <a:lnTo>
                  <a:pt x="0" y="97408"/>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493" name="object 29"/>
          <p:cNvSpPr txBox="1">
            <a:spLocks noChangeArrowheads="1"/>
          </p:cNvSpPr>
          <p:nvPr/>
        </p:nvSpPr>
        <p:spPr bwMode="auto">
          <a:xfrm>
            <a:off x="3929063" y="4518025"/>
            <a:ext cx="871537"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7000"/>
              </a:lnSpc>
              <a:spcBef>
                <a:spcPct val="0"/>
              </a:spcBef>
              <a:buClrTx/>
              <a:buSzTx/>
              <a:buFontTx/>
              <a:buNone/>
            </a:pPr>
            <a:r>
              <a:rPr lang="en-US" altLang="en-US" sz="1200">
                <a:solidFill>
                  <a:srgbClr val="FFFFFF"/>
                </a:solidFill>
                <a:cs typeface="Arial" panose="020B0604020202020204" pitchFamily="34" charset="0"/>
              </a:rPr>
              <a:t>PDR and competitive prototype waivers applicable*</a:t>
            </a:r>
            <a:endParaRPr lang="en-US" altLang="en-US" sz="1200" b="0">
              <a:cs typeface="Arial" panose="020B0604020202020204" pitchFamily="34" charset="0"/>
            </a:endParaRPr>
          </a:p>
        </p:txBody>
      </p:sp>
      <p:sp>
        <p:nvSpPr>
          <p:cNvPr id="62494" name="object 30"/>
          <p:cNvSpPr>
            <a:spLocks/>
          </p:cNvSpPr>
          <p:nvPr/>
        </p:nvSpPr>
        <p:spPr bwMode="auto">
          <a:xfrm>
            <a:off x="5287963" y="2100263"/>
            <a:ext cx="549275" cy="388937"/>
          </a:xfrm>
          <a:custGeom>
            <a:avLst/>
            <a:gdLst>
              <a:gd name="T0" fmla="*/ 0 w 549275"/>
              <a:gd name="T1" fmla="*/ 0 h 388619"/>
              <a:gd name="T2" fmla="*/ 0 w 549275"/>
              <a:gd name="T3" fmla="*/ 195035 h 388619"/>
              <a:gd name="T4" fmla="*/ 548690 w 549275"/>
              <a:gd name="T5" fmla="*/ 195035 h 388619"/>
              <a:gd name="T6" fmla="*/ 548690 w 549275"/>
              <a:gd name="T7" fmla="*/ 390085 h 3886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9275" h="388619">
                <a:moveTo>
                  <a:pt x="0" y="0"/>
                </a:moveTo>
                <a:lnTo>
                  <a:pt x="0" y="194081"/>
                </a:lnTo>
                <a:lnTo>
                  <a:pt x="548690" y="194081"/>
                </a:lnTo>
                <a:lnTo>
                  <a:pt x="548690" y="388175"/>
                </a:lnTo>
              </a:path>
            </a:pathLst>
          </a:custGeom>
          <a:noFill/>
          <a:ln w="25400">
            <a:solidFill>
              <a:srgbClr val="2727A2"/>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495" name="object 31"/>
          <p:cNvSpPr>
            <a:spLocks/>
          </p:cNvSpPr>
          <p:nvPr/>
        </p:nvSpPr>
        <p:spPr bwMode="auto">
          <a:xfrm>
            <a:off x="5108575" y="2489200"/>
            <a:ext cx="1457325" cy="909638"/>
          </a:xfrm>
          <a:custGeom>
            <a:avLst/>
            <a:gdLst>
              <a:gd name="T0" fmla="*/ 1362882 w 1457959"/>
              <a:gd name="T1" fmla="*/ 0 h 909320"/>
              <a:gd name="T2" fmla="*/ 88839 w 1457959"/>
              <a:gd name="T3" fmla="*/ 18 h 909320"/>
              <a:gd name="T4" fmla="*/ 47938 w 1457959"/>
              <a:gd name="T5" fmla="*/ 10736 h 909320"/>
              <a:gd name="T6" fmla="*/ 17095 w 1457959"/>
              <a:gd name="T7" fmla="*/ 37856 h 909320"/>
              <a:gd name="T8" fmla="*/ 1155 w 1457959"/>
              <a:gd name="T9" fmla="*/ 76510 h 909320"/>
              <a:gd name="T10" fmla="*/ 0 w 1457959"/>
              <a:gd name="T11" fmla="*/ 91111 h 909320"/>
              <a:gd name="T12" fmla="*/ 18 w 1457959"/>
              <a:gd name="T13" fmla="*/ 821854 h 909320"/>
              <a:gd name="T14" fmla="*/ 10682 w 1457959"/>
              <a:gd name="T15" fmla="*/ 862949 h 909320"/>
              <a:gd name="T16" fmla="*/ 37682 w 1457959"/>
              <a:gd name="T17" fmla="*/ 893941 h 909320"/>
              <a:gd name="T18" fmla="*/ 76150 w 1457959"/>
              <a:gd name="T19" fmla="*/ 909952 h 909320"/>
              <a:gd name="T20" fmla="*/ 90682 w 1457959"/>
              <a:gd name="T21" fmla="*/ 911114 h 909320"/>
              <a:gd name="T22" fmla="*/ 1364723 w 1457959"/>
              <a:gd name="T23" fmla="*/ 911096 h 909320"/>
              <a:gd name="T24" fmla="*/ 1405624 w 1457959"/>
              <a:gd name="T25" fmla="*/ 900380 h 909320"/>
              <a:gd name="T26" fmla="*/ 1436473 w 1457959"/>
              <a:gd name="T27" fmla="*/ 873257 h 909320"/>
              <a:gd name="T28" fmla="*/ 1452406 w 1457959"/>
              <a:gd name="T29" fmla="*/ 834606 h 909320"/>
              <a:gd name="T30" fmla="*/ 1453565 w 1457959"/>
              <a:gd name="T31" fmla="*/ 820004 h 909320"/>
              <a:gd name="T32" fmla="*/ 1453546 w 1457959"/>
              <a:gd name="T33" fmla="*/ 89259 h 909320"/>
              <a:gd name="T34" fmla="*/ 1442879 w 1457959"/>
              <a:gd name="T35" fmla="*/ 48166 h 909320"/>
              <a:gd name="T36" fmla="*/ 1415884 w 1457959"/>
              <a:gd name="T37" fmla="*/ 17173 h 909320"/>
              <a:gd name="T38" fmla="*/ 1377416 w 1457959"/>
              <a:gd name="T39" fmla="*/ 1161 h 909320"/>
              <a:gd name="T40" fmla="*/ 1362882 w 1457959"/>
              <a:gd name="T41" fmla="*/ 0 h 90932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457959" h="909320">
                <a:moveTo>
                  <a:pt x="1366443" y="0"/>
                </a:moveTo>
                <a:lnTo>
                  <a:pt x="89073" y="18"/>
                </a:lnTo>
                <a:lnTo>
                  <a:pt x="48064" y="10712"/>
                </a:lnTo>
                <a:lnTo>
                  <a:pt x="17137" y="37778"/>
                </a:lnTo>
                <a:lnTo>
                  <a:pt x="1161" y="76348"/>
                </a:lnTo>
                <a:lnTo>
                  <a:pt x="0" y="90919"/>
                </a:lnTo>
                <a:lnTo>
                  <a:pt x="18" y="820132"/>
                </a:lnTo>
                <a:lnTo>
                  <a:pt x="10712" y="861141"/>
                </a:lnTo>
                <a:lnTo>
                  <a:pt x="37778" y="892068"/>
                </a:lnTo>
                <a:lnTo>
                  <a:pt x="76348" y="908044"/>
                </a:lnTo>
                <a:lnTo>
                  <a:pt x="90919" y="909205"/>
                </a:lnTo>
                <a:lnTo>
                  <a:pt x="1368289" y="909187"/>
                </a:lnTo>
                <a:lnTo>
                  <a:pt x="1409298" y="898493"/>
                </a:lnTo>
                <a:lnTo>
                  <a:pt x="1440226" y="871427"/>
                </a:lnTo>
                <a:lnTo>
                  <a:pt x="1456201" y="832857"/>
                </a:lnTo>
                <a:lnTo>
                  <a:pt x="1457363" y="818286"/>
                </a:lnTo>
                <a:lnTo>
                  <a:pt x="1457344" y="89073"/>
                </a:lnTo>
                <a:lnTo>
                  <a:pt x="1446650" y="48064"/>
                </a:lnTo>
                <a:lnTo>
                  <a:pt x="1419584" y="17137"/>
                </a:lnTo>
                <a:lnTo>
                  <a:pt x="1381015" y="1161"/>
                </a:lnTo>
                <a:lnTo>
                  <a:pt x="1366443"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496" name="object 32"/>
          <p:cNvSpPr>
            <a:spLocks/>
          </p:cNvSpPr>
          <p:nvPr/>
        </p:nvSpPr>
        <p:spPr bwMode="auto">
          <a:xfrm>
            <a:off x="5108575" y="2489200"/>
            <a:ext cx="1457325" cy="909638"/>
          </a:xfrm>
          <a:custGeom>
            <a:avLst/>
            <a:gdLst>
              <a:gd name="T0" fmla="*/ 0 w 1457959"/>
              <a:gd name="T1" fmla="*/ 91111 h 909320"/>
              <a:gd name="T2" fmla="*/ 9886 w 1457959"/>
              <a:gd name="T3" fmla="*/ 49699 h 909320"/>
              <a:gd name="T4" fmla="*/ 36298 w 1457959"/>
              <a:gd name="T5" fmla="*/ 18191 h 909320"/>
              <a:gd name="T6" fmla="*/ 74391 w 1457959"/>
              <a:gd name="T7" fmla="*/ 1469 h 909320"/>
              <a:gd name="T8" fmla="*/ 1362882 w 1457959"/>
              <a:gd name="T9" fmla="*/ 0 h 909320"/>
              <a:gd name="T10" fmla="*/ 1377416 w 1457959"/>
              <a:gd name="T11" fmla="*/ 1161 h 909320"/>
              <a:gd name="T12" fmla="*/ 1415884 w 1457959"/>
              <a:gd name="T13" fmla="*/ 17173 h 909320"/>
              <a:gd name="T14" fmla="*/ 1442879 w 1457959"/>
              <a:gd name="T15" fmla="*/ 48166 h 909320"/>
              <a:gd name="T16" fmla="*/ 1453546 w 1457959"/>
              <a:gd name="T17" fmla="*/ 89259 h 909320"/>
              <a:gd name="T18" fmla="*/ 1453565 w 1457959"/>
              <a:gd name="T19" fmla="*/ 820004 h 909320"/>
              <a:gd name="T20" fmla="*/ 1452406 w 1457959"/>
              <a:gd name="T21" fmla="*/ 834606 h 909320"/>
              <a:gd name="T22" fmla="*/ 1436473 w 1457959"/>
              <a:gd name="T23" fmla="*/ 873257 h 909320"/>
              <a:gd name="T24" fmla="*/ 1405624 w 1457959"/>
              <a:gd name="T25" fmla="*/ 900380 h 909320"/>
              <a:gd name="T26" fmla="*/ 1364723 w 1457959"/>
              <a:gd name="T27" fmla="*/ 911096 h 909320"/>
              <a:gd name="T28" fmla="*/ 90682 w 1457959"/>
              <a:gd name="T29" fmla="*/ 911114 h 909320"/>
              <a:gd name="T30" fmla="*/ 76150 w 1457959"/>
              <a:gd name="T31" fmla="*/ 909952 h 909320"/>
              <a:gd name="T32" fmla="*/ 37682 w 1457959"/>
              <a:gd name="T33" fmla="*/ 893941 h 909320"/>
              <a:gd name="T34" fmla="*/ 10682 w 1457959"/>
              <a:gd name="T35" fmla="*/ 862949 h 909320"/>
              <a:gd name="T36" fmla="*/ 18 w 1457959"/>
              <a:gd name="T37" fmla="*/ 821854 h 909320"/>
              <a:gd name="T38" fmla="*/ 0 w 1457959"/>
              <a:gd name="T39" fmla="*/ 91111 h 90932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457959" h="909320">
                <a:moveTo>
                  <a:pt x="0" y="90919"/>
                </a:moveTo>
                <a:lnTo>
                  <a:pt x="9910" y="49597"/>
                </a:lnTo>
                <a:lnTo>
                  <a:pt x="36394" y="18155"/>
                </a:lnTo>
                <a:lnTo>
                  <a:pt x="74583" y="1463"/>
                </a:lnTo>
                <a:lnTo>
                  <a:pt x="1366443" y="0"/>
                </a:lnTo>
                <a:lnTo>
                  <a:pt x="1381015" y="1161"/>
                </a:lnTo>
                <a:lnTo>
                  <a:pt x="1419584" y="17137"/>
                </a:lnTo>
                <a:lnTo>
                  <a:pt x="1446650" y="48064"/>
                </a:lnTo>
                <a:lnTo>
                  <a:pt x="1457344" y="89073"/>
                </a:lnTo>
                <a:lnTo>
                  <a:pt x="1457363" y="818286"/>
                </a:lnTo>
                <a:lnTo>
                  <a:pt x="1456201" y="832857"/>
                </a:lnTo>
                <a:lnTo>
                  <a:pt x="1440226" y="871427"/>
                </a:lnTo>
                <a:lnTo>
                  <a:pt x="1409298" y="898493"/>
                </a:lnTo>
                <a:lnTo>
                  <a:pt x="1368289" y="909187"/>
                </a:lnTo>
                <a:lnTo>
                  <a:pt x="90919" y="909205"/>
                </a:lnTo>
                <a:lnTo>
                  <a:pt x="76348" y="908044"/>
                </a:lnTo>
                <a:lnTo>
                  <a:pt x="37778" y="892068"/>
                </a:lnTo>
                <a:lnTo>
                  <a:pt x="10712" y="861141"/>
                </a:lnTo>
                <a:lnTo>
                  <a:pt x="18" y="820132"/>
                </a:lnTo>
                <a:lnTo>
                  <a:pt x="0" y="90919"/>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497" name="object 33"/>
          <p:cNvSpPr txBox="1">
            <a:spLocks noChangeArrowheads="1"/>
          </p:cNvSpPr>
          <p:nvPr/>
        </p:nvSpPr>
        <p:spPr bwMode="auto">
          <a:xfrm>
            <a:off x="5195888" y="2605088"/>
            <a:ext cx="127952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6000"/>
              </a:lnSpc>
              <a:spcBef>
                <a:spcPct val="0"/>
              </a:spcBef>
              <a:buClrTx/>
              <a:buSzTx/>
              <a:buFontTx/>
              <a:buNone/>
            </a:pPr>
            <a:r>
              <a:rPr lang="en-US" altLang="en-US" sz="1200">
                <a:solidFill>
                  <a:srgbClr val="FFFFFF"/>
                </a:solidFill>
                <a:cs typeface="Arial" panose="020B0604020202020204" pitchFamily="34" charset="0"/>
              </a:rPr>
              <a:t>Best-value source selection must consider risk</a:t>
            </a:r>
            <a:endParaRPr lang="en-US" altLang="en-US" sz="1200" b="0">
              <a:cs typeface="Arial" panose="020B0604020202020204" pitchFamily="34" charset="0"/>
            </a:endParaRPr>
          </a:p>
        </p:txBody>
      </p:sp>
      <p:sp>
        <p:nvSpPr>
          <p:cNvPr id="62498" name="object 34"/>
          <p:cNvSpPr>
            <a:spLocks/>
          </p:cNvSpPr>
          <p:nvPr/>
        </p:nvSpPr>
        <p:spPr bwMode="auto">
          <a:xfrm>
            <a:off x="5692775" y="3398838"/>
            <a:ext cx="144463" cy="1031875"/>
          </a:xfrm>
          <a:custGeom>
            <a:avLst/>
            <a:gdLst>
              <a:gd name="T0" fmla="*/ 148926 w 143510"/>
              <a:gd name="T1" fmla="*/ 0 h 1032510"/>
              <a:gd name="T2" fmla="*/ 148926 w 143510"/>
              <a:gd name="T3" fmla="*/ 514314 h 1032510"/>
              <a:gd name="T4" fmla="*/ 0 w 143510"/>
              <a:gd name="T5" fmla="*/ 514314 h 1032510"/>
              <a:gd name="T6" fmla="*/ 0 w 143510"/>
              <a:gd name="T7" fmla="*/ 1028629 h 10325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3510" h="1032510">
                <a:moveTo>
                  <a:pt x="143128" y="0"/>
                </a:moveTo>
                <a:lnTo>
                  <a:pt x="143128" y="516216"/>
                </a:lnTo>
                <a:lnTo>
                  <a:pt x="0" y="516216"/>
                </a:lnTo>
                <a:lnTo>
                  <a:pt x="0" y="1032433"/>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499" name="object 35"/>
          <p:cNvSpPr>
            <a:spLocks/>
          </p:cNvSpPr>
          <p:nvPr/>
        </p:nvSpPr>
        <p:spPr bwMode="auto">
          <a:xfrm>
            <a:off x="5119688" y="4430713"/>
            <a:ext cx="1147762" cy="885825"/>
          </a:xfrm>
          <a:custGeom>
            <a:avLst/>
            <a:gdLst>
              <a:gd name="T0" fmla="*/ 1063368 w 1146810"/>
              <a:gd name="T1" fmla="*/ 0 h 885189"/>
              <a:gd name="T2" fmla="*/ 76390 w 1146810"/>
              <a:gd name="T3" fmla="*/ 879 h 885189"/>
              <a:gd name="T4" fmla="*/ 37398 w 1146810"/>
              <a:gd name="T5" fmla="*/ 16439 h 885189"/>
              <a:gd name="T6" fmla="*/ 10208 w 1146810"/>
              <a:gd name="T7" fmla="*/ 47492 h 885189"/>
              <a:gd name="T8" fmla="*/ 0 w 1146810"/>
              <a:gd name="T9" fmla="*/ 88877 h 885189"/>
              <a:gd name="T10" fmla="*/ 879 w 1146810"/>
              <a:gd name="T11" fmla="*/ 812419 h 885189"/>
              <a:gd name="T12" fmla="*/ 16451 w 1146810"/>
              <a:gd name="T13" fmla="*/ 851390 h 885189"/>
              <a:gd name="T14" fmla="*/ 47522 w 1146810"/>
              <a:gd name="T15" fmla="*/ 878556 h 885189"/>
              <a:gd name="T16" fmla="*/ 88936 w 1146810"/>
              <a:gd name="T17" fmla="*/ 888757 h 885189"/>
              <a:gd name="T18" fmla="*/ 1075914 w 1146810"/>
              <a:gd name="T19" fmla="*/ 887880 h 885189"/>
              <a:gd name="T20" fmla="*/ 1114911 w 1146810"/>
              <a:gd name="T21" fmla="*/ 872323 h 885189"/>
              <a:gd name="T22" fmla="*/ 1142095 w 1146810"/>
              <a:gd name="T23" fmla="*/ 841271 h 885189"/>
              <a:gd name="T24" fmla="*/ 1152304 w 1146810"/>
              <a:gd name="T25" fmla="*/ 799881 h 885189"/>
              <a:gd name="T26" fmla="*/ 1151426 w 1146810"/>
              <a:gd name="T27" fmla="*/ 76342 h 885189"/>
              <a:gd name="T28" fmla="*/ 1135858 w 1146810"/>
              <a:gd name="T29" fmla="*/ 37374 h 885189"/>
              <a:gd name="T30" fmla="*/ 1104785 w 1146810"/>
              <a:gd name="T31" fmla="*/ 10202 h 885189"/>
              <a:gd name="T32" fmla="*/ 1063368 w 1146810"/>
              <a:gd name="T33" fmla="*/ 0 h 8851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46810" h="885189">
                <a:moveTo>
                  <a:pt x="1058087" y="0"/>
                </a:moveTo>
                <a:lnTo>
                  <a:pt x="76012" y="873"/>
                </a:lnTo>
                <a:lnTo>
                  <a:pt x="37212" y="16367"/>
                </a:lnTo>
                <a:lnTo>
                  <a:pt x="10160" y="47288"/>
                </a:lnTo>
                <a:lnTo>
                  <a:pt x="0" y="88493"/>
                </a:lnTo>
                <a:lnTo>
                  <a:pt x="873" y="808926"/>
                </a:lnTo>
                <a:lnTo>
                  <a:pt x="16367" y="847729"/>
                </a:lnTo>
                <a:lnTo>
                  <a:pt x="47288" y="874778"/>
                </a:lnTo>
                <a:lnTo>
                  <a:pt x="88493" y="884935"/>
                </a:lnTo>
                <a:lnTo>
                  <a:pt x="1070571" y="884062"/>
                </a:lnTo>
                <a:lnTo>
                  <a:pt x="1109374" y="868572"/>
                </a:lnTo>
                <a:lnTo>
                  <a:pt x="1136423" y="837653"/>
                </a:lnTo>
                <a:lnTo>
                  <a:pt x="1146581" y="796442"/>
                </a:lnTo>
                <a:lnTo>
                  <a:pt x="1145708" y="76012"/>
                </a:lnTo>
                <a:lnTo>
                  <a:pt x="1130217" y="37212"/>
                </a:lnTo>
                <a:lnTo>
                  <a:pt x="1099298" y="10160"/>
                </a:lnTo>
                <a:lnTo>
                  <a:pt x="1058087"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500" name="object 36"/>
          <p:cNvSpPr>
            <a:spLocks/>
          </p:cNvSpPr>
          <p:nvPr/>
        </p:nvSpPr>
        <p:spPr bwMode="auto">
          <a:xfrm>
            <a:off x="5119688" y="4430713"/>
            <a:ext cx="1147762" cy="885825"/>
          </a:xfrm>
          <a:custGeom>
            <a:avLst/>
            <a:gdLst>
              <a:gd name="T0" fmla="*/ 0 w 1146810"/>
              <a:gd name="T1" fmla="*/ 88877 h 885189"/>
              <a:gd name="T2" fmla="*/ 10208 w 1146810"/>
              <a:gd name="T3" fmla="*/ 47492 h 885189"/>
              <a:gd name="T4" fmla="*/ 37398 w 1146810"/>
              <a:gd name="T5" fmla="*/ 16439 h 885189"/>
              <a:gd name="T6" fmla="*/ 76390 w 1146810"/>
              <a:gd name="T7" fmla="*/ 879 h 885189"/>
              <a:gd name="T8" fmla="*/ 1063368 w 1146810"/>
              <a:gd name="T9" fmla="*/ 0 h 885189"/>
              <a:gd name="T10" fmla="*/ 1078004 w 1146810"/>
              <a:gd name="T11" fmla="*/ 1198 h 885189"/>
              <a:gd name="T12" fmla="*/ 1116547 w 1146810"/>
              <a:gd name="T13" fmla="*/ 17632 h 885189"/>
              <a:gd name="T14" fmla="*/ 1143025 w 1146810"/>
              <a:gd name="T15" fmla="*/ 49304 h 885189"/>
              <a:gd name="T16" fmla="*/ 1152304 w 1146810"/>
              <a:gd name="T17" fmla="*/ 799881 h 885189"/>
              <a:gd name="T18" fmla="*/ 1151106 w 1146810"/>
              <a:gd name="T19" fmla="*/ 814508 h 885189"/>
              <a:gd name="T20" fmla="*/ 1134665 w 1146810"/>
              <a:gd name="T21" fmla="*/ 853024 h 885189"/>
              <a:gd name="T22" fmla="*/ 1102970 w 1146810"/>
              <a:gd name="T23" fmla="*/ 879485 h 885189"/>
              <a:gd name="T24" fmla="*/ 88936 w 1146810"/>
              <a:gd name="T25" fmla="*/ 888757 h 885189"/>
              <a:gd name="T26" fmla="*/ 74302 w 1146810"/>
              <a:gd name="T27" fmla="*/ 887559 h 885189"/>
              <a:gd name="T28" fmla="*/ 35764 w 1146810"/>
              <a:gd name="T29" fmla="*/ 871131 h 885189"/>
              <a:gd name="T30" fmla="*/ 9282 w 1146810"/>
              <a:gd name="T31" fmla="*/ 839457 h 885189"/>
              <a:gd name="T32" fmla="*/ 0 w 1146810"/>
              <a:gd name="T33" fmla="*/ 88877 h 8851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46810" h="885189">
                <a:moveTo>
                  <a:pt x="0" y="88493"/>
                </a:moveTo>
                <a:lnTo>
                  <a:pt x="10160" y="47288"/>
                </a:lnTo>
                <a:lnTo>
                  <a:pt x="37212" y="16367"/>
                </a:lnTo>
                <a:lnTo>
                  <a:pt x="76012" y="873"/>
                </a:lnTo>
                <a:lnTo>
                  <a:pt x="1058087" y="0"/>
                </a:lnTo>
                <a:lnTo>
                  <a:pt x="1072651" y="1192"/>
                </a:lnTo>
                <a:lnTo>
                  <a:pt x="1111002" y="17554"/>
                </a:lnTo>
                <a:lnTo>
                  <a:pt x="1137349" y="49094"/>
                </a:lnTo>
                <a:lnTo>
                  <a:pt x="1146581" y="796442"/>
                </a:lnTo>
                <a:lnTo>
                  <a:pt x="1145389" y="811005"/>
                </a:lnTo>
                <a:lnTo>
                  <a:pt x="1129030" y="849356"/>
                </a:lnTo>
                <a:lnTo>
                  <a:pt x="1097492" y="875703"/>
                </a:lnTo>
                <a:lnTo>
                  <a:pt x="88493" y="884935"/>
                </a:lnTo>
                <a:lnTo>
                  <a:pt x="73933" y="883743"/>
                </a:lnTo>
                <a:lnTo>
                  <a:pt x="35584" y="867385"/>
                </a:lnTo>
                <a:lnTo>
                  <a:pt x="9234" y="835847"/>
                </a:lnTo>
                <a:lnTo>
                  <a:pt x="0" y="88493"/>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501" name="object 37"/>
          <p:cNvSpPr txBox="1">
            <a:spLocks noChangeArrowheads="1"/>
          </p:cNvSpPr>
          <p:nvPr/>
        </p:nvSpPr>
        <p:spPr bwMode="auto">
          <a:xfrm>
            <a:off x="5216525" y="4546600"/>
            <a:ext cx="950913"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1113">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6000"/>
              </a:lnSpc>
              <a:spcBef>
                <a:spcPct val="0"/>
              </a:spcBef>
              <a:buClrTx/>
              <a:buSzTx/>
              <a:buFontTx/>
              <a:buNone/>
            </a:pPr>
            <a:r>
              <a:rPr lang="en-US" altLang="en-US" sz="1200">
                <a:solidFill>
                  <a:srgbClr val="FFFFFF"/>
                </a:solidFill>
                <a:cs typeface="Arial" panose="020B0604020202020204" pitchFamily="34" charset="0"/>
              </a:rPr>
              <a:t>Contractor flight data to validate performance</a:t>
            </a:r>
            <a:endParaRPr lang="en-US" altLang="en-US" sz="1200" b="0">
              <a:cs typeface="Arial" panose="020B0604020202020204" pitchFamily="34" charset="0"/>
            </a:endParaRPr>
          </a:p>
        </p:txBody>
      </p:sp>
      <p:sp>
        <p:nvSpPr>
          <p:cNvPr id="62502" name="object 38"/>
          <p:cNvSpPr>
            <a:spLocks/>
          </p:cNvSpPr>
          <p:nvPr/>
        </p:nvSpPr>
        <p:spPr bwMode="auto">
          <a:xfrm>
            <a:off x="5287963" y="2100263"/>
            <a:ext cx="2339975" cy="377825"/>
          </a:xfrm>
          <a:custGeom>
            <a:avLst/>
            <a:gdLst>
              <a:gd name="T0" fmla="*/ 0 w 2339340"/>
              <a:gd name="T1" fmla="*/ 0 h 377825"/>
              <a:gd name="T2" fmla="*/ 0 w 2339340"/>
              <a:gd name="T3" fmla="*/ 188696 h 377825"/>
              <a:gd name="T4" fmla="*/ 2342821 w 2339340"/>
              <a:gd name="T5" fmla="*/ 188696 h 377825"/>
              <a:gd name="T6" fmla="*/ 2342821 w 2339340"/>
              <a:gd name="T7" fmla="*/ 377405 h 3778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39340" h="377825">
                <a:moveTo>
                  <a:pt x="0" y="0"/>
                </a:moveTo>
                <a:lnTo>
                  <a:pt x="0" y="188696"/>
                </a:lnTo>
                <a:lnTo>
                  <a:pt x="2339009" y="188696"/>
                </a:lnTo>
                <a:lnTo>
                  <a:pt x="2339009" y="377405"/>
                </a:lnTo>
              </a:path>
            </a:pathLst>
          </a:custGeom>
          <a:noFill/>
          <a:ln w="25400">
            <a:solidFill>
              <a:srgbClr val="2727A2"/>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503" name="object 39"/>
          <p:cNvSpPr>
            <a:spLocks/>
          </p:cNvSpPr>
          <p:nvPr/>
        </p:nvSpPr>
        <p:spPr bwMode="auto">
          <a:xfrm>
            <a:off x="6996113" y="2478088"/>
            <a:ext cx="1262062" cy="944562"/>
          </a:xfrm>
          <a:custGeom>
            <a:avLst/>
            <a:gdLst>
              <a:gd name="T0" fmla="*/ 1166108 w 1262379"/>
              <a:gd name="T1" fmla="*/ 0 h 943610"/>
              <a:gd name="T2" fmla="*/ 86766 w 1262379"/>
              <a:gd name="T3" fmla="*/ 289 h 943610"/>
              <a:gd name="T4" fmla="*/ 46612 w 1262379"/>
              <a:gd name="T5" fmla="*/ 12981 h 943610"/>
              <a:gd name="T6" fmla="*/ 16560 w 1262379"/>
              <a:gd name="T7" fmla="*/ 41143 h 943610"/>
              <a:gd name="T8" fmla="*/ 1120 w 1262379"/>
              <a:gd name="T9" fmla="*/ 80236 h 943610"/>
              <a:gd name="T10" fmla="*/ 0 w 1262379"/>
              <a:gd name="T11" fmla="*/ 94907 h 943610"/>
              <a:gd name="T12" fmla="*/ 290 w 1262379"/>
              <a:gd name="T13" fmla="*/ 861729 h 943610"/>
              <a:gd name="T14" fmla="*/ 12892 w 1262379"/>
              <a:gd name="T15" fmla="*/ 902182 h 943610"/>
              <a:gd name="T16" fmla="*/ 40849 w 1262379"/>
              <a:gd name="T17" fmla="*/ 932462 h 943610"/>
              <a:gd name="T18" fmla="*/ 79645 w 1262379"/>
              <a:gd name="T19" fmla="*/ 948019 h 943610"/>
              <a:gd name="T20" fmla="*/ 94204 w 1262379"/>
              <a:gd name="T21" fmla="*/ 949146 h 943610"/>
              <a:gd name="T22" fmla="*/ 1173556 w 1262379"/>
              <a:gd name="T23" fmla="*/ 948850 h 943610"/>
              <a:gd name="T24" fmla="*/ 1213705 w 1262379"/>
              <a:gd name="T25" fmla="*/ 936158 h 943610"/>
              <a:gd name="T26" fmla="*/ 1243756 w 1262379"/>
              <a:gd name="T27" fmla="*/ 907986 h 943610"/>
              <a:gd name="T28" fmla="*/ 1259195 w 1262379"/>
              <a:gd name="T29" fmla="*/ 868895 h 943610"/>
              <a:gd name="T30" fmla="*/ 1260312 w 1262379"/>
              <a:gd name="T31" fmla="*/ 854223 h 943610"/>
              <a:gd name="T32" fmla="*/ 1260024 w 1262379"/>
              <a:gd name="T33" fmla="*/ 87414 h 943610"/>
              <a:gd name="T34" fmla="*/ 1247427 w 1262379"/>
              <a:gd name="T35" fmla="*/ 46957 h 943610"/>
              <a:gd name="T36" fmla="*/ 1219469 w 1262379"/>
              <a:gd name="T37" fmla="*/ 16682 h 943610"/>
              <a:gd name="T38" fmla="*/ 1180668 w 1262379"/>
              <a:gd name="T39" fmla="*/ 1125 h 943610"/>
              <a:gd name="T40" fmla="*/ 1166108 w 1262379"/>
              <a:gd name="T41" fmla="*/ 0 h 9436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62379" h="943610">
                <a:moveTo>
                  <a:pt x="1167866" y="0"/>
                </a:moveTo>
                <a:lnTo>
                  <a:pt x="86898" y="289"/>
                </a:lnTo>
                <a:lnTo>
                  <a:pt x="46684" y="12903"/>
                </a:lnTo>
                <a:lnTo>
                  <a:pt x="16584" y="40897"/>
                </a:lnTo>
                <a:lnTo>
                  <a:pt x="1120" y="79751"/>
                </a:lnTo>
                <a:lnTo>
                  <a:pt x="0" y="94335"/>
                </a:lnTo>
                <a:lnTo>
                  <a:pt x="290" y="856530"/>
                </a:lnTo>
                <a:lnTo>
                  <a:pt x="12910" y="896740"/>
                </a:lnTo>
                <a:lnTo>
                  <a:pt x="40909" y="926837"/>
                </a:lnTo>
                <a:lnTo>
                  <a:pt x="79765" y="942299"/>
                </a:lnTo>
                <a:lnTo>
                  <a:pt x="94348" y="943419"/>
                </a:lnTo>
                <a:lnTo>
                  <a:pt x="1175326" y="943128"/>
                </a:lnTo>
                <a:lnTo>
                  <a:pt x="1215535" y="930509"/>
                </a:lnTo>
                <a:lnTo>
                  <a:pt x="1245632" y="902510"/>
                </a:lnTo>
                <a:lnTo>
                  <a:pt x="1261094" y="863654"/>
                </a:lnTo>
                <a:lnTo>
                  <a:pt x="1262214" y="849071"/>
                </a:lnTo>
                <a:lnTo>
                  <a:pt x="1261925" y="86886"/>
                </a:lnTo>
                <a:lnTo>
                  <a:pt x="1249308" y="46675"/>
                </a:lnTo>
                <a:lnTo>
                  <a:pt x="1221308" y="16580"/>
                </a:lnTo>
                <a:lnTo>
                  <a:pt x="1182450" y="1119"/>
                </a:lnTo>
                <a:lnTo>
                  <a:pt x="1167866"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504" name="object 40"/>
          <p:cNvSpPr>
            <a:spLocks/>
          </p:cNvSpPr>
          <p:nvPr/>
        </p:nvSpPr>
        <p:spPr bwMode="auto">
          <a:xfrm>
            <a:off x="6996113" y="2478088"/>
            <a:ext cx="1262062" cy="944562"/>
          </a:xfrm>
          <a:custGeom>
            <a:avLst/>
            <a:gdLst>
              <a:gd name="T0" fmla="*/ 0 w 1262379"/>
              <a:gd name="T1" fmla="*/ 94907 h 943610"/>
              <a:gd name="T2" fmla="*/ 9567 w 1262379"/>
              <a:gd name="T3" fmla="*/ 53185 h 943610"/>
              <a:gd name="T4" fmla="*/ 35250 w 1262379"/>
              <a:gd name="T5" fmla="*/ 20875 h 943610"/>
              <a:gd name="T6" fmla="*/ 72541 w 1262379"/>
              <a:gd name="T7" fmla="*/ 2524 h 943610"/>
              <a:gd name="T8" fmla="*/ 1166108 w 1262379"/>
              <a:gd name="T9" fmla="*/ 0 h 943610"/>
              <a:gd name="T10" fmla="*/ 1180668 w 1262379"/>
              <a:gd name="T11" fmla="*/ 1125 h 943610"/>
              <a:gd name="T12" fmla="*/ 1219469 w 1262379"/>
              <a:gd name="T13" fmla="*/ 16682 h 943610"/>
              <a:gd name="T14" fmla="*/ 1247427 w 1262379"/>
              <a:gd name="T15" fmla="*/ 46957 h 943610"/>
              <a:gd name="T16" fmla="*/ 1260024 w 1262379"/>
              <a:gd name="T17" fmla="*/ 87414 h 943610"/>
              <a:gd name="T18" fmla="*/ 1260312 w 1262379"/>
              <a:gd name="T19" fmla="*/ 854223 h 943610"/>
              <a:gd name="T20" fmla="*/ 1259195 w 1262379"/>
              <a:gd name="T21" fmla="*/ 868895 h 943610"/>
              <a:gd name="T22" fmla="*/ 1243756 w 1262379"/>
              <a:gd name="T23" fmla="*/ 907986 h 943610"/>
              <a:gd name="T24" fmla="*/ 1213705 w 1262379"/>
              <a:gd name="T25" fmla="*/ 936158 h 943610"/>
              <a:gd name="T26" fmla="*/ 1173556 w 1262379"/>
              <a:gd name="T27" fmla="*/ 948850 h 943610"/>
              <a:gd name="T28" fmla="*/ 94204 w 1262379"/>
              <a:gd name="T29" fmla="*/ 949146 h 943610"/>
              <a:gd name="T30" fmla="*/ 79645 w 1262379"/>
              <a:gd name="T31" fmla="*/ 948019 h 943610"/>
              <a:gd name="T32" fmla="*/ 40849 w 1262379"/>
              <a:gd name="T33" fmla="*/ 932462 h 943610"/>
              <a:gd name="T34" fmla="*/ 12892 w 1262379"/>
              <a:gd name="T35" fmla="*/ 902182 h 943610"/>
              <a:gd name="T36" fmla="*/ 290 w 1262379"/>
              <a:gd name="T37" fmla="*/ 861729 h 943610"/>
              <a:gd name="T38" fmla="*/ 0 w 1262379"/>
              <a:gd name="T39" fmla="*/ 94907 h 94361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262379" h="943610">
                <a:moveTo>
                  <a:pt x="0" y="94335"/>
                </a:moveTo>
                <a:lnTo>
                  <a:pt x="9579" y="52865"/>
                </a:lnTo>
                <a:lnTo>
                  <a:pt x="35304" y="20749"/>
                </a:lnTo>
                <a:lnTo>
                  <a:pt x="72649" y="2506"/>
                </a:lnTo>
                <a:lnTo>
                  <a:pt x="1167866" y="0"/>
                </a:lnTo>
                <a:lnTo>
                  <a:pt x="1182450" y="1119"/>
                </a:lnTo>
                <a:lnTo>
                  <a:pt x="1221308" y="16580"/>
                </a:lnTo>
                <a:lnTo>
                  <a:pt x="1249308" y="46675"/>
                </a:lnTo>
                <a:lnTo>
                  <a:pt x="1261925" y="86886"/>
                </a:lnTo>
                <a:lnTo>
                  <a:pt x="1262214" y="849071"/>
                </a:lnTo>
                <a:lnTo>
                  <a:pt x="1261094" y="863654"/>
                </a:lnTo>
                <a:lnTo>
                  <a:pt x="1245632" y="902510"/>
                </a:lnTo>
                <a:lnTo>
                  <a:pt x="1215535" y="930509"/>
                </a:lnTo>
                <a:lnTo>
                  <a:pt x="1175326" y="943128"/>
                </a:lnTo>
                <a:lnTo>
                  <a:pt x="94348" y="943419"/>
                </a:lnTo>
                <a:lnTo>
                  <a:pt x="79765" y="942299"/>
                </a:lnTo>
                <a:lnTo>
                  <a:pt x="40909" y="926837"/>
                </a:lnTo>
                <a:lnTo>
                  <a:pt x="12910" y="896740"/>
                </a:lnTo>
                <a:lnTo>
                  <a:pt x="290" y="856530"/>
                </a:lnTo>
                <a:lnTo>
                  <a:pt x="0" y="94335"/>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505" name="object 41"/>
          <p:cNvSpPr txBox="1">
            <a:spLocks noChangeArrowheads="1"/>
          </p:cNvSpPr>
          <p:nvPr/>
        </p:nvSpPr>
        <p:spPr bwMode="auto">
          <a:xfrm>
            <a:off x="7091363" y="2774950"/>
            <a:ext cx="1068387"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6988" indent="-1428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ts val="1300"/>
              </a:lnSpc>
              <a:spcBef>
                <a:spcPct val="0"/>
              </a:spcBef>
              <a:buClrTx/>
              <a:buSzTx/>
              <a:buFontTx/>
              <a:buNone/>
            </a:pPr>
            <a:r>
              <a:rPr lang="en-US" altLang="en-US" sz="1200">
                <a:solidFill>
                  <a:srgbClr val="FFFFFF"/>
                </a:solidFill>
                <a:cs typeface="Arial" panose="020B0604020202020204" pitchFamily="34" charset="0"/>
              </a:rPr>
              <a:t>Single step to full capability</a:t>
            </a:r>
            <a:endParaRPr lang="en-US" altLang="en-US" sz="1200" b="0">
              <a:cs typeface="Arial" panose="020B0604020202020204" pitchFamily="34" charset="0"/>
            </a:endParaRPr>
          </a:p>
        </p:txBody>
      </p:sp>
      <p:sp>
        <p:nvSpPr>
          <p:cNvPr id="62506" name="object 42"/>
          <p:cNvSpPr>
            <a:spLocks/>
          </p:cNvSpPr>
          <p:nvPr/>
        </p:nvSpPr>
        <p:spPr bwMode="auto">
          <a:xfrm>
            <a:off x="7058025" y="3421063"/>
            <a:ext cx="568325" cy="1019175"/>
          </a:xfrm>
          <a:custGeom>
            <a:avLst/>
            <a:gdLst>
              <a:gd name="T0" fmla="*/ 565002 w 568959"/>
              <a:gd name="T1" fmla="*/ 0 h 1019175"/>
              <a:gd name="T2" fmla="*/ 565002 w 568959"/>
              <a:gd name="T3" fmla="*/ 509308 h 1019175"/>
              <a:gd name="T4" fmla="*/ 0 w 568959"/>
              <a:gd name="T5" fmla="*/ 509308 h 1019175"/>
              <a:gd name="T6" fmla="*/ 0 w 568959"/>
              <a:gd name="T7" fmla="*/ 1018628 h 101917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8959" h="1019175">
                <a:moveTo>
                  <a:pt x="568794" y="0"/>
                </a:moveTo>
                <a:lnTo>
                  <a:pt x="568794" y="509308"/>
                </a:lnTo>
                <a:lnTo>
                  <a:pt x="0" y="509308"/>
                </a:lnTo>
                <a:lnTo>
                  <a:pt x="0" y="1018628"/>
                </a:lnTo>
              </a:path>
            </a:pathLst>
          </a:custGeom>
          <a:noFill/>
          <a:ln w="25399">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507" name="object 43"/>
          <p:cNvSpPr>
            <a:spLocks/>
          </p:cNvSpPr>
          <p:nvPr/>
        </p:nvSpPr>
        <p:spPr bwMode="auto">
          <a:xfrm>
            <a:off x="6565900" y="4440238"/>
            <a:ext cx="984250" cy="819150"/>
          </a:xfrm>
          <a:custGeom>
            <a:avLst/>
            <a:gdLst>
              <a:gd name="T0" fmla="*/ 905275 w 983615"/>
              <a:gd name="T1" fmla="*/ 0 h 818514"/>
              <a:gd name="T2" fmla="*/ 80495 w 983615"/>
              <a:gd name="T3" fmla="*/ 15 h 818514"/>
              <a:gd name="T4" fmla="*/ 39805 w 983615"/>
              <a:gd name="T5" fmla="*/ 11737 h 818514"/>
              <a:gd name="T6" fmla="*/ 10957 w 983615"/>
              <a:gd name="T7" fmla="*/ 41143 h 818514"/>
              <a:gd name="T8" fmla="*/ 0 w 983615"/>
              <a:gd name="T9" fmla="*/ 82184 h 818514"/>
              <a:gd name="T10" fmla="*/ 15 w 983615"/>
              <a:gd name="T11" fmla="*/ 741308 h 818514"/>
              <a:gd name="T12" fmla="*/ 11731 w 983615"/>
              <a:gd name="T13" fmla="*/ 782031 h 818514"/>
              <a:gd name="T14" fmla="*/ 41109 w 983615"/>
              <a:gd name="T15" fmla="*/ 810900 h 818514"/>
              <a:gd name="T16" fmla="*/ 82118 w 983615"/>
              <a:gd name="T17" fmla="*/ 821867 h 818514"/>
              <a:gd name="T18" fmla="*/ 906909 w 983615"/>
              <a:gd name="T19" fmla="*/ 821851 h 818514"/>
              <a:gd name="T20" fmla="*/ 947603 w 983615"/>
              <a:gd name="T21" fmla="*/ 810126 h 818514"/>
              <a:gd name="T22" fmla="*/ 976449 w 983615"/>
              <a:gd name="T23" fmla="*/ 780720 h 818514"/>
              <a:gd name="T24" fmla="*/ 987405 w 983615"/>
              <a:gd name="T25" fmla="*/ 739683 h 818514"/>
              <a:gd name="T26" fmla="*/ 987389 w 983615"/>
              <a:gd name="T27" fmla="*/ 80546 h 818514"/>
              <a:gd name="T28" fmla="*/ 975672 w 983615"/>
              <a:gd name="T29" fmla="*/ 39830 h 818514"/>
              <a:gd name="T30" fmla="*/ 946289 w 983615"/>
              <a:gd name="T31" fmla="*/ 10963 h 818514"/>
              <a:gd name="T32" fmla="*/ 905275 w 983615"/>
              <a:gd name="T33" fmla="*/ 0 h 8185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83615" h="818514">
                <a:moveTo>
                  <a:pt x="901776" y="0"/>
                </a:moveTo>
                <a:lnTo>
                  <a:pt x="80183" y="15"/>
                </a:lnTo>
                <a:lnTo>
                  <a:pt x="39649" y="11683"/>
                </a:lnTo>
                <a:lnTo>
                  <a:pt x="10915" y="40951"/>
                </a:lnTo>
                <a:lnTo>
                  <a:pt x="0" y="81800"/>
                </a:lnTo>
                <a:lnTo>
                  <a:pt x="15" y="737861"/>
                </a:lnTo>
                <a:lnTo>
                  <a:pt x="11683" y="778395"/>
                </a:lnTo>
                <a:lnTo>
                  <a:pt x="40951" y="807129"/>
                </a:lnTo>
                <a:lnTo>
                  <a:pt x="81800" y="818045"/>
                </a:lnTo>
                <a:lnTo>
                  <a:pt x="903404" y="818029"/>
                </a:lnTo>
                <a:lnTo>
                  <a:pt x="943941" y="806358"/>
                </a:lnTo>
                <a:lnTo>
                  <a:pt x="972675" y="777090"/>
                </a:lnTo>
                <a:lnTo>
                  <a:pt x="983589" y="736244"/>
                </a:lnTo>
                <a:lnTo>
                  <a:pt x="983573" y="80173"/>
                </a:lnTo>
                <a:lnTo>
                  <a:pt x="971902" y="39644"/>
                </a:lnTo>
                <a:lnTo>
                  <a:pt x="942631" y="10913"/>
                </a:lnTo>
                <a:lnTo>
                  <a:pt x="901776"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508" name="object 44"/>
          <p:cNvSpPr>
            <a:spLocks/>
          </p:cNvSpPr>
          <p:nvPr/>
        </p:nvSpPr>
        <p:spPr bwMode="auto">
          <a:xfrm>
            <a:off x="6565900" y="4440238"/>
            <a:ext cx="984250" cy="819150"/>
          </a:xfrm>
          <a:custGeom>
            <a:avLst/>
            <a:gdLst>
              <a:gd name="T0" fmla="*/ 0 w 983615"/>
              <a:gd name="T1" fmla="*/ 82184 h 818514"/>
              <a:gd name="T2" fmla="*/ 10957 w 983615"/>
              <a:gd name="T3" fmla="*/ 41143 h 818514"/>
              <a:gd name="T4" fmla="*/ 39805 w 983615"/>
              <a:gd name="T5" fmla="*/ 11737 h 818514"/>
              <a:gd name="T6" fmla="*/ 80495 w 983615"/>
              <a:gd name="T7" fmla="*/ 15 h 818514"/>
              <a:gd name="T8" fmla="*/ 905275 w 983615"/>
              <a:gd name="T9" fmla="*/ 0 h 818514"/>
              <a:gd name="T10" fmla="*/ 919865 w 983615"/>
              <a:gd name="T11" fmla="*/ 1292 h 818514"/>
              <a:gd name="T12" fmla="*/ 957673 w 983615"/>
              <a:gd name="T13" fmla="*/ 18898 h 818514"/>
              <a:gd name="T14" fmla="*/ 981839 w 983615"/>
              <a:gd name="T15" fmla="*/ 52385 h 818514"/>
              <a:gd name="T16" fmla="*/ 987405 w 983615"/>
              <a:gd name="T17" fmla="*/ 739683 h 818514"/>
              <a:gd name="T18" fmla="*/ 986113 w 983615"/>
              <a:gd name="T19" fmla="*/ 754281 h 818514"/>
              <a:gd name="T20" fmla="*/ 968523 w 983615"/>
              <a:gd name="T21" fmla="*/ 792114 h 818514"/>
              <a:gd name="T22" fmla="*/ 935056 w 983615"/>
              <a:gd name="T23" fmla="*/ 816295 h 818514"/>
              <a:gd name="T24" fmla="*/ 82118 w 983615"/>
              <a:gd name="T25" fmla="*/ 821867 h 818514"/>
              <a:gd name="T26" fmla="*/ 67530 w 983615"/>
              <a:gd name="T27" fmla="*/ 820573 h 818514"/>
              <a:gd name="T28" fmla="*/ 29725 w 983615"/>
              <a:gd name="T29" fmla="*/ 802967 h 818514"/>
              <a:gd name="T30" fmla="*/ 5565 w 983615"/>
              <a:gd name="T31" fmla="*/ 769476 h 818514"/>
              <a:gd name="T32" fmla="*/ 0 w 983615"/>
              <a:gd name="T33" fmla="*/ 82184 h 8185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83615" h="818514">
                <a:moveTo>
                  <a:pt x="0" y="81800"/>
                </a:moveTo>
                <a:lnTo>
                  <a:pt x="10915" y="40951"/>
                </a:lnTo>
                <a:lnTo>
                  <a:pt x="39649" y="11683"/>
                </a:lnTo>
                <a:lnTo>
                  <a:pt x="80183" y="15"/>
                </a:lnTo>
                <a:lnTo>
                  <a:pt x="901776" y="0"/>
                </a:lnTo>
                <a:lnTo>
                  <a:pt x="916310" y="1286"/>
                </a:lnTo>
                <a:lnTo>
                  <a:pt x="953972" y="18808"/>
                </a:lnTo>
                <a:lnTo>
                  <a:pt x="978045" y="52139"/>
                </a:lnTo>
                <a:lnTo>
                  <a:pt x="983589" y="736244"/>
                </a:lnTo>
                <a:lnTo>
                  <a:pt x="982302" y="750774"/>
                </a:lnTo>
                <a:lnTo>
                  <a:pt x="964780" y="788430"/>
                </a:lnTo>
                <a:lnTo>
                  <a:pt x="931443" y="812500"/>
                </a:lnTo>
                <a:lnTo>
                  <a:pt x="81800" y="818045"/>
                </a:lnTo>
                <a:lnTo>
                  <a:pt x="67269" y="816757"/>
                </a:lnTo>
                <a:lnTo>
                  <a:pt x="29611" y="799234"/>
                </a:lnTo>
                <a:lnTo>
                  <a:pt x="5541" y="765898"/>
                </a:lnTo>
                <a:lnTo>
                  <a:pt x="0" y="81800"/>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509" name="object 45"/>
          <p:cNvSpPr txBox="1">
            <a:spLocks noChangeArrowheads="1"/>
          </p:cNvSpPr>
          <p:nvPr/>
        </p:nvSpPr>
        <p:spPr bwMode="auto">
          <a:xfrm>
            <a:off x="6659563" y="4522788"/>
            <a:ext cx="796925"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indent="-158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6000"/>
              </a:lnSpc>
              <a:spcBef>
                <a:spcPct val="0"/>
              </a:spcBef>
              <a:buClrTx/>
              <a:buSzTx/>
              <a:buFontTx/>
              <a:buNone/>
            </a:pPr>
            <a:r>
              <a:rPr lang="en-US" altLang="en-US" sz="1200">
                <a:solidFill>
                  <a:srgbClr val="FFFFFF"/>
                </a:solidFill>
                <a:cs typeface="Arial" panose="020B0604020202020204" pitchFamily="34" charset="0"/>
              </a:rPr>
              <a:t>Single award for EMD, Prod and ICS</a:t>
            </a:r>
            <a:endParaRPr lang="en-US" altLang="en-US" sz="1200" b="0">
              <a:cs typeface="Arial" panose="020B0604020202020204" pitchFamily="34" charset="0"/>
            </a:endParaRPr>
          </a:p>
        </p:txBody>
      </p:sp>
      <p:sp>
        <p:nvSpPr>
          <p:cNvPr id="62510" name="object 46"/>
          <p:cNvSpPr>
            <a:spLocks/>
          </p:cNvSpPr>
          <p:nvPr/>
        </p:nvSpPr>
        <p:spPr bwMode="auto">
          <a:xfrm>
            <a:off x="7626350" y="3421063"/>
            <a:ext cx="655638" cy="1019175"/>
          </a:xfrm>
          <a:custGeom>
            <a:avLst/>
            <a:gdLst>
              <a:gd name="T0" fmla="*/ 0 w 655320"/>
              <a:gd name="T1" fmla="*/ 0 h 1018539"/>
              <a:gd name="T2" fmla="*/ 0 w 655320"/>
              <a:gd name="T3" fmla="*/ 510875 h 1018539"/>
              <a:gd name="T4" fmla="*/ 657077 w 655320"/>
              <a:gd name="T5" fmla="*/ 510875 h 1018539"/>
              <a:gd name="T6" fmla="*/ 657077 w 655320"/>
              <a:gd name="T7" fmla="*/ 1021750 h 10185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55320" h="1018539">
                <a:moveTo>
                  <a:pt x="0" y="0"/>
                </a:moveTo>
                <a:lnTo>
                  <a:pt x="0" y="508965"/>
                </a:lnTo>
                <a:lnTo>
                  <a:pt x="655167" y="508965"/>
                </a:lnTo>
                <a:lnTo>
                  <a:pt x="655167" y="1017930"/>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511" name="object 47"/>
          <p:cNvSpPr>
            <a:spLocks/>
          </p:cNvSpPr>
          <p:nvPr/>
        </p:nvSpPr>
        <p:spPr bwMode="auto">
          <a:xfrm>
            <a:off x="7732713" y="4440238"/>
            <a:ext cx="1098550" cy="776287"/>
          </a:xfrm>
          <a:custGeom>
            <a:avLst/>
            <a:gdLst>
              <a:gd name="T0" fmla="*/ 1023469 w 1097915"/>
              <a:gd name="T1" fmla="*/ 0 h 777239"/>
              <a:gd name="T2" fmla="*/ 68395 w 1097915"/>
              <a:gd name="T3" fmla="*/ 570 h 777239"/>
              <a:gd name="T4" fmla="*/ 29815 w 1097915"/>
              <a:gd name="T5" fmla="*/ 16449 h 777239"/>
              <a:gd name="T6" fmla="*/ 5266 w 1097915"/>
              <a:gd name="T7" fmla="*/ 49183 h 777239"/>
              <a:gd name="T8" fmla="*/ 0 w 1097915"/>
              <a:gd name="T9" fmla="*/ 77103 h 777239"/>
              <a:gd name="T10" fmla="*/ 576 w 1097915"/>
              <a:gd name="T11" fmla="*/ 703379 h 777239"/>
              <a:gd name="T12" fmla="*/ 16629 w 1097915"/>
              <a:gd name="T13" fmla="*/ 741544 h 777239"/>
              <a:gd name="T14" fmla="*/ 49720 w 1097915"/>
              <a:gd name="T15" fmla="*/ 765831 h 777239"/>
              <a:gd name="T16" fmla="*/ 77943 w 1097915"/>
              <a:gd name="T17" fmla="*/ 771040 h 777239"/>
              <a:gd name="T18" fmla="*/ 1033014 w 1097915"/>
              <a:gd name="T19" fmla="*/ 770468 h 777239"/>
              <a:gd name="T20" fmla="*/ 1071595 w 1097915"/>
              <a:gd name="T21" fmla="*/ 754592 h 777239"/>
              <a:gd name="T22" fmla="*/ 1096146 w 1097915"/>
              <a:gd name="T23" fmla="*/ 721857 h 777239"/>
              <a:gd name="T24" fmla="*/ 1101412 w 1097915"/>
              <a:gd name="T25" fmla="*/ 693937 h 777239"/>
              <a:gd name="T26" fmla="*/ 1100832 w 1097915"/>
              <a:gd name="T27" fmla="*/ 67661 h 777239"/>
              <a:gd name="T28" fmla="*/ 1084785 w 1097915"/>
              <a:gd name="T29" fmla="*/ 29497 h 777239"/>
              <a:gd name="T30" fmla="*/ 1051694 w 1097915"/>
              <a:gd name="T31" fmla="*/ 5212 h 777239"/>
              <a:gd name="T32" fmla="*/ 1023469 w 1097915"/>
              <a:gd name="T33" fmla="*/ 0 h 7772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097915" h="777239">
                <a:moveTo>
                  <a:pt x="1019924" y="0"/>
                </a:moveTo>
                <a:lnTo>
                  <a:pt x="68159" y="576"/>
                </a:lnTo>
                <a:lnTo>
                  <a:pt x="29713" y="16569"/>
                </a:lnTo>
                <a:lnTo>
                  <a:pt x="5248" y="49546"/>
                </a:lnTo>
                <a:lnTo>
                  <a:pt x="0" y="77673"/>
                </a:lnTo>
                <a:lnTo>
                  <a:pt x="576" y="708572"/>
                </a:lnTo>
                <a:lnTo>
                  <a:pt x="16569" y="747018"/>
                </a:lnTo>
                <a:lnTo>
                  <a:pt x="49546" y="771483"/>
                </a:lnTo>
                <a:lnTo>
                  <a:pt x="77673" y="776731"/>
                </a:lnTo>
                <a:lnTo>
                  <a:pt x="1029437" y="776155"/>
                </a:lnTo>
                <a:lnTo>
                  <a:pt x="1067884" y="760162"/>
                </a:lnTo>
                <a:lnTo>
                  <a:pt x="1092349" y="727185"/>
                </a:lnTo>
                <a:lnTo>
                  <a:pt x="1097597" y="699058"/>
                </a:lnTo>
                <a:lnTo>
                  <a:pt x="1097020" y="68159"/>
                </a:lnTo>
                <a:lnTo>
                  <a:pt x="1081028" y="29713"/>
                </a:lnTo>
                <a:lnTo>
                  <a:pt x="1048051" y="5248"/>
                </a:lnTo>
                <a:lnTo>
                  <a:pt x="1019924"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512" name="object 48"/>
          <p:cNvSpPr>
            <a:spLocks/>
          </p:cNvSpPr>
          <p:nvPr/>
        </p:nvSpPr>
        <p:spPr bwMode="auto">
          <a:xfrm>
            <a:off x="7732713" y="4440238"/>
            <a:ext cx="1098550" cy="776287"/>
          </a:xfrm>
          <a:custGeom>
            <a:avLst/>
            <a:gdLst>
              <a:gd name="T0" fmla="*/ 0 w 1097915"/>
              <a:gd name="T1" fmla="*/ 77103 h 777239"/>
              <a:gd name="T2" fmla="*/ 11479 w 1097915"/>
              <a:gd name="T3" fmla="*/ 36808 h 777239"/>
              <a:gd name="T4" fmla="*/ 41448 w 1097915"/>
              <a:gd name="T5" fmla="*/ 8955 h 777239"/>
              <a:gd name="T6" fmla="*/ 1023469 w 1097915"/>
              <a:gd name="T7" fmla="*/ 0 h 777239"/>
              <a:gd name="T8" fmla="*/ 1038032 w 1097915"/>
              <a:gd name="T9" fmla="*/ 1341 h 777239"/>
              <a:gd name="T10" fmla="*/ 1075317 w 1097915"/>
              <a:gd name="T11" fmla="*/ 19531 h 777239"/>
              <a:gd name="T12" fmla="*/ 1097791 w 1097915"/>
              <a:gd name="T13" fmla="*/ 53806 h 777239"/>
              <a:gd name="T14" fmla="*/ 1101412 w 1097915"/>
              <a:gd name="T15" fmla="*/ 693937 h 777239"/>
              <a:gd name="T16" fmla="*/ 1100054 w 1097915"/>
              <a:gd name="T17" fmla="*/ 708342 h 777239"/>
              <a:gd name="T18" fmla="*/ 1081668 w 1097915"/>
              <a:gd name="T19" fmla="*/ 745228 h 777239"/>
              <a:gd name="T20" fmla="*/ 1047020 w 1097915"/>
              <a:gd name="T21" fmla="*/ 767459 h 777239"/>
              <a:gd name="T22" fmla="*/ 77943 w 1097915"/>
              <a:gd name="T23" fmla="*/ 771040 h 777239"/>
              <a:gd name="T24" fmla="*/ 63382 w 1097915"/>
              <a:gd name="T25" fmla="*/ 769697 h 777239"/>
              <a:gd name="T26" fmla="*/ 26093 w 1097915"/>
              <a:gd name="T27" fmla="*/ 751509 h 777239"/>
              <a:gd name="T28" fmla="*/ 3620 w 1097915"/>
              <a:gd name="T29" fmla="*/ 717234 h 777239"/>
              <a:gd name="T30" fmla="*/ 0 w 1097915"/>
              <a:gd name="T31" fmla="*/ 77103 h 77723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97915" h="777239">
                <a:moveTo>
                  <a:pt x="0" y="77673"/>
                </a:moveTo>
                <a:lnTo>
                  <a:pt x="11437" y="37078"/>
                </a:lnTo>
                <a:lnTo>
                  <a:pt x="41304" y="9021"/>
                </a:lnTo>
                <a:lnTo>
                  <a:pt x="1019924" y="0"/>
                </a:lnTo>
                <a:lnTo>
                  <a:pt x="1034437" y="1353"/>
                </a:lnTo>
                <a:lnTo>
                  <a:pt x="1071593" y="19675"/>
                </a:lnTo>
                <a:lnTo>
                  <a:pt x="1093989" y="54202"/>
                </a:lnTo>
                <a:lnTo>
                  <a:pt x="1097597" y="699058"/>
                </a:lnTo>
                <a:lnTo>
                  <a:pt x="1096244" y="713571"/>
                </a:lnTo>
                <a:lnTo>
                  <a:pt x="1077922" y="750728"/>
                </a:lnTo>
                <a:lnTo>
                  <a:pt x="1043394" y="773123"/>
                </a:lnTo>
                <a:lnTo>
                  <a:pt x="77673" y="776731"/>
                </a:lnTo>
                <a:lnTo>
                  <a:pt x="63160" y="775378"/>
                </a:lnTo>
                <a:lnTo>
                  <a:pt x="26003" y="757056"/>
                </a:lnTo>
                <a:lnTo>
                  <a:pt x="3608" y="722529"/>
                </a:lnTo>
                <a:lnTo>
                  <a:pt x="0" y="77673"/>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49" name="object 49"/>
          <p:cNvSpPr txBox="1"/>
          <p:nvPr/>
        </p:nvSpPr>
        <p:spPr>
          <a:xfrm>
            <a:off x="7824788" y="4659313"/>
            <a:ext cx="911225" cy="336550"/>
          </a:xfrm>
          <a:prstGeom prst="rect">
            <a:avLst/>
          </a:prstGeom>
        </p:spPr>
        <p:txBody>
          <a:bodyPr lIns="0" tIns="0" rIns="0" bIns="0">
            <a:spAutoFit/>
          </a:bodyPr>
          <a:lstStyle/>
          <a:p>
            <a:pPr marL="12700" algn="ctr">
              <a:lnSpc>
                <a:spcPts val="1345"/>
              </a:lnSpc>
              <a:defRPr/>
            </a:pPr>
            <a:r>
              <a:rPr sz="1200" b="1" spc="-5" dirty="0">
                <a:solidFill>
                  <a:srgbClr val="FFFFFF"/>
                </a:solidFill>
                <a:latin typeface="Arial"/>
                <a:cs typeface="Arial"/>
              </a:rPr>
              <a:t>R</a:t>
            </a:r>
            <a:r>
              <a:rPr sz="1200" b="1" spc="-30" dirty="0">
                <a:solidFill>
                  <a:srgbClr val="FFFFFF"/>
                </a:solidFill>
                <a:latin typeface="Arial"/>
                <a:cs typeface="Arial"/>
              </a:rPr>
              <a:t>A</a:t>
            </a:r>
            <a:r>
              <a:rPr sz="1200" b="1" dirty="0">
                <a:solidFill>
                  <a:srgbClr val="FFFFFF"/>
                </a:solidFill>
                <a:latin typeface="Arial"/>
                <a:cs typeface="Arial"/>
              </a:rPr>
              <a:t>A</a:t>
            </a:r>
            <a:r>
              <a:rPr sz="1200" b="1" spc="-15" dirty="0">
                <a:solidFill>
                  <a:srgbClr val="FFFFFF"/>
                </a:solidFill>
                <a:latin typeface="Arial"/>
                <a:cs typeface="Arial"/>
              </a:rPr>
              <a:t> </a:t>
            </a:r>
            <a:r>
              <a:rPr sz="1200" b="1" dirty="0">
                <a:solidFill>
                  <a:srgbClr val="FFFFFF"/>
                </a:solidFill>
                <a:latin typeface="Arial"/>
                <a:cs typeface="Arial"/>
              </a:rPr>
              <a:t>in</a:t>
            </a:r>
            <a:r>
              <a:rPr sz="1200" b="1" spc="-15" dirty="0">
                <a:solidFill>
                  <a:srgbClr val="FFFFFF"/>
                </a:solidFill>
                <a:latin typeface="Arial"/>
                <a:cs typeface="Arial"/>
              </a:rPr>
              <a:t> </a:t>
            </a:r>
            <a:r>
              <a:rPr sz="1200" b="1" dirty="0">
                <a:solidFill>
                  <a:srgbClr val="FFFFFF"/>
                </a:solidFill>
                <a:latin typeface="Arial"/>
                <a:cs typeface="Arial"/>
              </a:rPr>
              <a:t>2023</a:t>
            </a:r>
            <a:endParaRPr sz="1200">
              <a:latin typeface="Arial"/>
              <a:cs typeface="Arial"/>
            </a:endParaRPr>
          </a:p>
          <a:p>
            <a:pPr marL="13970" algn="ctr">
              <a:lnSpc>
                <a:spcPts val="1345"/>
              </a:lnSpc>
              <a:defRPr/>
            </a:pPr>
            <a:r>
              <a:rPr sz="1200" b="1" spc="-5" dirty="0">
                <a:solidFill>
                  <a:srgbClr val="FFFFFF"/>
                </a:solidFill>
                <a:latin typeface="Arial"/>
                <a:cs typeface="Arial"/>
              </a:rPr>
              <a:t>F</a:t>
            </a:r>
            <a:r>
              <a:rPr sz="1200" b="1" dirty="0">
                <a:solidFill>
                  <a:srgbClr val="FFFFFF"/>
                </a:solidFill>
                <a:latin typeface="Arial"/>
                <a:cs typeface="Arial"/>
              </a:rPr>
              <a:t>OC in 2031</a:t>
            </a:r>
            <a:endParaRPr sz="1200">
              <a:latin typeface="Arial"/>
              <a:cs typeface="Arial"/>
            </a:endParaRPr>
          </a:p>
        </p:txBody>
      </p:sp>
      <p:sp>
        <p:nvSpPr>
          <p:cNvPr id="62514" name="object 50"/>
          <p:cNvSpPr txBox="1">
            <a:spLocks noChangeArrowheads="1"/>
          </p:cNvSpPr>
          <p:nvPr/>
        </p:nvSpPr>
        <p:spPr bwMode="auto">
          <a:xfrm>
            <a:off x="423863" y="5670550"/>
            <a:ext cx="8134350"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a:cs typeface="Arial" panose="020B0604020202020204" pitchFamily="34" charset="0"/>
              </a:rPr>
              <a:t>*Air Force will still conduct comprehensive PDR and Critical Design Review (CDR) events post-contract award in support of Better Buying Power (BBP) 3.0 “Strengthen organic engineering capabilities” and SAF/AQ’s OTB Initiative.</a:t>
            </a:r>
          </a:p>
        </p:txBody>
      </p:sp>
      <p:sp>
        <p:nvSpPr>
          <p:cNvPr id="62515" name="TextBox 53"/>
          <p:cNvSpPr txBox="1">
            <a:spLocks noChangeArrowheads="1"/>
          </p:cNvSpPr>
          <p:nvPr/>
        </p:nvSpPr>
        <p:spPr bwMode="auto">
          <a:xfrm>
            <a:off x="392113" y="6313488"/>
            <a:ext cx="8405812" cy="400050"/>
          </a:xfrm>
          <a:prstGeom prst="rect">
            <a:avLst/>
          </a:prstGeom>
          <a:solidFill>
            <a:srgbClr val="FFFF00"/>
          </a:solidFill>
          <a:ln w="9525">
            <a:solidFill>
              <a:schemeClr val="tx1"/>
            </a:solidFill>
            <a:miter lim="800000"/>
            <a:headEnd/>
            <a:tailEnd/>
          </a:ln>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b="0"/>
              <a:t>See Notes Page</a:t>
            </a:r>
          </a:p>
        </p:txBody>
      </p:sp>
      <p:sp>
        <p:nvSpPr>
          <p:cNvPr id="62516" name="Slide Number Placeholder 3"/>
          <p:cNvSpPr>
            <a:spLocks noGrp="1"/>
          </p:cNvSpPr>
          <p:nvPr>
            <p:ph type="sldNum" sz="quarter" idx="11"/>
          </p:nvPr>
        </p:nvSpPr>
        <p:spPr>
          <a:xfrm>
            <a:off x="7526338" y="6477000"/>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6D84D36A-29EE-4482-8054-C8DC5AB1307D}" type="slidenum">
              <a:rPr lang="en-US" altLang="en-US" sz="1000" b="0" smtClean="0">
                <a:solidFill>
                  <a:srgbClr val="969696"/>
                </a:solidFill>
              </a:rPr>
              <a:pPr>
                <a:spcBef>
                  <a:spcPct val="0"/>
                </a:spcBef>
                <a:buClrTx/>
                <a:buSzTx/>
                <a:buFontTx/>
                <a:buNone/>
              </a:pPr>
              <a:t>15</a:t>
            </a:fld>
            <a:endParaRPr lang="en-US" altLang="en-US" sz="1000" b="0">
              <a:solidFill>
                <a:srgbClr val="969696"/>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1300" y="-80963"/>
            <a:ext cx="9013825" cy="1181101"/>
          </a:xfrm>
        </p:spPr>
        <p:txBody>
          <a:bodyPr lIns="0" tIns="315263" rIns="0" bIns="0" rtlCol="0">
            <a:spAutoFit/>
          </a:bodyPr>
          <a:lstStyle/>
          <a:p>
            <a:pPr marL="2049780">
              <a:defRPr/>
            </a:pPr>
            <a:r>
              <a:rPr lang="en-US" dirty="0"/>
              <a:t>Acquisition Strategy </a:t>
            </a:r>
            <a:br>
              <a:rPr lang="en-US" sz="3200" dirty="0"/>
            </a:br>
            <a:r>
              <a:rPr lang="en-US" sz="2000" dirty="0"/>
              <a:t>Sample </a:t>
            </a:r>
            <a:r>
              <a:rPr sz="2000" spc="-5" dirty="0"/>
              <a:t>F</a:t>
            </a:r>
            <a:r>
              <a:rPr sz="2000" dirty="0"/>
              <a:t>ram</a:t>
            </a:r>
            <a:r>
              <a:rPr sz="2000" spc="-5" dirty="0"/>
              <a:t>in</a:t>
            </a:r>
            <a:r>
              <a:rPr sz="2000" dirty="0"/>
              <a:t>g Ass</a:t>
            </a:r>
            <a:r>
              <a:rPr sz="2000" spc="-5" dirty="0"/>
              <a:t>u</a:t>
            </a:r>
            <a:r>
              <a:rPr sz="2000" dirty="0"/>
              <a:t>m</a:t>
            </a:r>
            <a:r>
              <a:rPr sz="2000" spc="-5" dirty="0"/>
              <a:t>p</a:t>
            </a:r>
            <a:r>
              <a:rPr sz="2000" dirty="0"/>
              <a:t>t</a:t>
            </a:r>
            <a:r>
              <a:rPr sz="2000" spc="-5" dirty="0"/>
              <a:t>io</a:t>
            </a:r>
            <a:r>
              <a:rPr sz="2000" dirty="0"/>
              <a:t>n #2</a:t>
            </a:r>
          </a:p>
        </p:txBody>
      </p:sp>
      <p:sp>
        <p:nvSpPr>
          <p:cNvPr id="64515" name="object 3"/>
          <p:cNvSpPr>
            <a:spLocks/>
          </p:cNvSpPr>
          <p:nvPr/>
        </p:nvSpPr>
        <p:spPr bwMode="auto">
          <a:xfrm>
            <a:off x="423863" y="3668713"/>
            <a:ext cx="8348662" cy="1965325"/>
          </a:xfrm>
          <a:custGeom>
            <a:avLst/>
            <a:gdLst>
              <a:gd name="T0" fmla="*/ 8156420 w 8347709"/>
              <a:gd name="T1" fmla="*/ 0 h 1965325"/>
              <a:gd name="T2" fmla="*/ 196613 w 8347709"/>
              <a:gd name="T3" fmla="*/ 0 h 1965325"/>
              <a:gd name="T4" fmla="*/ 180493 w 8347709"/>
              <a:gd name="T5" fmla="*/ 651 h 1965325"/>
              <a:gd name="T6" fmla="*/ 134470 w 8347709"/>
              <a:gd name="T7" fmla="*/ 10017 h 1965325"/>
              <a:gd name="T8" fmla="*/ 93051 w 8347709"/>
              <a:gd name="T9" fmla="*/ 29438 h 1965325"/>
              <a:gd name="T10" fmla="*/ 57592 w 8347709"/>
              <a:gd name="T11" fmla="*/ 57550 h 1965325"/>
              <a:gd name="T12" fmla="*/ 29456 w 8347709"/>
              <a:gd name="T13" fmla="*/ 92985 h 1965325"/>
              <a:gd name="T14" fmla="*/ 10023 w 8347709"/>
              <a:gd name="T15" fmla="*/ 134380 h 1965325"/>
              <a:gd name="T16" fmla="*/ 651 w 8347709"/>
              <a:gd name="T17" fmla="*/ 180367 h 1965325"/>
              <a:gd name="T18" fmla="*/ 0 w 8347709"/>
              <a:gd name="T19" fmla="*/ 196481 h 1965325"/>
              <a:gd name="T20" fmla="*/ 0 w 8347709"/>
              <a:gd name="T21" fmla="*/ 1768309 h 1965325"/>
              <a:gd name="T22" fmla="*/ 5716 w 8347709"/>
              <a:gd name="T23" fmla="*/ 1815529 h 1965325"/>
              <a:gd name="T24" fmla="*/ 21949 w 8347709"/>
              <a:gd name="T25" fmla="*/ 1858607 h 1965325"/>
              <a:gd name="T26" fmla="*/ 47328 w 8347709"/>
              <a:gd name="T27" fmla="*/ 1896181 h 1965325"/>
              <a:gd name="T28" fmla="*/ 80498 w 8347709"/>
              <a:gd name="T29" fmla="*/ 1926884 h 1965325"/>
              <a:gd name="T30" fmla="*/ 120088 w 8347709"/>
              <a:gd name="T31" fmla="*/ 1949352 h 1965325"/>
              <a:gd name="T32" fmla="*/ 164726 w 8347709"/>
              <a:gd name="T33" fmla="*/ 1962220 h 1965325"/>
              <a:gd name="T34" fmla="*/ 196613 w 8347709"/>
              <a:gd name="T35" fmla="*/ 1964791 h 1965325"/>
              <a:gd name="T36" fmla="*/ 8156420 w 8347709"/>
              <a:gd name="T37" fmla="*/ 1964791 h 1965325"/>
              <a:gd name="T38" fmla="*/ 8203669 w 8347709"/>
              <a:gd name="T39" fmla="*/ 1959081 h 1965325"/>
              <a:gd name="T40" fmla="*/ 8246778 w 8347709"/>
              <a:gd name="T41" fmla="*/ 1942862 h 1965325"/>
              <a:gd name="T42" fmla="*/ 8284377 w 8347709"/>
              <a:gd name="T43" fmla="*/ 1917497 h 1965325"/>
              <a:gd name="T44" fmla="*/ 8315102 w 8347709"/>
              <a:gd name="T45" fmla="*/ 1884352 h 1965325"/>
              <a:gd name="T46" fmla="*/ 8337585 w 8347709"/>
              <a:gd name="T47" fmla="*/ 1844792 h 1965325"/>
              <a:gd name="T48" fmla="*/ 8350462 w 8347709"/>
              <a:gd name="T49" fmla="*/ 1800182 h 1965325"/>
              <a:gd name="T50" fmla="*/ 8353034 w 8347709"/>
              <a:gd name="T51" fmla="*/ 1768309 h 1965325"/>
              <a:gd name="T52" fmla="*/ 8353034 w 8347709"/>
              <a:gd name="T53" fmla="*/ 196481 h 1965325"/>
              <a:gd name="T54" fmla="*/ 8347322 w 8347709"/>
              <a:gd name="T55" fmla="*/ 149266 h 1965325"/>
              <a:gd name="T56" fmla="*/ 8331091 w 8347709"/>
              <a:gd name="T57" fmla="*/ 106189 h 1965325"/>
              <a:gd name="T58" fmla="*/ 8305710 w 8347709"/>
              <a:gd name="T59" fmla="*/ 68615 h 1965325"/>
              <a:gd name="T60" fmla="*/ 8272541 w 8347709"/>
              <a:gd name="T61" fmla="*/ 37911 h 1965325"/>
              <a:gd name="T62" fmla="*/ 8232954 w 8347709"/>
              <a:gd name="T63" fmla="*/ 15441 h 1965325"/>
              <a:gd name="T64" fmla="*/ 8188312 w 8347709"/>
              <a:gd name="T65" fmla="*/ 2571 h 1965325"/>
              <a:gd name="T66" fmla="*/ 8156420 w 8347709"/>
              <a:gd name="T67" fmla="*/ 0 h 196532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347709" h="1965325">
                <a:moveTo>
                  <a:pt x="8150834" y="0"/>
                </a:moveTo>
                <a:lnTo>
                  <a:pt x="196481" y="0"/>
                </a:lnTo>
                <a:lnTo>
                  <a:pt x="180367" y="651"/>
                </a:lnTo>
                <a:lnTo>
                  <a:pt x="134380" y="10017"/>
                </a:lnTo>
                <a:lnTo>
                  <a:pt x="92985" y="29438"/>
                </a:lnTo>
                <a:lnTo>
                  <a:pt x="57550" y="57550"/>
                </a:lnTo>
                <a:lnTo>
                  <a:pt x="29438" y="92985"/>
                </a:lnTo>
                <a:lnTo>
                  <a:pt x="10017" y="134380"/>
                </a:lnTo>
                <a:lnTo>
                  <a:pt x="651" y="180367"/>
                </a:lnTo>
                <a:lnTo>
                  <a:pt x="0" y="196481"/>
                </a:lnTo>
                <a:lnTo>
                  <a:pt x="0" y="1768309"/>
                </a:lnTo>
                <a:lnTo>
                  <a:pt x="5710" y="1815529"/>
                </a:lnTo>
                <a:lnTo>
                  <a:pt x="21931" y="1858607"/>
                </a:lnTo>
                <a:lnTo>
                  <a:pt x="47298" y="1896181"/>
                </a:lnTo>
                <a:lnTo>
                  <a:pt x="80444" y="1926884"/>
                </a:lnTo>
                <a:lnTo>
                  <a:pt x="120004" y="1949352"/>
                </a:lnTo>
                <a:lnTo>
                  <a:pt x="164612" y="1962220"/>
                </a:lnTo>
                <a:lnTo>
                  <a:pt x="196481" y="1964791"/>
                </a:lnTo>
                <a:lnTo>
                  <a:pt x="8150834" y="1964791"/>
                </a:lnTo>
                <a:lnTo>
                  <a:pt x="8198053" y="1959081"/>
                </a:lnTo>
                <a:lnTo>
                  <a:pt x="8241132" y="1942862"/>
                </a:lnTo>
                <a:lnTo>
                  <a:pt x="8278705" y="1917497"/>
                </a:lnTo>
                <a:lnTo>
                  <a:pt x="8309408" y="1884352"/>
                </a:lnTo>
                <a:lnTo>
                  <a:pt x="8331876" y="1844792"/>
                </a:lnTo>
                <a:lnTo>
                  <a:pt x="8344744" y="1800182"/>
                </a:lnTo>
                <a:lnTo>
                  <a:pt x="8347316" y="1768309"/>
                </a:lnTo>
                <a:lnTo>
                  <a:pt x="8347316" y="196481"/>
                </a:lnTo>
                <a:lnTo>
                  <a:pt x="8341606" y="149266"/>
                </a:lnTo>
                <a:lnTo>
                  <a:pt x="8325386" y="106189"/>
                </a:lnTo>
                <a:lnTo>
                  <a:pt x="8300022" y="68615"/>
                </a:lnTo>
                <a:lnTo>
                  <a:pt x="8266877" y="37911"/>
                </a:lnTo>
                <a:lnTo>
                  <a:pt x="8227317" y="15441"/>
                </a:lnTo>
                <a:lnTo>
                  <a:pt x="8182706" y="2571"/>
                </a:lnTo>
                <a:lnTo>
                  <a:pt x="8150834"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 name="object 4"/>
          <p:cNvSpPr txBox="1"/>
          <p:nvPr/>
        </p:nvSpPr>
        <p:spPr>
          <a:xfrm>
            <a:off x="525463" y="4537075"/>
            <a:ext cx="1285875" cy="228600"/>
          </a:xfrm>
          <a:prstGeom prst="rect">
            <a:avLst/>
          </a:prstGeom>
        </p:spPr>
        <p:txBody>
          <a:bodyPr lIns="0" tIns="0" rIns="0" bIns="0">
            <a:spAutoFit/>
          </a:bodyPr>
          <a:lstStyle/>
          <a:p>
            <a:pPr marL="12700" algn="ctr">
              <a:defRPr/>
            </a:pPr>
            <a:r>
              <a:rPr sz="1600" b="1" spc="-10" dirty="0">
                <a:latin typeface="Arial"/>
                <a:cs typeface="Arial"/>
              </a:rPr>
              <a:t>Ex</a:t>
            </a:r>
            <a:r>
              <a:rPr sz="1600" b="1" spc="-15" dirty="0">
                <a:latin typeface="Arial"/>
                <a:cs typeface="Arial"/>
              </a:rPr>
              <a:t>p</a:t>
            </a:r>
            <a:r>
              <a:rPr sz="1600" b="1" spc="-10" dirty="0">
                <a:latin typeface="Arial"/>
                <a:cs typeface="Arial"/>
              </a:rPr>
              <a:t>ec</a:t>
            </a:r>
            <a:r>
              <a:rPr sz="1600" b="1" spc="-15" dirty="0">
                <a:latin typeface="Arial"/>
                <a:cs typeface="Arial"/>
              </a:rPr>
              <a:t>t</a:t>
            </a:r>
            <a:r>
              <a:rPr sz="1600" b="1" spc="-10" dirty="0">
                <a:latin typeface="Arial"/>
                <a:cs typeface="Arial"/>
              </a:rPr>
              <a:t>a</a:t>
            </a:r>
            <a:r>
              <a:rPr sz="1600" b="1" spc="-15" dirty="0">
                <a:latin typeface="Arial"/>
                <a:cs typeface="Arial"/>
              </a:rPr>
              <a:t>t</a:t>
            </a:r>
            <a:r>
              <a:rPr sz="1600" b="1" spc="-5" dirty="0">
                <a:latin typeface="Arial"/>
                <a:cs typeface="Arial"/>
              </a:rPr>
              <a:t>i</a:t>
            </a:r>
            <a:r>
              <a:rPr sz="1600" b="1" spc="-15" dirty="0">
                <a:latin typeface="Arial"/>
                <a:cs typeface="Arial"/>
              </a:rPr>
              <a:t>ons</a:t>
            </a:r>
            <a:endParaRPr sz="1600">
              <a:latin typeface="Arial"/>
              <a:cs typeface="Arial"/>
            </a:endParaRPr>
          </a:p>
        </p:txBody>
      </p:sp>
      <p:sp>
        <p:nvSpPr>
          <p:cNvPr id="64517" name="object 5"/>
          <p:cNvSpPr>
            <a:spLocks/>
          </p:cNvSpPr>
          <p:nvPr/>
        </p:nvSpPr>
        <p:spPr bwMode="auto">
          <a:xfrm>
            <a:off x="423863" y="2511425"/>
            <a:ext cx="8348662" cy="976313"/>
          </a:xfrm>
          <a:custGeom>
            <a:avLst/>
            <a:gdLst>
              <a:gd name="T0" fmla="*/ 8255470 w 8347709"/>
              <a:gd name="T1" fmla="*/ 0 h 975360"/>
              <a:gd name="T2" fmla="*/ 85014 w 8347709"/>
              <a:gd name="T3" fmla="*/ 805 h 975360"/>
              <a:gd name="T4" fmla="*/ 45500 w 8347709"/>
              <a:gd name="T5" fmla="*/ 15116 h 975360"/>
              <a:gd name="T6" fmla="*/ 16114 w 8347709"/>
              <a:gd name="T7" fmla="*/ 44064 h 975360"/>
              <a:gd name="T8" fmla="*/ 1084 w 8347709"/>
              <a:gd name="T9" fmla="*/ 83390 h 975360"/>
              <a:gd name="T10" fmla="*/ 0 w 8347709"/>
              <a:gd name="T11" fmla="*/ 98070 h 975360"/>
              <a:gd name="T12" fmla="*/ 800 w 8347709"/>
              <a:gd name="T13" fmla="*/ 895315 h 975360"/>
              <a:gd name="T14" fmla="*/ 15041 w 8347709"/>
              <a:gd name="T15" fmla="*/ 935031 h 975360"/>
              <a:gd name="T16" fmla="*/ 43839 w 8347709"/>
              <a:gd name="T17" fmla="*/ 964575 h 975360"/>
              <a:gd name="T18" fmla="*/ 82959 w 8347709"/>
              <a:gd name="T19" fmla="*/ 979680 h 975360"/>
              <a:gd name="T20" fmla="*/ 97563 w 8347709"/>
              <a:gd name="T21" fmla="*/ 980772 h 975360"/>
              <a:gd name="T22" fmla="*/ 8268032 w 8347709"/>
              <a:gd name="T23" fmla="*/ 979968 h 975360"/>
              <a:gd name="T24" fmla="*/ 8307539 w 8347709"/>
              <a:gd name="T25" fmla="*/ 965652 h 975360"/>
              <a:gd name="T26" fmla="*/ 8336924 w 8347709"/>
              <a:gd name="T27" fmla="*/ 936697 h 975360"/>
              <a:gd name="T28" fmla="*/ 8351949 w 8347709"/>
              <a:gd name="T29" fmla="*/ 897367 h 975360"/>
              <a:gd name="T30" fmla="*/ 8353034 w 8347709"/>
              <a:gd name="T31" fmla="*/ 882688 h 975360"/>
              <a:gd name="T32" fmla="*/ 8352234 w 8347709"/>
              <a:gd name="T33" fmla="*/ 85452 h 975360"/>
              <a:gd name="T34" fmla="*/ 8337998 w 8347709"/>
              <a:gd name="T35" fmla="*/ 45738 h 975360"/>
              <a:gd name="T36" fmla="*/ 8309198 w 8347709"/>
              <a:gd name="T37" fmla="*/ 16198 h 975360"/>
              <a:gd name="T38" fmla="*/ 8270075 w 8347709"/>
              <a:gd name="T39" fmla="*/ 1090 h 975360"/>
              <a:gd name="T40" fmla="*/ 8255470 w 8347709"/>
              <a:gd name="T41" fmla="*/ 0 h 97536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8347709" h="975360">
                <a:moveTo>
                  <a:pt x="8249818" y="0"/>
                </a:moveTo>
                <a:lnTo>
                  <a:pt x="84954" y="799"/>
                </a:lnTo>
                <a:lnTo>
                  <a:pt x="45470" y="15026"/>
                </a:lnTo>
                <a:lnTo>
                  <a:pt x="16102" y="43806"/>
                </a:lnTo>
                <a:lnTo>
                  <a:pt x="1084" y="82904"/>
                </a:lnTo>
                <a:lnTo>
                  <a:pt x="0" y="97497"/>
                </a:lnTo>
                <a:lnTo>
                  <a:pt x="800" y="890084"/>
                </a:lnTo>
                <a:lnTo>
                  <a:pt x="15029" y="929568"/>
                </a:lnTo>
                <a:lnTo>
                  <a:pt x="43809" y="958938"/>
                </a:lnTo>
                <a:lnTo>
                  <a:pt x="82905" y="973957"/>
                </a:lnTo>
                <a:lnTo>
                  <a:pt x="97497" y="975042"/>
                </a:lnTo>
                <a:lnTo>
                  <a:pt x="8262371" y="974241"/>
                </a:lnTo>
                <a:lnTo>
                  <a:pt x="8301851" y="960009"/>
                </a:lnTo>
                <a:lnTo>
                  <a:pt x="8331216" y="931224"/>
                </a:lnTo>
                <a:lnTo>
                  <a:pt x="8346231" y="892124"/>
                </a:lnTo>
                <a:lnTo>
                  <a:pt x="8347316" y="877531"/>
                </a:lnTo>
                <a:lnTo>
                  <a:pt x="8346516" y="84954"/>
                </a:lnTo>
                <a:lnTo>
                  <a:pt x="8332289" y="45470"/>
                </a:lnTo>
                <a:lnTo>
                  <a:pt x="8303510" y="16102"/>
                </a:lnTo>
                <a:lnTo>
                  <a:pt x="8264412" y="1084"/>
                </a:lnTo>
                <a:lnTo>
                  <a:pt x="8249818"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 name="object 6"/>
          <p:cNvSpPr txBox="1"/>
          <p:nvPr/>
        </p:nvSpPr>
        <p:spPr>
          <a:xfrm>
            <a:off x="525463" y="2884488"/>
            <a:ext cx="1206500" cy="228600"/>
          </a:xfrm>
          <a:prstGeom prst="rect">
            <a:avLst/>
          </a:prstGeom>
        </p:spPr>
        <p:txBody>
          <a:bodyPr lIns="0" tIns="0" rIns="0" bIns="0">
            <a:spAutoFit/>
          </a:bodyPr>
          <a:lstStyle/>
          <a:p>
            <a:pPr marL="12700" algn="ctr">
              <a:defRPr/>
            </a:pPr>
            <a:r>
              <a:rPr sz="1600" b="1" spc="-5" dirty="0">
                <a:latin typeface="Arial"/>
                <a:cs typeface="Arial"/>
              </a:rPr>
              <a:t>I</a:t>
            </a:r>
            <a:r>
              <a:rPr sz="1600" b="1" spc="-20" dirty="0">
                <a:latin typeface="Arial"/>
                <a:cs typeface="Arial"/>
              </a:rPr>
              <a:t>mp</a:t>
            </a:r>
            <a:r>
              <a:rPr sz="1600" b="1" spc="-10" dirty="0">
                <a:latin typeface="Arial"/>
                <a:cs typeface="Arial"/>
              </a:rPr>
              <a:t>lica</a:t>
            </a:r>
            <a:r>
              <a:rPr sz="1600" b="1" spc="-15" dirty="0">
                <a:latin typeface="Arial"/>
                <a:cs typeface="Arial"/>
              </a:rPr>
              <a:t>t</a:t>
            </a:r>
            <a:r>
              <a:rPr sz="1600" b="1" spc="-5" dirty="0">
                <a:latin typeface="Arial"/>
                <a:cs typeface="Arial"/>
              </a:rPr>
              <a:t>i</a:t>
            </a:r>
            <a:r>
              <a:rPr sz="1600" b="1" spc="-15" dirty="0">
                <a:latin typeface="Arial"/>
                <a:cs typeface="Arial"/>
              </a:rPr>
              <a:t>on</a:t>
            </a:r>
            <a:r>
              <a:rPr sz="1600" b="1" spc="-10" dirty="0">
                <a:latin typeface="Arial"/>
                <a:cs typeface="Arial"/>
              </a:rPr>
              <a:t>s</a:t>
            </a:r>
            <a:endParaRPr sz="1600">
              <a:latin typeface="Arial"/>
              <a:cs typeface="Arial"/>
            </a:endParaRPr>
          </a:p>
        </p:txBody>
      </p:sp>
      <p:sp>
        <p:nvSpPr>
          <p:cNvPr id="64519" name="object 7"/>
          <p:cNvSpPr>
            <a:spLocks/>
          </p:cNvSpPr>
          <p:nvPr/>
        </p:nvSpPr>
        <p:spPr bwMode="auto">
          <a:xfrm>
            <a:off x="423863" y="1566863"/>
            <a:ext cx="8348662" cy="762000"/>
          </a:xfrm>
          <a:custGeom>
            <a:avLst/>
            <a:gdLst>
              <a:gd name="T0" fmla="*/ 8276796 w 8347709"/>
              <a:gd name="T1" fmla="*/ 0 h 762000"/>
              <a:gd name="T2" fmla="*/ 69118 w 8347709"/>
              <a:gd name="T3" fmla="*/ 328 h 762000"/>
              <a:gd name="T4" fmla="*/ 30210 w 8347709"/>
              <a:gd name="T5" fmla="*/ 15446 h 762000"/>
              <a:gd name="T6" fmla="*/ 5350 w 8347709"/>
              <a:gd name="T7" fmla="*/ 48100 h 762000"/>
              <a:gd name="T8" fmla="*/ 0 w 8347709"/>
              <a:gd name="T9" fmla="*/ 76187 h 762000"/>
              <a:gd name="T10" fmla="*/ 328 w 8347709"/>
              <a:gd name="T11" fmla="*/ 692764 h 762000"/>
              <a:gd name="T12" fmla="*/ 15458 w 8347709"/>
              <a:gd name="T13" fmla="*/ 731642 h 762000"/>
              <a:gd name="T14" fmla="*/ 48130 w 8347709"/>
              <a:gd name="T15" fmla="*/ 756490 h 762000"/>
              <a:gd name="T16" fmla="*/ 76241 w 8347709"/>
              <a:gd name="T17" fmla="*/ 761834 h 762000"/>
              <a:gd name="T18" fmla="*/ 8283917 w 8347709"/>
              <a:gd name="T19" fmla="*/ 761506 h 762000"/>
              <a:gd name="T20" fmla="*/ 8322823 w 8347709"/>
              <a:gd name="T21" fmla="*/ 746388 h 762000"/>
              <a:gd name="T22" fmla="*/ 8347687 w 8347709"/>
              <a:gd name="T23" fmla="*/ 713733 h 762000"/>
              <a:gd name="T24" fmla="*/ 8353034 w 8347709"/>
              <a:gd name="T25" fmla="*/ 685647 h 762000"/>
              <a:gd name="T26" fmla="*/ 8352706 w 8347709"/>
              <a:gd name="T27" fmla="*/ 69070 h 762000"/>
              <a:gd name="T28" fmla="*/ 8337579 w 8347709"/>
              <a:gd name="T29" fmla="*/ 30192 h 762000"/>
              <a:gd name="T30" fmla="*/ 8304902 w 8347709"/>
              <a:gd name="T31" fmla="*/ 5344 h 762000"/>
              <a:gd name="T32" fmla="*/ 8276796 w 8347709"/>
              <a:gd name="T33" fmla="*/ 0 h 7620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347709" h="762000">
                <a:moveTo>
                  <a:pt x="8271129" y="0"/>
                </a:moveTo>
                <a:lnTo>
                  <a:pt x="69070" y="328"/>
                </a:lnTo>
                <a:lnTo>
                  <a:pt x="30192" y="15446"/>
                </a:lnTo>
                <a:lnTo>
                  <a:pt x="5344" y="48100"/>
                </a:lnTo>
                <a:lnTo>
                  <a:pt x="0" y="76187"/>
                </a:lnTo>
                <a:lnTo>
                  <a:pt x="328" y="692764"/>
                </a:lnTo>
                <a:lnTo>
                  <a:pt x="15446" y="731642"/>
                </a:lnTo>
                <a:lnTo>
                  <a:pt x="48100" y="756490"/>
                </a:lnTo>
                <a:lnTo>
                  <a:pt x="76187" y="761834"/>
                </a:lnTo>
                <a:lnTo>
                  <a:pt x="8278245" y="761506"/>
                </a:lnTo>
                <a:lnTo>
                  <a:pt x="8317123" y="746388"/>
                </a:lnTo>
                <a:lnTo>
                  <a:pt x="8341971" y="713733"/>
                </a:lnTo>
                <a:lnTo>
                  <a:pt x="8347316" y="685647"/>
                </a:lnTo>
                <a:lnTo>
                  <a:pt x="8346988" y="69070"/>
                </a:lnTo>
                <a:lnTo>
                  <a:pt x="8331870" y="30192"/>
                </a:lnTo>
                <a:lnTo>
                  <a:pt x="8299215" y="5344"/>
                </a:lnTo>
                <a:lnTo>
                  <a:pt x="8271129"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8" name="object 8"/>
          <p:cNvSpPr txBox="1"/>
          <p:nvPr/>
        </p:nvSpPr>
        <p:spPr>
          <a:xfrm>
            <a:off x="525463" y="1833563"/>
            <a:ext cx="2044700" cy="228600"/>
          </a:xfrm>
          <a:prstGeom prst="rect">
            <a:avLst/>
          </a:prstGeom>
        </p:spPr>
        <p:txBody>
          <a:bodyPr lIns="0" tIns="0" rIns="0" bIns="0">
            <a:spAutoFit/>
          </a:bodyPr>
          <a:lstStyle/>
          <a:p>
            <a:pPr marL="12700" algn="ctr">
              <a:defRPr/>
            </a:pPr>
            <a:r>
              <a:rPr sz="1600" b="1" spc="-15" dirty="0">
                <a:latin typeface="Arial"/>
                <a:cs typeface="Arial"/>
              </a:rPr>
              <a:t>F</a:t>
            </a:r>
            <a:r>
              <a:rPr sz="1600" b="1" spc="-10" dirty="0">
                <a:latin typeface="Arial"/>
                <a:cs typeface="Arial"/>
              </a:rPr>
              <a:t>ra</a:t>
            </a:r>
            <a:r>
              <a:rPr sz="1600" b="1" spc="-20" dirty="0">
                <a:latin typeface="Arial"/>
                <a:cs typeface="Arial"/>
              </a:rPr>
              <a:t>m</a:t>
            </a:r>
            <a:r>
              <a:rPr sz="1600" b="1" spc="-5" dirty="0">
                <a:latin typeface="Arial"/>
                <a:cs typeface="Arial"/>
              </a:rPr>
              <a:t>i</a:t>
            </a:r>
            <a:r>
              <a:rPr sz="1600" b="1" spc="-15" dirty="0">
                <a:latin typeface="Arial"/>
                <a:cs typeface="Arial"/>
              </a:rPr>
              <a:t>n</a:t>
            </a:r>
            <a:r>
              <a:rPr sz="1600" b="1" spc="-10" dirty="0">
                <a:latin typeface="Arial"/>
                <a:cs typeface="Arial"/>
              </a:rPr>
              <a:t>g</a:t>
            </a:r>
            <a:r>
              <a:rPr sz="1600" b="1" spc="-40" dirty="0">
                <a:latin typeface="Arial"/>
                <a:cs typeface="Arial"/>
              </a:rPr>
              <a:t> </a:t>
            </a:r>
            <a:r>
              <a:rPr sz="1600" b="1" spc="-65" dirty="0">
                <a:latin typeface="Arial"/>
                <a:cs typeface="Arial"/>
              </a:rPr>
              <a:t>A</a:t>
            </a:r>
            <a:r>
              <a:rPr sz="1600" b="1" spc="-10" dirty="0">
                <a:latin typeface="Arial"/>
                <a:cs typeface="Arial"/>
              </a:rPr>
              <a:t>ss</a:t>
            </a:r>
            <a:r>
              <a:rPr sz="1600" b="1" spc="-5" dirty="0">
                <a:latin typeface="Arial"/>
                <a:cs typeface="Arial"/>
              </a:rPr>
              <a:t>u</a:t>
            </a:r>
            <a:r>
              <a:rPr sz="1600" b="1" spc="-20" dirty="0">
                <a:latin typeface="Arial"/>
                <a:cs typeface="Arial"/>
              </a:rPr>
              <a:t>m</a:t>
            </a:r>
            <a:r>
              <a:rPr sz="1600" b="1" spc="-5" dirty="0">
                <a:latin typeface="Arial"/>
                <a:cs typeface="Arial"/>
              </a:rPr>
              <a:t>p</a:t>
            </a:r>
            <a:r>
              <a:rPr sz="1600" b="1" spc="-15" dirty="0">
                <a:latin typeface="Arial"/>
                <a:cs typeface="Arial"/>
              </a:rPr>
              <a:t>t</a:t>
            </a:r>
            <a:r>
              <a:rPr sz="1600" b="1" spc="-5" dirty="0">
                <a:latin typeface="Arial"/>
                <a:cs typeface="Arial"/>
              </a:rPr>
              <a:t>io</a:t>
            </a:r>
            <a:r>
              <a:rPr sz="1600" b="1" spc="-10" dirty="0">
                <a:latin typeface="Arial"/>
                <a:cs typeface="Arial"/>
              </a:rPr>
              <a:t>n</a:t>
            </a:r>
            <a:endParaRPr sz="1600">
              <a:latin typeface="Arial"/>
              <a:cs typeface="Arial"/>
            </a:endParaRPr>
          </a:p>
        </p:txBody>
      </p:sp>
      <p:sp>
        <p:nvSpPr>
          <p:cNvPr id="64521" name="object 9"/>
          <p:cNvSpPr>
            <a:spLocks/>
          </p:cNvSpPr>
          <p:nvPr/>
        </p:nvSpPr>
        <p:spPr bwMode="auto">
          <a:xfrm>
            <a:off x="4460875" y="1646238"/>
            <a:ext cx="1103313" cy="569912"/>
          </a:xfrm>
          <a:custGeom>
            <a:avLst/>
            <a:gdLst>
              <a:gd name="T0" fmla="*/ 1047745 w 1102995"/>
              <a:gd name="T1" fmla="*/ 0 h 569594"/>
              <a:gd name="T2" fmla="*/ 52029 w 1102995"/>
              <a:gd name="T3" fmla="*/ 215 h 569594"/>
              <a:gd name="T4" fmla="*/ 15081 w 1102995"/>
              <a:gd name="T5" fmla="*/ 18412 h 569594"/>
              <a:gd name="T6" fmla="*/ 0 w 1102995"/>
              <a:gd name="T7" fmla="*/ 57113 h 569594"/>
              <a:gd name="T8" fmla="*/ 215 w 1102995"/>
              <a:gd name="T9" fmla="*/ 519047 h 569594"/>
              <a:gd name="T10" fmla="*/ 18387 w 1102995"/>
              <a:gd name="T11" fmla="*/ 556054 h 569594"/>
              <a:gd name="T12" fmla="*/ 57017 w 1102995"/>
              <a:gd name="T13" fmla="*/ 571162 h 569594"/>
              <a:gd name="T14" fmla="*/ 1052745 w 1102995"/>
              <a:gd name="T15" fmla="*/ 570945 h 569594"/>
              <a:gd name="T16" fmla="*/ 1089696 w 1102995"/>
              <a:gd name="T17" fmla="*/ 552739 h 569594"/>
              <a:gd name="T18" fmla="*/ 1104776 w 1102995"/>
              <a:gd name="T19" fmla="*/ 514049 h 569594"/>
              <a:gd name="T20" fmla="*/ 1104560 w 1102995"/>
              <a:gd name="T21" fmla="*/ 52101 h 569594"/>
              <a:gd name="T22" fmla="*/ 1086383 w 1102995"/>
              <a:gd name="T23" fmla="*/ 15097 h 569594"/>
              <a:gd name="T24" fmla="*/ 1047745 w 1102995"/>
              <a:gd name="T25" fmla="*/ 0 h 5695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02995" h="569594">
                <a:moveTo>
                  <a:pt x="1045933" y="0"/>
                </a:moveTo>
                <a:lnTo>
                  <a:pt x="51939" y="215"/>
                </a:lnTo>
                <a:lnTo>
                  <a:pt x="15057" y="18352"/>
                </a:lnTo>
                <a:lnTo>
                  <a:pt x="0" y="56921"/>
                </a:lnTo>
                <a:lnTo>
                  <a:pt x="215" y="517312"/>
                </a:lnTo>
                <a:lnTo>
                  <a:pt x="18357" y="554195"/>
                </a:lnTo>
                <a:lnTo>
                  <a:pt x="56921" y="569252"/>
                </a:lnTo>
                <a:lnTo>
                  <a:pt x="1050927" y="569036"/>
                </a:lnTo>
                <a:lnTo>
                  <a:pt x="1087812" y="550891"/>
                </a:lnTo>
                <a:lnTo>
                  <a:pt x="1102868" y="512330"/>
                </a:lnTo>
                <a:lnTo>
                  <a:pt x="1102652" y="51927"/>
                </a:lnTo>
                <a:lnTo>
                  <a:pt x="1084505" y="15049"/>
                </a:lnTo>
                <a:lnTo>
                  <a:pt x="1045933"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4522" name="object 10"/>
          <p:cNvSpPr>
            <a:spLocks/>
          </p:cNvSpPr>
          <p:nvPr/>
        </p:nvSpPr>
        <p:spPr bwMode="auto">
          <a:xfrm>
            <a:off x="4460875" y="1646238"/>
            <a:ext cx="1103313" cy="569912"/>
          </a:xfrm>
          <a:custGeom>
            <a:avLst/>
            <a:gdLst>
              <a:gd name="T0" fmla="*/ 0 w 1102995"/>
              <a:gd name="T1" fmla="*/ 57113 h 569594"/>
              <a:gd name="T2" fmla="*/ 15081 w 1102995"/>
              <a:gd name="T3" fmla="*/ 18412 h 569594"/>
              <a:gd name="T4" fmla="*/ 52029 w 1102995"/>
              <a:gd name="T5" fmla="*/ 215 h 569594"/>
              <a:gd name="T6" fmla="*/ 1047745 w 1102995"/>
              <a:gd name="T7" fmla="*/ 0 h 569594"/>
              <a:gd name="T8" fmla="*/ 1062129 w 1102995"/>
              <a:gd name="T9" fmla="*/ 1831 h 569594"/>
              <a:gd name="T10" fmla="*/ 1095330 w 1102995"/>
              <a:gd name="T11" fmla="*/ 25613 h 569594"/>
              <a:gd name="T12" fmla="*/ 1104776 w 1102995"/>
              <a:gd name="T13" fmla="*/ 514049 h 569594"/>
              <a:gd name="T14" fmla="*/ 1102948 w 1102995"/>
              <a:gd name="T15" fmla="*/ 528452 h 569594"/>
              <a:gd name="T16" fmla="*/ 1079195 w 1102995"/>
              <a:gd name="T17" fmla="*/ 561700 h 569594"/>
              <a:gd name="T18" fmla="*/ 57017 w 1102995"/>
              <a:gd name="T19" fmla="*/ 571162 h 569594"/>
              <a:gd name="T20" fmla="*/ 42637 w 1102995"/>
              <a:gd name="T21" fmla="*/ 569328 h 569594"/>
              <a:gd name="T22" fmla="*/ 9444 w 1102995"/>
              <a:gd name="T23" fmla="*/ 545535 h 569594"/>
              <a:gd name="T24" fmla="*/ 0 w 1102995"/>
              <a:gd name="T25" fmla="*/ 57113 h 5695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02995" h="569594">
                <a:moveTo>
                  <a:pt x="0" y="56921"/>
                </a:moveTo>
                <a:lnTo>
                  <a:pt x="15057" y="18352"/>
                </a:lnTo>
                <a:lnTo>
                  <a:pt x="51939" y="215"/>
                </a:lnTo>
                <a:lnTo>
                  <a:pt x="1045933" y="0"/>
                </a:lnTo>
                <a:lnTo>
                  <a:pt x="1060293" y="1825"/>
                </a:lnTo>
                <a:lnTo>
                  <a:pt x="1093437" y="25529"/>
                </a:lnTo>
                <a:lnTo>
                  <a:pt x="1102868" y="512330"/>
                </a:lnTo>
                <a:lnTo>
                  <a:pt x="1101041" y="526685"/>
                </a:lnTo>
                <a:lnTo>
                  <a:pt x="1077329" y="559822"/>
                </a:lnTo>
                <a:lnTo>
                  <a:pt x="56921" y="569252"/>
                </a:lnTo>
                <a:lnTo>
                  <a:pt x="42565" y="567425"/>
                </a:lnTo>
                <a:lnTo>
                  <a:pt x="9426" y="543711"/>
                </a:lnTo>
                <a:lnTo>
                  <a:pt x="0" y="56921"/>
                </a:lnTo>
                <a:close/>
              </a:path>
            </a:pathLst>
          </a:custGeom>
          <a:noFill/>
          <a:ln w="25399">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4523" name="object 11"/>
          <p:cNvSpPr txBox="1">
            <a:spLocks noChangeArrowheads="1"/>
          </p:cNvSpPr>
          <p:nvPr/>
        </p:nvSpPr>
        <p:spPr bwMode="auto">
          <a:xfrm>
            <a:off x="4514850" y="1682750"/>
            <a:ext cx="993775"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ts val="1350"/>
              </a:lnSpc>
              <a:spcBef>
                <a:spcPct val="0"/>
              </a:spcBef>
              <a:buClrTx/>
              <a:buSzTx/>
              <a:buFontTx/>
              <a:buNone/>
            </a:pPr>
            <a:r>
              <a:rPr lang="en-US" altLang="en-US" sz="1200">
                <a:solidFill>
                  <a:srgbClr val="FFFFFF"/>
                </a:solidFill>
                <a:cs typeface="Arial" panose="020B0604020202020204" pitchFamily="34" charset="0"/>
              </a:rPr>
              <a:t>APT</a:t>
            </a:r>
            <a:endParaRPr lang="en-US" altLang="en-US" sz="1200" b="0">
              <a:cs typeface="Arial" panose="020B0604020202020204" pitchFamily="34" charset="0"/>
            </a:endParaRPr>
          </a:p>
          <a:p>
            <a:pPr algn="ctr">
              <a:lnSpc>
                <a:spcPts val="1238"/>
              </a:lnSpc>
              <a:spcBef>
                <a:spcPts val="113"/>
              </a:spcBef>
              <a:buClrTx/>
              <a:buSzTx/>
              <a:buFontTx/>
              <a:buNone/>
            </a:pPr>
            <a:r>
              <a:rPr lang="en-US" altLang="en-US" sz="1200">
                <a:solidFill>
                  <a:srgbClr val="FFFFFF"/>
                </a:solidFill>
                <a:cs typeface="Arial" panose="020B0604020202020204" pitchFamily="34" charset="0"/>
              </a:rPr>
              <a:t>requirements only</a:t>
            </a:r>
            <a:endParaRPr lang="en-US" altLang="en-US" sz="1200" b="0">
              <a:cs typeface="Arial" panose="020B0604020202020204" pitchFamily="34" charset="0"/>
            </a:endParaRPr>
          </a:p>
        </p:txBody>
      </p:sp>
      <p:sp>
        <p:nvSpPr>
          <p:cNvPr id="64524" name="object 12"/>
          <p:cNvSpPr>
            <a:spLocks/>
          </p:cNvSpPr>
          <p:nvPr/>
        </p:nvSpPr>
        <p:spPr bwMode="auto">
          <a:xfrm>
            <a:off x="3709988" y="2214563"/>
            <a:ext cx="1303337" cy="466725"/>
          </a:xfrm>
          <a:custGeom>
            <a:avLst/>
            <a:gdLst>
              <a:gd name="T0" fmla="*/ 1304375 w 1303020"/>
              <a:gd name="T1" fmla="*/ 0 h 466089"/>
              <a:gd name="T2" fmla="*/ 1304375 w 1303020"/>
              <a:gd name="T3" fmla="*/ 234819 h 466089"/>
              <a:gd name="T4" fmla="*/ 0 w 1303020"/>
              <a:gd name="T5" fmla="*/ 234819 h 466089"/>
              <a:gd name="T6" fmla="*/ 0 w 1303020"/>
              <a:gd name="T7" fmla="*/ 469623 h 46608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03020" h="466089">
                <a:moveTo>
                  <a:pt x="1302473" y="0"/>
                </a:moveTo>
                <a:lnTo>
                  <a:pt x="1302473" y="232905"/>
                </a:lnTo>
                <a:lnTo>
                  <a:pt x="0" y="232905"/>
                </a:lnTo>
                <a:lnTo>
                  <a:pt x="0" y="465797"/>
                </a:lnTo>
              </a:path>
            </a:pathLst>
          </a:custGeom>
          <a:noFill/>
          <a:ln w="25400">
            <a:solidFill>
              <a:srgbClr val="2727A2"/>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4525" name="object 13"/>
          <p:cNvSpPr>
            <a:spLocks/>
          </p:cNvSpPr>
          <p:nvPr/>
        </p:nvSpPr>
        <p:spPr bwMode="auto">
          <a:xfrm>
            <a:off x="2955925" y="2681288"/>
            <a:ext cx="1509713" cy="566737"/>
          </a:xfrm>
          <a:custGeom>
            <a:avLst/>
            <a:gdLst>
              <a:gd name="T0" fmla="*/ 1451106 w 1510029"/>
              <a:gd name="T1" fmla="*/ 0 h 567689"/>
              <a:gd name="T2" fmla="*/ 51975 w 1510029"/>
              <a:gd name="T3" fmla="*/ 193 h 567689"/>
              <a:gd name="T4" fmla="*/ 15076 w 1510029"/>
              <a:gd name="T5" fmla="*/ 18033 h 567689"/>
              <a:gd name="T6" fmla="*/ 0 w 1510029"/>
              <a:gd name="T7" fmla="*/ 56187 h 567689"/>
              <a:gd name="T8" fmla="*/ 193 w 1510029"/>
              <a:gd name="T9" fmla="*/ 510393 h 567689"/>
              <a:gd name="T10" fmla="*/ 18190 w 1510029"/>
              <a:gd name="T11" fmla="*/ 546971 h 567689"/>
              <a:gd name="T12" fmla="*/ 56684 w 1510029"/>
              <a:gd name="T13" fmla="*/ 561914 h 567689"/>
              <a:gd name="T14" fmla="*/ 1455815 w 1510029"/>
              <a:gd name="T15" fmla="*/ 561722 h 567689"/>
              <a:gd name="T16" fmla="*/ 1492716 w 1510029"/>
              <a:gd name="T17" fmla="*/ 543881 h 567689"/>
              <a:gd name="T18" fmla="*/ 1507791 w 1510029"/>
              <a:gd name="T19" fmla="*/ 505725 h 567689"/>
              <a:gd name="T20" fmla="*/ 1507598 w 1510029"/>
              <a:gd name="T21" fmla="*/ 51519 h 567689"/>
              <a:gd name="T22" fmla="*/ 1489600 w 1510029"/>
              <a:gd name="T23" fmla="*/ 14944 h 567689"/>
              <a:gd name="T24" fmla="*/ 1451106 w 1510029"/>
              <a:gd name="T25" fmla="*/ 0 h 5676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10029" h="567689">
                <a:moveTo>
                  <a:pt x="1452930" y="0"/>
                </a:moveTo>
                <a:lnTo>
                  <a:pt x="52041" y="193"/>
                </a:lnTo>
                <a:lnTo>
                  <a:pt x="15094" y="18214"/>
                </a:lnTo>
                <a:lnTo>
                  <a:pt x="0" y="56756"/>
                </a:lnTo>
                <a:lnTo>
                  <a:pt x="193" y="515559"/>
                </a:lnTo>
                <a:lnTo>
                  <a:pt x="18214" y="552507"/>
                </a:lnTo>
                <a:lnTo>
                  <a:pt x="56756" y="567601"/>
                </a:lnTo>
                <a:lnTo>
                  <a:pt x="1457645" y="567408"/>
                </a:lnTo>
                <a:lnTo>
                  <a:pt x="1494593" y="549386"/>
                </a:lnTo>
                <a:lnTo>
                  <a:pt x="1509687" y="510844"/>
                </a:lnTo>
                <a:lnTo>
                  <a:pt x="1509494" y="52041"/>
                </a:lnTo>
                <a:lnTo>
                  <a:pt x="1491472" y="15094"/>
                </a:lnTo>
                <a:lnTo>
                  <a:pt x="1452930"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4526" name="object 14"/>
          <p:cNvSpPr>
            <a:spLocks/>
          </p:cNvSpPr>
          <p:nvPr/>
        </p:nvSpPr>
        <p:spPr bwMode="auto">
          <a:xfrm>
            <a:off x="2955925" y="2681288"/>
            <a:ext cx="1509713" cy="566737"/>
          </a:xfrm>
          <a:custGeom>
            <a:avLst/>
            <a:gdLst>
              <a:gd name="T0" fmla="*/ 0 w 1510029"/>
              <a:gd name="T1" fmla="*/ 56187 h 567689"/>
              <a:gd name="T2" fmla="*/ 15076 w 1510029"/>
              <a:gd name="T3" fmla="*/ 18033 h 567689"/>
              <a:gd name="T4" fmla="*/ 51975 w 1510029"/>
              <a:gd name="T5" fmla="*/ 193 h 567689"/>
              <a:gd name="T6" fmla="*/ 1451106 w 1510029"/>
              <a:gd name="T7" fmla="*/ 0 h 567689"/>
              <a:gd name="T8" fmla="*/ 1465444 w 1510029"/>
              <a:gd name="T9" fmla="*/ 1813 h 567689"/>
              <a:gd name="T10" fmla="*/ 1498492 w 1510029"/>
              <a:gd name="T11" fmla="*/ 25341 h 567689"/>
              <a:gd name="T12" fmla="*/ 1507791 w 1510029"/>
              <a:gd name="T13" fmla="*/ 505725 h 567689"/>
              <a:gd name="T14" fmla="*/ 1505964 w 1510029"/>
              <a:gd name="T15" fmla="*/ 519938 h 567689"/>
              <a:gd name="T16" fmla="*/ 1482225 w 1510029"/>
              <a:gd name="T17" fmla="*/ 552696 h 567689"/>
              <a:gd name="T18" fmla="*/ 56684 w 1510029"/>
              <a:gd name="T19" fmla="*/ 561914 h 567689"/>
              <a:gd name="T20" fmla="*/ 42346 w 1510029"/>
              <a:gd name="T21" fmla="*/ 560100 h 567689"/>
              <a:gd name="T22" fmla="*/ 9298 w 1510029"/>
              <a:gd name="T23" fmla="*/ 536571 h 567689"/>
              <a:gd name="T24" fmla="*/ 0 w 1510029"/>
              <a:gd name="T25" fmla="*/ 56187 h 5676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10029" h="567689">
                <a:moveTo>
                  <a:pt x="0" y="56756"/>
                </a:moveTo>
                <a:lnTo>
                  <a:pt x="15094" y="18214"/>
                </a:lnTo>
                <a:lnTo>
                  <a:pt x="52041" y="193"/>
                </a:lnTo>
                <a:lnTo>
                  <a:pt x="1452930" y="0"/>
                </a:lnTo>
                <a:lnTo>
                  <a:pt x="1467286" y="1831"/>
                </a:lnTo>
                <a:lnTo>
                  <a:pt x="1500376" y="25599"/>
                </a:lnTo>
                <a:lnTo>
                  <a:pt x="1509687" y="510844"/>
                </a:lnTo>
                <a:lnTo>
                  <a:pt x="1507855" y="525200"/>
                </a:lnTo>
                <a:lnTo>
                  <a:pt x="1484087" y="558290"/>
                </a:lnTo>
                <a:lnTo>
                  <a:pt x="56756" y="567601"/>
                </a:lnTo>
                <a:lnTo>
                  <a:pt x="42400" y="565769"/>
                </a:lnTo>
                <a:lnTo>
                  <a:pt x="9310" y="542001"/>
                </a:lnTo>
                <a:lnTo>
                  <a:pt x="0" y="56756"/>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4527" name="object 15"/>
          <p:cNvSpPr txBox="1">
            <a:spLocks noChangeArrowheads="1"/>
          </p:cNvSpPr>
          <p:nvPr/>
        </p:nvSpPr>
        <p:spPr bwMode="auto">
          <a:xfrm>
            <a:off x="3049588" y="2716213"/>
            <a:ext cx="132238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indent="-158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6000"/>
              </a:lnSpc>
              <a:spcBef>
                <a:spcPct val="0"/>
              </a:spcBef>
              <a:buClrTx/>
              <a:buSzTx/>
              <a:buFontTx/>
              <a:buNone/>
            </a:pPr>
            <a:r>
              <a:rPr lang="en-US" altLang="en-US" sz="1200">
                <a:solidFill>
                  <a:srgbClr val="FFFFFF"/>
                </a:solidFill>
                <a:cs typeface="Arial" panose="020B0604020202020204" pitchFamily="34" charset="0"/>
              </a:rPr>
              <a:t>Mature technologies and systems available</a:t>
            </a:r>
            <a:endParaRPr lang="en-US" altLang="en-US" sz="1200" b="0">
              <a:cs typeface="Arial" panose="020B0604020202020204" pitchFamily="34" charset="0"/>
            </a:endParaRPr>
          </a:p>
        </p:txBody>
      </p:sp>
      <p:sp>
        <p:nvSpPr>
          <p:cNvPr id="64528" name="object 16"/>
          <p:cNvSpPr>
            <a:spLocks/>
          </p:cNvSpPr>
          <p:nvPr/>
        </p:nvSpPr>
        <p:spPr bwMode="auto">
          <a:xfrm>
            <a:off x="3468688" y="3248025"/>
            <a:ext cx="241300" cy="877888"/>
          </a:xfrm>
          <a:custGeom>
            <a:avLst/>
            <a:gdLst>
              <a:gd name="T0" fmla="*/ 240766 w 241300"/>
              <a:gd name="T1" fmla="*/ 0 h 876935"/>
              <a:gd name="T2" fmla="*/ 240766 w 241300"/>
              <a:gd name="T3" fmla="*/ 441078 h 876935"/>
              <a:gd name="T4" fmla="*/ 0 w 241300"/>
              <a:gd name="T5" fmla="*/ 441078 h 876935"/>
              <a:gd name="T6" fmla="*/ 0 w 241300"/>
              <a:gd name="T7" fmla="*/ 882170 h 87693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1300" h="876935">
                <a:moveTo>
                  <a:pt x="240766" y="0"/>
                </a:moveTo>
                <a:lnTo>
                  <a:pt x="240766" y="438213"/>
                </a:lnTo>
                <a:lnTo>
                  <a:pt x="0" y="438213"/>
                </a:lnTo>
                <a:lnTo>
                  <a:pt x="0" y="876439"/>
                </a:lnTo>
              </a:path>
            </a:pathLst>
          </a:custGeom>
          <a:noFill/>
          <a:ln w="25399">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4529" name="object 17"/>
          <p:cNvSpPr>
            <a:spLocks/>
          </p:cNvSpPr>
          <p:nvPr/>
        </p:nvSpPr>
        <p:spPr bwMode="auto">
          <a:xfrm>
            <a:off x="2897188" y="4124325"/>
            <a:ext cx="1144587" cy="889000"/>
          </a:xfrm>
          <a:custGeom>
            <a:avLst/>
            <a:gdLst>
              <a:gd name="T0" fmla="*/ 1054087 w 1144904"/>
              <a:gd name="T1" fmla="*/ 0 h 887729"/>
              <a:gd name="T2" fmla="*/ 75726 w 1144904"/>
              <a:gd name="T3" fmla="*/ 937 h 887729"/>
              <a:gd name="T4" fmla="*/ 37058 w 1144904"/>
              <a:gd name="T5" fmla="*/ 16704 h 887729"/>
              <a:gd name="T6" fmla="*/ 10113 w 1144904"/>
              <a:gd name="T7" fmla="*/ 47948 h 887729"/>
              <a:gd name="T8" fmla="*/ 0 w 1144904"/>
              <a:gd name="T9" fmla="*/ 89525 h 887729"/>
              <a:gd name="T10" fmla="*/ 931 w 1144904"/>
              <a:gd name="T11" fmla="*/ 818724 h 887729"/>
              <a:gd name="T12" fmla="*/ 16530 w 1144904"/>
              <a:gd name="T13" fmla="*/ 857791 h 887729"/>
              <a:gd name="T14" fmla="*/ 47461 w 1144904"/>
              <a:gd name="T15" fmla="*/ 885010 h 887729"/>
              <a:gd name="T16" fmla="*/ 88610 w 1144904"/>
              <a:gd name="T17" fmla="*/ 895229 h 887729"/>
              <a:gd name="T18" fmla="*/ 1066971 w 1144904"/>
              <a:gd name="T19" fmla="*/ 894289 h 887729"/>
              <a:gd name="T20" fmla="*/ 1105643 w 1144904"/>
              <a:gd name="T21" fmla="*/ 878526 h 887729"/>
              <a:gd name="T22" fmla="*/ 1132584 w 1144904"/>
              <a:gd name="T23" fmla="*/ 847279 h 887729"/>
              <a:gd name="T24" fmla="*/ 1142699 w 1144904"/>
              <a:gd name="T25" fmla="*/ 805704 h 887729"/>
              <a:gd name="T26" fmla="*/ 1141770 w 1144904"/>
              <a:gd name="T27" fmla="*/ 76506 h 887729"/>
              <a:gd name="T28" fmla="*/ 1126167 w 1144904"/>
              <a:gd name="T29" fmla="*/ 37437 h 887729"/>
              <a:gd name="T30" fmla="*/ 1095238 w 1144904"/>
              <a:gd name="T31" fmla="*/ 10221 h 887729"/>
              <a:gd name="T32" fmla="*/ 1054087 w 1144904"/>
              <a:gd name="T33" fmla="*/ 0 h 8877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44904" h="887729">
                <a:moveTo>
                  <a:pt x="1055839" y="0"/>
                </a:moveTo>
                <a:lnTo>
                  <a:pt x="75852" y="931"/>
                </a:lnTo>
                <a:lnTo>
                  <a:pt x="37118" y="16560"/>
                </a:lnTo>
                <a:lnTo>
                  <a:pt x="10131" y="47539"/>
                </a:lnTo>
                <a:lnTo>
                  <a:pt x="0" y="88760"/>
                </a:lnTo>
                <a:lnTo>
                  <a:pt x="931" y="811725"/>
                </a:lnTo>
                <a:lnTo>
                  <a:pt x="16560" y="850459"/>
                </a:lnTo>
                <a:lnTo>
                  <a:pt x="47539" y="877446"/>
                </a:lnTo>
                <a:lnTo>
                  <a:pt x="88760" y="887577"/>
                </a:lnTo>
                <a:lnTo>
                  <a:pt x="1068747" y="886645"/>
                </a:lnTo>
                <a:lnTo>
                  <a:pt x="1107481" y="871017"/>
                </a:lnTo>
                <a:lnTo>
                  <a:pt x="1134468" y="840037"/>
                </a:lnTo>
                <a:lnTo>
                  <a:pt x="1144600" y="798817"/>
                </a:lnTo>
                <a:lnTo>
                  <a:pt x="1143668" y="75852"/>
                </a:lnTo>
                <a:lnTo>
                  <a:pt x="1128039" y="37118"/>
                </a:lnTo>
                <a:lnTo>
                  <a:pt x="1097060" y="10131"/>
                </a:lnTo>
                <a:lnTo>
                  <a:pt x="1055839"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4530" name="object 18"/>
          <p:cNvSpPr>
            <a:spLocks/>
          </p:cNvSpPr>
          <p:nvPr/>
        </p:nvSpPr>
        <p:spPr bwMode="auto">
          <a:xfrm>
            <a:off x="2897188" y="4124325"/>
            <a:ext cx="1144587" cy="889000"/>
          </a:xfrm>
          <a:custGeom>
            <a:avLst/>
            <a:gdLst>
              <a:gd name="T0" fmla="*/ 0 w 1144904"/>
              <a:gd name="T1" fmla="*/ 89525 h 887729"/>
              <a:gd name="T2" fmla="*/ 10113 w 1144904"/>
              <a:gd name="T3" fmla="*/ 47948 h 887729"/>
              <a:gd name="T4" fmla="*/ 37058 w 1144904"/>
              <a:gd name="T5" fmla="*/ 16704 h 887729"/>
              <a:gd name="T6" fmla="*/ 75726 w 1144904"/>
              <a:gd name="T7" fmla="*/ 937 h 887729"/>
              <a:gd name="T8" fmla="*/ 1054087 w 1144904"/>
              <a:gd name="T9" fmla="*/ 0 h 887729"/>
              <a:gd name="T10" fmla="*/ 1068626 w 1144904"/>
              <a:gd name="T11" fmla="*/ 1200 h 887729"/>
              <a:gd name="T12" fmla="*/ 1106935 w 1144904"/>
              <a:gd name="T13" fmla="*/ 17656 h 887729"/>
              <a:gd name="T14" fmla="*/ 1133323 w 1144904"/>
              <a:gd name="T15" fmla="*/ 49398 h 887729"/>
              <a:gd name="T16" fmla="*/ 1142699 w 1144904"/>
              <a:gd name="T17" fmla="*/ 805704 h 887729"/>
              <a:gd name="T18" fmla="*/ 1141514 w 1144904"/>
              <a:gd name="T19" fmla="*/ 820392 h 887729"/>
              <a:gd name="T20" fmla="*/ 1125221 w 1144904"/>
              <a:gd name="T21" fmla="*/ 859096 h 887729"/>
              <a:gd name="T22" fmla="*/ 1093805 w 1144904"/>
              <a:gd name="T23" fmla="*/ 885755 h 887729"/>
              <a:gd name="T24" fmla="*/ 88610 w 1144904"/>
              <a:gd name="T25" fmla="*/ 895229 h 887729"/>
              <a:gd name="T26" fmla="*/ 74071 w 1144904"/>
              <a:gd name="T27" fmla="*/ 894030 h 887729"/>
              <a:gd name="T28" fmla="*/ 35763 w 1144904"/>
              <a:gd name="T29" fmla="*/ 877573 h 887729"/>
              <a:gd name="T30" fmla="*/ 9374 w 1144904"/>
              <a:gd name="T31" fmla="*/ 845830 h 887729"/>
              <a:gd name="T32" fmla="*/ 0 w 1144904"/>
              <a:gd name="T33" fmla="*/ 89525 h 8877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44904" h="887729">
                <a:moveTo>
                  <a:pt x="0" y="88760"/>
                </a:moveTo>
                <a:lnTo>
                  <a:pt x="10131" y="47539"/>
                </a:lnTo>
                <a:lnTo>
                  <a:pt x="37118" y="16560"/>
                </a:lnTo>
                <a:lnTo>
                  <a:pt x="75852" y="931"/>
                </a:lnTo>
                <a:lnTo>
                  <a:pt x="1055839" y="0"/>
                </a:lnTo>
                <a:lnTo>
                  <a:pt x="1070402" y="1188"/>
                </a:lnTo>
                <a:lnTo>
                  <a:pt x="1108777" y="17506"/>
                </a:lnTo>
                <a:lnTo>
                  <a:pt x="1135207" y="48976"/>
                </a:lnTo>
                <a:lnTo>
                  <a:pt x="1144600" y="798817"/>
                </a:lnTo>
                <a:lnTo>
                  <a:pt x="1143411" y="813379"/>
                </a:lnTo>
                <a:lnTo>
                  <a:pt x="1127093" y="851754"/>
                </a:lnTo>
                <a:lnTo>
                  <a:pt x="1095623" y="878184"/>
                </a:lnTo>
                <a:lnTo>
                  <a:pt x="88760" y="887577"/>
                </a:lnTo>
                <a:lnTo>
                  <a:pt x="74197" y="886388"/>
                </a:lnTo>
                <a:lnTo>
                  <a:pt x="35823" y="870071"/>
                </a:lnTo>
                <a:lnTo>
                  <a:pt x="9392" y="838600"/>
                </a:lnTo>
                <a:lnTo>
                  <a:pt x="0" y="88760"/>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4531" name="object 19"/>
          <p:cNvSpPr txBox="1">
            <a:spLocks noChangeArrowheads="1"/>
          </p:cNvSpPr>
          <p:nvPr/>
        </p:nvSpPr>
        <p:spPr bwMode="auto">
          <a:xfrm>
            <a:off x="2998788" y="4321175"/>
            <a:ext cx="9398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indent="28575">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just">
              <a:lnSpc>
                <a:spcPct val="86000"/>
              </a:lnSpc>
              <a:spcBef>
                <a:spcPct val="0"/>
              </a:spcBef>
              <a:buClrTx/>
              <a:buSzTx/>
              <a:buFontTx/>
              <a:buNone/>
            </a:pPr>
            <a:r>
              <a:rPr lang="en-US" altLang="en-US" sz="1200">
                <a:solidFill>
                  <a:srgbClr val="FFFFFF"/>
                </a:solidFill>
                <a:cs typeface="Arial" panose="020B0604020202020204" pitchFamily="34" charset="0"/>
              </a:rPr>
              <a:t>Single step, limited EMD, waivers etc.</a:t>
            </a:r>
            <a:endParaRPr lang="en-US" altLang="en-US" sz="1200" b="0">
              <a:cs typeface="Arial" panose="020B0604020202020204" pitchFamily="34" charset="0"/>
            </a:endParaRPr>
          </a:p>
        </p:txBody>
      </p:sp>
      <p:sp>
        <p:nvSpPr>
          <p:cNvPr id="64532" name="object 20"/>
          <p:cNvSpPr>
            <a:spLocks/>
          </p:cNvSpPr>
          <p:nvPr/>
        </p:nvSpPr>
        <p:spPr bwMode="auto">
          <a:xfrm>
            <a:off x="5013325" y="2214563"/>
            <a:ext cx="1546225" cy="466725"/>
          </a:xfrm>
          <a:custGeom>
            <a:avLst/>
            <a:gdLst>
              <a:gd name="T0" fmla="*/ 0 w 1546225"/>
              <a:gd name="T1" fmla="*/ 0 h 466089"/>
              <a:gd name="T2" fmla="*/ 0 w 1546225"/>
              <a:gd name="T3" fmla="*/ 234819 h 466089"/>
              <a:gd name="T4" fmla="*/ 1545882 w 1546225"/>
              <a:gd name="T5" fmla="*/ 234819 h 466089"/>
              <a:gd name="T6" fmla="*/ 1545882 w 1546225"/>
              <a:gd name="T7" fmla="*/ 469623 h 46608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46225" h="466089">
                <a:moveTo>
                  <a:pt x="0" y="0"/>
                </a:moveTo>
                <a:lnTo>
                  <a:pt x="0" y="232905"/>
                </a:lnTo>
                <a:lnTo>
                  <a:pt x="1545882" y="232905"/>
                </a:lnTo>
                <a:lnTo>
                  <a:pt x="1545882" y="465797"/>
                </a:lnTo>
              </a:path>
            </a:pathLst>
          </a:custGeom>
          <a:noFill/>
          <a:ln w="25400">
            <a:solidFill>
              <a:srgbClr val="2727A2"/>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4533" name="object 21"/>
          <p:cNvSpPr>
            <a:spLocks/>
          </p:cNvSpPr>
          <p:nvPr/>
        </p:nvSpPr>
        <p:spPr bwMode="auto">
          <a:xfrm>
            <a:off x="6021388" y="2681288"/>
            <a:ext cx="1074737" cy="566737"/>
          </a:xfrm>
          <a:custGeom>
            <a:avLst/>
            <a:gdLst>
              <a:gd name="T0" fmla="*/ 1015927 w 1075054"/>
              <a:gd name="T1" fmla="*/ 0 h 567689"/>
              <a:gd name="T2" fmla="*/ 51951 w 1075054"/>
              <a:gd name="T3" fmla="*/ 193 h 567689"/>
              <a:gd name="T4" fmla="*/ 15070 w 1075054"/>
              <a:gd name="T5" fmla="*/ 18033 h 567689"/>
              <a:gd name="T6" fmla="*/ 0 w 1075054"/>
              <a:gd name="T7" fmla="*/ 56187 h 567689"/>
              <a:gd name="T8" fmla="*/ 193 w 1075054"/>
              <a:gd name="T9" fmla="*/ 510393 h 567689"/>
              <a:gd name="T10" fmla="*/ 18184 w 1075054"/>
              <a:gd name="T11" fmla="*/ 546971 h 567689"/>
              <a:gd name="T12" fmla="*/ 56654 w 1075054"/>
              <a:gd name="T13" fmla="*/ 561914 h 567689"/>
              <a:gd name="T14" fmla="*/ 1020637 w 1075054"/>
              <a:gd name="T15" fmla="*/ 561722 h 567689"/>
              <a:gd name="T16" fmla="*/ 1057521 w 1075054"/>
              <a:gd name="T17" fmla="*/ 543881 h 567689"/>
              <a:gd name="T18" fmla="*/ 1072583 w 1075054"/>
              <a:gd name="T19" fmla="*/ 505725 h 567689"/>
              <a:gd name="T20" fmla="*/ 1072391 w 1075054"/>
              <a:gd name="T21" fmla="*/ 51519 h 567689"/>
              <a:gd name="T22" fmla="*/ 1054407 w 1075054"/>
              <a:gd name="T23" fmla="*/ 14944 h 567689"/>
              <a:gd name="T24" fmla="*/ 1015927 w 1075054"/>
              <a:gd name="T25" fmla="*/ 0 h 5676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75054" h="567689">
                <a:moveTo>
                  <a:pt x="1017727" y="0"/>
                </a:moveTo>
                <a:lnTo>
                  <a:pt x="52041" y="193"/>
                </a:lnTo>
                <a:lnTo>
                  <a:pt x="15094" y="18214"/>
                </a:lnTo>
                <a:lnTo>
                  <a:pt x="0" y="56756"/>
                </a:lnTo>
                <a:lnTo>
                  <a:pt x="193" y="515559"/>
                </a:lnTo>
                <a:lnTo>
                  <a:pt x="18214" y="552507"/>
                </a:lnTo>
                <a:lnTo>
                  <a:pt x="56756" y="567601"/>
                </a:lnTo>
                <a:lnTo>
                  <a:pt x="1022443" y="567408"/>
                </a:lnTo>
                <a:lnTo>
                  <a:pt x="1059393" y="549386"/>
                </a:lnTo>
                <a:lnTo>
                  <a:pt x="1074483" y="510844"/>
                </a:lnTo>
                <a:lnTo>
                  <a:pt x="1074290" y="52041"/>
                </a:lnTo>
                <a:lnTo>
                  <a:pt x="1056273" y="15094"/>
                </a:lnTo>
                <a:lnTo>
                  <a:pt x="1017727"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4534" name="object 22"/>
          <p:cNvSpPr>
            <a:spLocks/>
          </p:cNvSpPr>
          <p:nvPr/>
        </p:nvSpPr>
        <p:spPr bwMode="auto">
          <a:xfrm>
            <a:off x="6021388" y="2681288"/>
            <a:ext cx="1074737" cy="566737"/>
          </a:xfrm>
          <a:custGeom>
            <a:avLst/>
            <a:gdLst>
              <a:gd name="T0" fmla="*/ 0 w 1075054"/>
              <a:gd name="T1" fmla="*/ 56187 h 567689"/>
              <a:gd name="T2" fmla="*/ 15070 w 1075054"/>
              <a:gd name="T3" fmla="*/ 18033 h 567689"/>
              <a:gd name="T4" fmla="*/ 51951 w 1075054"/>
              <a:gd name="T5" fmla="*/ 193 h 567689"/>
              <a:gd name="T6" fmla="*/ 1015927 w 1075054"/>
              <a:gd name="T7" fmla="*/ 0 h 567689"/>
              <a:gd name="T8" fmla="*/ 1030262 w 1075054"/>
              <a:gd name="T9" fmla="*/ 1813 h 567689"/>
              <a:gd name="T10" fmla="*/ 1063292 w 1075054"/>
              <a:gd name="T11" fmla="*/ 25341 h 567689"/>
              <a:gd name="T12" fmla="*/ 1072583 w 1075054"/>
              <a:gd name="T13" fmla="*/ 505725 h 567689"/>
              <a:gd name="T14" fmla="*/ 1070756 w 1075054"/>
              <a:gd name="T15" fmla="*/ 519938 h 567689"/>
              <a:gd name="T16" fmla="*/ 1047035 w 1075054"/>
              <a:gd name="T17" fmla="*/ 552696 h 567689"/>
              <a:gd name="T18" fmla="*/ 56654 w 1075054"/>
              <a:gd name="T19" fmla="*/ 561914 h 567689"/>
              <a:gd name="T20" fmla="*/ 42327 w 1075054"/>
              <a:gd name="T21" fmla="*/ 560100 h 567689"/>
              <a:gd name="T22" fmla="*/ 9292 w 1075054"/>
              <a:gd name="T23" fmla="*/ 536571 h 567689"/>
              <a:gd name="T24" fmla="*/ 0 w 1075054"/>
              <a:gd name="T25" fmla="*/ 56187 h 5676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75054" h="567689">
                <a:moveTo>
                  <a:pt x="0" y="56756"/>
                </a:moveTo>
                <a:lnTo>
                  <a:pt x="15094" y="18214"/>
                </a:lnTo>
                <a:lnTo>
                  <a:pt x="52041" y="193"/>
                </a:lnTo>
                <a:lnTo>
                  <a:pt x="1017727" y="0"/>
                </a:lnTo>
                <a:lnTo>
                  <a:pt x="1032086" y="1831"/>
                </a:lnTo>
                <a:lnTo>
                  <a:pt x="1065176" y="25599"/>
                </a:lnTo>
                <a:lnTo>
                  <a:pt x="1074483" y="510844"/>
                </a:lnTo>
                <a:lnTo>
                  <a:pt x="1072652" y="525200"/>
                </a:lnTo>
                <a:lnTo>
                  <a:pt x="1048889" y="558290"/>
                </a:lnTo>
                <a:lnTo>
                  <a:pt x="56756" y="567601"/>
                </a:lnTo>
                <a:lnTo>
                  <a:pt x="42400" y="565769"/>
                </a:lnTo>
                <a:lnTo>
                  <a:pt x="9310" y="542001"/>
                </a:lnTo>
                <a:lnTo>
                  <a:pt x="0" y="56756"/>
                </a:lnTo>
                <a:close/>
              </a:path>
            </a:pathLst>
          </a:custGeom>
          <a:noFill/>
          <a:ln w="25399">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4535" name="object 23"/>
          <p:cNvSpPr txBox="1">
            <a:spLocks noChangeArrowheads="1"/>
          </p:cNvSpPr>
          <p:nvPr/>
        </p:nvSpPr>
        <p:spPr bwMode="auto">
          <a:xfrm>
            <a:off x="6164263" y="2795588"/>
            <a:ext cx="7889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50800" indent="-3810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ts val="1250"/>
              </a:lnSpc>
              <a:spcBef>
                <a:spcPct val="0"/>
              </a:spcBef>
              <a:buClrTx/>
              <a:buSzTx/>
              <a:buFontTx/>
              <a:buNone/>
            </a:pPr>
            <a:r>
              <a:rPr lang="en-US" altLang="en-US" sz="1200">
                <a:solidFill>
                  <a:srgbClr val="FFFFFF"/>
                </a:solidFill>
                <a:cs typeface="Arial" panose="020B0604020202020204" pitchFamily="34" charset="0"/>
              </a:rPr>
              <a:t>AETC sole customer</a:t>
            </a:r>
            <a:endParaRPr lang="en-US" altLang="en-US" sz="1200" b="0">
              <a:cs typeface="Arial" panose="020B0604020202020204" pitchFamily="34" charset="0"/>
            </a:endParaRPr>
          </a:p>
        </p:txBody>
      </p:sp>
      <p:sp>
        <p:nvSpPr>
          <p:cNvPr id="64536" name="object 24"/>
          <p:cNvSpPr>
            <a:spLocks/>
          </p:cNvSpPr>
          <p:nvPr/>
        </p:nvSpPr>
        <p:spPr bwMode="auto">
          <a:xfrm>
            <a:off x="4870450" y="3248025"/>
            <a:ext cx="1687513" cy="906463"/>
          </a:xfrm>
          <a:custGeom>
            <a:avLst/>
            <a:gdLst>
              <a:gd name="T0" fmla="*/ 1682711 w 1688465"/>
              <a:gd name="T1" fmla="*/ 0 h 906145"/>
              <a:gd name="T2" fmla="*/ 1682711 w 1688465"/>
              <a:gd name="T3" fmla="*/ 453810 h 906145"/>
              <a:gd name="T4" fmla="*/ 0 w 1688465"/>
              <a:gd name="T5" fmla="*/ 453810 h 906145"/>
              <a:gd name="T6" fmla="*/ 0 w 1688465"/>
              <a:gd name="T7" fmla="*/ 907621 h 90614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88465" h="906145">
                <a:moveTo>
                  <a:pt x="1688414" y="0"/>
                </a:moveTo>
                <a:lnTo>
                  <a:pt x="1688414" y="452856"/>
                </a:lnTo>
                <a:lnTo>
                  <a:pt x="0" y="452856"/>
                </a:lnTo>
                <a:lnTo>
                  <a:pt x="0" y="905713"/>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4537" name="object 25"/>
          <p:cNvSpPr>
            <a:spLocks/>
          </p:cNvSpPr>
          <p:nvPr/>
        </p:nvSpPr>
        <p:spPr bwMode="auto">
          <a:xfrm>
            <a:off x="4343400" y="4154488"/>
            <a:ext cx="1052513" cy="1077912"/>
          </a:xfrm>
          <a:custGeom>
            <a:avLst/>
            <a:gdLst>
              <a:gd name="T0" fmla="*/ 945817 w 1052829"/>
              <a:gd name="T1" fmla="*/ 0 h 1077595"/>
              <a:gd name="T2" fmla="*/ 94478 w 1052829"/>
              <a:gd name="T3" fmla="*/ 530 h 1077595"/>
              <a:gd name="T4" fmla="*/ 54266 w 1052829"/>
              <a:gd name="T5" fmla="*/ 13134 h 1077595"/>
              <a:gd name="T6" fmla="*/ 22873 w 1052829"/>
              <a:gd name="T7" fmla="*/ 39772 h 1077595"/>
              <a:gd name="T8" fmla="*/ 3929 w 1052829"/>
              <a:gd name="T9" fmla="*/ 76805 h 1077595"/>
              <a:gd name="T10" fmla="*/ 0 w 1052829"/>
              <a:gd name="T11" fmla="*/ 105468 h 1077595"/>
              <a:gd name="T12" fmla="*/ 530 w 1052829"/>
              <a:gd name="T13" fmla="*/ 984543 h 1077595"/>
              <a:gd name="T14" fmla="*/ 13083 w 1052829"/>
              <a:gd name="T15" fmla="*/ 1024898 h 1077595"/>
              <a:gd name="T16" fmla="*/ 39622 w 1052829"/>
              <a:gd name="T17" fmla="*/ 1056401 h 1077595"/>
              <a:gd name="T18" fmla="*/ 76525 w 1052829"/>
              <a:gd name="T19" fmla="*/ 1075415 h 1077595"/>
              <a:gd name="T20" fmla="*/ 105090 w 1052829"/>
              <a:gd name="T21" fmla="*/ 1079357 h 1077595"/>
              <a:gd name="T22" fmla="*/ 956433 w 1052829"/>
              <a:gd name="T23" fmla="*/ 1078826 h 1077595"/>
              <a:gd name="T24" fmla="*/ 996640 w 1052829"/>
              <a:gd name="T25" fmla="*/ 1066226 h 1077595"/>
              <a:gd name="T26" fmla="*/ 1028030 w 1052829"/>
              <a:gd name="T27" fmla="*/ 1039593 h 1077595"/>
              <a:gd name="T28" fmla="*/ 1046980 w 1052829"/>
              <a:gd name="T29" fmla="*/ 1002560 h 1077595"/>
              <a:gd name="T30" fmla="*/ 1050908 w 1052829"/>
              <a:gd name="T31" fmla="*/ 973888 h 1077595"/>
              <a:gd name="T32" fmla="*/ 1050380 w 1052829"/>
              <a:gd name="T33" fmla="*/ 94816 h 1077595"/>
              <a:gd name="T34" fmla="*/ 1037822 w 1052829"/>
              <a:gd name="T35" fmla="*/ 54464 h 1077595"/>
              <a:gd name="T36" fmla="*/ 1011280 w 1052829"/>
              <a:gd name="T37" fmla="*/ 22961 h 1077595"/>
              <a:gd name="T38" fmla="*/ 974379 w 1052829"/>
              <a:gd name="T39" fmla="*/ 3942 h 1077595"/>
              <a:gd name="T40" fmla="*/ 945817 w 1052829"/>
              <a:gd name="T41" fmla="*/ 0 h 107759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052829" h="1077595">
                <a:moveTo>
                  <a:pt x="947521" y="0"/>
                </a:moveTo>
                <a:lnTo>
                  <a:pt x="94646" y="530"/>
                </a:lnTo>
                <a:lnTo>
                  <a:pt x="54362" y="13110"/>
                </a:lnTo>
                <a:lnTo>
                  <a:pt x="22915" y="39700"/>
                </a:lnTo>
                <a:lnTo>
                  <a:pt x="3935" y="76667"/>
                </a:lnTo>
                <a:lnTo>
                  <a:pt x="0" y="105282"/>
                </a:lnTo>
                <a:lnTo>
                  <a:pt x="530" y="982808"/>
                </a:lnTo>
                <a:lnTo>
                  <a:pt x="13107" y="1023092"/>
                </a:lnTo>
                <a:lnTo>
                  <a:pt x="39694" y="1054539"/>
                </a:lnTo>
                <a:lnTo>
                  <a:pt x="76663" y="1073519"/>
                </a:lnTo>
                <a:lnTo>
                  <a:pt x="105282" y="1077455"/>
                </a:lnTo>
                <a:lnTo>
                  <a:pt x="958156" y="1076924"/>
                </a:lnTo>
                <a:lnTo>
                  <a:pt x="998436" y="1064347"/>
                </a:lnTo>
                <a:lnTo>
                  <a:pt x="1029884" y="1037760"/>
                </a:lnTo>
                <a:lnTo>
                  <a:pt x="1048868" y="1000792"/>
                </a:lnTo>
                <a:lnTo>
                  <a:pt x="1052804" y="972172"/>
                </a:lnTo>
                <a:lnTo>
                  <a:pt x="1052274" y="94648"/>
                </a:lnTo>
                <a:lnTo>
                  <a:pt x="1039694" y="54368"/>
                </a:lnTo>
                <a:lnTo>
                  <a:pt x="1013104" y="22919"/>
                </a:lnTo>
                <a:lnTo>
                  <a:pt x="976137" y="3936"/>
                </a:lnTo>
                <a:lnTo>
                  <a:pt x="947521"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4538" name="object 26"/>
          <p:cNvSpPr>
            <a:spLocks/>
          </p:cNvSpPr>
          <p:nvPr/>
        </p:nvSpPr>
        <p:spPr bwMode="auto">
          <a:xfrm>
            <a:off x="4343400" y="4154488"/>
            <a:ext cx="1052513" cy="1077912"/>
          </a:xfrm>
          <a:custGeom>
            <a:avLst/>
            <a:gdLst>
              <a:gd name="T0" fmla="*/ 0 w 1052829"/>
              <a:gd name="T1" fmla="*/ 105468 h 1077595"/>
              <a:gd name="T2" fmla="*/ 8635 w 1052829"/>
              <a:gd name="T3" fmla="*/ 63530 h 1077595"/>
              <a:gd name="T4" fmla="*/ 32132 w 1052829"/>
              <a:gd name="T5" fmla="*/ 29558 h 1077595"/>
              <a:gd name="T6" fmla="*/ 66868 w 1052829"/>
              <a:gd name="T7" fmla="*/ 7192 h 1077595"/>
              <a:gd name="T8" fmla="*/ 945817 w 1052829"/>
              <a:gd name="T9" fmla="*/ 0 h 1077595"/>
              <a:gd name="T10" fmla="*/ 960404 w 1052829"/>
              <a:gd name="T11" fmla="*/ 1006 h 1077595"/>
              <a:gd name="T12" fmla="*/ 999953 w 1052829"/>
              <a:gd name="T13" fmla="*/ 15051 h 1077595"/>
              <a:gd name="T14" fmla="*/ 1030350 w 1052829"/>
              <a:gd name="T15" fmla="*/ 42803 h 1077595"/>
              <a:gd name="T16" fmla="*/ 1047971 w 1052829"/>
              <a:gd name="T17" fmla="*/ 80608 h 1077595"/>
              <a:gd name="T18" fmla="*/ 1050908 w 1052829"/>
              <a:gd name="T19" fmla="*/ 973888 h 1077595"/>
              <a:gd name="T20" fmla="*/ 1049905 w 1052829"/>
              <a:gd name="T21" fmla="*/ 988533 h 1077595"/>
              <a:gd name="T22" fmla="*/ 1035910 w 1052829"/>
              <a:gd name="T23" fmla="*/ 1028223 h 1077595"/>
              <a:gd name="T24" fmla="*/ 1008261 w 1052829"/>
              <a:gd name="T25" fmla="*/ 1058728 h 1077595"/>
              <a:gd name="T26" fmla="*/ 970589 w 1052829"/>
              <a:gd name="T27" fmla="*/ 1076410 h 1077595"/>
              <a:gd name="T28" fmla="*/ 105090 w 1052829"/>
              <a:gd name="T29" fmla="*/ 1079357 h 1077595"/>
              <a:gd name="T30" fmla="*/ 90503 w 1052829"/>
              <a:gd name="T31" fmla="*/ 1078351 h 1077595"/>
              <a:gd name="T32" fmla="*/ 50953 w 1052829"/>
              <a:gd name="T33" fmla="*/ 1064308 h 1077595"/>
              <a:gd name="T34" fmla="*/ 20556 w 1052829"/>
              <a:gd name="T35" fmla="*/ 1036563 h 1077595"/>
              <a:gd name="T36" fmla="*/ 2936 w 1052829"/>
              <a:gd name="T37" fmla="*/ 998755 h 1077595"/>
              <a:gd name="T38" fmla="*/ 0 w 1052829"/>
              <a:gd name="T39" fmla="*/ 105468 h 107759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052829" h="1077595">
                <a:moveTo>
                  <a:pt x="0" y="105282"/>
                </a:moveTo>
                <a:lnTo>
                  <a:pt x="8653" y="63416"/>
                </a:lnTo>
                <a:lnTo>
                  <a:pt x="32192" y="29504"/>
                </a:lnTo>
                <a:lnTo>
                  <a:pt x="66988" y="7180"/>
                </a:lnTo>
                <a:lnTo>
                  <a:pt x="947521" y="0"/>
                </a:lnTo>
                <a:lnTo>
                  <a:pt x="962136" y="1006"/>
                </a:lnTo>
                <a:lnTo>
                  <a:pt x="1001755" y="15027"/>
                </a:lnTo>
                <a:lnTo>
                  <a:pt x="1032208" y="42725"/>
                </a:lnTo>
                <a:lnTo>
                  <a:pt x="1049861" y="80464"/>
                </a:lnTo>
                <a:lnTo>
                  <a:pt x="1052804" y="972172"/>
                </a:lnTo>
                <a:lnTo>
                  <a:pt x="1051798" y="986790"/>
                </a:lnTo>
                <a:lnTo>
                  <a:pt x="1037776" y="1026411"/>
                </a:lnTo>
                <a:lnTo>
                  <a:pt x="1010079" y="1056862"/>
                </a:lnTo>
                <a:lnTo>
                  <a:pt x="972339" y="1074513"/>
                </a:lnTo>
                <a:lnTo>
                  <a:pt x="105282" y="1077455"/>
                </a:lnTo>
                <a:lnTo>
                  <a:pt x="90665" y="1076449"/>
                </a:lnTo>
                <a:lnTo>
                  <a:pt x="51043" y="1062430"/>
                </a:lnTo>
                <a:lnTo>
                  <a:pt x="20592" y="1034735"/>
                </a:lnTo>
                <a:lnTo>
                  <a:pt x="2942" y="996994"/>
                </a:lnTo>
                <a:lnTo>
                  <a:pt x="0" y="105282"/>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4539" name="object 27"/>
          <p:cNvSpPr txBox="1">
            <a:spLocks noChangeArrowheads="1"/>
          </p:cNvSpPr>
          <p:nvPr/>
        </p:nvSpPr>
        <p:spPr bwMode="auto">
          <a:xfrm>
            <a:off x="4441825" y="4287838"/>
            <a:ext cx="855663"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0318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ts val="1250"/>
              </a:lnSpc>
              <a:spcBef>
                <a:spcPct val="0"/>
              </a:spcBef>
              <a:buClrTx/>
              <a:buSzTx/>
              <a:buFontTx/>
              <a:buNone/>
            </a:pPr>
            <a:r>
              <a:rPr lang="en-US" altLang="en-US" sz="1200">
                <a:solidFill>
                  <a:srgbClr val="FFFFFF"/>
                </a:solidFill>
                <a:cs typeface="Arial" panose="020B0604020202020204" pitchFamily="34" charset="0"/>
              </a:rPr>
              <a:t>Separate PPBE</a:t>
            </a:r>
            <a:endParaRPr lang="en-US" altLang="en-US" sz="1200" b="0">
              <a:cs typeface="Arial" panose="020B0604020202020204" pitchFamily="34" charset="0"/>
            </a:endParaRPr>
          </a:p>
          <a:p>
            <a:pPr algn="ctr">
              <a:lnSpc>
                <a:spcPts val="1125"/>
              </a:lnSpc>
              <a:spcBef>
                <a:spcPct val="0"/>
              </a:spcBef>
              <a:buClrTx/>
              <a:buSzTx/>
              <a:buFontTx/>
              <a:buNone/>
            </a:pPr>
            <a:r>
              <a:rPr lang="en-US" altLang="en-US" sz="1200">
                <a:solidFill>
                  <a:srgbClr val="FFFFFF"/>
                </a:solidFill>
                <a:cs typeface="Arial" panose="020B0604020202020204" pitchFamily="34" charset="0"/>
              </a:rPr>
              <a:t>process for</a:t>
            </a:r>
            <a:endParaRPr lang="en-US" altLang="en-US" sz="1200" b="0">
              <a:cs typeface="Arial" panose="020B0604020202020204" pitchFamily="34" charset="0"/>
            </a:endParaRPr>
          </a:p>
          <a:p>
            <a:pPr algn="ctr">
              <a:lnSpc>
                <a:spcPts val="1250"/>
              </a:lnSpc>
              <a:spcBef>
                <a:spcPts val="100"/>
              </a:spcBef>
              <a:buClrTx/>
              <a:buSzTx/>
              <a:buFontTx/>
              <a:buNone/>
            </a:pPr>
            <a:r>
              <a:rPr lang="en-US" altLang="en-US" sz="1200">
                <a:solidFill>
                  <a:srgbClr val="FFFFFF"/>
                </a:solidFill>
                <a:cs typeface="Arial" panose="020B0604020202020204" pitchFamily="34" charset="0"/>
              </a:rPr>
              <a:t>other T-38 owners</a:t>
            </a:r>
            <a:endParaRPr lang="en-US" altLang="en-US" sz="1200" b="0">
              <a:cs typeface="Arial" panose="020B0604020202020204" pitchFamily="34" charset="0"/>
            </a:endParaRPr>
          </a:p>
        </p:txBody>
      </p:sp>
      <p:sp>
        <p:nvSpPr>
          <p:cNvPr id="64540" name="object 28"/>
          <p:cNvSpPr>
            <a:spLocks/>
          </p:cNvSpPr>
          <p:nvPr/>
        </p:nvSpPr>
        <p:spPr bwMode="auto">
          <a:xfrm>
            <a:off x="6561138" y="3248025"/>
            <a:ext cx="0" cy="863600"/>
          </a:xfrm>
          <a:custGeom>
            <a:avLst/>
            <a:gdLst>
              <a:gd name="T0" fmla="*/ 0 h 863600"/>
              <a:gd name="T1" fmla="*/ 863523 h 863600"/>
              <a:gd name="T2" fmla="*/ 0 60000 65536"/>
              <a:gd name="T3" fmla="*/ 0 60000 65536"/>
            </a:gdLst>
            <a:ahLst/>
            <a:cxnLst>
              <a:cxn ang="T2">
                <a:pos x="0" y="T0"/>
              </a:cxn>
              <a:cxn ang="T3">
                <a:pos x="0" y="T1"/>
              </a:cxn>
            </a:cxnLst>
            <a:rect l="0" t="0" r="r" b="b"/>
            <a:pathLst>
              <a:path h="863600">
                <a:moveTo>
                  <a:pt x="0" y="0"/>
                </a:moveTo>
                <a:lnTo>
                  <a:pt x="0" y="863523"/>
                </a:lnTo>
              </a:path>
            </a:pathLst>
          </a:custGeom>
          <a:noFill/>
          <a:ln w="4318">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4541" name="object 29"/>
          <p:cNvSpPr>
            <a:spLocks/>
          </p:cNvSpPr>
          <p:nvPr/>
        </p:nvSpPr>
        <p:spPr bwMode="auto">
          <a:xfrm>
            <a:off x="5748338" y="4111625"/>
            <a:ext cx="1628775" cy="1428750"/>
          </a:xfrm>
          <a:custGeom>
            <a:avLst/>
            <a:gdLst>
              <a:gd name="T0" fmla="*/ 1480383 w 1630045"/>
              <a:gd name="T1" fmla="*/ 0 h 1427479"/>
              <a:gd name="T2" fmla="*/ 128995 w 1630045"/>
              <a:gd name="T3" fmla="*/ 598 h 1427479"/>
              <a:gd name="T4" fmla="*/ 87802 w 1630045"/>
              <a:gd name="T5" fmla="*/ 10829 h 1427479"/>
              <a:gd name="T6" fmla="*/ 52339 w 1630045"/>
              <a:gd name="T7" fmla="*/ 32219 h 1427479"/>
              <a:gd name="T8" fmla="*/ 24574 w 1630045"/>
              <a:gd name="T9" fmla="*/ 62780 h 1427479"/>
              <a:gd name="T10" fmla="*/ 6471 w 1630045"/>
              <a:gd name="T11" fmla="*/ 100521 h 1427479"/>
              <a:gd name="T12" fmla="*/ 0 w 1630045"/>
              <a:gd name="T13" fmla="*/ 143461 h 1427479"/>
              <a:gd name="T14" fmla="*/ 592 w 1630045"/>
              <a:gd name="T15" fmla="*/ 1304275 h 1427479"/>
              <a:gd name="T16" fmla="*/ 10719 w 1630045"/>
              <a:gd name="T17" fmla="*/ 1345880 h 1427479"/>
              <a:gd name="T18" fmla="*/ 31891 w 1630045"/>
              <a:gd name="T19" fmla="*/ 1381702 h 1427479"/>
              <a:gd name="T20" fmla="*/ 62147 w 1630045"/>
              <a:gd name="T21" fmla="*/ 1409750 h 1427479"/>
              <a:gd name="T22" fmla="*/ 99514 w 1630045"/>
              <a:gd name="T23" fmla="*/ 1428036 h 1427479"/>
              <a:gd name="T24" fmla="*/ 142031 w 1630045"/>
              <a:gd name="T25" fmla="*/ 1434574 h 1427479"/>
              <a:gd name="T26" fmla="*/ 1493419 w 1630045"/>
              <a:gd name="T27" fmla="*/ 1433978 h 1427479"/>
              <a:gd name="T28" fmla="*/ 1534611 w 1630045"/>
              <a:gd name="T29" fmla="*/ 1423746 h 1427479"/>
              <a:gd name="T30" fmla="*/ 1570075 w 1630045"/>
              <a:gd name="T31" fmla="*/ 1402355 h 1427479"/>
              <a:gd name="T32" fmla="*/ 1597839 w 1630045"/>
              <a:gd name="T33" fmla="*/ 1371794 h 1427479"/>
              <a:gd name="T34" fmla="*/ 1615943 w 1630045"/>
              <a:gd name="T35" fmla="*/ 1334052 h 1427479"/>
              <a:gd name="T36" fmla="*/ 1622414 w 1630045"/>
              <a:gd name="T37" fmla="*/ 1291112 h 1427479"/>
              <a:gd name="T38" fmla="*/ 1621821 w 1630045"/>
              <a:gd name="T39" fmla="*/ 130297 h 1427479"/>
              <a:gd name="T40" fmla="*/ 1611694 w 1630045"/>
              <a:gd name="T41" fmla="*/ 88694 h 1427479"/>
              <a:gd name="T42" fmla="*/ 1590522 w 1630045"/>
              <a:gd name="T43" fmla="*/ 52872 h 1427479"/>
              <a:gd name="T44" fmla="*/ 1560267 w 1630045"/>
              <a:gd name="T45" fmla="*/ 24824 h 1427479"/>
              <a:gd name="T46" fmla="*/ 1522899 w 1630045"/>
              <a:gd name="T47" fmla="*/ 6538 h 1427479"/>
              <a:gd name="T48" fmla="*/ 1480383 w 1630045"/>
              <a:gd name="T49" fmla="*/ 0 h 142747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630045" h="1427479">
                <a:moveTo>
                  <a:pt x="1487322" y="0"/>
                </a:moveTo>
                <a:lnTo>
                  <a:pt x="129601" y="592"/>
                </a:lnTo>
                <a:lnTo>
                  <a:pt x="88215" y="10769"/>
                </a:lnTo>
                <a:lnTo>
                  <a:pt x="52585" y="32045"/>
                </a:lnTo>
                <a:lnTo>
                  <a:pt x="24688" y="62444"/>
                </a:lnTo>
                <a:lnTo>
                  <a:pt x="6501" y="99987"/>
                </a:lnTo>
                <a:lnTo>
                  <a:pt x="0" y="142697"/>
                </a:lnTo>
                <a:lnTo>
                  <a:pt x="592" y="1297330"/>
                </a:lnTo>
                <a:lnTo>
                  <a:pt x="10767" y="1338713"/>
                </a:lnTo>
                <a:lnTo>
                  <a:pt x="32041" y="1374343"/>
                </a:lnTo>
                <a:lnTo>
                  <a:pt x="62439" y="1402241"/>
                </a:lnTo>
                <a:lnTo>
                  <a:pt x="99982" y="1420431"/>
                </a:lnTo>
                <a:lnTo>
                  <a:pt x="142697" y="1426933"/>
                </a:lnTo>
                <a:lnTo>
                  <a:pt x="1500418" y="1426341"/>
                </a:lnTo>
                <a:lnTo>
                  <a:pt x="1541804" y="1416164"/>
                </a:lnTo>
                <a:lnTo>
                  <a:pt x="1577434" y="1394887"/>
                </a:lnTo>
                <a:lnTo>
                  <a:pt x="1605330" y="1364489"/>
                </a:lnTo>
                <a:lnTo>
                  <a:pt x="1623518" y="1326946"/>
                </a:lnTo>
                <a:lnTo>
                  <a:pt x="1630019" y="1284236"/>
                </a:lnTo>
                <a:lnTo>
                  <a:pt x="1629426" y="129603"/>
                </a:lnTo>
                <a:lnTo>
                  <a:pt x="1619251" y="88220"/>
                </a:lnTo>
                <a:lnTo>
                  <a:pt x="1597977" y="52590"/>
                </a:lnTo>
                <a:lnTo>
                  <a:pt x="1567580" y="24692"/>
                </a:lnTo>
                <a:lnTo>
                  <a:pt x="1530036" y="6502"/>
                </a:lnTo>
                <a:lnTo>
                  <a:pt x="1487322"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4542" name="object 30"/>
          <p:cNvSpPr>
            <a:spLocks/>
          </p:cNvSpPr>
          <p:nvPr/>
        </p:nvSpPr>
        <p:spPr bwMode="auto">
          <a:xfrm>
            <a:off x="5748338" y="4111625"/>
            <a:ext cx="1628775" cy="1428750"/>
          </a:xfrm>
          <a:custGeom>
            <a:avLst/>
            <a:gdLst>
              <a:gd name="T0" fmla="*/ 0 w 1630045"/>
              <a:gd name="T1" fmla="*/ 143461 h 1427479"/>
              <a:gd name="T2" fmla="*/ 6471 w 1630045"/>
              <a:gd name="T3" fmla="*/ 100521 h 1427479"/>
              <a:gd name="T4" fmla="*/ 24574 w 1630045"/>
              <a:gd name="T5" fmla="*/ 62780 h 1427479"/>
              <a:gd name="T6" fmla="*/ 52339 w 1630045"/>
              <a:gd name="T7" fmla="*/ 32219 h 1427479"/>
              <a:gd name="T8" fmla="*/ 87802 w 1630045"/>
              <a:gd name="T9" fmla="*/ 10829 h 1427479"/>
              <a:gd name="T10" fmla="*/ 128995 w 1630045"/>
              <a:gd name="T11" fmla="*/ 598 h 1427479"/>
              <a:gd name="T12" fmla="*/ 1480383 w 1630045"/>
              <a:gd name="T13" fmla="*/ 0 h 1427479"/>
              <a:gd name="T14" fmla="*/ 1495004 w 1630045"/>
              <a:gd name="T15" fmla="*/ 752 h 1427479"/>
              <a:gd name="T16" fmla="*/ 1536023 w 1630045"/>
              <a:gd name="T17" fmla="*/ 11424 h 1427479"/>
              <a:gd name="T18" fmla="*/ 1571239 w 1630045"/>
              <a:gd name="T19" fmla="*/ 33185 h 1427479"/>
              <a:gd name="T20" fmla="*/ 1598687 w 1630045"/>
              <a:gd name="T21" fmla="*/ 64047 h 1427479"/>
              <a:gd name="T22" fmla="*/ 1616399 w 1630045"/>
              <a:gd name="T23" fmla="*/ 102017 h 1427479"/>
              <a:gd name="T24" fmla="*/ 1622414 w 1630045"/>
              <a:gd name="T25" fmla="*/ 1291112 h 1427479"/>
              <a:gd name="T26" fmla="*/ 1621673 w 1630045"/>
              <a:gd name="T27" fmla="*/ 1305882 h 1427479"/>
              <a:gd name="T28" fmla="*/ 1611105 w 1630045"/>
              <a:gd name="T29" fmla="*/ 1347306 h 1427479"/>
              <a:gd name="T30" fmla="*/ 1589564 w 1630045"/>
              <a:gd name="T31" fmla="*/ 1382878 h 1427479"/>
              <a:gd name="T32" fmla="*/ 1559011 w 1630045"/>
              <a:gd name="T33" fmla="*/ 1410604 h 1427479"/>
              <a:gd name="T34" fmla="*/ 1521420 w 1630045"/>
              <a:gd name="T35" fmla="*/ 1428495 h 1427479"/>
              <a:gd name="T36" fmla="*/ 142031 w 1630045"/>
              <a:gd name="T37" fmla="*/ 1434574 h 1427479"/>
              <a:gd name="T38" fmla="*/ 127409 w 1630045"/>
              <a:gd name="T39" fmla="*/ 1433822 h 1427479"/>
              <a:gd name="T40" fmla="*/ 86391 w 1630045"/>
              <a:gd name="T41" fmla="*/ 1423148 h 1427479"/>
              <a:gd name="T42" fmla="*/ 51174 w 1630045"/>
              <a:gd name="T43" fmla="*/ 1401386 h 1427479"/>
              <a:gd name="T44" fmla="*/ 23726 w 1630045"/>
              <a:gd name="T45" fmla="*/ 1370527 h 1427479"/>
              <a:gd name="T46" fmla="*/ 6015 w 1630045"/>
              <a:gd name="T47" fmla="*/ 1332555 h 1427479"/>
              <a:gd name="T48" fmla="*/ 0 w 1630045"/>
              <a:gd name="T49" fmla="*/ 143461 h 142747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630045" h="1427479">
                <a:moveTo>
                  <a:pt x="0" y="142697"/>
                </a:moveTo>
                <a:lnTo>
                  <a:pt x="6501" y="99987"/>
                </a:lnTo>
                <a:lnTo>
                  <a:pt x="24688" y="62444"/>
                </a:lnTo>
                <a:lnTo>
                  <a:pt x="52585" y="32045"/>
                </a:lnTo>
                <a:lnTo>
                  <a:pt x="88215" y="10769"/>
                </a:lnTo>
                <a:lnTo>
                  <a:pt x="129601" y="592"/>
                </a:lnTo>
                <a:lnTo>
                  <a:pt x="1487322" y="0"/>
                </a:lnTo>
                <a:lnTo>
                  <a:pt x="1502012" y="746"/>
                </a:lnTo>
                <a:lnTo>
                  <a:pt x="1543223" y="11364"/>
                </a:lnTo>
                <a:lnTo>
                  <a:pt x="1578604" y="33010"/>
                </a:lnTo>
                <a:lnTo>
                  <a:pt x="1606180" y="63705"/>
                </a:lnTo>
                <a:lnTo>
                  <a:pt x="1623974" y="101473"/>
                </a:lnTo>
                <a:lnTo>
                  <a:pt x="1630019" y="1284236"/>
                </a:lnTo>
                <a:lnTo>
                  <a:pt x="1629272" y="1298925"/>
                </a:lnTo>
                <a:lnTo>
                  <a:pt x="1618656" y="1340132"/>
                </a:lnTo>
                <a:lnTo>
                  <a:pt x="1597013" y="1375513"/>
                </a:lnTo>
                <a:lnTo>
                  <a:pt x="1566319" y="1403091"/>
                </a:lnTo>
                <a:lnTo>
                  <a:pt x="1528551" y="1420887"/>
                </a:lnTo>
                <a:lnTo>
                  <a:pt x="142697" y="1426933"/>
                </a:lnTo>
                <a:lnTo>
                  <a:pt x="128006" y="1426186"/>
                </a:lnTo>
                <a:lnTo>
                  <a:pt x="86796" y="1415568"/>
                </a:lnTo>
                <a:lnTo>
                  <a:pt x="51414" y="1393923"/>
                </a:lnTo>
                <a:lnTo>
                  <a:pt x="23839" y="1363228"/>
                </a:lnTo>
                <a:lnTo>
                  <a:pt x="6045" y="1325460"/>
                </a:lnTo>
                <a:lnTo>
                  <a:pt x="0" y="142697"/>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4543" name="object 31"/>
          <p:cNvSpPr txBox="1">
            <a:spLocks noChangeArrowheads="1"/>
          </p:cNvSpPr>
          <p:nvPr/>
        </p:nvSpPr>
        <p:spPr bwMode="auto">
          <a:xfrm>
            <a:off x="5884863" y="4262438"/>
            <a:ext cx="1357312" cy="1125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6000"/>
              </a:lnSpc>
              <a:spcBef>
                <a:spcPct val="0"/>
              </a:spcBef>
              <a:buClrTx/>
              <a:buSzTx/>
              <a:buFontTx/>
              <a:buNone/>
            </a:pPr>
            <a:r>
              <a:rPr lang="en-US" altLang="en-US" sz="1200">
                <a:solidFill>
                  <a:srgbClr val="FFFFFF"/>
                </a:solidFill>
                <a:cs typeface="Arial" panose="020B0604020202020204" pitchFamily="34" charset="0"/>
              </a:rPr>
              <a:t>Separate Planning Programming Budgeting and Execution (PPBE) process for APT derivative use capabilities</a:t>
            </a:r>
            <a:endParaRPr lang="en-US" altLang="en-US" sz="1200" b="0">
              <a:cs typeface="Arial" panose="020B0604020202020204" pitchFamily="34" charset="0"/>
            </a:endParaRPr>
          </a:p>
        </p:txBody>
      </p:sp>
      <p:sp>
        <p:nvSpPr>
          <p:cNvPr id="64544" name="object 32"/>
          <p:cNvSpPr>
            <a:spLocks/>
          </p:cNvSpPr>
          <p:nvPr/>
        </p:nvSpPr>
        <p:spPr bwMode="auto">
          <a:xfrm>
            <a:off x="6557963" y="3248025"/>
            <a:ext cx="1514475" cy="908050"/>
          </a:xfrm>
          <a:custGeom>
            <a:avLst/>
            <a:gdLst>
              <a:gd name="T0" fmla="*/ 0 w 1513840"/>
              <a:gd name="T1" fmla="*/ 0 h 906779"/>
              <a:gd name="T2" fmla="*/ 0 w 1513840"/>
              <a:gd name="T3" fmla="*/ 456935 h 906779"/>
              <a:gd name="T4" fmla="*/ 1517449 w 1513840"/>
              <a:gd name="T5" fmla="*/ 456935 h 906779"/>
              <a:gd name="T6" fmla="*/ 1517449 w 1513840"/>
              <a:gd name="T7" fmla="*/ 913869 h 9067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13840" h="906779">
                <a:moveTo>
                  <a:pt x="0" y="0"/>
                </a:moveTo>
                <a:lnTo>
                  <a:pt x="0" y="453110"/>
                </a:lnTo>
                <a:lnTo>
                  <a:pt x="1513636" y="453110"/>
                </a:lnTo>
                <a:lnTo>
                  <a:pt x="1513636" y="906221"/>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4545" name="object 33"/>
          <p:cNvSpPr>
            <a:spLocks/>
          </p:cNvSpPr>
          <p:nvPr/>
        </p:nvSpPr>
        <p:spPr bwMode="auto">
          <a:xfrm>
            <a:off x="7624763" y="4154488"/>
            <a:ext cx="895350" cy="896937"/>
          </a:xfrm>
          <a:custGeom>
            <a:avLst/>
            <a:gdLst>
              <a:gd name="T0" fmla="*/ 799759 w 896620"/>
              <a:gd name="T1" fmla="*/ 0 h 896620"/>
              <a:gd name="T2" fmla="*/ 74701 w 896620"/>
              <a:gd name="T3" fmla="*/ 1132 h 896620"/>
              <a:gd name="T4" fmla="*/ 36511 w 896620"/>
              <a:gd name="T5" fmla="*/ 17232 h 896620"/>
              <a:gd name="T6" fmla="*/ 9956 w 896620"/>
              <a:gd name="T7" fmla="*/ 48467 h 896620"/>
              <a:gd name="T8" fmla="*/ 0 w 896620"/>
              <a:gd name="T9" fmla="*/ 89815 h 896620"/>
              <a:gd name="T10" fmla="*/ 1096 w 896620"/>
              <a:gd name="T11" fmla="*/ 808314 h 896620"/>
              <a:gd name="T12" fmla="*/ 9826 w 896620"/>
              <a:gd name="T13" fmla="*/ 849406 h 896620"/>
              <a:gd name="T14" fmla="*/ 36287 w 896620"/>
              <a:gd name="T15" fmla="*/ 880722 h 896620"/>
              <a:gd name="T16" fmla="*/ 74419 w 896620"/>
              <a:gd name="T17" fmla="*/ 896936 h 896620"/>
              <a:gd name="T18" fmla="*/ 88864 w 896620"/>
              <a:gd name="T19" fmla="*/ 898115 h 896620"/>
              <a:gd name="T20" fmla="*/ 813922 w 896620"/>
              <a:gd name="T21" fmla="*/ 896995 h 896620"/>
              <a:gd name="T22" fmla="*/ 852112 w 896620"/>
              <a:gd name="T23" fmla="*/ 880895 h 896620"/>
              <a:gd name="T24" fmla="*/ 878668 w 896620"/>
              <a:gd name="T25" fmla="*/ 849660 h 896620"/>
              <a:gd name="T26" fmla="*/ 888624 w 896620"/>
              <a:gd name="T27" fmla="*/ 808314 h 896620"/>
              <a:gd name="T28" fmla="*/ 887524 w 896620"/>
              <a:gd name="T29" fmla="*/ 89815 h 896620"/>
              <a:gd name="T30" fmla="*/ 878794 w 896620"/>
              <a:gd name="T31" fmla="*/ 48713 h 896620"/>
              <a:gd name="T32" fmla="*/ 852331 w 896620"/>
              <a:gd name="T33" fmla="*/ 17395 h 896620"/>
              <a:gd name="T34" fmla="*/ 814203 w 896620"/>
              <a:gd name="T35" fmla="*/ 1177 h 896620"/>
              <a:gd name="T36" fmla="*/ 799759 w 896620"/>
              <a:gd name="T37" fmla="*/ 0 h 89662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96620" h="896620">
                <a:moveTo>
                  <a:pt x="806589" y="0"/>
                </a:moveTo>
                <a:lnTo>
                  <a:pt x="75339" y="1132"/>
                </a:lnTo>
                <a:lnTo>
                  <a:pt x="36823" y="17196"/>
                </a:lnTo>
                <a:lnTo>
                  <a:pt x="10040" y="48365"/>
                </a:lnTo>
                <a:lnTo>
                  <a:pt x="0" y="89623"/>
                </a:lnTo>
                <a:lnTo>
                  <a:pt x="1108" y="806602"/>
                </a:lnTo>
                <a:lnTo>
                  <a:pt x="9910" y="847606"/>
                </a:lnTo>
                <a:lnTo>
                  <a:pt x="36598" y="878856"/>
                </a:lnTo>
                <a:lnTo>
                  <a:pt x="75055" y="895035"/>
                </a:lnTo>
                <a:lnTo>
                  <a:pt x="89623" y="896213"/>
                </a:lnTo>
                <a:lnTo>
                  <a:pt x="820873" y="895094"/>
                </a:lnTo>
                <a:lnTo>
                  <a:pt x="859390" y="879029"/>
                </a:lnTo>
                <a:lnTo>
                  <a:pt x="886172" y="847860"/>
                </a:lnTo>
                <a:lnTo>
                  <a:pt x="896213" y="806602"/>
                </a:lnTo>
                <a:lnTo>
                  <a:pt x="895104" y="89623"/>
                </a:lnTo>
                <a:lnTo>
                  <a:pt x="886300" y="48611"/>
                </a:lnTo>
                <a:lnTo>
                  <a:pt x="859611" y="17359"/>
                </a:lnTo>
                <a:lnTo>
                  <a:pt x="821157" y="1177"/>
                </a:lnTo>
                <a:lnTo>
                  <a:pt x="806589"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4546" name="object 34"/>
          <p:cNvSpPr>
            <a:spLocks/>
          </p:cNvSpPr>
          <p:nvPr/>
        </p:nvSpPr>
        <p:spPr bwMode="auto">
          <a:xfrm>
            <a:off x="7624763" y="4154488"/>
            <a:ext cx="895350" cy="896937"/>
          </a:xfrm>
          <a:custGeom>
            <a:avLst/>
            <a:gdLst>
              <a:gd name="T0" fmla="*/ 0 w 896620"/>
              <a:gd name="T1" fmla="*/ 89815 h 896620"/>
              <a:gd name="T2" fmla="*/ 9956 w 896620"/>
              <a:gd name="T3" fmla="*/ 48467 h 896620"/>
              <a:gd name="T4" fmla="*/ 36511 w 896620"/>
              <a:gd name="T5" fmla="*/ 17232 h 896620"/>
              <a:gd name="T6" fmla="*/ 74701 w 896620"/>
              <a:gd name="T7" fmla="*/ 1132 h 896620"/>
              <a:gd name="T8" fmla="*/ 799759 w 896620"/>
              <a:gd name="T9" fmla="*/ 0 h 896620"/>
              <a:gd name="T10" fmla="*/ 814203 w 896620"/>
              <a:gd name="T11" fmla="*/ 1177 h 896620"/>
              <a:gd name="T12" fmla="*/ 852331 w 896620"/>
              <a:gd name="T13" fmla="*/ 17395 h 896620"/>
              <a:gd name="T14" fmla="*/ 878794 w 896620"/>
              <a:gd name="T15" fmla="*/ 48713 h 896620"/>
              <a:gd name="T16" fmla="*/ 888624 w 896620"/>
              <a:gd name="T17" fmla="*/ 808314 h 896620"/>
              <a:gd name="T18" fmla="*/ 887456 w 896620"/>
              <a:gd name="T19" fmla="*/ 822910 h 896620"/>
              <a:gd name="T20" fmla="*/ 871415 w 896620"/>
              <a:gd name="T21" fmla="*/ 861443 h 896620"/>
              <a:gd name="T22" fmla="*/ 840429 w 896620"/>
              <a:gd name="T23" fmla="*/ 888192 h 896620"/>
              <a:gd name="T24" fmla="*/ 88864 w 896620"/>
              <a:gd name="T25" fmla="*/ 898115 h 896620"/>
              <a:gd name="T26" fmla="*/ 74419 w 896620"/>
              <a:gd name="T27" fmla="*/ 896936 h 896620"/>
              <a:gd name="T28" fmla="*/ 36287 w 896620"/>
              <a:gd name="T29" fmla="*/ 880722 h 896620"/>
              <a:gd name="T30" fmla="*/ 9826 w 896620"/>
              <a:gd name="T31" fmla="*/ 849406 h 896620"/>
              <a:gd name="T32" fmla="*/ 0 w 896620"/>
              <a:gd name="T33" fmla="*/ 89815 h 8966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96620" h="896620">
                <a:moveTo>
                  <a:pt x="0" y="89623"/>
                </a:moveTo>
                <a:lnTo>
                  <a:pt x="10040" y="48365"/>
                </a:lnTo>
                <a:lnTo>
                  <a:pt x="36823" y="17196"/>
                </a:lnTo>
                <a:lnTo>
                  <a:pt x="75339" y="1132"/>
                </a:lnTo>
                <a:lnTo>
                  <a:pt x="806589" y="0"/>
                </a:lnTo>
                <a:lnTo>
                  <a:pt x="821157" y="1177"/>
                </a:lnTo>
                <a:lnTo>
                  <a:pt x="859611" y="17359"/>
                </a:lnTo>
                <a:lnTo>
                  <a:pt x="886300" y="48611"/>
                </a:lnTo>
                <a:lnTo>
                  <a:pt x="896213" y="806602"/>
                </a:lnTo>
                <a:lnTo>
                  <a:pt x="895036" y="821166"/>
                </a:lnTo>
                <a:lnTo>
                  <a:pt x="878858" y="859619"/>
                </a:lnTo>
                <a:lnTo>
                  <a:pt x="847607" y="886310"/>
                </a:lnTo>
                <a:lnTo>
                  <a:pt x="89623" y="896213"/>
                </a:lnTo>
                <a:lnTo>
                  <a:pt x="75055" y="895035"/>
                </a:lnTo>
                <a:lnTo>
                  <a:pt x="36598" y="878856"/>
                </a:lnTo>
                <a:lnTo>
                  <a:pt x="9910" y="847606"/>
                </a:lnTo>
                <a:lnTo>
                  <a:pt x="0" y="89623"/>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4547" name="object 35"/>
          <p:cNvSpPr txBox="1">
            <a:spLocks noChangeArrowheads="1"/>
          </p:cNvSpPr>
          <p:nvPr/>
        </p:nvSpPr>
        <p:spPr bwMode="auto">
          <a:xfrm>
            <a:off x="7732713" y="4513263"/>
            <a:ext cx="67945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FFFFFF"/>
                </a:solidFill>
                <a:cs typeface="Arial" panose="020B0604020202020204" pitchFamily="34" charset="0"/>
              </a:rPr>
              <a:t>IOC 2023</a:t>
            </a:r>
            <a:endParaRPr lang="en-US" altLang="en-US" sz="1200" b="0">
              <a:cs typeface="Arial" panose="020B0604020202020204" pitchFamily="34" charset="0"/>
            </a:endParaRPr>
          </a:p>
        </p:txBody>
      </p:sp>
      <p:sp>
        <p:nvSpPr>
          <p:cNvPr id="38" name="object 38"/>
          <p:cNvSpPr>
            <a:spLocks noGrp="1"/>
          </p:cNvSpPr>
          <p:nvPr>
            <p:ph type="sldNum" sz="quarter" idx="11"/>
          </p:nvPr>
        </p:nvSpPr>
        <p:spPr>
          <a:xfrm>
            <a:off x="8872538" y="6578600"/>
            <a:ext cx="192087" cy="152400"/>
          </a:xfrm>
        </p:spPr>
        <p:txBody>
          <a:bodyPr lIns="0" tIns="0" rIns="0" bIns="0" rtlCol="0">
            <a:spAutoFit/>
          </a:bodyPr>
          <a:lstStyle/>
          <a:p>
            <a:pPr marL="25400">
              <a:defRPr/>
            </a:pPr>
            <a:fld id="{8E6B858F-FC17-4A80-9670-F6F366D95194}" type="slidenum">
              <a:rPr spc="-10" dirty="0"/>
              <a:pPr marL="25400">
                <a:defRPr/>
              </a:pPr>
              <a:t>16</a:t>
            </a:fld>
            <a:endParaRPr spc="-10" dirty="0"/>
          </a:p>
        </p:txBody>
      </p:sp>
      <p:sp>
        <p:nvSpPr>
          <p:cNvPr id="64549" name="TextBox 53"/>
          <p:cNvSpPr txBox="1">
            <a:spLocks noChangeArrowheads="1"/>
          </p:cNvSpPr>
          <p:nvPr/>
        </p:nvSpPr>
        <p:spPr bwMode="auto">
          <a:xfrm>
            <a:off x="395288" y="5965825"/>
            <a:ext cx="8377237" cy="400050"/>
          </a:xfrm>
          <a:prstGeom prst="rect">
            <a:avLst/>
          </a:prstGeom>
          <a:solidFill>
            <a:srgbClr val="FFFF00"/>
          </a:solidFill>
          <a:ln w="9525">
            <a:solidFill>
              <a:schemeClr val="tx1"/>
            </a:solidFill>
            <a:miter lim="800000"/>
            <a:headEnd/>
            <a:tailEnd/>
          </a:ln>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b="0"/>
              <a:t>See Notes Page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563563" y="0"/>
            <a:ext cx="8243887" cy="1219200"/>
          </a:xfrm>
        </p:spPr>
        <p:txBody>
          <a:bodyPr/>
          <a:lstStyle/>
          <a:p>
            <a:r>
              <a:rPr lang="en-US" altLang="en-US"/>
              <a:t>Acquisition Strategy </a:t>
            </a:r>
            <a:br>
              <a:rPr lang="en-US" altLang="en-US"/>
            </a:br>
            <a:r>
              <a:rPr lang="en-US" altLang="en-US" sz="2000"/>
              <a:t>Alt Sample Framing Assumptions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62228019"/>
              </p:ext>
            </p:extLst>
          </p:nvPr>
        </p:nvGraphicFramePr>
        <p:xfrm>
          <a:off x="461328" y="1062356"/>
          <a:ext cx="7566024" cy="4521200"/>
        </p:xfrm>
        <a:graphic>
          <a:graphicData uri="http://schemas.openxmlformats.org/drawingml/2006/table">
            <a:tbl>
              <a:tblPr firstRow="1" bandRow="1">
                <a:tableStyleId>{5C22544A-7EE6-4342-B048-85BDC9FD1C3A}</a:tableStyleId>
              </a:tblPr>
              <a:tblGrid>
                <a:gridCol w="1679467">
                  <a:extLst>
                    <a:ext uri="{9D8B030D-6E8A-4147-A177-3AD203B41FA5}">
                      <a16:colId xmlns:a16="http://schemas.microsoft.com/office/drawing/2014/main" val="20000"/>
                    </a:ext>
                  </a:extLst>
                </a:gridCol>
                <a:gridCol w="2102691">
                  <a:extLst>
                    <a:ext uri="{9D8B030D-6E8A-4147-A177-3AD203B41FA5}">
                      <a16:colId xmlns:a16="http://schemas.microsoft.com/office/drawing/2014/main" val="20001"/>
                    </a:ext>
                  </a:extLst>
                </a:gridCol>
                <a:gridCol w="2318577">
                  <a:extLst>
                    <a:ext uri="{9D8B030D-6E8A-4147-A177-3AD203B41FA5}">
                      <a16:colId xmlns:a16="http://schemas.microsoft.com/office/drawing/2014/main" val="20002"/>
                    </a:ext>
                  </a:extLst>
                </a:gridCol>
                <a:gridCol w="1465289">
                  <a:extLst>
                    <a:ext uri="{9D8B030D-6E8A-4147-A177-3AD203B41FA5}">
                      <a16:colId xmlns:a16="http://schemas.microsoft.com/office/drawing/2014/main" val="20003"/>
                    </a:ext>
                  </a:extLst>
                </a:gridCol>
              </a:tblGrid>
              <a:tr h="370840">
                <a:tc>
                  <a:txBody>
                    <a:bodyPr/>
                    <a:lstStyle/>
                    <a:p>
                      <a:r>
                        <a:rPr lang="en-US" dirty="0"/>
                        <a:t>Assumption*</a:t>
                      </a:r>
                    </a:p>
                  </a:txBody>
                  <a:tcPr marL="91434" marR="91434"/>
                </a:tc>
                <a:tc>
                  <a:txBody>
                    <a:bodyPr/>
                    <a:lstStyle/>
                    <a:p>
                      <a:r>
                        <a:rPr lang="en-US" dirty="0"/>
                        <a:t>Implications**</a:t>
                      </a:r>
                    </a:p>
                  </a:txBody>
                  <a:tcPr marL="91434" marR="91434"/>
                </a:tc>
                <a:tc>
                  <a:txBody>
                    <a:bodyPr/>
                    <a:lstStyle/>
                    <a:p>
                      <a:r>
                        <a:rPr lang="en-US" dirty="0"/>
                        <a:t>Expectations***</a:t>
                      </a:r>
                    </a:p>
                  </a:txBody>
                  <a:tcPr marL="91434" marR="91434"/>
                </a:tc>
                <a:tc>
                  <a:txBody>
                    <a:bodyPr/>
                    <a:lstStyle/>
                    <a:p>
                      <a:r>
                        <a:rPr lang="en-US" dirty="0"/>
                        <a:t>Metric****</a:t>
                      </a:r>
                    </a:p>
                  </a:txBody>
                  <a:tcPr marL="91434" marR="91434"/>
                </a:tc>
                <a:extLst>
                  <a:ext uri="{0D108BD9-81ED-4DB2-BD59-A6C34878D82A}">
                    <a16:rowId xmlns:a16="http://schemas.microsoft.com/office/drawing/2014/main" val="10000"/>
                  </a:ext>
                </a:extLst>
              </a:tr>
              <a:tr h="370840">
                <a:tc>
                  <a:txBody>
                    <a:bodyPr/>
                    <a:lstStyle/>
                    <a:p>
                      <a:r>
                        <a:rPr lang="en-US" sz="1600" dirty="0"/>
                        <a:t>Design is Mature</a:t>
                      </a:r>
                    </a:p>
                  </a:txBody>
                  <a:tcPr marL="91434" marR="91434"/>
                </a:tc>
                <a:tc>
                  <a:txBody>
                    <a:bodyPr/>
                    <a:lstStyle/>
                    <a:p>
                      <a:r>
                        <a:rPr lang="en-US" sz="1600" dirty="0"/>
                        <a:t>Production</a:t>
                      </a:r>
                      <a:r>
                        <a:rPr lang="en-US" sz="1600" baseline="0" dirty="0"/>
                        <a:t> concurrency possible</a:t>
                      </a:r>
                      <a:endParaRPr lang="en-US" sz="1600" dirty="0"/>
                    </a:p>
                  </a:txBody>
                  <a:tcPr marL="91434" marR="91434"/>
                </a:tc>
                <a:tc>
                  <a:txBody>
                    <a:bodyPr/>
                    <a:lstStyle/>
                    <a:p>
                      <a:r>
                        <a:rPr lang="en-US" sz="1600" dirty="0"/>
                        <a:t>Schedule</a:t>
                      </a:r>
                      <a:r>
                        <a:rPr lang="en-US" sz="1600" baseline="0" dirty="0"/>
                        <a:t> to IOC will be achieved</a:t>
                      </a:r>
                      <a:endParaRPr lang="en-US" sz="1600" dirty="0"/>
                    </a:p>
                  </a:txBody>
                  <a:tcPr marL="91434" marR="9143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cap="none" normalizeH="0" baseline="0" dirty="0">
                          <a:ln>
                            <a:noFill/>
                          </a:ln>
                          <a:solidFill>
                            <a:schemeClr val="tx1"/>
                          </a:solidFill>
                          <a:effectLst/>
                          <a:latin typeface="Arial" charset="0"/>
                        </a:rPr>
                        <a:t>Schedule growth below historical median</a:t>
                      </a:r>
                    </a:p>
                  </a:txBody>
                  <a:tcPr marL="91434" marR="91434"/>
                </a:tc>
                <a:extLst>
                  <a:ext uri="{0D108BD9-81ED-4DB2-BD59-A6C34878D82A}">
                    <a16:rowId xmlns:a16="http://schemas.microsoft.com/office/drawing/2014/main" val="10001"/>
                  </a:ext>
                </a:extLst>
              </a:tr>
              <a:tr h="370840">
                <a:tc>
                  <a:txBody>
                    <a:bodyPr/>
                    <a:lstStyle/>
                    <a:p>
                      <a:r>
                        <a:rPr lang="en-US" sz="1600" b="0" i="0" u="none" strike="noStrike" kern="1200" baseline="0" dirty="0">
                          <a:solidFill>
                            <a:schemeClr val="dk1"/>
                          </a:solidFill>
                          <a:latin typeface="+mn-lt"/>
                          <a:ea typeface="+mn-ea"/>
                          <a:cs typeface="+mn-cs"/>
                        </a:rPr>
                        <a:t>Threat levels will not change much in the next 5 years </a:t>
                      </a:r>
                      <a:endParaRPr lang="en-US" dirty="0"/>
                    </a:p>
                  </a:txBody>
                  <a:tcPr marL="91434" marR="91434"/>
                </a:tc>
                <a:tc>
                  <a:txBody>
                    <a:bodyPr/>
                    <a:lstStyle/>
                    <a:p>
                      <a:r>
                        <a:rPr lang="en-US" sz="1600" dirty="0"/>
                        <a:t>Capability</a:t>
                      </a:r>
                      <a:r>
                        <a:rPr lang="en-US" sz="1600" baseline="0" dirty="0"/>
                        <a:t> changes unlikely</a:t>
                      </a:r>
                      <a:endParaRPr lang="en-US" sz="1600" dirty="0"/>
                    </a:p>
                  </a:txBody>
                  <a:tcPr marL="91434" marR="91434"/>
                </a:tc>
                <a:tc>
                  <a:txBody>
                    <a:bodyPr/>
                    <a:lstStyle/>
                    <a:p>
                      <a:r>
                        <a:rPr lang="en-US" sz="1600" dirty="0"/>
                        <a:t>Costs to  stay on track</a:t>
                      </a:r>
                    </a:p>
                  </a:txBody>
                  <a:tcPr marL="91434" marR="91434"/>
                </a:tc>
                <a:tc>
                  <a:txBody>
                    <a:bodyPr/>
                    <a:lstStyle/>
                    <a:p>
                      <a:endParaRPr lang="en-US" dirty="0"/>
                    </a:p>
                  </a:txBody>
                  <a:tcPr marL="91434" marR="91434"/>
                </a:tc>
                <a:extLst>
                  <a:ext uri="{0D108BD9-81ED-4DB2-BD59-A6C34878D82A}">
                    <a16:rowId xmlns:a16="http://schemas.microsoft.com/office/drawing/2014/main" val="10002"/>
                  </a:ext>
                </a:extLst>
              </a:tr>
              <a:tr h="370840">
                <a:tc>
                  <a:txBody>
                    <a:bodyPr/>
                    <a:lstStyle/>
                    <a:p>
                      <a:r>
                        <a:rPr lang="en-US" sz="1600" b="0" i="0" u="none" strike="noStrike" kern="1200" baseline="0" dirty="0">
                          <a:solidFill>
                            <a:schemeClr val="dk1"/>
                          </a:solidFill>
                          <a:latin typeface="+mn-lt"/>
                          <a:ea typeface="+mn-ea"/>
                          <a:cs typeface="+mn-cs"/>
                        </a:rPr>
                        <a:t>Commercial demand will reduce unit cost</a:t>
                      </a:r>
                      <a:endParaRPr lang="en-US" dirty="0"/>
                    </a:p>
                  </a:txBody>
                  <a:tcPr marL="91434" marR="91434"/>
                </a:tc>
                <a:tc>
                  <a:txBody>
                    <a:bodyPr/>
                    <a:lstStyle/>
                    <a:p>
                      <a:r>
                        <a:rPr lang="en-US" sz="1600" dirty="0"/>
                        <a:t>Production cost Est is realistic</a:t>
                      </a:r>
                    </a:p>
                  </a:txBody>
                  <a:tcPr marL="91434" marR="91434"/>
                </a:tc>
                <a:tc>
                  <a:txBody>
                    <a:bodyPr/>
                    <a:lstStyle/>
                    <a:p>
                      <a:r>
                        <a:rPr lang="en-US" sz="1600" dirty="0"/>
                        <a:t>No additional funding needed nor cost growth</a:t>
                      </a:r>
                    </a:p>
                  </a:txBody>
                  <a:tcPr marL="91434" marR="91434"/>
                </a:tc>
                <a:tc>
                  <a:txBody>
                    <a:bodyPr/>
                    <a:lstStyle/>
                    <a:p>
                      <a:endParaRPr lang="en-US" dirty="0"/>
                    </a:p>
                  </a:txBody>
                  <a:tcPr marL="91434" marR="91434"/>
                </a:tc>
                <a:extLst>
                  <a:ext uri="{0D108BD9-81ED-4DB2-BD59-A6C34878D82A}">
                    <a16:rowId xmlns:a16="http://schemas.microsoft.com/office/drawing/2014/main" val="10003"/>
                  </a:ext>
                </a:extLst>
              </a:tr>
              <a:tr h="370840">
                <a:tc>
                  <a:txBody>
                    <a:bodyPr/>
                    <a:lstStyle/>
                    <a:p>
                      <a:r>
                        <a:rPr lang="en-US" sz="1600" dirty="0"/>
                        <a:t>Schedule Incentive will motivate </a:t>
                      </a:r>
                      <a:r>
                        <a:rPr lang="en-US" sz="1600" dirty="0" err="1"/>
                        <a:t>Ktr</a:t>
                      </a:r>
                      <a:endParaRPr lang="en-US" sz="1600" dirty="0"/>
                    </a:p>
                  </a:txBody>
                  <a:tcPr marL="91434" marR="91434"/>
                </a:tc>
                <a:tc>
                  <a:txBody>
                    <a:bodyPr/>
                    <a:lstStyle/>
                    <a:p>
                      <a:r>
                        <a:rPr lang="en-US" sz="1600" dirty="0"/>
                        <a:t>Schedule will be achieved</a:t>
                      </a:r>
                    </a:p>
                  </a:txBody>
                  <a:tcPr marL="91434" marR="91434"/>
                </a:tc>
                <a:tc>
                  <a:txBody>
                    <a:bodyPr/>
                    <a:lstStyle/>
                    <a:p>
                      <a:r>
                        <a:rPr lang="en-US" sz="1600" dirty="0"/>
                        <a:t>Warfighter</a:t>
                      </a:r>
                      <a:r>
                        <a:rPr lang="en-US" sz="1600" baseline="0" dirty="0"/>
                        <a:t> IOC date will be met</a:t>
                      </a:r>
                      <a:endParaRPr lang="en-US" sz="1600" dirty="0"/>
                    </a:p>
                  </a:txBody>
                  <a:tcPr marL="91434" marR="91434"/>
                </a:tc>
                <a:tc>
                  <a:txBody>
                    <a:bodyPr/>
                    <a:lstStyle/>
                    <a:p>
                      <a:endParaRPr lang="en-US" dirty="0"/>
                    </a:p>
                  </a:txBody>
                  <a:tcPr marL="91434" marR="91434"/>
                </a:tc>
                <a:extLst>
                  <a:ext uri="{0D108BD9-81ED-4DB2-BD59-A6C34878D82A}">
                    <a16:rowId xmlns:a16="http://schemas.microsoft.com/office/drawing/2014/main" val="10004"/>
                  </a:ext>
                </a:extLst>
              </a:tr>
              <a:tr h="370840">
                <a:tc gridSpan="4">
                  <a:txBody>
                    <a:bodyPr/>
                    <a:lstStyle/>
                    <a:p>
                      <a:pPr lvl="1"/>
                      <a:endParaRPr lang="en-US" altLang="en-US" sz="1600" dirty="0">
                        <a:solidFill>
                          <a:srgbClr val="7030A0"/>
                        </a:solidFill>
                      </a:endParaRPr>
                    </a:p>
                  </a:txBody>
                  <a:tcPr marL="91434" marR="91434"/>
                </a:tc>
                <a:tc hMerge="1">
                  <a:txBody>
                    <a:bodyPr/>
                    <a:lstStyle/>
                    <a:p>
                      <a:endParaRPr lang="en-US" dirty="0"/>
                    </a:p>
                  </a:txBody>
                  <a:tcPr marL="91434" marR="91434"/>
                </a:tc>
                <a:tc hMerge="1">
                  <a:txBody>
                    <a:bodyPr/>
                    <a:lstStyle/>
                    <a:p>
                      <a:endParaRPr lang="en-US" dirty="0"/>
                    </a:p>
                  </a:txBody>
                  <a:tcPr marL="91434" marR="91434"/>
                </a:tc>
                <a:tc hMerge="1">
                  <a:txBody>
                    <a:bodyPr/>
                    <a:lstStyle/>
                    <a:p>
                      <a:endParaRPr lang="en-US" dirty="0"/>
                    </a:p>
                  </a:txBody>
                  <a:tcPr marL="91434" marR="91434"/>
                </a:tc>
                <a:extLst>
                  <a:ext uri="{0D108BD9-81ED-4DB2-BD59-A6C34878D82A}">
                    <a16:rowId xmlns:a16="http://schemas.microsoft.com/office/drawing/2014/main" val="10005"/>
                  </a:ext>
                </a:extLst>
              </a:tr>
            </a:tbl>
          </a:graphicData>
        </a:graphic>
      </p:graphicFrame>
      <p:sp>
        <p:nvSpPr>
          <p:cNvPr id="66600" name="Slide Number Placeholder 3"/>
          <p:cNvSpPr>
            <a:spLocks noGrp="1"/>
          </p:cNvSpPr>
          <p:nvPr>
            <p:ph type="sldNum" sz="quarter" idx="11"/>
          </p:nvPr>
        </p:nvSpPr>
        <p:spPr>
          <a:xfrm>
            <a:off x="7554913" y="6494463"/>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89E57538-85CB-46F4-A064-991EB26F66F2}" type="slidenum">
              <a:rPr lang="en-US" altLang="en-US" sz="1000" b="0" smtClean="0">
                <a:solidFill>
                  <a:srgbClr val="969696"/>
                </a:solidFill>
              </a:rPr>
              <a:pPr>
                <a:spcBef>
                  <a:spcPct val="0"/>
                </a:spcBef>
                <a:buClrTx/>
                <a:buSzTx/>
                <a:buFontTx/>
                <a:buNone/>
              </a:pPr>
              <a:t>17</a:t>
            </a:fld>
            <a:endParaRPr lang="en-US" altLang="en-US" sz="1000" b="0">
              <a:solidFill>
                <a:srgbClr val="808080"/>
              </a:solidFill>
            </a:endParaRPr>
          </a:p>
        </p:txBody>
      </p:sp>
      <p:sp>
        <p:nvSpPr>
          <p:cNvPr id="66601" name="TextBox 53"/>
          <p:cNvSpPr txBox="1">
            <a:spLocks noChangeArrowheads="1"/>
          </p:cNvSpPr>
          <p:nvPr/>
        </p:nvSpPr>
        <p:spPr bwMode="auto">
          <a:xfrm>
            <a:off x="369888" y="5961063"/>
            <a:ext cx="8404225" cy="400050"/>
          </a:xfrm>
          <a:prstGeom prst="rect">
            <a:avLst/>
          </a:prstGeom>
          <a:solidFill>
            <a:srgbClr val="FFFF00"/>
          </a:solidFill>
          <a:ln w="9525">
            <a:solidFill>
              <a:schemeClr val="tx1"/>
            </a:solidFill>
            <a:miter lim="800000"/>
            <a:headEnd/>
            <a:tailEnd/>
          </a:ln>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b="0"/>
              <a:t>See Notes Page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3"/>
          <p:cNvSpPr>
            <a:spLocks noGrp="1"/>
          </p:cNvSpPr>
          <p:nvPr>
            <p:ph type="sldNum" sz="quarter" idx="11"/>
          </p:nvPr>
        </p:nvSpPr>
        <p:spPr>
          <a:xfrm>
            <a:off x="7588250" y="6553200"/>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9A3F8DA5-6CC8-4415-9D27-B70A542BDF3C}" type="slidenum">
              <a:rPr lang="en-US" altLang="en-US" sz="1000" b="0" smtClean="0">
                <a:solidFill>
                  <a:srgbClr val="969696"/>
                </a:solidFill>
              </a:rPr>
              <a:pPr>
                <a:spcBef>
                  <a:spcPct val="0"/>
                </a:spcBef>
                <a:buClrTx/>
                <a:buSzTx/>
                <a:buFontTx/>
                <a:buNone/>
              </a:pPr>
              <a:t>18</a:t>
            </a:fld>
            <a:endParaRPr lang="en-US" altLang="en-US" sz="1000" b="0">
              <a:solidFill>
                <a:srgbClr val="969696"/>
              </a:solidFill>
            </a:endParaRPr>
          </a:p>
        </p:txBody>
      </p:sp>
      <p:sp>
        <p:nvSpPr>
          <p:cNvPr id="68611" name="Rectangle 2"/>
          <p:cNvSpPr>
            <a:spLocks noGrp="1" noChangeArrowheads="1"/>
          </p:cNvSpPr>
          <p:nvPr>
            <p:ph type="title"/>
          </p:nvPr>
        </p:nvSpPr>
        <p:spPr/>
        <p:txBody>
          <a:bodyPr/>
          <a:lstStyle/>
          <a:p>
            <a:r>
              <a:rPr lang="en-US" altLang="en-US">
                <a:solidFill>
                  <a:srgbClr val="000066"/>
                </a:solidFill>
              </a:rPr>
              <a:t>Proposed Acquisition Strategy</a:t>
            </a:r>
          </a:p>
        </p:txBody>
      </p:sp>
      <p:sp>
        <p:nvSpPr>
          <p:cNvPr id="68612" name="Rectangle 3"/>
          <p:cNvSpPr>
            <a:spLocks noGrp="1" noChangeArrowheads="1"/>
          </p:cNvSpPr>
          <p:nvPr>
            <p:ph type="body" idx="1"/>
          </p:nvPr>
        </p:nvSpPr>
        <p:spPr>
          <a:xfrm>
            <a:off x="276225" y="1304925"/>
            <a:ext cx="8397875" cy="4743450"/>
          </a:xfrm>
        </p:spPr>
        <p:txBody>
          <a:bodyPr/>
          <a:lstStyle/>
          <a:p>
            <a:r>
              <a:rPr lang="en-US" altLang="en-US" sz="1800" dirty="0">
                <a:solidFill>
                  <a:srgbClr val="000000"/>
                </a:solidFill>
                <a:cs typeface="Arial" panose="020B0604020202020204" pitchFamily="34" charset="0"/>
              </a:rPr>
              <a:t>Acquisition Strategy defines approach program will use to achieve full capability</a:t>
            </a:r>
          </a:p>
          <a:p>
            <a:pPr lvl="1"/>
            <a:r>
              <a:rPr lang="en-US" altLang="en-US" sz="1600" b="0" dirty="0">
                <a:solidFill>
                  <a:srgbClr val="000000"/>
                </a:solidFill>
                <a:cs typeface="Arial" panose="020B0604020202020204" pitchFamily="34" charset="0"/>
              </a:rPr>
              <a:t>Should include a brief rationale to justify the choice </a:t>
            </a:r>
          </a:p>
          <a:p>
            <a:r>
              <a:rPr lang="en-US" altLang="en-US" sz="1800" dirty="0"/>
              <a:t>Summarize cost, schedule, &amp; performance drivers under consideration, &amp; plan to transition from MTA (Rapid Prototyping/Fielding) to DoD 5000.02 or another MTA</a:t>
            </a:r>
          </a:p>
          <a:p>
            <a:pPr lvl="1"/>
            <a:r>
              <a:rPr lang="en-US" altLang="en-US" sz="1600" b="0" dirty="0"/>
              <a:t>Specify any unique program circumstances </a:t>
            </a:r>
          </a:p>
          <a:p>
            <a:pPr lvl="1"/>
            <a:r>
              <a:rPr lang="en-US" altLang="en-US" sz="1600" b="0" dirty="0"/>
              <a:t>Are you replacing an existing system (modification or new capability)?</a:t>
            </a:r>
          </a:p>
          <a:p>
            <a:pPr lvl="1"/>
            <a:r>
              <a:rPr lang="en-US" altLang="en-US" sz="1600" b="0" dirty="0"/>
              <a:t>Is this a joint program?</a:t>
            </a:r>
          </a:p>
          <a:p>
            <a:pPr lvl="2"/>
            <a:r>
              <a:rPr lang="en-US" altLang="en-US" sz="1600" b="0" dirty="0"/>
              <a:t>Identify Service(s)/DoD Components, Service-specific technical &amp; operational differences; roles &amp; responsibilities, &amp; program funding </a:t>
            </a:r>
          </a:p>
          <a:p>
            <a:pPr lvl="1"/>
            <a:r>
              <a:rPr lang="en-US" altLang="en-US" sz="1600" b="0" dirty="0"/>
              <a:t>Address any regulatory tailoring necessary for program efficiency</a:t>
            </a:r>
          </a:p>
          <a:p>
            <a:pPr marL="406400" lvl="1" indent="0">
              <a:buNone/>
            </a:pPr>
            <a:endParaRPr lang="en-US" altLang="en-US" sz="1600" b="0" dirty="0"/>
          </a:p>
          <a:p>
            <a:pPr marL="406400" lvl="1" indent="0">
              <a:buNone/>
            </a:pPr>
            <a:r>
              <a:rPr lang="en-US" altLang="en-US" sz="1600" b="0" dirty="0"/>
              <a:t>(See notes)</a:t>
            </a:r>
          </a:p>
        </p:txBody>
      </p:sp>
      <p:sp>
        <p:nvSpPr>
          <p:cNvPr id="68613" name="TextBox 1"/>
          <p:cNvSpPr txBox="1">
            <a:spLocks noChangeArrowheads="1"/>
          </p:cNvSpPr>
          <p:nvPr/>
        </p:nvSpPr>
        <p:spPr bwMode="auto">
          <a:xfrm>
            <a:off x="358775" y="5681663"/>
            <a:ext cx="8429625" cy="646112"/>
          </a:xfrm>
          <a:prstGeom prst="rect">
            <a:avLst/>
          </a:prstGeom>
          <a:solidFill>
            <a:srgbClr val="FFFF00"/>
          </a:solidFill>
          <a:ln w="12700" cmpd="tri">
            <a:solidFill>
              <a:schemeClr val="tx1"/>
            </a:solidFill>
            <a:miter lim="800000"/>
            <a:headEnd/>
            <a:tailEnd/>
          </a:ln>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800" b="0"/>
              <a:t>See Backups for sample charts on alternatives considered &amp; rationale</a:t>
            </a:r>
          </a:p>
          <a:p>
            <a:pPr algn="ctr">
              <a:spcBef>
                <a:spcPct val="0"/>
              </a:spcBef>
              <a:buClrTx/>
              <a:buSzTx/>
              <a:buFontTx/>
              <a:buNone/>
            </a:pPr>
            <a:r>
              <a:rPr lang="en-US" altLang="en-US" sz="1800" b="0"/>
              <a:t>for strategy selected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3"/>
          <p:cNvSpPr>
            <a:spLocks noGrp="1"/>
          </p:cNvSpPr>
          <p:nvPr>
            <p:ph type="sldNum" sz="quarter" idx="11"/>
          </p:nvPr>
        </p:nvSpPr>
        <p:spPr>
          <a:xfrm>
            <a:off x="7518400" y="6486525"/>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61E534C2-0901-49F2-A45F-D283179CE916}" type="slidenum">
              <a:rPr lang="en-US" altLang="en-US" sz="1000" b="0" smtClean="0">
                <a:solidFill>
                  <a:srgbClr val="969696"/>
                </a:solidFill>
              </a:rPr>
              <a:pPr>
                <a:spcBef>
                  <a:spcPct val="0"/>
                </a:spcBef>
                <a:buClrTx/>
                <a:buSzTx/>
                <a:buFontTx/>
                <a:buNone/>
              </a:pPr>
              <a:t>19</a:t>
            </a:fld>
            <a:endParaRPr lang="en-US" altLang="en-US" sz="1000" b="0">
              <a:solidFill>
                <a:srgbClr val="969696"/>
              </a:solidFill>
            </a:endParaRPr>
          </a:p>
        </p:txBody>
      </p:sp>
      <p:sp>
        <p:nvSpPr>
          <p:cNvPr id="70659" name="Rectangle 3"/>
          <p:cNvSpPr>
            <a:spLocks noGrp="1" noChangeArrowheads="1"/>
          </p:cNvSpPr>
          <p:nvPr>
            <p:ph type="title"/>
          </p:nvPr>
        </p:nvSpPr>
        <p:spPr>
          <a:xfrm>
            <a:off x="965200" y="77788"/>
            <a:ext cx="7772400" cy="1143000"/>
          </a:xfrm>
        </p:spPr>
        <p:txBody>
          <a:bodyPr/>
          <a:lstStyle/>
          <a:p>
            <a:r>
              <a:rPr lang="en-US" altLang="en-US" sz="2800"/>
              <a:t>Competition Strategy/Market Research</a:t>
            </a:r>
          </a:p>
        </p:txBody>
      </p:sp>
      <p:sp>
        <p:nvSpPr>
          <p:cNvPr id="40964" name="Rectangle 24"/>
          <p:cNvSpPr>
            <a:spLocks noGrp="1" noChangeArrowheads="1"/>
          </p:cNvSpPr>
          <p:nvPr>
            <p:ph type="body" idx="1"/>
          </p:nvPr>
        </p:nvSpPr>
        <p:spPr>
          <a:xfrm>
            <a:off x="411163" y="1220788"/>
            <a:ext cx="8326437" cy="5119687"/>
          </a:xfrm>
        </p:spPr>
        <p:txBody>
          <a:bodyPr/>
          <a:lstStyle/>
          <a:p>
            <a:pPr marL="285750" lvl="1" indent="-285750">
              <a:spcBef>
                <a:spcPct val="50000"/>
              </a:spcBef>
              <a:defRPr/>
            </a:pPr>
            <a:r>
              <a:rPr lang="en-US" sz="1800" kern="1200" dirty="0">
                <a:cs typeface="Times New Roman" pitchFamily="18" charset="0"/>
              </a:rPr>
              <a:t>Competition Strategy</a:t>
            </a:r>
            <a:endParaRPr lang="en-US" sz="1800" dirty="0">
              <a:solidFill>
                <a:srgbClr val="602666"/>
              </a:solidFill>
            </a:endParaRPr>
          </a:p>
          <a:p>
            <a:pPr marL="623888" lvl="2" indent="-285750">
              <a:spcBef>
                <a:spcPts val="480"/>
              </a:spcBef>
              <a:defRPr/>
            </a:pPr>
            <a:r>
              <a:rPr lang="en-US" sz="1600" b="0" kern="1200" dirty="0">
                <a:cs typeface="Times New Roman" pitchFamily="18" charset="0"/>
              </a:rPr>
              <a:t>Explain how competitive environment will be sought, promoted, &amp; sustained throughout all program phases</a:t>
            </a:r>
          </a:p>
          <a:p>
            <a:pPr marL="623888" lvl="2" indent="-285750">
              <a:spcBef>
                <a:spcPts val="480"/>
              </a:spcBef>
              <a:defRPr/>
            </a:pPr>
            <a:r>
              <a:rPr lang="en-US" sz="1600" b="0" dirty="0"/>
              <a:t>Summarize competition strategy for upcoming phase</a:t>
            </a:r>
          </a:p>
          <a:p>
            <a:pPr marL="623888" lvl="2" indent="-285750">
              <a:spcBef>
                <a:spcPts val="480"/>
              </a:spcBef>
              <a:defRPr/>
            </a:pPr>
            <a:r>
              <a:rPr lang="en-US" sz="1600" b="0" dirty="0"/>
              <a:t>Where head-to-head competition is not possible, explain how dissimilar competition or other competitive approaches will be used</a:t>
            </a:r>
            <a:endParaRPr lang="en-US" sz="1600" kern="1200" dirty="0">
              <a:cs typeface="Times New Roman" pitchFamily="18" charset="0"/>
            </a:endParaRPr>
          </a:p>
          <a:p>
            <a:pPr marL="285750" lvl="1" indent="-285750">
              <a:spcBef>
                <a:spcPts val="0"/>
              </a:spcBef>
              <a:defRPr/>
            </a:pPr>
            <a:r>
              <a:rPr lang="en-US" sz="1800" dirty="0">
                <a:cs typeface="Times New Roman" pitchFamily="18" charset="0"/>
              </a:rPr>
              <a:t>Market Research</a:t>
            </a:r>
          </a:p>
          <a:p>
            <a:pPr lvl="1">
              <a:defRPr/>
            </a:pPr>
            <a:r>
              <a:rPr lang="en-US" sz="1600" b="0" dirty="0"/>
              <a:t>Summarize research conducted &amp; results. Indicate specific impact of those results on various elements of program</a:t>
            </a:r>
          </a:p>
          <a:p>
            <a:pPr lvl="1">
              <a:defRPr/>
            </a:pPr>
            <a:r>
              <a:rPr lang="en-US" sz="1600" b="0" dirty="0"/>
              <a:t>Plans for continuing market research to support program throughout development &amp; production</a:t>
            </a:r>
          </a:p>
          <a:p>
            <a:pPr lvl="1">
              <a:defRPr/>
            </a:pPr>
            <a:r>
              <a:rPr lang="en-US" sz="1600" b="0" dirty="0"/>
              <a:t>Plans for getting industry insights on potential requirements &amp; cost trade space to support AF’s cost capability analysis</a:t>
            </a:r>
          </a:p>
          <a:p>
            <a:pPr marL="285750" lvl="1" indent="-285750">
              <a:spcBef>
                <a:spcPct val="50000"/>
              </a:spcBef>
              <a:defRPr/>
            </a:pPr>
            <a:r>
              <a:rPr lang="en-US" sz="1800" dirty="0">
                <a:cs typeface="Times New Roman" pitchFamily="18" charset="0"/>
              </a:rPr>
              <a:t>Sole Source Authority</a:t>
            </a:r>
          </a:p>
          <a:p>
            <a:pPr lvl="1">
              <a:spcBef>
                <a:spcPts val="480"/>
              </a:spcBef>
              <a:defRPr/>
            </a:pPr>
            <a:r>
              <a:rPr lang="en-US" sz="1600" b="0" dirty="0">
                <a:cs typeface="Times New Roman" pitchFamily="18" charset="0"/>
              </a:rPr>
              <a:t>Identify legal authority &amp; basis</a:t>
            </a:r>
          </a:p>
          <a:p>
            <a:pPr lvl="1">
              <a:spcBef>
                <a:spcPts val="480"/>
              </a:spcBef>
              <a:defRPr/>
            </a:pPr>
            <a:r>
              <a:rPr lang="en-US" sz="1600" b="0" dirty="0">
                <a:cs typeface="Times New Roman" pitchFamily="18" charset="0"/>
              </a:rPr>
              <a:t>Planned action to obtain future competition (e.g., buying tech data package &amp; associated intellectual property rights)</a:t>
            </a:r>
          </a:p>
          <a:p>
            <a:pPr lvl="2">
              <a:lnSpc>
                <a:spcPts val="2000"/>
              </a:lnSpc>
              <a:defRPr/>
            </a:pPr>
            <a:endParaRPr lang="en-US" sz="1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ChangeArrowheads="1"/>
          </p:cNvSpPr>
          <p:nvPr/>
        </p:nvSpPr>
        <p:spPr bwMode="auto">
          <a:xfrm>
            <a:off x="447675" y="1997075"/>
            <a:ext cx="83058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r">
              <a:spcBef>
                <a:spcPct val="0"/>
              </a:spcBef>
              <a:buClrTx/>
              <a:buSzTx/>
              <a:buFontTx/>
              <a:buNone/>
            </a:pPr>
            <a:r>
              <a:rPr lang="en-US" altLang="en-US" sz="4400">
                <a:solidFill>
                  <a:srgbClr val="151C77"/>
                </a:solidFill>
                <a:cs typeface="Arial" panose="020B0604020202020204" pitchFamily="34" charset="0"/>
              </a:rPr>
              <a:t> </a:t>
            </a:r>
            <a:endParaRPr lang="en-US" altLang="en-US" sz="4400">
              <a:solidFill>
                <a:srgbClr val="002060"/>
              </a:solidFill>
              <a:latin typeface="Times New Roman" panose="02020603050405020304" pitchFamily="18" charset="0"/>
            </a:endParaRPr>
          </a:p>
        </p:txBody>
      </p:sp>
      <p:sp>
        <p:nvSpPr>
          <p:cNvPr id="35843" name="Rectangle 4"/>
          <p:cNvSpPr>
            <a:spLocks noChangeArrowheads="1"/>
          </p:cNvSpPr>
          <p:nvPr/>
        </p:nvSpPr>
        <p:spPr bwMode="auto">
          <a:xfrm>
            <a:off x="3783013" y="4486275"/>
            <a:ext cx="4970462"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r">
              <a:spcBef>
                <a:spcPct val="0"/>
              </a:spcBef>
              <a:buClrTx/>
              <a:buSzTx/>
              <a:buFontTx/>
              <a:buNone/>
            </a:pPr>
            <a:r>
              <a:rPr lang="en-US" altLang="en-US"/>
              <a:t>Rank, Name</a:t>
            </a:r>
          </a:p>
          <a:p>
            <a:pPr algn="r">
              <a:spcBef>
                <a:spcPct val="0"/>
              </a:spcBef>
              <a:buClrTx/>
              <a:buSzTx/>
              <a:buFontTx/>
              <a:buNone/>
            </a:pPr>
            <a:r>
              <a:rPr lang="en-US" altLang="en-US"/>
              <a:t>Office Symbol</a:t>
            </a:r>
          </a:p>
          <a:p>
            <a:pPr algn="r">
              <a:spcBef>
                <a:spcPct val="0"/>
              </a:spcBef>
              <a:buClrTx/>
              <a:buSzTx/>
              <a:buFontTx/>
              <a:buNone/>
            </a:pPr>
            <a:r>
              <a:rPr lang="en-US" altLang="en-US"/>
              <a:t>Date of Briefing</a:t>
            </a:r>
          </a:p>
          <a:p>
            <a:pPr algn="r">
              <a:spcBef>
                <a:spcPct val="0"/>
              </a:spcBef>
              <a:buClrTx/>
              <a:buSzTx/>
              <a:buFontTx/>
              <a:buNone/>
            </a:pPr>
            <a:r>
              <a:rPr lang="en-US" altLang="en-US"/>
              <a:t>Version # </a:t>
            </a:r>
          </a:p>
          <a:p>
            <a:pPr algn="r">
              <a:spcBef>
                <a:spcPct val="0"/>
              </a:spcBef>
              <a:buClrTx/>
              <a:buSzTx/>
              <a:buFontTx/>
              <a:buNone/>
            </a:pPr>
            <a:r>
              <a:rPr lang="en-US" altLang="en-US" sz="1600"/>
              <a:t>Updated: March 19</a:t>
            </a:r>
          </a:p>
          <a:p>
            <a:pPr algn="r">
              <a:spcBef>
                <a:spcPct val="0"/>
              </a:spcBef>
              <a:buClrTx/>
              <a:buSzTx/>
              <a:buFontTx/>
              <a:buNone/>
            </a:pPr>
            <a:endParaRPr lang="en-US" altLang="en-US"/>
          </a:p>
          <a:p>
            <a:pPr algn="r">
              <a:spcBef>
                <a:spcPct val="0"/>
              </a:spcBef>
              <a:buClrTx/>
              <a:buSzTx/>
              <a:buFontTx/>
              <a:buNone/>
            </a:pPr>
            <a:endParaRPr lang="en-US" altLang="en-US" b="0"/>
          </a:p>
        </p:txBody>
      </p:sp>
      <p:sp>
        <p:nvSpPr>
          <p:cNvPr id="35844" name="Rectangle 1"/>
          <p:cNvSpPr>
            <a:spLocks noChangeArrowheads="1"/>
          </p:cNvSpPr>
          <p:nvPr/>
        </p:nvSpPr>
        <p:spPr bwMode="auto">
          <a:xfrm>
            <a:off x="2695575" y="4224338"/>
            <a:ext cx="4206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solidFill>
                  <a:srgbClr val="FF0000"/>
                </a:solidFill>
              </a:rPr>
              <a:t>This template is for guidance</a:t>
            </a:r>
          </a:p>
          <a:p>
            <a:pPr algn="ctr">
              <a:spcBef>
                <a:spcPct val="0"/>
              </a:spcBef>
              <a:buClrTx/>
              <a:buSzTx/>
              <a:buFontTx/>
              <a:buNone/>
            </a:pPr>
            <a:r>
              <a:rPr lang="en-US" altLang="en-US" sz="1400">
                <a:solidFill>
                  <a:srgbClr val="FF0000"/>
                </a:solidFill>
              </a:rPr>
              <a:t>and is not mandatory</a:t>
            </a:r>
          </a:p>
        </p:txBody>
      </p:sp>
      <p:sp>
        <p:nvSpPr>
          <p:cNvPr id="35845" name="Rectangle 2"/>
          <p:cNvSpPr>
            <a:spLocks noChangeArrowheads="1"/>
          </p:cNvSpPr>
          <p:nvPr/>
        </p:nvSpPr>
        <p:spPr bwMode="auto">
          <a:xfrm>
            <a:off x="447675" y="1562100"/>
            <a:ext cx="83058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r">
              <a:spcBef>
                <a:spcPct val="0"/>
              </a:spcBef>
              <a:buClrTx/>
              <a:buSzTx/>
              <a:buFontTx/>
              <a:buNone/>
            </a:pPr>
            <a:r>
              <a:rPr lang="en-US" altLang="en-US" sz="3600">
                <a:solidFill>
                  <a:srgbClr val="002060"/>
                </a:solidFill>
              </a:rPr>
              <a:t>Middle Tier of Acquisitions (MTA)/Section 804</a:t>
            </a:r>
          </a:p>
          <a:p>
            <a:pPr algn="r">
              <a:spcBef>
                <a:spcPct val="0"/>
              </a:spcBef>
              <a:buClrTx/>
              <a:buSzTx/>
              <a:buFontTx/>
              <a:buNone/>
            </a:pPr>
            <a:r>
              <a:rPr lang="en-US" altLang="en-US" sz="3600">
                <a:solidFill>
                  <a:srgbClr val="002060"/>
                </a:solidFill>
              </a:rPr>
              <a:t>	Acquisition Strategy Panel (ASP)		    Template</a:t>
            </a:r>
          </a:p>
        </p:txBody>
      </p:sp>
      <p:sp>
        <p:nvSpPr>
          <p:cNvPr id="35846" name="Rectangle 4"/>
          <p:cNvSpPr>
            <a:spLocks noChangeArrowheads="1"/>
          </p:cNvSpPr>
          <p:nvPr/>
        </p:nvSpPr>
        <p:spPr bwMode="auto">
          <a:xfrm>
            <a:off x="2532063" y="4776788"/>
            <a:ext cx="46609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solidFill>
                  <a:srgbClr val="FF0000"/>
                </a:solidFill>
              </a:rPr>
              <a:t>Please refer to the notes section for valuable guidance</a:t>
            </a:r>
          </a:p>
        </p:txBody>
      </p:sp>
      <p:sp>
        <p:nvSpPr>
          <p:cNvPr id="35847" name="TextBox 7"/>
          <p:cNvSpPr txBox="1">
            <a:spLocks noChangeArrowheads="1"/>
          </p:cNvSpPr>
          <p:nvPr/>
        </p:nvSpPr>
        <p:spPr bwMode="auto">
          <a:xfrm>
            <a:off x="401638" y="6162675"/>
            <a:ext cx="8397875" cy="552450"/>
          </a:xfrm>
          <a:prstGeom prst="rect">
            <a:avLst/>
          </a:prstGeom>
          <a:solidFill>
            <a:srgbClr val="FFFF00"/>
          </a:solidFill>
          <a:ln w="9525">
            <a:solidFill>
              <a:schemeClr val="tx1"/>
            </a:solidFill>
            <a:miter lim="800000"/>
            <a:headEnd/>
            <a:tailEnd/>
          </a:ln>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solidFill>
                  <a:srgbClr val="FF0000"/>
                </a:solidFill>
              </a:rPr>
              <a:t>Additional MTA/SECT 804 Guidance/Information located at Secretariat SharePoint:</a:t>
            </a:r>
          </a:p>
          <a:p>
            <a:pPr algn="ctr">
              <a:spcBef>
                <a:spcPct val="0"/>
              </a:spcBef>
              <a:buClrTx/>
              <a:buSzTx/>
              <a:buFontTx/>
              <a:buNone/>
            </a:pPr>
            <a:r>
              <a:rPr lang="en-US" altLang="en-US" sz="1400">
                <a:solidFill>
                  <a:srgbClr val="FF0000"/>
                </a:solidFill>
                <a:hlinkClick r:id="rId3"/>
              </a:rPr>
              <a:t>https://cs2.eis.af.mil/sites/10263/dir/integration/execution/Secretariat/Forms/AllItems.aspx</a:t>
            </a:r>
            <a:r>
              <a:rPr lang="en-US" altLang="en-US" sz="1400">
                <a:solidFill>
                  <a:srgbClr val="FF0000"/>
                </a:solidFill>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3"/>
          <p:cNvSpPr>
            <a:spLocks noGrp="1"/>
          </p:cNvSpPr>
          <p:nvPr>
            <p:ph type="sldNum" sz="quarter" idx="11"/>
          </p:nvPr>
        </p:nvSpPr>
        <p:spPr>
          <a:xfrm>
            <a:off x="7519988" y="6507163"/>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91679655-C767-4161-A8EA-FB6A247F368A}" type="slidenum">
              <a:rPr lang="en-US" altLang="en-US" sz="1000" b="0" smtClean="0">
                <a:solidFill>
                  <a:srgbClr val="969696"/>
                </a:solidFill>
              </a:rPr>
              <a:pPr>
                <a:spcBef>
                  <a:spcPct val="0"/>
                </a:spcBef>
                <a:buClrTx/>
                <a:buSzTx/>
                <a:buFontTx/>
                <a:buNone/>
              </a:pPr>
              <a:t>20</a:t>
            </a:fld>
            <a:endParaRPr lang="en-US" altLang="en-US" sz="1000" b="0">
              <a:solidFill>
                <a:srgbClr val="969696"/>
              </a:solidFill>
            </a:endParaRPr>
          </a:p>
        </p:txBody>
      </p:sp>
      <p:sp>
        <p:nvSpPr>
          <p:cNvPr id="72707" name="Rectangle 2"/>
          <p:cNvSpPr>
            <a:spLocks noGrp="1" noChangeArrowheads="1"/>
          </p:cNvSpPr>
          <p:nvPr>
            <p:ph type="title"/>
          </p:nvPr>
        </p:nvSpPr>
        <p:spPr>
          <a:xfrm>
            <a:off x="2555875" y="61913"/>
            <a:ext cx="6249988" cy="1143000"/>
          </a:xfrm>
        </p:spPr>
        <p:txBody>
          <a:bodyPr/>
          <a:lstStyle/>
          <a:p>
            <a:r>
              <a:rPr lang="en-US" altLang="en-US"/>
              <a:t>Contract Parameters</a:t>
            </a:r>
          </a:p>
        </p:txBody>
      </p:sp>
      <p:sp>
        <p:nvSpPr>
          <p:cNvPr id="45060" name="Rectangle 3"/>
          <p:cNvSpPr>
            <a:spLocks noGrp="1" noChangeArrowheads="1"/>
          </p:cNvSpPr>
          <p:nvPr>
            <p:ph type="body" idx="1"/>
          </p:nvPr>
        </p:nvSpPr>
        <p:spPr>
          <a:xfrm>
            <a:off x="401638" y="1487488"/>
            <a:ext cx="8458200" cy="4595812"/>
          </a:xfrm>
        </p:spPr>
        <p:txBody>
          <a:bodyPr/>
          <a:lstStyle/>
          <a:p>
            <a:pPr marL="285750" lvl="1" indent="-285750">
              <a:lnSpc>
                <a:spcPct val="80000"/>
              </a:lnSpc>
              <a:spcBef>
                <a:spcPts val="0"/>
              </a:spcBef>
              <a:spcAft>
                <a:spcPts val="200"/>
              </a:spcAft>
              <a:defRPr/>
            </a:pPr>
            <a:r>
              <a:rPr lang="en-US" dirty="0"/>
              <a:t>Contract Type </a:t>
            </a:r>
            <a:endParaRPr lang="en-US" dirty="0">
              <a:solidFill>
                <a:srgbClr val="602666"/>
              </a:solidFill>
            </a:endParaRPr>
          </a:p>
          <a:p>
            <a:pPr marL="623888" lvl="2" indent="-285750">
              <a:lnSpc>
                <a:spcPct val="80000"/>
              </a:lnSpc>
              <a:spcBef>
                <a:spcPts val="0"/>
              </a:spcBef>
              <a:spcAft>
                <a:spcPts val="200"/>
              </a:spcAft>
              <a:defRPr/>
            </a:pPr>
            <a:r>
              <a:rPr lang="en-US" sz="1800" b="0" dirty="0"/>
              <a:t>Rationale for contract type</a:t>
            </a:r>
          </a:p>
          <a:p>
            <a:pPr lvl="2">
              <a:lnSpc>
                <a:spcPct val="80000"/>
              </a:lnSpc>
              <a:spcBef>
                <a:spcPts val="0"/>
              </a:spcBef>
              <a:spcAft>
                <a:spcPts val="200"/>
              </a:spcAft>
              <a:defRPr/>
            </a:pPr>
            <a:r>
              <a:rPr lang="en-US" sz="1800" b="0" dirty="0"/>
              <a:t>What measures are in place to control contract costs?</a:t>
            </a:r>
          </a:p>
          <a:p>
            <a:pPr lvl="1">
              <a:lnSpc>
                <a:spcPct val="80000"/>
              </a:lnSpc>
              <a:spcBef>
                <a:spcPts val="0"/>
              </a:spcBef>
              <a:spcAft>
                <a:spcPts val="200"/>
              </a:spcAft>
              <a:defRPr/>
            </a:pPr>
            <a:r>
              <a:rPr lang="en-US" sz="1800" b="0" dirty="0">
                <a:cs typeface="Times New Roman" pitchFamily="18" charset="0"/>
              </a:rPr>
              <a:t>Describe type &amp; number of contracts expected &amp; </a:t>
            </a:r>
            <a:r>
              <a:rPr lang="en-US" sz="1800" b="0" u="sng" dirty="0">
                <a:cs typeface="Times New Roman" pitchFamily="18" charset="0"/>
              </a:rPr>
              <a:t>why</a:t>
            </a:r>
            <a:r>
              <a:rPr lang="en-US" sz="1800" b="0" dirty="0">
                <a:cs typeface="Times New Roman" pitchFamily="18" charset="0"/>
              </a:rPr>
              <a:t> chosen—will this reduce program risk?</a:t>
            </a:r>
          </a:p>
          <a:p>
            <a:pPr lvl="1">
              <a:lnSpc>
                <a:spcPct val="80000"/>
              </a:lnSpc>
              <a:spcBef>
                <a:spcPts val="0"/>
              </a:spcBef>
              <a:spcAft>
                <a:spcPts val="200"/>
              </a:spcAft>
              <a:defRPr/>
            </a:pPr>
            <a:r>
              <a:rPr lang="en-US" sz="1800" b="0" dirty="0"/>
              <a:t>Considered breakout of subsystems?</a:t>
            </a:r>
          </a:p>
          <a:p>
            <a:pPr>
              <a:lnSpc>
                <a:spcPct val="80000"/>
              </a:lnSpc>
              <a:spcBef>
                <a:spcPts val="0"/>
              </a:spcBef>
              <a:spcAft>
                <a:spcPts val="200"/>
              </a:spcAft>
              <a:defRPr/>
            </a:pPr>
            <a:r>
              <a:rPr lang="en-US" dirty="0"/>
              <a:t>Contract Structure (Length, Options, CLINs)</a:t>
            </a:r>
          </a:p>
          <a:p>
            <a:pPr>
              <a:lnSpc>
                <a:spcPct val="80000"/>
              </a:lnSpc>
              <a:spcBef>
                <a:spcPts val="0"/>
              </a:spcBef>
              <a:spcAft>
                <a:spcPts val="200"/>
              </a:spcAft>
              <a:defRPr/>
            </a:pPr>
            <a:r>
              <a:rPr lang="en-US" dirty="0"/>
              <a:t>Special Terms &amp; Conditions</a:t>
            </a:r>
          </a:p>
          <a:p>
            <a:pPr lvl="1">
              <a:lnSpc>
                <a:spcPct val="80000"/>
              </a:lnSpc>
              <a:spcBef>
                <a:spcPts val="0"/>
              </a:spcBef>
              <a:spcAft>
                <a:spcPts val="200"/>
              </a:spcAft>
              <a:defRPr/>
            </a:pPr>
            <a:r>
              <a:rPr lang="en-US" sz="1800" b="0" dirty="0"/>
              <a:t>Organizational Conflict of Interest (OCI), Pricing Matrix, </a:t>
            </a:r>
            <a:r>
              <a:rPr lang="en-US" sz="1800" b="0" dirty="0">
                <a:cs typeface="Times New Roman" pitchFamily="18" charset="0"/>
              </a:rPr>
              <a:t>Warranty of Data (DFARS 252.246-7001), Warranties, Advance Procurement</a:t>
            </a:r>
          </a:p>
          <a:p>
            <a:pPr lvl="1">
              <a:lnSpc>
                <a:spcPct val="80000"/>
              </a:lnSpc>
              <a:spcBef>
                <a:spcPts val="0"/>
              </a:spcBef>
              <a:spcAft>
                <a:spcPts val="200"/>
              </a:spcAft>
              <a:defRPr/>
            </a:pPr>
            <a:r>
              <a:rPr lang="en-US" sz="1800" b="0" dirty="0">
                <a:cs typeface="Times New Roman" pitchFamily="18" charset="0"/>
              </a:rPr>
              <a:t>If </a:t>
            </a:r>
            <a:r>
              <a:rPr lang="en-US" sz="1800" b="0" dirty="0" err="1">
                <a:cs typeface="Times New Roman" pitchFamily="18" charset="0"/>
              </a:rPr>
              <a:t>Undefinitized</a:t>
            </a:r>
            <a:r>
              <a:rPr lang="en-US" sz="1800" b="0" dirty="0">
                <a:cs typeface="Times New Roman" pitchFamily="18" charset="0"/>
              </a:rPr>
              <a:t> Contract Action (UCA) is planned, discuss rationale &amp; get well plan</a:t>
            </a:r>
          </a:p>
          <a:p>
            <a:pPr>
              <a:lnSpc>
                <a:spcPct val="80000"/>
              </a:lnSpc>
              <a:spcBef>
                <a:spcPts val="0"/>
              </a:spcBef>
              <a:spcAft>
                <a:spcPts val="200"/>
              </a:spcAft>
              <a:defRPr/>
            </a:pPr>
            <a:r>
              <a:rPr lang="en-US" dirty="0"/>
              <a:t>Subcontractor Management</a:t>
            </a:r>
          </a:p>
          <a:p>
            <a:pPr lvl="1">
              <a:lnSpc>
                <a:spcPct val="80000"/>
              </a:lnSpc>
              <a:spcBef>
                <a:spcPts val="0"/>
              </a:spcBef>
              <a:spcAft>
                <a:spcPts val="200"/>
              </a:spcAft>
              <a:defRPr/>
            </a:pPr>
            <a:r>
              <a:rPr lang="en-US" sz="1800" b="0" dirty="0"/>
              <a:t>Make or Buy considerations</a:t>
            </a:r>
          </a:p>
          <a:p>
            <a:pPr>
              <a:lnSpc>
                <a:spcPct val="80000"/>
              </a:lnSpc>
              <a:spcBef>
                <a:spcPts val="300"/>
              </a:spcBef>
              <a:spcAft>
                <a:spcPts val="200"/>
              </a:spcAft>
              <a:defRPr/>
            </a:pPr>
            <a:endParaRPr lang="en-US"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3"/>
          <p:cNvSpPr>
            <a:spLocks noGrp="1"/>
          </p:cNvSpPr>
          <p:nvPr>
            <p:ph type="sldNum" sz="quarter" idx="11"/>
          </p:nvPr>
        </p:nvSpPr>
        <p:spPr>
          <a:xfrm>
            <a:off x="7526338" y="6492875"/>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F3D22464-BF60-4AD5-BB8F-1671537D69A7}" type="slidenum">
              <a:rPr lang="en-US" altLang="en-US" sz="1000" b="0" smtClean="0">
                <a:solidFill>
                  <a:srgbClr val="969696"/>
                </a:solidFill>
              </a:rPr>
              <a:pPr>
                <a:spcBef>
                  <a:spcPct val="0"/>
                </a:spcBef>
                <a:buClrTx/>
                <a:buSzTx/>
                <a:buFontTx/>
                <a:buNone/>
              </a:pPr>
              <a:t>21</a:t>
            </a:fld>
            <a:endParaRPr lang="en-US" altLang="en-US" sz="1000" b="0">
              <a:solidFill>
                <a:srgbClr val="969696"/>
              </a:solidFill>
            </a:endParaRPr>
          </a:p>
        </p:txBody>
      </p:sp>
      <p:sp>
        <p:nvSpPr>
          <p:cNvPr id="74755" name="Rectangle 2"/>
          <p:cNvSpPr>
            <a:spLocks noGrp="1" noChangeArrowheads="1"/>
          </p:cNvSpPr>
          <p:nvPr>
            <p:ph type="title"/>
          </p:nvPr>
        </p:nvSpPr>
        <p:spPr>
          <a:xfrm>
            <a:off x="973138" y="119063"/>
            <a:ext cx="7772400" cy="1143000"/>
          </a:xfrm>
        </p:spPr>
        <p:txBody>
          <a:bodyPr/>
          <a:lstStyle/>
          <a:p>
            <a:r>
              <a:rPr lang="en-US" altLang="en-US"/>
              <a:t>Contract Parameters</a:t>
            </a:r>
            <a:br>
              <a:rPr lang="en-US" altLang="en-US"/>
            </a:br>
            <a:r>
              <a:rPr lang="en-US" altLang="en-US" sz="2000"/>
              <a:t>Contract Incentives</a:t>
            </a:r>
          </a:p>
        </p:txBody>
      </p:sp>
      <p:sp>
        <p:nvSpPr>
          <p:cNvPr id="45060" name="Rectangle 3"/>
          <p:cNvSpPr>
            <a:spLocks noGrp="1" noChangeArrowheads="1"/>
          </p:cNvSpPr>
          <p:nvPr>
            <p:ph type="body" idx="1"/>
          </p:nvPr>
        </p:nvSpPr>
        <p:spPr>
          <a:xfrm>
            <a:off x="430213" y="1420813"/>
            <a:ext cx="8315325" cy="4392612"/>
          </a:xfrm>
        </p:spPr>
        <p:txBody>
          <a:bodyPr/>
          <a:lstStyle/>
          <a:p>
            <a:pPr marL="285750" lvl="1" indent="-285750">
              <a:lnSpc>
                <a:spcPct val="80000"/>
              </a:lnSpc>
              <a:spcBef>
                <a:spcPts val="460"/>
              </a:spcBef>
              <a:spcAft>
                <a:spcPts val="200"/>
              </a:spcAft>
              <a:defRPr/>
            </a:pPr>
            <a:r>
              <a:rPr lang="en-US" dirty="0"/>
              <a:t>Planned Incentives</a:t>
            </a:r>
            <a:endParaRPr lang="en-US" sz="1400" dirty="0"/>
          </a:p>
          <a:p>
            <a:pPr lvl="1">
              <a:lnSpc>
                <a:spcPct val="80000"/>
              </a:lnSpc>
              <a:spcBef>
                <a:spcPts val="460"/>
              </a:spcBef>
              <a:spcAft>
                <a:spcPts val="200"/>
              </a:spcAft>
              <a:defRPr/>
            </a:pPr>
            <a:r>
              <a:rPr lang="en-US" sz="1800" b="0" dirty="0"/>
              <a:t>Key program risks &amp; incentives to help mitigate risks &amp; improve probability of success</a:t>
            </a:r>
          </a:p>
          <a:p>
            <a:pPr lvl="1">
              <a:lnSpc>
                <a:spcPct val="80000"/>
              </a:lnSpc>
              <a:spcBef>
                <a:spcPts val="460"/>
              </a:spcBef>
              <a:spcAft>
                <a:spcPts val="200"/>
              </a:spcAft>
              <a:defRPr/>
            </a:pPr>
            <a:r>
              <a:rPr lang="en-US" sz="1800" b="0" dirty="0"/>
              <a:t>Objective Incentives considered &amp; why? </a:t>
            </a:r>
          </a:p>
          <a:p>
            <a:pPr>
              <a:lnSpc>
                <a:spcPct val="80000"/>
              </a:lnSpc>
              <a:spcBef>
                <a:spcPts val="460"/>
              </a:spcBef>
              <a:spcAft>
                <a:spcPts val="200"/>
              </a:spcAft>
              <a:defRPr/>
            </a:pPr>
            <a:r>
              <a:rPr lang="en-US" dirty="0"/>
              <a:t>Award Fee</a:t>
            </a:r>
          </a:p>
          <a:p>
            <a:pPr lvl="1">
              <a:lnSpc>
                <a:spcPct val="80000"/>
              </a:lnSpc>
              <a:spcBef>
                <a:spcPts val="460"/>
              </a:spcBef>
              <a:spcAft>
                <a:spcPts val="200"/>
              </a:spcAft>
              <a:defRPr/>
            </a:pPr>
            <a:r>
              <a:rPr lang="en-US" sz="1800" b="0" dirty="0"/>
              <a:t>How is award fees linked to acquisition outcomes—cost, schedule &amp; performance?</a:t>
            </a:r>
          </a:p>
          <a:p>
            <a:pPr lvl="1">
              <a:lnSpc>
                <a:spcPct val="80000"/>
              </a:lnSpc>
              <a:spcBef>
                <a:spcPts val="460"/>
              </a:spcBef>
              <a:spcAft>
                <a:spcPts val="200"/>
              </a:spcAft>
              <a:defRPr/>
            </a:pPr>
            <a:r>
              <a:rPr lang="en-US" sz="1800" b="0" dirty="0"/>
              <a:t>How is award fee tied to specific challenges, commitments &amp; delivered capability versus just “effort”</a:t>
            </a:r>
          </a:p>
          <a:p>
            <a:pPr>
              <a:spcBef>
                <a:spcPts val="460"/>
              </a:spcBef>
              <a:spcAft>
                <a:spcPts val="200"/>
              </a:spcAft>
              <a:defRPr/>
            </a:pPr>
            <a:r>
              <a:rPr lang="en-US" dirty="0"/>
              <a:t>Are there negative incentives for overrun or poor performance?</a:t>
            </a:r>
          </a:p>
          <a:p>
            <a:pPr>
              <a:spcBef>
                <a:spcPts val="460"/>
              </a:spcBef>
              <a:spcAft>
                <a:spcPts val="200"/>
              </a:spcAft>
              <a:defRPr/>
            </a:pPr>
            <a:r>
              <a:rPr lang="en-US" dirty="0"/>
              <a:t>If more than one incentive is planned, explain how incentives complement</a:t>
            </a:r>
          </a:p>
          <a:p>
            <a:pPr>
              <a:spcBef>
                <a:spcPts val="460"/>
              </a:spcBef>
              <a:spcAft>
                <a:spcPts val="200"/>
              </a:spcAft>
              <a:defRPr/>
            </a:pPr>
            <a:r>
              <a:rPr lang="en-US" dirty="0"/>
              <a:t>Why will incentive motivate contractor?</a:t>
            </a:r>
          </a:p>
          <a:p>
            <a:pPr marL="0" indent="0">
              <a:spcBef>
                <a:spcPts val="460"/>
              </a:spcBef>
              <a:spcAft>
                <a:spcPts val="200"/>
              </a:spcAft>
              <a:buNone/>
              <a:defRPr/>
            </a:pPr>
            <a:endParaRPr lang="en-US" sz="1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3"/>
          <p:cNvSpPr>
            <a:spLocks noGrp="1"/>
          </p:cNvSpPr>
          <p:nvPr>
            <p:ph type="sldNum" sz="quarter" idx="11"/>
          </p:nvPr>
        </p:nvSpPr>
        <p:spPr>
          <a:xfrm>
            <a:off x="7572375" y="6518275"/>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621BC1F1-F071-4233-B66E-BCA16AD71D3C}" type="slidenum">
              <a:rPr lang="en-US" altLang="en-US" sz="1000" b="0" smtClean="0">
                <a:solidFill>
                  <a:srgbClr val="969696"/>
                </a:solidFill>
              </a:rPr>
              <a:pPr>
                <a:spcBef>
                  <a:spcPct val="0"/>
                </a:spcBef>
                <a:buClrTx/>
                <a:buSzTx/>
                <a:buFontTx/>
                <a:buNone/>
              </a:pPr>
              <a:t>22</a:t>
            </a:fld>
            <a:endParaRPr lang="en-US" altLang="en-US" sz="1000" b="0">
              <a:solidFill>
                <a:srgbClr val="969696"/>
              </a:solidFill>
            </a:endParaRPr>
          </a:p>
        </p:txBody>
      </p:sp>
      <p:sp>
        <p:nvSpPr>
          <p:cNvPr id="76803" name="Rectangle 2"/>
          <p:cNvSpPr>
            <a:spLocks noGrp="1" noChangeArrowheads="1"/>
          </p:cNvSpPr>
          <p:nvPr>
            <p:ph type="title"/>
          </p:nvPr>
        </p:nvSpPr>
        <p:spPr>
          <a:xfrm>
            <a:off x="1893888" y="161925"/>
            <a:ext cx="6913562" cy="901700"/>
          </a:xfrm>
        </p:spPr>
        <p:txBody>
          <a:bodyPr/>
          <a:lstStyle/>
          <a:p>
            <a:r>
              <a:rPr lang="en-US" altLang="en-US" sz="3200"/>
              <a:t>Intellectual Property (IP) Strategy</a:t>
            </a:r>
            <a:endParaRPr lang="en-US" altLang="en-US" sz="2400"/>
          </a:p>
        </p:txBody>
      </p:sp>
      <p:sp>
        <p:nvSpPr>
          <p:cNvPr id="37892" name="Rectangle 3"/>
          <p:cNvSpPr>
            <a:spLocks noGrp="1" noChangeArrowheads="1"/>
          </p:cNvSpPr>
          <p:nvPr>
            <p:ph type="body" idx="1"/>
          </p:nvPr>
        </p:nvSpPr>
        <p:spPr>
          <a:xfrm>
            <a:off x="366713" y="1408113"/>
            <a:ext cx="8529637" cy="4367212"/>
          </a:xfrm>
        </p:spPr>
        <p:txBody>
          <a:bodyPr/>
          <a:lstStyle/>
          <a:p>
            <a:pPr marL="285750" lvl="1" indent="-285750">
              <a:spcBef>
                <a:spcPct val="50000"/>
              </a:spcBef>
              <a:defRPr/>
            </a:pPr>
            <a:r>
              <a:rPr lang="en-US" sz="1600" dirty="0"/>
              <a:t>What do you need?</a:t>
            </a:r>
          </a:p>
          <a:p>
            <a:pPr lvl="1">
              <a:defRPr/>
            </a:pPr>
            <a:r>
              <a:rPr lang="en-US" sz="1400" b="0" dirty="0"/>
              <a:t>Technical data rights &amp; deliverables needed throughout system’s life cycle</a:t>
            </a:r>
          </a:p>
          <a:p>
            <a:pPr lvl="1">
              <a:defRPr/>
            </a:pPr>
            <a:r>
              <a:rPr lang="en-US" sz="1400" b="0" dirty="0"/>
              <a:t>What are minimum rights AF can accept</a:t>
            </a:r>
          </a:p>
          <a:p>
            <a:pPr lvl="1">
              <a:defRPr/>
            </a:pPr>
            <a:r>
              <a:rPr lang="en-US" sz="1400" b="0" dirty="0"/>
              <a:t>Summarize prior contracts associated with delivery of technical data &amp; rights in tech data</a:t>
            </a:r>
          </a:p>
          <a:p>
            <a:pPr marL="285750" lvl="1" indent="-285750">
              <a:spcBef>
                <a:spcPct val="50000"/>
              </a:spcBef>
              <a:defRPr/>
            </a:pPr>
            <a:r>
              <a:rPr lang="en-US" sz="1600" dirty="0"/>
              <a:t>How will you buy it?</a:t>
            </a:r>
          </a:p>
          <a:p>
            <a:pPr marL="623888" lvl="2" indent="-285750">
              <a:spcBef>
                <a:spcPts val="400"/>
              </a:spcBef>
              <a:defRPr/>
            </a:pPr>
            <a:r>
              <a:rPr lang="en-US" sz="1400" b="0" dirty="0"/>
              <a:t>Discuss strategy to buy technical data/data rights</a:t>
            </a:r>
          </a:p>
          <a:p>
            <a:pPr marL="623888" lvl="2" indent="-285750">
              <a:spcBef>
                <a:spcPts val="400"/>
              </a:spcBef>
              <a:defRPr/>
            </a:pPr>
            <a:r>
              <a:rPr lang="en-US" sz="1400" b="0" dirty="0"/>
              <a:t>Describe evaluation factors that will be used to assess price &amp; adequacy of technical data during source selection.  Discuss use of options for delivery of technical data &amp; obtaining additional rights in technical data.</a:t>
            </a:r>
          </a:p>
          <a:p>
            <a:pPr lvl="1">
              <a:spcBef>
                <a:spcPts val="400"/>
              </a:spcBef>
              <a:defRPr/>
            </a:pPr>
            <a:r>
              <a:rPr lang="en-US" sz="1400" b="0" dirty="0"/>
              <a:t>Assess merits of including a priced contract option for future (or deferred) delivery of technical data &amp; intellectual property rights. </a:t>
            </a:r>
          </a:p>
          <a:p>
            <a:pPr lvl="1">
              <a:spcBef>
                <a:spcPts val="400"/>
              </a:spcBef>
              <a:defRPr/>
            </a:pPr>
            <a:r>
              <a:rPr lang="en-US" sz="1400" b="0" dirty="0"/>
              <a:t>Discuss strategy for acquiring SW (</a:t>
            </a:r>
            <a:r>
              <a:rPr lang="en-US" sz="1400" b="0" u="sng" dirty="0"/>
              <a:t>source code</a:t>
            </a:r>
            <a:r>
              <a:rPr lang="en-US" sz="1400" b="0" dirty="0"/>
              <a:t>, documentation, &amp; development artifacts)</a:t>
            </a:r>
          </a:p>
          <a:p>
            <a:pPr>
              <a:defRPr/>
            </a:pPr>
            <a:r>
              <a:rPr lang="en-US" sz="1600" dirty="0"/>
              <a:t> How will you manage it?</a:t>
            </a:r>
          </a:p>
          <a:p>
            <a:pPr lvl="1">
              <a:defRPr/>
            </a:pPr>
            <a:r>
              <a:rPr lang="en-US" sz="1400" b="0" dirty="0"/>
              <a:t>What approach will be used to ensure delivery &amp; adequacy of data?  </a:t>
            </a:r>
          </a:p>
          <a:p>
            <a:pPr lvl="1">
              <a:defRPr/>
            </a:pPr>
            <a:r>
              <a:rPr lang="en-US" sz="1400" b="0" dirty="0"/>
              <a:t>How will program office verify contractor’s assertion of restricted use &amp; release of data?</a:t>
            </a:r>
          </a:p>
          <a:p>
            <a:pPr lvl="1">
              <a:defRPr/>
            </a:pPr>
            <a:endParaRPr lang="en-US" sz="1000" dirty="0"/>
          </a:p>
          <a:p>
            <a:pPr marL="1196975" lvl="3" indent="-285750">
              <a:spcBef>
                <a:spcPct val="50000"/>
              </a:spcBef>
              <a:defRPr/>
            </a:pPr>
            <a:endParaRPr lang="en-US" sz="800" dirty="0"/>
          </a:p>
        </p:txBody>
      </p:sp>
      <p:sp>
        <p:nvSpPr>
          <p:cNvPr id="76805" name="TextBox 1"/>
          <p:cNvSpPr txBox="1">
            <a:spLocks noChangeArrowheads="1"/>
          </p:cNvSpPr>
          <p:nvPr/>
        </p:nvSpPr>
        <p:spPr bwMode="auto">
          <a:xfrm>
            <a:off x="366713" y="5908675"/>
            <a:ext cx="8424862" cy="400050"/>
          </a:xfrm>
          <a:prstGeom prst="rect">
            <a:avLst/>
          </a:prstGeom>
          <a:solidFill>
            <a:srgbClr val="FFFF00"/>
          </a:solidFill>
          <a:ln w="12700">
            <a:solidFill>
              <a:schemeClr val="tx1"/>
            </a:solidFill>
            <a:miter lim="800000"/>
            <a:headEnd/>
            <a:tailEnd/>
          </a:ln>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b="0"/>
              <a:t>See Notes Page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Line 5"/>
          <p:cNvSpPr>
            <a:spLocks noChangeShapeType="1"/>
          </p:cNvSpPr>
          <p:nvPr/>
        </p:nvSpPr>
        <p:spPr bwMode="auto">
          <a:xfrm>
            <a:off x="304800" y="12192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 name="Rectangle 2"/>
          <p:cNvSpPr txBox="1">
            <a:spLocks noChangeArrowheads="1"/>
          </p:cNvSpPr>
          <p:nvPr/>
        </p:nvSpPr>
        <p:spPr bwMode="auto">
          <a:xfrm>
            <a:off x="1663700" y="76200"/>
            <a:ext cx="7251700" cy="1143000"/>
          </a:xfrm>
          <a:prstGeom prst="rect">
            <a:avLst/>
          </a:prstGeom>
          <a:noFill/>
          <a:ln w="9525">
            <a:noFill/>
            <a:miter lim="800000"/>
            <a:headEnd/>
            <a:tailEnd/>
          </a:ln>
        </p:spPr>
        <p:txBody>
          <a:bodyPr anchor="ctr"/>
          <a:lstStyle/>
          <a:p>
            <a:pPr algn="r">
              <a:defRPr/>
            </a:pPr>
            <a:r>
              <a:rPr lang="en-US" sz="3600" b="1" i="1" kern="0" dirty="0">
                <a:solidFill>
                  <a:srgbClr val="0C2D83"/>
                </a:solidFill>
                <a:latin typeface="+mj-lt"/>
                <a:ea typeface="+mj-ea"/>
                <a:cs typeface="+mj-cs"/>
              </a:rPr>
              <a:t>Small Business </a:t>
            </a:r>
          </a:p>
        </p:txBody>
      </p:sp>
      <p:sp>
        <p:nvSpPr>
          <p:cNvPr id="13317" name="Content Placeholder 8"/>
          <p:cNvSpPr>
            <a:spLocks noGrp="1"/>
          </p:cNvSpPr>
          <p:nvPr>
            <p:ph idx="1"/>
          </p:nvPr>
        </p:nvSpPr>
        <p:spPr>
          <a:xfrm>
            <a:off x="304800" y="1408113"/>
            <a:ext cx="8458200" cy="4743450"/>
          </a:xfrm>
        </p:spPr>
        <p:txBody>
          <a:bodyPr/>
          <a:lstStyle/>
          <a:p>
            <a:pPr marL="285750" lvl="1" indent="-285750">
              <a:spcBef>
                <a:spcPct val="50000"/>
              </a:spcBef>
              <a:defRPr/>
            </a:pPr>
            <a:r>
              <a:rPr lang="en-US" sz="1800" dirty="0"/>
              <a:t>What does your Industrial Base Survey indicate is small business (SB) Capability?</a:t>
            </a:r>
            <a:endParaRPr lang="en-US" sz="1400" dirty="0"/>
          </a:p>
          <a:p>
            <a:pPr>
              <a:defRPr/>
            </a:pPr>
            <a:r>
              <a:rPr lang="en-US" sz="1800" dirty="0"/>
              <a:t>Is acquisition appropriate for a SB set-aside?</a:t>
            </a:r>
          </a:p>
          <a:p>
            <a:pPr marL="285750" lvl="1" indent="-285750">
              <a:spcBef>
                <a:spcPct val="50000"/>
              </a:spcBef>
              <a:defRPr/>
            </a:pPr>
            <a:r>
              <a:rPr lang="en-US" sz="1800" dirty="0"/>
              <a:t>If so, what are your recommendations? Breakout opportunities?</a:t>
            </a:r>
          </a:p>
          <a:p>
            <a:pPr>
              <a:defRPr/>
            </a:pPr>
            <a:r>
              <a:rPr lang="en-US" sz="1800" dirty="0"/>
              <a:t>Are there any bundling or consolidation decisions?</a:t>
            </a:r>
          </a:p>
          <a:p>
            <a:pPr>
              <a:defRPr/>
            </a:pPr>
            <a:r>
              <a:rPr lang="en-US" sz="1800" dirty="0"/>
              <a:t>If no prime opportunities, describe your plan for SB participation</a:t>
            </a:r>
          </a:p>
          <a:p>
            <a:pPr lvl="1">
              <a:defRPr/>
            </a:pPr>
            <a:r>
              <a:rPr lang="en-US" sz="1800" b="0" dirty="0"/>
              <a:t>Identify planned contract incentives to encourage aggressive SB subcontracting</a:t>
            </a:r>
          </a:p>
          <a:p>
            <a:pPr lvl="1">
              <a:defRPr/>
            </a:pPr>
            <a:r>
              <a:rPr lang="en-US" sz="1800" b="0" dirty="0"/>
              <a:t>Identify percentage requirements for SB subcontracting </a:t>
            </a:r>
          </a:p>
          <a:p>
            <a:pPr>
              <a:defRPr/>
            </a:pPr>
            <a:r>
              <a:rPr lang="en-US" sz="1800" dirty="0"/>
              <a:t>Discuss your plan for post award monitoring</a:t>
            </a:r>
          </a:p>
        </p:txBody>
      </p:sp>
      <p:sp>
        <p:nvSpPr>
          <p:cNvPr id="78853" name="Slide Number Placeholder 6"/>
          <p:cNvSpPr>
            <a:spLocks noGrp="1"/>
          </p:cNvSpPr>
          <p:nvPr>
            <p:ph type="sldNum" sz="quarter" idx="11"/>
          </p:nvPr>
        </p:nvSpPr>
        <p:spPr>
          <a:xfrm>
            <a:off x="7620000" y="6546850"/>
            <a:ext cx="11430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F0823B84-A449-4BE4-999B-41CEE228C684}" type="slidenum">
              <a:rPr lang="en-US" altLang="en-US" sz="1000" b="0" smtClean="0">
                <a:solidFill>
                  <a:srgbClr val="7F7F7F"/>
                </a:solidFill>
              </a:rPr>
              <a:pPr>
                <a:spcBef>
                  <a:spcPct val="0"/>
                </a:spcBef>
                <a:buClrTx/>
                <a:buSzTx/>
                <a:buFontTx/>
                <a:buNone/>
              </a:pPr>
              <a:t>23</a:t>
            </a:fld>
            <a:endParaRPr lang="en-US" altLang="en-US" sz="1000" b="0">
              <a:solidFill>
                <a:schemeClr val="bg2"/>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3"/>
          <p:cNvSpPr>
            <a:spLocks noGrp="1"/>
          </p:cNvSpPr>
          <p:nvPr>
            <p:ph type="sldNum" sz="quarter" idx="11"/>
          </p:nvPr>
        </p:nvSpPr>
        <p:spPr>
          <a:xfrm>
            <a:off x="7588250" y="6475413"/>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2B034CC4-E23B-48ED-88F2-B80F876BBBC6}" type="slidenum">
              <a:rPr lang="en-US" altLang="en-US" sz="1000" b="0" smtClean="0">
                <a:solidFill>
                  <a:srgbClr val="969696"/>
                </a:solidFill>
              </a:rPr>
              <a:pPr>
                <a:spcBef>
                  <a:spcPct val="0"/>
                </a:spcBef>
                <a:buClrTx/>
                <a:buSzTx/>
                <a:buFontTx/>
                <a:buNone/>
              </a:pPr>
              <a:t>24</a:t>
            </a:fld>
            <a:endParaRPr lang="en-US" altLang="en-US" sz="1000" b="0">
              <a:solidFill>
                <a:srgbClr val="969696"/>
              </a:solidFill>
            </a:endParaRPr>
          </a:p>
        </p:txBody>
      </p:sp>
      <p:sp>
        <p:nvSpPr>
          <p:cNvPr id="80899" name="Rectangle 2"/>
          <p:cNvSpPr>
            <a:spLocks noGrp="1" noChangeArrowheads="1"/>
          </p:cNvSpPr>
          <p:nvPr>
            <p:ph type="title"/>
          </p:nvPr>
        </p:nvSpPr>
        <p:spPr/>
        <p:txBody>
          <a:bodyPr/>
          <a:lstStyle/>
          <a:p>
            <a:r>
              <a:rPr lang="en-US" altLang="en-US" sz="3400"/>
              <a:t>Systems Engineering (SE)</a:t>
            </a:r>
            <a:endParaRPr lang="en-US" altLang="en-US" sz="3400">
              <a:solidFill>
                <a:srgbClr val="000099"/>
              </a:solidFill>
            </a:endParaRPr>
          </a:p>
        </p:txBody>
      </p:sp>
      <p:sp>
        <p:nvSpPr>
          <p:cNvPr id="6" name="Content Placeholder 5"/>
          <p:cNvSpPr>
            <a:spLocks noGrp="1"/>
          </p:cNvSpPr>
          <p:nvPr>
            <p:ph idx="1"/>
          </p:nvPr>
        </p:nvSpPr>
        <p:spPr>
          <a:xfrm>
            <a:off x="266700" y="1349375"/>
            <a:ext cx="8397875" cy="5126038"/>
          </a:xfrm>
        </p:spPr>
        <p:txBody>
          <a:bodyPr/>
          <a:lstStyle/>
          <a:p>
            <a:pPr>
              <a:lnSpc>
                <a:spcPct val="90000"/>
              </a:lnSpc>
              <a:defRPr/>
            </a:pPr>
            <a:r>
              <a:rPr lang="en-US" sz="1800" dirty="0"/>
              <a:t>Outline </a:t>
            </a:r>
            <a:r>
              <a:rPr lang="en-US" sz="1800" i="1" dirty="0"/>
              <a:t>open systems architecture </a:t>
            </a:r>
            <a:r>
              <a:rPr lang="en-US" sz="1800" dirty="0"/>
              <a:t>approach, combined with </a:t>
            </a:r>
            <a:r>
              <a:rPr lang="en-US" sz="1800" i="1" dirty="0"/>
              <a:t>technical data rights</a:t>
            </a:r>
            <a:r>
              <a:rPr lang="en-US" sz="1800" dirty="0"/>
              <a:t>, Government will pursue in order to ensure a lifetime consideration of competition</a:t>
            </a:r>
            <a:endParaRPr lang="en-US" sz="1600" dirty="0"/>
          </a:p>
          <a:p>
            <a:pPr lvl="1">
              <a:lnSpc>
                <a:spcPct val="90000"/>
              </a:lnSpc>
              <a:defRPr/>
            </a:pPr>
            <a:r>
              <a:rPr lang="en-US" sz="1600" b="0" dirty="0"/>
              <a:t>Is there a reference implementation architecture &amp; set of default standards for your domain of operation? </a:t>
            </a:r>
          </a:p>
          <a:p>
            <a:pPr lvl="1">
              <a:lnSpc>
                <a:spcPct val="90000"/>
              </a:lnSpc>
              <a:defRPr/>
            </a:pPr>
            <a:r>
              <a:rPr lang="en-US" sz="1600" b="0" dirty="0"/>
              <a:t>Modular system &amp; design disclosure:  Have you identified key interfaces, data elements &amp; sub-systems that should be open/common/standard?</a:t>
            </a:r>
          </a:p>
          <a:p>
            <a:pPr>
              <a:lnSpc>
                <a:spcPct val="90000"/>
              </a:lnSpc>
              <a:defRPr/>
            </a:pPr>
            <a:r>
              <a:rPr lang="en-US" sz="1800" dirty="0"/>
              <a:t>SE Tradeoff analysis</a:t>
            </a:r>
          </a:p>
          <a:p>
            <a:pPr lvl="1">
              <a:lnSpc>
                <a:spcPct val="90000"/>
              </a:lnSpc>
              <a:defRPr/>
            </a:pPr>
            <a:r>
              <a:rPr lang="en-US" sz="1600" b="0" dirty="0"/>
              <a:t>Show your approach to determining how cost varies as the major design parameters and time to complete are traded off against each other</a:t>
            </a:r>
          </a:p>
          <a:p>
            <a:pPr>
              <a:defRPr/>
            </a:pPr>
            <a:r>
              <a:rPr lang="en-US" sz="1800" dirty="0">
                <a:cs typeface="Times New Roman" pitchFamily="18" charset="0"/>
              </a:rPr>
              <a:t>Discuss key requirements impacting Acquisition Strategy</a:t>
            </a:r>
          </a:p>
          <a:p>
            <a:pPr lvl="1">
              <a:defRPr/>
            </a:pPr>
            <a:r>
              <a:rPr lang="en-US" sz="1600" b="0" dirty="0">
                <a:cs typeface="Times New Roman" pitchFamily="18" charset="0"/>
              </a:rPr>
              <a:t>Discuss requirements maturity &amp; stability</a:t>
            </a:r>
          </a:p>
          <a:p>
            <a:pPr marL="285750" lvl="1" indent="-285750">
              <a:spcBef>
                <a:spcPct val="50000"/>
              </a:spcBef>
              <a:defRPr/>
            </a:pPr>
            <a:r>
              <a:rPr lang="en-US" sz="1800" dirty="0">
                <a:cs typeface="Times New Roman" pitchFamily="18" charset="0"/>
              </a:rPr>
              <a:t>Discuss how Reliability, Availability, &amp; Maintainability are addressed in SRD</a:t>
            </a:r>
            <a:endParaRPr lang="en-US" sz="1800" dirty="0"/>
          </a:p>
          <a:p>
            <a:pPr marL="285750" lvl="1" indent="-285750">
              <a:spcBef>
                <a:spcPct val="50000"/>
              </a:spcBef>
              <a:defRPr/>
            </a:pPr>
            <a:endParaRPr lang="en-US" sz="1600" dirty="0"/>
          </a:p>
          <a:p>
            <a:pPr>
              <a:defRPr/>
            </a:pPr>
            <a:endParaRPr lang="en-US" dirty="0"/>
          </a:p>
          <a:p>
            <a:pPr>
              <a:defRPr/>
            </a:pPr>
            <a:endParaRPr lang="en-US" sz="1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3"/>
          <p:cNvSpPr>
            <a:spLocks noGrp="1"/>
          </p:cNvSpPr>
          <p:nvPr>
            <p:ph type="sldNum" sz="quarter" idx="11"/>
          </p:nvPr>
        </p:nvSpPr>
        <p:spPr>
          <a:xfrm>
            <a:off x="7505700" y="6524625"/>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66953A58-AAC3-4539-9696-FC91E9A4B048}" type="slidenum">
              <a:rPr lang="en-US" altLang="en-US" sz="1000" b="0" smtClean="0">
                <a:solidFill>
                  <a:srgbClr val="969696"/>
                </a:solidFill>
              </a:rPr>
              <a:pPr>
                <a:spcBef>
                  <a:spcPct val="0"/>
                </a:spcBef>
                <a:buClrTx/>
                <a:buSzTx/>
                <a:buFontTx/>
                <a:buNone/>
              </a:pPr>
              <a:t>25</a:t>
            </a:fld>
            <a:endParaRPr lang="en-US" altLang="en-US" sz="1000" b="0">
              <a:solidFill>
                <a:srgbClr val="969696"/>
              </a:solidFill>
            </a:endParaRPr>
          </a:p>
        </p:txBody>
      </p:sp>
      <p:sp>
        <p:nvSpPr>
          <p:cNvPr id="82947" name="Rectangle 2"/>
          <p:cNvSpPr>
            <a:spLocks noGrp="1" noChangeArrowheads="1"/>
          </p:cNvSpPr>
          <p:nvPr>
            <p:ph type="title"/>
          </p:nvPr>
        </p:nvSpPr>
        <p:spPr/>
        <p:txBody>
          <a:bodyPr/>
          <a:lstStyle/>
          <a:p>
            <a:r>
              <a:rPr lang="en-US" altLang="en-US" sz="3200"/>
              <a:t>Systems Engineering (cont.)</a:t>
            </a:r>
            <a:endParaRPr lang="en-US" altLang="en-US" sz="2400"/>
          </a:p>
        </p:txBody>
      </p:sp>
      <p:sp>
        <p:nvSpPr>
          <p:cNvPr id="35844" name="Rectangle 3"/>
          <p:cNvSpPr>
            <a:spLocks noGrp="1" noChangeArrowheads="1"/>
          </p:cNvSpPr>
          <p:nvPr>
            <p:ph type="body" idx="1"/>
          </p:nvPr>
        </p:nvSpPr>
        <p:spPr>
          <a:xfrm>
            <a:off x="354013" y="1439863"/>
            <a:ext cx="8453437" cy="5084762"/>
          </a:xfrm>
        </p:spPr>
        <p:txBody>
          <a:bodyPr/>
          <a:lstStyle/>
          <a:p>
            <a:pPr>
              <a:defRPr/>
            </a:pPr>
            <a:r>
              <a:rPr lang="en-US" sz="1800" dirty="0">
                <a:cs typeface="Times New Roman" pitchFamily="18" charset="0"/>
              </a:rPr>
              <a:t>Discuss status of initial manufacturing concepts &amp; implementation</a:t>
            </a:r>
          </a:p>
          <a:p>
            <a:pPr lvl="1">
              <a:defRPr/>
            </a:pPr>
            <a:r>
              <a:rPr lang="en-US" sz="1600" b="0" dirty="0">
                <a:cs typeface="Times New Roman" pitchFamily="18" charset="0"/>
              </a:rPr>
              <a:t>What is the status of LRIP manufacturing capabilities &amp; ability to ramp up to full rate production?  </a:t>
            </a:r>
          </a:p>
          <a:p>
            <a:pPr lvl="1">
              <a:defRPr/>
            </a:pPr>
            <a:r>
              <a:rPr lang="en-US" sz="1600" b="0" dirty="0">
                <a:cs typeface="Times New Roman" pitchFamily="18" charset="0"/>
              </a:rPr>
              <a:t>Status of Production Readiness Review</a:t>
            </a:r>
          </a:p>
          <a:p>
            <a:pPr lvl="1">
              <a:defRPr/>
            </a:pPr>
            <a:r>
              <a:rPr lang="en-US" sz="1600" b="0" dirty="0">
                <a:cs typeface="Times New Roman" pitchFamily="18" charset="0"/>
              </a:rPr>
              <a:t>What are critical manufacturing elements?</a:t>
            </a:r>
          </a:p>
          <a:p>
            <a:pPr lvl="1">
              <a:defRPr/>
            </a:pPr>
            <a:r>
              <a:rPr lang="en-US" sz="1600" b="0" dirty="0">
                <a:cs typeface="Times New Roman" pitchFamily="18" charset="0"/>
              </a:rPr>
              <a:t>Plans for addressing manufacturability &amp; maturity</a:t>
            </a:r>
          </a:p>
          <a:p>
            <a:pPr>
              <a:lnSpc>
                <a:spcPct val="80000"/>
              </a:lnSpc>
              <a:defRPr/>
            </a:pPr>
            <a:r>
              <a:rPr lang="en-US" sz="1800" dirty="0"/>
              <a:t>Describe key SE components of RFP &amp; contract</a:t>
            </a:r>
          </a:p>
          <a:p>
            <a:pPr lvl="1">
              <a:lnSpc>
                <a:spcPct val="80000"/>
              </a:lnSpc>
              <a:defRPr/>
            </a:pPr>
            <a:r>
              <a:rPr lang="en-US" sz="1600" b="0" dirty="0"/>
              <a:t>Identify SE RFP requirements &amp; selection criteria</a:t>
            </a:r>
          </a:p>
          <a:p>
            <a:pPr lvl="1">
              <a:lnSpc>
                <a:spcPct val="80000"/>
              </a:lnSpc>
              <a:defRPr/>
            </a:pPr>
            <a:r>
              <a:rPr lang="en-US" sz="1600" b="0" dirty="0"/>
              <a:t>Identify SE contractual provisions to ensure contractor implements proposed approach</a:t>
            </a:r>
          </a:p>
          <a:p>
            <a:pPr>
              <a:defRPr/>
            </a:pPr>
            <a:r>
              <a:rPr lang="en-US" sz="1800" dirty="0">
                <a:cs typeface="Times New Roman" pitchFamily="18" charset="0"/>
              </a:rPr>
              <a:t>Is configuration management plan required &amp;, if so has one been developed?</a:t>
            </a:r>
          </a:p>
          <a:p>
            <a:pPr marL="285750" lvl="1" indent="-285750">
              <a:spcBef>
                <a:spcPct val="50000"/>
              </a:spcBef>
              <a:defRPr/>
            </a:pPr>
            <a:r>
              <a:rPr lang="en-US" sz="1800" dirty="0">
                <a:solidFill>
                  <a:prstClr val="black"/>
                </a:solidFill>
                <a:cs typeface="Times New Roman" pitchFamily="18" charset="0"/>
              </a:rPr>
              <a:t>Have defense exportability features been considered in initial designs?</a:t>
            </a:r>
          </a:p>
          <a:p>
            <a:pPr marL="0" lvl="1" indent="0">
              <a:spcBef>
                <a:spcPct val="50000"/>
              </a:spcBef>
              <a:buNone/>
              <a:defRPr/>
            </a:pPr>
            <a:endParaRPr lang="en-US" sz="1800" dirty="0">
              <a:solidFill>
                <a:prstClr val="black"/>
              </a:solidFill>
              <a:cs typeface="Times New Roman" pitchFamily="18" charset="0"/>
            </a:endParaRPr>
          </a:p>
          <a:p>
            <a:pPr marL="285750" lvl="1" indent="-285750">
              <a:spcBef>
                <a:spcPct val="50000"/>
              </a:spcBef>
              <a:defRPr/>
            </a:pPr>
            <a:endParaRPr lang="en-US" sz="2400" kern="1200" dirty="0">
              <a:cs typeface="Times New Roman" pitchFamily="18" charset="0"/>
            </a:endParaRPr>
          </a:p>
          <a:p>
            <a:pPr marL="285750" lvl="1" indent="-285750">
              <a:spcBef>
                <a:spcPct val="50000"/>
              </a:spcBef>
              <a:defRPr/>
            </a:pPr>
            <a:endParaRPr lang="en-US" sz="2400" dirty="0">
              <a:solidFill>
                <a:prstClr val="black"/>
              </a:solidFill>
              <a:cs typeface="Times New Roman" pitchFamily="18" charset="0"/>
            </a:endParaRPr>
          </a:p>
          <a:p>
            <a:pPr>
              <a:defRPr/>
            </a:pPr>
            <a:endParaRPr lang="en-US" sz="2400" dirty="0">
              <a:cs typeface="Times New Roman" pitchFamily="18" charset="0"/>
            </a:endParaRPr>
          </a:p>
          <a:p>
            <a:pPr>
              <a:defRPr/>
            </a:pPr>
            <a:endParaRPr lang="en-US" sz="1800" dirty="0">
              <a:solidFill>
                <a:srgbClr val="FF0000"/>
              </a:solidFill>
              <a:cs typeface="Times New Roman" pitchFamily="18" charset="0"/>
            </a:endParaRPr>
          </a:p>
          <a:p>
            <a:pPr lvl="1">
              <a:buFont typeface="Wingdings" panose="05000000000000000000" pitchFamily="2" charset="2"/>
              <a:buNone/>
              <a:defRPr/>
            </a:pPr>
            <a:endParaRPr lang="en-US" sz="1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a:xfrm>
            <a:off x="2714625" y="0"/>
            <a:ext cx="6019800" cy="1143000"/>
          </a:xfrm>
        </p:spPr>
        <p:txBody>
          <a:bodyPr/>
          <a:lstStyle/>
          <a:p>
            <a:r>
              <a:rPr lang="en-US" altLang="en-US" sz="2800"/>
              <a:t>Cybersecurity &amp; Resiliency Acquisition Strategy Panel Chart</a:t>
            </a:r>
          </a:p>
        </p:txBody>
      </p:sp>
      <p:sp>
        <p:nvSpPr>
          <p:cNvPr id="8499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7F3CCD3D-9CF9-4259-B222-DEF6C9C074C4}" type="slidenum">
              <a:rPr lang="en-US" altLang="en-US" sz="1000" b="0" smtClean="0">
                <a:solidFill>
                  <a:srgbClr val="969696"/>
                </a:solidFill>
              </a:rPr>
              <a:pPr>
                <a:spcBef>
                  <a:spcPct val="0"/>
                </a:spcBef>
                <a:buClrTx/>
                <a:buSzTx/>
                <a:buFontTx/>
                <a:buNone/>
              </a:pPr>
              <a:t>26</a:t>
            </a:fld>
            <a:endParaRPr lang="en-US" altLang="en-US" sz="1000" b="0">
              <a:solidFill>
                <a:srgbClr val="808080"/>
              </a:solidFill>
            </a:endParaRPr>
          </a:p>
        </p:txBody>
      </p:sp>
      <p:graphicFrame>
        <p:nvGraphicFramePr>
          <p:cNvPr id="8" name="Content Placeholder 7"/>
          <p:cNvGraphicFramePr>
            <a:graphicFrameLocks noGrp="1"/>
          </p:cNvGraphicFramePr>
          <p:nvPr>
            <p:ph idx="1"/>
          </p:nvPr>
        </p:nvGraphicFramePr>
        <p:xfrm>
          <a:off x="457200" y="1576388"/>
          <a:ext cx="8161338" cy="4822826"/>
        </p:xfrm>
        <a:graphic>
          <a:graphicData uri="http://schemas.openxmlformats.org/drawingml/2006/table">
            <a:tbl>
              <a:tblPr firstRow="1" firstCol="1" bandRow="1"/>
              <a:tblGrid>
                <a:gridCol w="1165443">
                  <a:extLst>
                    <a:ext uri="{9D8B030D-6E8A-4147-A177-3AD203B41FA5}">
                      <a16:colId xmlns:a16="http://schemas.microsoft.com/office/drawing/2014/main" val="1127702250"/>
                    </a:ext>
                  </a:extLst>
                </a:gridCol>
                <a:gridCol w="1134364">
                  <a:extLst>
                    <a:ext uri="{9D8B030D-6E8A-4147-A177-3AD203B41FA5}">
                      <a16:colId xmlns:a16="http://schemas.microsoft.com/office/drawing/2014/main" val="1528026557"/>
                    </a:ext>
                  </a:extLst>
                </a:gridCol>
                <a:gridCol w="712675">
                  <a:extLst>
                    <a:ext uri="{9D8B030D-6E8A-4147-A177-3AD203B41FA5}">
                      <a16:colId xmlns:a16="http://schemas.microsoft.com/office/drawing/2014/main" val="4215781303"/>
                    </a:ext>
                  </a:extLst>
                </a:gridCol>
                <a:gridCol w="2016427">
                  <a:extLst>
                    <a:ext uri="{9D8B030D-6E8A-4147-A177-3AD203B41FA5}">
                      <a16:colId xmlns:a16="http://schemas.microsoft.com/office/drawing/2014/main" val="2545067859"/>
                    </a:ext>
                  </a:extLst>
                </a:gridCol>
                <a:gridCol w="1094122">
                  <a:extLst>
                    <a:ext uri="{9D8B030D-6E8A-4147-A177-3AD203B41FA5}">
                      <a16:colId xmlns:a16="http://schemas.microsoft.com/office/drawing/2014/main" val="1582419986"/>
                    </a:ext>
                  </a:extLst>
                </a:gridCol>
                <a:gridCol w="1021180">
                  <a:extLst>
                    <a:ext uri="{9D8B030D-6E8A-4147-A177-3AD203B41FA5}">
                      <a16:colId xmlns:a16="http://schemas.microsoft.com/office/drawing/2014/main" val="2284547267"/>
                    </a:ext>
                  </a:extLst>
                </a:gridCol>
                <a:gridCol w="1017127">
                  <a:extLst>
                    <a:ext uri="{9D8B030D-6E8A-4147-A177-3AD203B41FA5}">
                      <a16:colId xmlns:a16="http://schemas.microsoft.com/office/drawing/2014/main" val="1714295092"/>
                    </a:ext>
                  </a:extLst>
                </a:gridCol>
              </a:tblGrid>
              <a:tr h="1066800">
                <a:tc>
                  <a:txBody>
                    <a:bodyPr/>
                    <a:lstStyle/>
                    <a:p>
                      <a:pPr marL="0" marR="0" algn="ctr">
                        <a:spcBef>
                          <a:spcPts val="0"/>
                        </a:spcBef>
                        <a:spcAft>
                          <a:spcPts val="0"/>
                        </a:spcAft>
                      </a:pPr>
                      <a:r>
                        <a:rPr lang="en-US" sz="1400" b="1" kern="1200" dirty="0" err="1">
                          <a:effectLst/>
                          <a:latin typeface="Calibri" panose="020F0502020204030204" pitchFamily="34" charset="0"/>
                          <a:ea typeface="Times New Roman" panose="02020603050405020304" pitchFamily="18" charset="0"/>
                          <a:cs typeface="Calibri" panose="020F0502020204030204" pitchFamily="34" charset="0"/>
                        </a:rPr>
                        <a:t>CyberSecurity</a:t>
                      </a:r>
                      <a:r>
                        <a:rPr lang="en-US" sz="1400" b="1" kern="1200" dirty="0">
                          <a:effectLst/>
                          <a:latin typeface="Calibri" panose="020F0502020204030204" pitchFamily="34" charset="0"/>
                          <a:ea typeface="Times New Roman" panose="02020603050405020304" pitchFamily="18" charset="0"/>
                          <a:cs typeface="Calibri" panose="020F0502020204030204" pitchFamily="34" charset="0"/>
                        </a:rPr>
                        <a:t> and Resiliency</a:t>
                      </a:r>
                      <a:endParaRPr lang="en-US" sz="2000" dirty="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400" kern="12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Authority and Date concurrence</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400" kern="12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SRD/ Spec</a:t>
                      </a:r>
                      <a:endParaRPr lang="en-US" sz="2000" dirty="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400" kern="12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Statement of Objectives (SOO) / Statement of Work (SOW) / Performance Work Statement (PWS)</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400" kern="12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Request for Proposal (RFP) Section L / Section M</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400" kern="12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FAR / DFARS / AFFARS Clauses</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400" kern="12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Sufficiency Assessment</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269702395"/>
                  </a:ext>
                </a:extLst>
              </a:tr>
              <a:tr h="441885">
                <a:tc>
                  <a:txBody>
                    <a:bodyPr/>
                    <a:lstStyle/>
                    <a:p>
                      <a:pPr marL="0" marR="0" algn="ctr">
                        <a:spcBef>
                          <a:spcPts val="0"/>
                        </a:spcBef>
                        <a:spcAft>
                          <a:spcPts val="0"/>
                        </a:spcAft>
                      </a:pPr>
                      <a:r>
                        <a:rPr lang="en-US" sz="1400" b="1" kern="1200">
                          <a:effectLst/>
                          <a:latin typeface="Calibri" panose="020F0502020204030204" pitchFamily="34" charset="0"/>
                          <a:ea typeface="Times New Roman" panose="02020603050405020304" pitchFamily="18" charset="0"/>
                          <a:cs typeface="Calibri" panose="020F0502020204030204" pitchFamily="34" charset="0"/>
                        </a:rPr>
                        <a:t>Program Protection</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400" i="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Ex: Section 2.3</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400" i="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400" i="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400" i="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Ex: G</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151239530"/>
                  </a:ext>
                </a:extLst>
              </a:tr>
              <a:tr h="1325657">
                <a:tc>
                  <a:txBody>
                    <a:bodyPr/>
                    <a:lstStyle/>
                    <a:p>
                      <a:pPr marL="0" marR="0">
                        <a:spcBef>
                          <a:spcPts val="0"/>
                        </a:spcBef>
                        <a:spcAft>
                          <a:spcPts val="0"/>
                        </a:spcAft>
                      </a:pPr>
                      <a:r>
                        <a:rPr lang="en-US" sz="14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Cybersecurity</a:t>
                      </a:r>
                      <a:endParaRPr lang="en-US" sz="1800">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14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(to include Trusted Systems and Networks (TSN))</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endParaRPr lang="en-US" sz="2000" dirty="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3947829935"/>
                  </a:ext>
                </a:extLst>
              </a:tr>
              <a:tr h="1104714">
                <a:tc>
                  <a:txBody>
                    <a:bodyPr/>
                    <a:lstStyle/>
                    <a:p>
                      <a:pPr marL="0" marR="0" algn="ctr">
                        <a:spcBef>
                          <a:spcPts val="0"/>
                        </a:spcBef>
                        <a:spcAft>
                          <a:spcPts val="0"/>
                        </a:spcAft>
                      </a:pPr>
                      <a:r>
                        <a:rPr lang="en-US" sz="14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Critical Program Information /Anti-Tamper (AT)</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449620360"/>
                  </a:ext>
                </a:extLst>
              </a:tr>
              <a:tr h="441885">
                <a:tc>
                  <a:txBody>
                    <a:bodyPr/>
                    <a:lstStyle/>
                    <a:p>
                      <a:pPr marL="0" marR="0" algn="ctr">
                        <a:spcBef>
                          <a:spcPts val="0"/>
                        </a:spcBef>
                        <a:spcAft>
                          <a:spcPts val="0"/>
                        </a:spcAft>
                      </a:pPr>
                      <a:r>
                        <a:rPr lang="en-US" sz="14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Security Management</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693175635"/>
                  </a:ext>
                </a:extLst>
              </a:tr>
              <a:tr h="441885">
                <a:tc>
                  <a:txBody>
                    <a:bodyPr/>
                    <a:lstStyle/>
                    <a:p>
                      <a:pPr marL="0" marR="0" algn="ctr">
                        <a:spcBef>
                          <a:spcPts val="0"/>
                        </a:spcBef>
                        <a:spcAft>
                          <a:spcPts val="0"/>
                        </a:spcAft>
                      </a:pPr>
                      <a:r>
                        <a:rPr lang="en-US" sz="14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Cyber Resiliency</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endParaRPr lang="en-US" sz="2000" dirty="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1973951999"/>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Number Placeholder 3"/>
          <p:cNvSpPr>
            <a:spLocks noGrp="1"/>
          </p:cNvSpPr>
          <p:nvPr>
            <p:ph type="sldNum" sz="quarter" idx="11"/>
          </p:nvPr>
        </p:nvSpPr>
        <p:spPr>
          <a:xfrm>
            <a:off x="7526338" y="6496050"/>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8B3DB0E2-4EBB-413D-96E9-3A09DA579885}" type="slidenum">
              <a:rPr lang="en-US" altLang="en-US" sz="1000" b="0" smtClean="0">
                <a:solidFill>
                  <a:srgbClr val="969696"/>
                </a:solidFill>
              </a:rPr>
              <a:pPr>
                <a:spcBef>
                  <a:spcPct val="0"/>
                </a:spcBef>
                <a:buClrTx/>
                <a:buSzTx/>
                <a:buFontTx/>
                <a:buNone/>
              </a:pPr>
              <a:t>27</a:t>
            </a:fld>
            <a:endParaRPr lang="en-US" altLang="en-US" sz="1000" b="0">
              <a:solidFill>
                <a:srgbClr val="969696"/>
              </a:solidFill>
            </a:endParaRPr>
          </a:p>
        </p:txBody>
      </p:sp>
      <p:sp>
        <p:nvSpPr>
          <p:cNvPr id="87043" name="Rectangle 1026"/>
          <p:cNvSpPr>
            <a:spLocks noGrp="1" noChangeArrowheads="1"/>
          </p:cNvSpPr>
          <p:nvPr>
            <p:ph type="title"/>
          </p:nvPr>
        </p:nvSpPr>
        <p:spPr>
          <a:xfrm>
            <a:off x="1697038" y="203200"/>
            <a:ext cx="7048500" cy="914400"/>
          </a:xfrm>
        </p:spPr>
        <p:txBody>
          <a:bodyPr/>
          <a:lstStyle/>
          <a:p>
            <a:r>
              <a:rPr lang="en-US" altLang="en-US"/>
              <a:t>Test &amp; Evaluation</a:t>
            </a:r>
          </a:p>
        </p:txBody>
      </p:sp>
      <p:sp>
        <p:nvSpPr>
          <p:cNvPr id="87044" name="Rectangle 1027"/>
          <p:cNvSpPr>
            <a:spLocks noGrp="1" noChangeArrowheads="1"/>
          </p:cNvSpPr>
          <p:nvPr>
            <p:ph type="body" idx="1"/>
          </p:nvPr>
        </p:nvSpPr>
        <p:spPr>
          <a:xfrm>
            <a:off x="304800" y="1392238"/>
            <a:ext cx="8686800" cy="5046662"/>
          </a:xfrm>
        </p:spPr>
        <p:txBody>
          <a:bodyPr/>
          <a:lstStyle/>
          <a:p>
            <a:pPr>
              <a:lnSpc>
                <a:spcPct val="95000"/>
              </a:lnSpc>
            </a:pPr>
            <a:r>
              <a:rPr lang="en-US" altLang="en-US" sz="1800" dirty="0"/>
              <a:t>T&amp;E Strategy &amp; how it supports acquisition &amp; requirements strategies</a:t>
            </a:r>
            <a:endParaRPr lang="en-US" altLang="en-US" sz="1800" dirty="0">
              <a:solidFill>
                <a:srgbClr val="0000FF"/>
              </a:solidFill>
            </a:endParaRPr>
          </a:p>
          <a:p>
            <a:pPr>
              <a:lnSpc>
                <a:spcPct val="95000"/>
              </a:lnSpc>
            </a:pPr>
            <a:r>
              <a:rPr lang="en-US" altLang="en-US" sz="1800" dirty="0"/>
              <a:t>Identify issues regarding availability of production representative test articles, test facilities, Systems Integration Labs, Collaborative Development Environments</a:t>
            </a:r>
          </a:p>
          <a:p>
            <a:pPr lvl="1">
              <a:lnSpc>
                <a:spcPct val="95000"/>
              </a:lnSpc>
            </a:pPr>
            <a:r>
              <a:rPr lang="en-US" altLang="en-US" sz="1600" b="0" dirty="0"/>
              <a:t>Describe capability shortfalls of test ranges</a:t>
            </a:r>
          </a:p>
          <a:p>
            <a:pPr>
              <a:lnSpc>
                <a:spcPct val="95000"/>
              </a:lnSpc>
            </a:pPr>
            <a:r>
              <a:rPr lang="en-US" altLang="en-US" sz="1800" dirty="0"/>
              <a:t>TEMP or Test Plan status?</a:t>
            </a:r>
          </a:p>
          <a:p>
            <a:pPr lvl="1">
              <a:lnSpc>
                <a:spcPct val="95000"/>
              </a:lnSpc>
            </a:pPr>
            <a:r>
              <a:rPr lang="en-US" altLang="en-US" sz="1600" b="0" dirty="0"/>
              <a:t>Do you have time, budget, &amp; assets required for test</a:t>
            </a:r>
          </a:p>
          <a:p>
            <a:pPr lvl="1">
              <a:lnSpc>
                <a:spcPct val="95000"/>
              </a:lnSpc>
            </a:pPr>
            <a:r>
              <a:rPr lang="en-US" altLang="en-US" sz="1600" b="0" dirty="0"/>
              <a:t>Are Critical Operational Issues (COIs) linked to Critical Technical Parameters (CTP) &amp; Measures of Effectiveness (MOE)?</a:t>
            </a:r>
          </a:p>
          <a:p>
            <a:pPr>
              <a:lnSpc>
                <a:spcPct val="95000"/>
              </a:lnSpc>
            </a:pPr>
            <a:r>
              <a:rPr lang="en-US" altLang="en-US" sz="1800" dirty="0"/>
              <a:t>Is DOT&amp;E involved?  If so, what is position regarding integrated testing economies</a:t>
            </a:r>
          </a:p>
          <a:p>
            <a:pPr lvl="1">
              <a:lnSpc>
                <a:spcPct val="95000"/>
              </a:lnSpc>
            </a:pPr>
            <a:r>
              <a:rPr lang="en-US" altLang="en-US" sz="1600" b="0" dirty="0"/>
              <a:t>What specific challenges are addressed through your test strategy?</a:t>
            </a:r>
          </a:p>
          <a:p>
            <a:pPr lvl="1">
              <a:lnSpc>
                <a:spcPct val="95000"/>
              </a:lnSpc>
            </a:pPr>
            <a:r>
              <a:rPr lang="en-US" altLang="en-US" sz="1600" b="0" dirty="0"/>
              <a:t>How have you incorporated M&amp;S into your strategy &amp; what challenge does this address?</a:t>
            </a:r>
          </a:p>
          <a:p>
            <a:pPr marL="0" indent="0">
              <a:lnSpc>
                <a:spcPct val="95000"/>
              </a:lnSpc>
              <a:buNone/>
            </a:pPr>
            <a:endParaRPr lang="en-US" altLang="en-US" sz="1600" b="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3"/>
          <p:cNvSpPr>
            <a:spLocks noGrp="1"/>
          </p:cNvSpPr>
          <p:nvPr>
            <p:ph type="sldNum" sz="quarter" idx="11"/>
          </p:nvPr>
        </p:nvSpPr>
        <p:spPr>
          <a:xfrm>
            <a:off x="7526338" y="6477000"/>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1E7D9434-F80F-400C-9A1B-2F025AC8AB64}" type="slidenum">
              <a:rPr lang="en-US" altLang="en-US" sz="1000" b="0" smtClean="0">
                <a:solidFill>
                  <a:srgbClr val="969696"/>
                </a:solidFill>
              </a:rPr>
              <a:pPr>
                <a:spcBef>
                  <a:spcPct val="0"/>
                </a:spcBef>
                <a:buClrTx/>
                <a:buSzTx/>
                <a:buFontTx/>
                <a:buNone/>
              </a:pPr>
              <a:t>28</a:t>
            </a:fld>
            <a:endParaRPr lang="en-US" altLang="en-US" sz="1000" b="0">
              <a:solidFill>
                <a:srgbClr val="969696"/>
              </a:solidFill>
            </a:endParaRPr>
          </a:p>
        </p:txBody>
      </p:sp>
      <p:sp>
        <p:nvSpPr>
          <p:cNvPr id="89091" name="Rectangle 1026"/>
          <p:cNvSpPr>
            <a:spLocks noGrp="1" noChangeArrowheads="1"/>
          </p:cNvSpPr>
          <p:nvPr>
            <p:ph type="title"/>
          </p:nvPr>
        </p:nvSpPr>
        <p:spPr>
          <a:xfrm>
            <a:off x="1697038" y="203200"/>
            <a:ext cx="7048500" cy="914400"/>
          </a:xfrm>
        </p:spPr>
        <p:txBody>
          <a:bodyPr/>
          <a:lstStyle/>
          <a:p>
            <a:r>
              <a:rPr lang="en-US" altLang="en-US"/>
              <a:t>Guardrails</a:t>
            </a:r>
          </a:p>
        </p:txBody>
      </p:sp>
      <p:sp>
        <p:nvSpPr>
          <p:cNvPr id="89092" name="Rectangle 1027"/>
          <p:cNvSpPr>
            <a:spLocks noGrp="1" noChangeArrowheads="1"/>
          </p:cNvSpPr>
          <p:nvPr>
            <p:ph type="body" idx="1"/>
          </p:nvPr>
        </p:nvSpPr>
        <p:spPr>
          <a:xfrm>
            <a:off x="304800" y="1392238"/>
            <a:ext cx="8686800" cy="5046662"/>
          </a:xfrm>
        </p:spPr>
        <p:txBody>
          <a:bodyPr/>
          <a:lstStyle/>
          <a:p>
            <a:pPr>
              <a:lnSpc>
                <a:spcPct val="95000"/>
              </a:lnSpc>
            </a:pPr>
            <a:r>
              <a:rPr lang="en-US" altLang="en-US" dirty="0"/>
              <a:t>Thresholds that trigger notification to MDA regarding cost, schedule, &amp;/or performance breaches</a:t>
            </a:r>
          </a:p>
          <a:p>
            <a:pPr>
              <a:lnSpc>
                <a:spcPct val="95000"/>
              </a:lnSpc>
            </a:pPr>
            <a:r>
              <a:rPr lang="en-US" altLang="en-US" dirty="0"/>
              <a:t>Guardrails as measured against majority of contractors exceeding following thresholds:</a:t>
            </a:r>
          </a:p>
          <a:p>
            <a:pPr lvl="1">
              <a:lnSpc>
                <a:spcPct val="95000"/>
              </a:lnSpc>
            </a:pPr>
            <a:r>
              <a:rPr lang="en-US" altLang="en-US" sz="1800" b="0" dirty="0"/>
              <a:t>Cost: (be specific with cost number &amp; percentage)</a:t>
            </a:r>
          </a:p>
          <a:p>
            <a:pPr lvl="1">
              <a:lnSpc>
                <a:spcPct val="95000"/>
              </a:lnSpc>
            </a:pPr>
            <a:r>
              <a:rPr lang="en-US" altLang="en-US" sz="1800" b="0" dirty="0"/>
              <a:t>Schedule: (be specific with date &amp; timeline)</a:t>
            </a:r>
          </a:p>
          <a:p>
            <a:pPr lvl="1">
              <a:lnSpc>
                <a:spcPct val="95000"/>
              </a:lnSpc>
            </a:pPr>
            <a:r>
              <a:rPr lang="en-US" altLang="en-US" sz="1800" b="0" dirty="0"/>
              <a:t>Performance:</a:t>
            </a:r>
          </a:p>
          <a:p>
            <a:pPr>
              <a:lnSpc>
                <a:spcPct val="95000"/>
              </a:lnSpc>
            </a:pPr>
            <a:r>
              <a:rPr lang="en-US" altLang="en-US" dirty="0"/>
              <a:t>PM will notify MDA if…</a:t>
            </a:r>
          </a:p>
          <a:p>
            <a:pPr marL="0" indent="0">
              <a:lnSpc>
                <a:spcPct val="95000"/>
              </a:lnSpc>
              <a:buNone/>
            </a:pPr>
            <a:endParaRPr lang="en-US" altLang="en-US" dirty="0"/>
          </a:p>
        </p:txBody>
      </p:sp>
      <p:sp>
        <p:nvSpPr>
          <p:cNvPr id="5" name="TextBox 4"/>
          <p:cNvSpPr txBox="1"/>
          <p:nvPr/>
        </p:nvSpPr>
        <p:spPr>
          <a:xfrm>
            <a:off x="339725" y="5949950"/>
            <a:ext cx="8405813" cy="400050"/>
          </a:xfrm>
          <a:prstGeom prst="rect">
            <a:avLst/>
          </a:prstGeom>
          <a:solidFill>
            <a:srgbClr val="FFFF00"/>
          </a:solidFill>
          <a:ln>
            <a:solidFill>
              <a:schemeClr val="accent2">
                <a:lumMod val="75000"/>
              </a:schemeClr>
            </a:solidFill>
          </a:ln>
        </p:spPr>
        <p:txBody>
          <a:bodyPr anchor="ctr">
            <a:spAutoFit/>
          </a:bodyPr>
          <a:lstStyle/>
          <a:p>
            <a:pPr algn="ctr">
              <a:spcBef>
                <a:spcPts val="600"/>
              </a:spcBef>
              <a:defRPr/>
            </a:pPr>
            <a:r>
              <a:rPr lang="en-US" sz="2000" dirty="0">
                <a:latin typeface="Arial"/>
              </a:rPr>
              <a:t>Guardrails provide an additional layer of checks and balances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txBox="1">
            <a:spLocks/>
          </p:cNvSpPr>
          <p:nvPr/>
        </p:nvSpPr>
        <p:spPr bwMode="auto">
          <a:xfrm>
            <a:off x="1438275" y="231775"/>
            <a:ext cx="73215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688975" indent="-282575">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027113" indent="-2238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r">
              <a:spcBef>
                <a:spcPct val="0"/>
              </a:spcBef>
              <a:buClrTx/>
              <a:buSzTx/>
              <a:buFontTx/>
              <a:buNone/>
            </a:pPr>
            <a:r>
              <a:rPr lang="en-US" altLang="en-US" sz="3600" i="1">
                <a:solidFill>
                  <a:srgbClr val="151C77"/>
                </a:solidFill>
              </a:rPr>
              <a:t>Documentation Plan</a:t>
            </a:r>
            <a:endParaRPr lang="en-US" altLang="en-US" sz="2800" i="1">
              <a:solidFill>
                <a:srgbClr val="151C77"/>
              </a:solidFill>
            </a:endParaRPr>
          </a:p>
        </p:txBody>
      </p:sp>
      <p:graphicFrame>
        <p:nvGraphicFramePr>
          <p:cNvPr id="14" name="Table 13"/>
          <p:cNvGraphicFramePr>
            <a:graphicFrameLocks noGrp="1"/>
          </p:cNvGraphicFramePr>
          <p:nvPr/>
        </p:nvGraphicFramePr>
        <p:xfrm>
          <a:off x="182563" y="1306513"/>
          <a:ext cx="8778875" cy="4062417"/>
        </p:xfrm>
        <a:graphic>
          <a:graphicData uri="http://schemas.openxmlformats.org/drawingml/2006/table">
            <a:tbl>
              <a:tblPr/>
              <a:tblGrid>
                <a:gridCol w="3602997">
                  <a:extLst>
                    <a:ext uri="{9D8B030D-6E8A-4147-A177-3AD203B41FA5}">
                      <a16:colId xmlns:a16="http://schemas.microsoft.com/office/drawing/2014/main" val="2361081561"/>
                    </a:ext>
                  </a:extLst>
                </a:gridCol>
                <a:gridCol w="292629">
                  <a:extLst>
                    <a:ext uri="{9D8B030D-6E8A-4147-A177-3AD203B41FA5}">
                      <a16:colId xmlns:a16="http://schemas.microsoft.com/office/drawing/2014/main" val="1223066005"/>
                    </a:ext>
                  </a:extLst>
                </a:gridCol>
                <a:gridCol w="969334">
                  <a:extLst>
                    <a:ext uri="{9D8B030D-6E8A-4147-A177-3AD203B41FA5}">
                      <a16:colId xmlns:a16="http://schemas.microsoft.com/office/drawing/2014/main" val="314236967"/>
                    </a:ext>
                  </a:extLst>
                </a:gridCol>
                <a:gridCol w="1097359">
                  <a:extLst>
                    <a:ext uri="{9D8B030D-6E8A-4147-A177-3AD203B41FA5}">
                      <a16:colId xmlns:a16="http://schemas.microsoft.com/office/drawing/2014/main" val="1654186238"/>
                    </a:ext>
                  </a:extLst>
                </a:gridCol>
                <a:gridCol w="1024202">
                  <a:extLst>
                    <a:ext uri="{9D8B030D-6E8A-4147-A177-3AD203B41FA5}">
                      <a16:colId xmlns:a16="http://schemas.microsoft.com/office/drawing/2014/main" val="4008754487"/>
                    </a:ext>
                  </a:extLst>
                </a:gridCol>
                <a:gridCol w="1792354">
                  <a:extLst>
                    <a:ext uri="{9D8B030D-6E8A-4147-A177-3AD203B41FA5}">
                      <a16:colId xmlns:a16="http://schemas.microsoft.com/office/drawing/2014/main" val="4143840638"/>
                    </a:ext>
                  </a:extLst>
                </a:gridCol>
              </a:tblGrid>
              <a:tr h="353252">
                <a:tc>
                  <a:txBody>
                    <a:bodyPr/>
                    <a:lstStyle/>
                    <a:p>
                      <a:pPr algn="ctr" fontAlgn="ctr"/>
                      <a:r>
                        <a:rPr lang="en-US" sz="1000" b="1" i="0" u="none" strike="noStrike" dirty="0">
                          <a:solidFill>
                            <a:schemeClr val="bg1"/>
                          </a:solidFill>
                          <a:effectLst/>
                          <a:latin typeface="Arial" panose="020B0604020202020204" pitchFamily="34" charset="0"/>
                        </a:rPr>
                        <a:t>Required Acquisition Documentation</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fontAlgn="ctr"/>
                      <a:r>
                        <a:rPr lang="en-US" sz="1000" b="1" i="0" u="none" strike="noStrike" dirty="0">
                          <a:solidFill>
                            <a:schemeClr val="bg1"/>
                          </a:solidFill>
                          <a:effectLst/>
                          <a:latin typeface="Arial" panose="020B0604020202020204" pitchFamily="34" charset="0"/>
                        </a:rPr>
                        <a:t>S/R</a:t>
                      </a:r>
                    </a:p>
                    <a:p>
                      <a:pPr algn="ctr" fontAlgn="ctr"/>
                      <a:r>
                        <a:rPr lang="en-US" sz="1000" b="1" i="0" u="none" strike="noStrike" dirty="0">
                          <a:solidFill>
                            <a:schemeClr val="bg1"/>
                          </a:solidFill>
                          <a:effectLst/>
                          <a:latin typeface="Arial" panose="020B0604020202020204" pitchFamily="34" charset="0"/>
                        </a:rPr>
                        <a:t>804</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50000"/>
                      </a:schemeClr>
                    </a:solidFill>
                  </a:tcPr>
                </a:tc>
                <a:tc gridSpan="2">
                  <a:txBody>
                    <a:bodyPr/>
                    <a:lstStyle/>
                    <a:p>
                      <a:pPr algn="ctr" fontAlgn="ctr"/>
                      <a:r>
                        <a:rPr lang="en-US" sz="1000" b="1" i="0" u="none" strike="noStrike" dirty="0">
                          <a:solidFill>
                            <a:schemeClr val="bg1"/>
                          </a:solidFill>
                          <a:effectLst/>
                          <a:latin typeface="Arial" panose="020B0604020202020204" pitchFamily="34" charset="0"/>
                        </a:rPr>
                        <a:t>Tailoring</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endParaRPr lang="en-US"/>
                    </a:p>
                  </a:txBody>
                  <a:tcPr/>
                </a:tc>
                <a:tc gridSpan="2">
                  <a:txBody>
                    <a:bodyPr/>
                    <a:lstStyle/>
                    <a:p>
                      <a:pPr algn="ctr" fontAlgn="ctr"/>
                      <a:r>
                        <a:rPr lang="en-US" sz="1000" b="1" i="0" u="none" strike="noStrike" dirty="0">
                          <a:solidFill>
                            <a:schemeClr val="bg1"/>
                          </a:solidFill>
                          <a:effectLst/>
                          <a:latin typeface="Arial" panose="020B0604020202020204" pitchFamily="34" charset="0"/>
                        </a:rPr>
                        <a:t>Requested Tailoring for Rapid Prototyping</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endParaRPr lang="en-US"/>
                    </a:p>
                  </a:txBody>
                  <a:tcPr/>
                </a:tc>
                <a:extLst>
                  <a:ext uri="{0D108BD9-81ED-4DB2-BD59-A6C34878D82A}">
                    <a16:rowId xmlns:a16="http://schemas.microsoft.com/office/drawing/2014/main" val="3607705844"/>
                  </a:ext>
                </a:extLst>
              </a:tr>
              <a:tr h="353252">
                <a:tc>
                  <a:txBody>
                    <a:bodyPr/>
                    <a:lstStyle/>
                    <a:p>
                      <a:pPr algn="l" fontAlgn="ctr"/>
                      <a:endParaRPr lang="en-US" sz="1000" b="0" i="0" u="none" strike="noStrike">
                        <a:solidFill>
                          <a:srgbClr val="000000"/>
                        </a:solidFill>
                        <a:effectLst/>
                        <a:latin typeface="Arial" panose="020B060402020202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endParaRPr lang="en-US" sz="1000" b="0" i="0" u="none" strike="noStrike">
                        <a:solidFill>
                          <a:srgbClr val="000000"/>
                        </a:solidFill>
                        <a:effectLst/>
                        <a:latin typeface="Arial" panose="020B060402020202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panose="020B0604020202020204" pitchFamily="34" charset="0"/>
                        </a:rPr>
                        <a:t>Approval</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b="1" i="0" u="none" strike="noStrike" dirty="0">
                          <a:solidFill>
                            <a:srgbClr val="000000"/>
                          </a:solidFill>
                          <a:effectLst/>
                          <a:latin typeface="Arial" panose="020B0604020202020204" pitchFamily="34" charset="0"/>
                        </a:rPr>
                        <a:t>Milestone Required</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b="1" i="0" u="none" strike="noStrike" dirty="0">
                          <a:solidFill>
                            <a:srgbClr val="000000"/>
                          </a:solidFill>
                          <a:effectLst/>
                          <a:latin typeface="Arial" panose="020B0604020202020204" pitchFamily="34" charset="0"/>
                        </a:rPr>
                        <a:t>Approval</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panose="020B0604020202020204" pitchFamily="34" charset="0"/>
                        </a:rPr>
                        <a:t>Date Required</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3716829"/>
                  </a:ext>
                </a:extLst>
              </a:tr>
              <a:tr h="176627">
                <a:tc>
                  <a:txBody>
                    <a:bodyPr/>
                    <a:lstStyle/>
                    <a:p>
                      <a:pPr algn="l" fontAlgn="ctr"/>
                      <a:r>
                        <a:rPr lang="en-US" sz="1000" b="0" i="0" u="none" strike="noStrike">
                          <a:solidFill>
                            <a:srgbClr val="000000"/>
                          </a:solidFill>
                          <a:effectLst/>
                          <a:latin typeface="Arial" panose="020B0604020202020204" pitchFamily="34" charset="0"/>
                        </a:rPr>
                        <a:t>2366a/b certification</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MDA</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Arial" panose="020B0604020202020204" pitchFamily="34" charset="0"/>
                        </a:rPr>
                        <a:t>MS A</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2">
                  <a:txBody>
                    <a:bodyPr/>
                    <a:lstStyle/>
                    <a:p>
                      <a:pPr algn="ctr" rtl="0" fontAlgn="ctr"/>
                      <a:r>
                        <a:rPr lang="en-US" sz="1000" b="0" i="1" u="none" strike="noStrike">
                          <a:solidFill>
                            <a:srgbClr val="000000"/>
                          </a:solidFill>
                          <a:effectLst/>
                          <a:latin typeface="Arial" panose="020B0604020202020204" pitchFamily="34" charset="0"/>
                        </a:rPr>
                        <a:t>Not Required for non-MDAP Program</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648217310"/>
                  </a:ext>
                </a:extLst>
              </a:tr>
              <a:tr h="176627">
                <a:tc>
                  <a:txBody>
                    <a:bodyPr/>
                    <a:lstStyle/>
                    <a:p>
                      <a:pPr algn="l" fontAlgn="ctr"/>
                      <a:r>
                        <a:rPr lang="en-US" sz="1000" b="0" i="0" u="none" strike="noStrike">
                          <a:solidFill>
                            <a:srgbClr val="000000"/>
                          </a:solidFill>
                          <a:effectLst/>
                          <a:latin typeface="Arial" panose="020B0604020202020204" pitchFamily="34" charset="0"/>
                        </a:rPr>
                        <a:t>Acquisition Decision Memo</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R</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MDA</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Arial" panose="020B0604020202020204" pitchFamily="34" charset="0"/>
                        </a:rPr>
                        <a:t>MS A</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000" b="0" i="0" u="none" strike="noStrike">
                          <a:solidFill>
                            <a:srgbClr val="000000"/>
                          </a:solidFill>
                          <a:effectLst/>
                          <a:latin typeface="Arial" panose="020B0604020202020204" pitchFamily="34" charset="0"/>
                        </a:rPr>
                        <a:t>MDA</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Prior to PL Solicitation Release</a:t>
                      </a:r>
                      <a:endParaRPr lang="en-US" sz="1000" b="0" i="0" u="none" strike="noStrike" dirty="0">
                        <a:solidFill>
                          <a:srgbClr val="000000"/>
                        </a:solidFill>
                        <a:effectLst/>
                        <a:latin typeface="Arial" panose="020B060402020202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9414240"/>
                  </a:ext>
                </a:extLst>
              </a:tr>
              <a:tr h="176627">
                <a:tc>
                  <a:txBody>
                    <a:bodyPr/>
                    <a:lstStyle/>
                    <a:p>
                      <a:pPr algn="l" fontAlgn="ctr"/>
                      <a:r>
                        <a:rPr lang="en-US" sz="1000" b="0" i="0" u="none" strike="noStrike">
                          <a:solidFill>
                            <a:srgbClr val="000000"/>
                          </a:solidFill>
                          <a:effectLst/>
                          <a:latin typeface="Arial" panose="020B0604020202020204" pitchFamily="34" charset="0"/>
                        </a:rPr>
                        <a:t>Acquisition Strategy Document</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S</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MDA</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Arial" panose="020B0604020202020204" pitchFamily="34" charset="0"/>
                        </a:rPr>
                        <a:t>MS A</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000" b="0" i="0" u="none" strike="noStrike">
                          <a:solidFill>
                            <a:srgbClr val="000000"/>
                          </a:solidFill>
                          <a:effectLst/>
                          <a:latin typeface="Arial" panose="020B0604020202020204" pitchFamily="34" charset="0"/>
                        </a:rPr>
                        <a:t>MDA</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Prior to PL Solicitation Release</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2983666"/>
                  </a:ext>
                </a:extLst>
              </a:tr>
              <a:tr h="176627">
                <a:tc>
                  <a:txBody>
                    <a:bodyPr/>
                    <a:lstStyle/>
                    <a:p>
                      <a:pPr algn="l" fontAlgn="ctr"/>
                      <a:r>
                        <a:rPr lang="en-US" sz="1000" b="0" i="0" u="none" strike="noStrike">
                          <a:solidFill>
                            <a:srgbClr val="000000"/>
                          </a:solidFill>
                          <a:effectLst/>
                          <a:latin typeface="Arial" panose="020B0604020202020204" pitchFamily="34" charset="0"/>
                        </a:rPr>
                        <a:t>Affordability Analysis</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R</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MDA</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Arial" panose="020B0604020202020204" pitchFamily="34" charset="0"/>
                        </a:rPr>
                        <a:t>MS A</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2">
                  <a:txBody>
                    <a:bodyPr/>
                    <a:lstStyle/>
                    <a:p>
                      <a:pPr algn="ctr" rtl="0" fontAlgn="ctr"/>
                      <a:r>
                        <a:rPr lang="en-US" sz="1000" b="0" i="0" u="none" strike="noStrike">
                          <a:solidFill>
                            <a:srgbClr val="000000"/>
                          </a:solidFill>
                          <a:effectLst/>
                          <a:latin typeface="Arial" panose="020B0604020202020204" pitchFamily="34" charset="0"/>
                        </a:rPr>
                        <a:t>Defer to Development/Production</a:t>
                      </a:r>
                      <a:endParaRPr lang="en-US" sz="1000" b="0" i="0" u="none" strike="noStrike" dirty="0">
                        <a:solidFill>
                          <a:srgbClr val="000000"/>
                        </a:solidFill>
                        <a:effectLst/>
                        <a:latin typeface="Arial" panose="020B060402020202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2958385684"/>
                  </a:ext>
                </a:extLst>
              </a:tr>
              <a:tr h="176627">
                <a:tc>
                  <a:txBody>
                    <a:bodyPr/>
                    <a:lstStyle/>
                    <a:p>
                      <a:pPr algn="l" fontAlgn="ctr"/>
                      <a:r>
                        <a:rPr lang="en-US" sz="1000" b="0" i="0" u="none" strike="noStrike">
                          <a:solidFill>
                            <a:srgbClr val="000000"/>
                          </a:solidFill>
                          <a:effectLst/>
                          <a:latin typeface="Arial" panose="020B0604020202020204" pitchFamily="34" charset="0"/>
                        </a:rPr>
                        <a:t>Bandwidth Requirements Review (part of ISP)</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R</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pPr algn="ctr" fontAlgn="ctr"/>
                      <a:r>
                        <a:rPr lang="en-US" sz="1000" b="0" i="1" u="none" strike="noStrike">
                          <a:solidFill>
                            <a:srgbClr val="000000"/>
                          </a:solidFill>
                          <a:effectLst/>
                          <a:latin typeface="Arial" panose="020B0604020202020204" pitchFamily="34" charset="0"/>
                        </a:rPr>
                        <a:t>Not Addressed in MDD</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rtl="0" fontAlgn="ctr"/>
                      <a:r>
                        <a:rPr lang="en-US" sz="1000" b="0" i="0" u="none" strike="noStrike">
                          <a:solidFill>
                            <a:srgbClr val="000000"/>
                          </a:solidFill>
                          <a:effectLst/>
                          <a:latin typeface="Arial" panose="020B0604020202020204" pitchFamily="34" charset="0"/>
                        </a:rPr>
                        <a:t>AF CIO</a:t>
                      </a:r>
                      <a:endParaRPr lang="en-US" sz="1000" b="0" i="0" u="none" strike="noStrike" dirty="0">
                        <a:solidFill>
                          <a:srgbClr val="000000"/>
                        </a:solidFill>
                        <a:effectLst/>
                        <a:latin typeface="Arial" panose="020B060402020202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0" fontAlgn="ctr"/>
                      <a:r>
                        <a:rPr lang="en-US" sz="1000" b="0" i="0" u="none" strike="noStrike">
                          <a:solidFill>
                            <a:srgbClr val="000000"/>
                          </a:solidFill>
                          <a:effectLst/>
                          <a:latin typeface="Arial" panose="020B0604020202020204" pitchFamily="34" charset="0"/>
                        </a:rPr>
                        <a:t>Prior to PL OT Award</a:t>
                      </a:r>
                      <a:endParaRPr lang="en-US" sz="1000" b="0" i="0" u="none" strike="noStrike" dirty="0">
                        <a:solidFill>
                          <a:srgbClr val="000000"/>
                        </a:solidFill>
                        <a:effectLst/>
                        <a:latin typeface="Arial" panose="020B060402020202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5174162"/>
                  </a:ext>
                </a:extLst>
              </a:tr>
              <a:tr h="176627">
                <a:tc>
                  <a:txBody>
                    <a:bodyPr/>
                    <a:lstStyle/>
                    <a:p>
                      <a:pPr algn="l" fontAlgn="ctr"/>
                      <a:r>
                        <a:rPr lang="en-US" sz="1000" b="0" i="0" u="none" strike="noStrike">
                          <a:solidFill>
                            <a:srgbClr val="000000"/>
                          </a:solidFill>
                          <a:effectLst/>
                          <a:latin typeface="Arial" panose="020B0604020202020204" pitchFamily="34" charset="0"/>
                        </a:rPr>
                        <a:t>Capability Development Document</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R</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AFROC</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Arial" panose="020B0604020202020204" pitchFamily="34" charset="0"/>
                        </a:rPr>
                        <a:t>MS A</a:t>
                      </a:r>
                      <a:endParaRPr lang="en-US" sz="1000" b="0" i="0" u="none" strike="noStrike" dirty="0">
                        <a:solidFill>
                          <a:srgbClr val="000000"/>
                        </a:solidFill>
                        <a:effectLst/>
                        <a:latin typeface="Arial" panose="020B060402020202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2">
                  <a:txBody>
                    <a:bodyPr/>
                    <a:lstStyle/>
                    <a:p>
                      <a:pPr algn="ctr" rtl="0" fontAlgn="ctr"/>
                      <a:r>
                        <a:rPr lang="en-US" sz="1000" b="0" i="0" u="none" strike="noStrike">
                          <a:solidFill>
                            <a:srgbClr val="000000"/>
                          </a:solidFill>
                          <a:effectLst/>
                          <a:latin typeface="Arial" panose="020B0604020202020204" pitchFamily="34" charset="0"/>
                        </a:rPr>
                        <a:t>Defer to Development/Production</a:t>
                      </a:r>
                      <a:endParaRPr lang="en-US" sz="1000" b="0" i="0" u="none" strike="noStrike" dirty="0">
                        <a:solidFill>
                          <a:srgbClr val="000000"/>
                        </a:solidFill>
                        <a:effectLst/>
                        <a:latin typeface="Arial" panose="020B060402020202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2636908309"/>
                  </a:ext>
                </a:extLst>
              </a:tr>
              <a:tr h="176627">
                <a:tc>
                  <a:txBody>
                    <a:bodyPr/>
                    <a:lstStyle/>
                    <a:p>
                      <a:pPr algn="l" fontAlgn="ctr"/>
                      <a:r>
                        <a:rPr lang="en-US" sz="1000" b="0" i="0" u="none" strike="noStrike">
                          <a:solidFill>
                            <a:srgbClr val="000000"/>
                          </a:solidFill>
                          <a:effectLst/>
                          <a:latin typeface="Arial" panose="020B0604020202020204" pitchFamily="34" charset="0"/>
                        </a:rPr>
                        <a:t>Clinger-Cohen Act Compliance</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S</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MDA; AF CIO</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Arial" panose="020B0604020202020204" pitchFamily="34" charset="0"/>
                        </a:rPr>
                        <a:t>MS A</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000" b="0" i="0" u="none" strike="noStrike">
                          <a:solidFill>
                            <a:srgbClr val="000000"/>
                          </a:solidFill>
                          <a:effectLst/>
                          <a:latin typeface="Arial" panose="020B0604020202020204" pitchFamily="34" charset="0"/>
                        </a:rPr>
                        <a:t>MDA; AF CIO</a:t>
                      </a:r>
                      <a:endParaRPr lang="en-US" sz="1000" b="0" i="0" u="none" strike="noStrike" dirty="0">
                        <a:solidFill>
                          <a:srgbClr val="000000"/>
                        </a:solidFill>
                        <a:effectLst/>
                        <a:latin typeface="Arial" panose="020B060402020202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Prior to PL OT Award</a:t>
                      </a:r>
                      <a:endParaRPr lang="en-US" sz="1000" b="0" i="0" u="none" strike="noStrike" dirty="0">
                        <a:solidFill>
                          <a:srgbClr val="000000"/>
                        </a:solidFill>
                        <a:effectLst/>
                        <a:latin typeface="Arial" panose="020B060402020202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9637118"/>
                  </a:ext>
                </a:extLst>
              </a:tr>
              <a:tr h="176627">
                <a:tc>
                  <a:txBody>
                    <a:bodyPr/>
                    <a:lstStyle/>
                    <a:p>
                      <a:pPr algn="l" fontAlgn="ctr"/>
                      <a:r>
                        <a:rPr lang="en-US" sz="1000" b="0" i="0" u="none" strike="noStrike" dirty="0">
                          <a:solidFill>
                            <a:srgbClr val="000000"/>
                          </a:solidFill>
                          <a:effectLst/>
                          <a:latin typeface="Arial" panose="020B0604020202020204" pitchFamily="34" charset="0"/>
                        </a:rPr>
                        <a:t>Concept of Operations</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R</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USSTRATCOM</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Arial" panose="020B0604020202020204" pitchFamily="34" charset="0"/>
                        </a:rPr>
                        <a:t>MS A</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000" b="0" i="0" u="none" strike="noStrike">
                          <a:solidFill>
                            <a:srgbClr val="000000"/>
                          </a:solidFill>
                          <a:effectLst/>
                          <a:latin typeface="Arial" panose="020B0604020202020204" pitchFamily="34" charset="0"/>
                        </a:rPr>
                        <a:t>USSTRATCOM</a:t>
                      </a:r>
                      <a:endParaRPr lang="en-US" sz="1000" b="0" i="0" u="none" strike="noStrike" dirty="0">
                        <a:solidFill>
                          <a:srgbClr val="000000"/>
                        </a:solidFill>
                        <a:effectLst/>
                        <a:latin typeface="Arial" panose="020B060402020202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Approved Feb 2018</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7483025"/>
                  </a:ext>
                </a:extLst>
              </a:tr>
              <a:tr h="176627">
                <a:tc>
                  <a:txBody>
                    <a:bodyPr/>
                    <a:lstStyle/>
                    <a:p>
                      <a:pPr algn="l" fontAlgn="ctr"/>
                      <a:r>
                        <a:rPr lang="en-US" sz="1000" b="0" i="0" u="none" strike="noStrike">
                          <a:solidFill>
                            <a:srgbClr val="000000"/>
                          </a:solidFill>
                          <a:effectLst/>
                          <a:latin typeface="Arial" panose="020B0604020202020204" pitchFamily="34" charset="0"/>
                        </a:rPr>
                        <a:t>Core Logistics Determination (Part of LCSP)</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S</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MDA</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Arial" panose="020B0604020202020204" pitchFamily="34" charset="0"/>
                        </a:rPr>
                        <a:t>MS A</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000" b="0" i="0" u="none" strike="noStrike">
                          <a:solidFill>
                            <a:srgbClr val="000000"/>
                          </a:solidFill>
                          <a:effectLst/>
                          <a:latin typeface="Arial" panose="020B0604020202020204" pitchFamily="34" charset="0"/>
                        </a:rPr>
                        <a:t>PEO</a:t>
                      </a:r>
                      <a:endParaRPr lang="en-US" sz="1000" b="0" i="0" u="none" strike="noStrike" dirty="0">
                        <a:solidFill>
                          <a:srgbClr val="000000"/>
                        </a:solidFill>
                        <a:effectLst/>
                        <a:latin typeface="Arial" panose="020B060402020202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0" fontAlgn="ctr"/>
                      <a:r>
                        <a:rPr lang="en-US" sz="1000" b="0" i="0" u="none" strike="noStrike">
                          <a:solidFill>
                            <a:srgbClr val="000000"/>
                          </a:solidFill>
                          <a:effectLst/>
                          <a:latin typeface="Arial" panose="020B0604020202020204" pitchFamily="34" charset="0"/>
                        </a:rPr>
                        <a:t>Prior to PL OT Award</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4424525"/>
                  </a:ext>
                </a:extLst>
              </a:tr>
              <a:tr h="176627">
                <a:tc>
                  <a:txBody>
                    <a:bodyPr/>
                    <a:lstStyle/>
                    <a:p>
                      <a:pPr algn="l" fontAlgn="ctr"/>
                      <a:r>
                        <a:rPr lang="en-US" sz="1000" b="0" i="0" u="none" strike="noStrike">
                          <a:solidFill>
                            <a:srgbClr val="000000"/>
                          </a:solidFill>
                          <a:effectLst/>
                          <a:latin typeface="Arial" panose="020B0604020202020204" pitchFamily="34" charset="0"/>
                        </a:rPr>
                        <a:t>Cost Analysis Requirements Description</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R</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PEO</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Arial" panose="020B0604020202020204" pitchFamily="34" charset="0"/>
                        </a:rPr>
                        <a:t>MS A</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000" b="0" i="0" u="none" strike="noStrike">
                          <a:solidFill>
                            <a:srgbClr val="000000"/>
                          </a:solidFill>
                          <a:effectLst/>
                          <a:latin typeface="Arial" panose="020B0604020202020204" pitchFamily="34" charset="0"/>
                        </a:rPr>
                        <a:t>PEO</a:t>
                      </a:r>
                      <a:endParaRPr lang="en-US" sz="1000" b="0" i="0" u="none" strike="noStrike" dirty="0">
                        <a:solidFill>
                          <a:srgbClr val="000000"/>
                        </a:solidFill>
                        <a:effectLst/>
                        <a:latin typeface="Arial" panose="020B060402020202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Prior to PL Solicitation Release</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0504761"/>
                  </a:ext>
                </a:extLst>
              </a:tr>
              <a:tr h="176627">
                <a:tc>
                  <a:txBody>
                    <a:bodyPr/>
                    <a:lstStyle/>
                    <a:p>
                      <a:pPr algn="l" fontAlgn="ctr"/>
                      <a:r>
                        <a:rPr lang="en-US" sz="1000" b="0" i="0" u="none" strike="noStrike">
                          <a:solidFill>
                            <a:srgbClr val="000000"/>
                          </a:solidFill>
                          <a:effectLst/>
                          <a:latin typeface="Arial" panose="020B0604020202020204" pitchFamily="34" charset="0"/>
                        </a:rPr>
                        <a:t>Cybersecurity Strategy (Part of PPP)</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R</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AF CIO</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Arial" panose="020B0604020202020204" pitchFamily="34" charset="0"/>
                        </a:rPr>
                        <a:t>MS A</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000" b="0" i="0" u="none" strike="noStrike">
                          <a:solidFill>
                            <a:srgbClr val="000000"/>
                          </a:solidFill>
                          <a:effectLst/>
                          <a:latin typeface="Arial" panose="020B0604020202020204" pitchFamily="34" charset="0"/>
                        </a:rPr>
                        <a:t>AF CIO</a:t>
                      </a:r>
                      <a:endParaRPr lang="en-US" sz="1000" b="0" i="0" u="none" strike="noStrike" dirty="0">
                        <a:solidFill>
                          <a:srgbClr val="000000"/>
                        </a:solidFill>
                        <a:effectLst/>
                        <a:latin typeface="Arial" panose="020B060402020202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Prior to PL OT Award</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6363339"/>
                  </a:ext>
                </a:extLst>
              </a:tr>
              <a:tr h="176627">
                <a:tc>
                  <a:txBody>
                    <a:bodyPr/>
                    <a:lstStyle/>
                    <a:p>
                      <a:pPr algn="l" fontAlgn="ctr"/>
                      <a:r>
                        <a:rPr lang="en-US" sz="1000" b="0" i="0" u="none" strike="noStrike">
                          <a:solidFill>
                            <a:srgbClr val="000000"/>
                          </a:solidFill>
                          <a:effectLst/>
                          <a:latin typeface="Arial" panose="020B0604020202020204" pitchFamily="34" charset="0"/>
                        </a:rPr>
                        <a:t>DoD Component Cost Estimate </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R</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AFCAA</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Arial" panose="020B0604020202020204" pitchFamily="34" charset="0"/>
                        </a:rPr>
                        <a:t>MS A</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000" b="0" i="0" u="none" strike="noStrike">
                          <a:solidFill>
                            <a:srgbClr val="000000"/>
                          </a:solidFill>
                          <a:effectLst/>
                          <a:latin typeface="Arial" panose="020B0604020202020204" pitchFamily="34" charset="0"/>
                        </a:rPr>
                        <a:t>AFCAA</a:t>
                      </a:r>
                      <a:endParaRPr lang="en-US" sz="1000" b="0" i="0" u="none" strike="noStrike" dirty="0">
                        <a:solidFill>
                          <a:srgbClr val="000000"/>
                        </a:solidFill>
                        <a:effectLst/>
                        <a:latin typeface="Arial" panose="020B060402020202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Prior to PL Solicitation Release</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2901032"/>
                  </a:ext>
                </a:extLst>
              </a:tr>
              <a:tr h="176627">
                <a:tc>
                  <a:txBody>
                    <a:bodyPr/>
                    <a:lstStyle/>
                    <a:p>
                      <a:pPr algn="l" fontAlgn="ctr"/>
                      <a:r>
                        <a:rPr lang="en-US" sz="1000" b="0" i="0" u="none" strike="noStrike">
                          <a:solidFill>
                            <a:srgbClr val="000000"/>
                          </a:solidFill>
                          <a:effectLst/>
                          <a:latin typeface="Arial" panose="020B0604020202020204" pitchFamily="34" charset="0"/>
                        </a:rPr>
                        <a:t>DOT&amp;E Report on Initial Operational Test and Evaluation </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S</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pPr algn="ctr" fontAlgn="ctr"/>
                      <a:r>
                        <a:rPr lang="en-US" sz="1000" b="0" i="1" u="none" strike="noStrike">
                          <a:solidFill>
                            <a:srgbClr val="000000"/>
                          </a:solidFill>
                          <a:effectLst/>
                          <a:latin typeface="Arial" panose="020B0604020202020204" pitchFamily="34" charset="0"/>
                        </a:rPr>
                        <a:t>Not Addressed in MDD</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a:solidFill>
                            <a:srgbClr val="000000"/>
                          </a:solidFill>
                          <a:effectLst/>
                          <a:latin typeface="Arial" panose="020B0604020202020204" pitchFamily="34" charset="0"/>
                        </a:rPr>
                        <a:t>Defer to Development/Production</a:t>
                      </a:r>
                      <a:endParaRPr lang="en-US" sz="1000" b="0" i="0" u="none" strike="noStrike" dirty="0">
                        <a:solidFill>
                          <a:srgbClr val="000000"/>
                        </a:solidFill>
                        <a:effectLst/>
                        <a:latin typeface="Arial" panose="020B060402020202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245137720"/>
                  </a:ext>
                </a:extLst>
              </a:tr>
              <a:tr h="176627">
                <a:tc>
                  <a:txBody>
                    <a:bodyPr/>
                    <a:lstStyle/>
                    <a:p>
                      <a:pPr algn="l" fontAlgn="ctr"/>
                      <a:r>
                        <a:rPr lang="en-US" sz="1000" b="0" i="0" u="none" strike="noStrike">
                          <a:solidFill>
                            <a:srgbClr val="000000"/>
                          </a:solidFill>
                          <a:effectLst/>
                          <a:latin typeface="Arial" panose="020B0604020202020204" pitchFamily="34" charset="0"/>
                        </a:rPr>
                        <a:t>Frequency Allocation Application (DD Form 1494)</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S</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NTIA</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Arial" panose="020B0604020202020204" pitchFamily="34" charset="0"/>
                        </a:rPr>
                        <a:t>MS A</a:t>
                      </a:r>
                      <a:endParaRPr lang="en-US" sz="1000" b="0" i="0" u="none" strike="noStrike" dirty="0">
                        <a:solidFill>
                          <a:srgbClr val="000000"/>
                        </a:solidFill>
                        <a:effectLst/>
                        <a:latin typeface="Arial" panose="020B060402020202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000" b="0" i="0" u="none" strike="noStrike">
                          <a:solidFill>
                            <a:srgbClr val="000000"/>
                          </a:solidFill>
                          <a:effectLst/>
                          <a:latin typeface="Arial" panose="020B0604020202020204" pitchFamily="34" charset="0"/>
                        </a:rPr>
                        <a:t>NTIA</a:t>
                      </a:r>
                      <a:endParaRPr lang="en-US" sz="1000" b="0" i="0" u="none" strike="noStrike" dirty="0">
                        <a:solidFill>
                          <a:srgbClr val="000000"/>
                        </a:solidFill>
                        <a:effectLst/>
                        <a:latin typeface="Arial" panose="020B060402020202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Prior to PL Delivery</a:t>
                      </a:r>
                      <a:endParaRPr lang="en-US" sz="1000" b="0" i="0" u="none" strike="noStrike" dirty="0">
                        <a:solidFill>
                          <a:srgbClr val="000000"/>
                        </a:solidFill>
                        <a:effectLst/>
                        <a:latin typeface="Arial" panose="020B060402020202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0110895"/>
                  </a:ext>
                </a:extLst>
              </a:tr>
              <a:tr h="176627">
                <a:tc>
                  <a:txBody>
                    <a:bodyPr/>
                    <a:lstStyle/>
                    <a:p>
                      <a:pPr algn="l" fontAlgn="ctr"/>
                      <a:r>
                        <a:rPr lang="en-US" sz="1000" b="0" i="0" u="none" strike="noStrike">
                          <a:solidFill>
                            <a:srgbClr val="000000"/>
                          </a:solidFill>
                          <a:effectLst/>
                          <a:latin typeface="Arial" panose="020B0604020202020204" pitchFamily="34" charset="0"/>
                        </a:rPr>
                        <a:t>Full Funding Certification Memo</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MDA; AF CFO</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Arial" panose="020B0604020202020204" pitchFamily="34" charset="0"/>
                        </a:rPr>
                        <a:t>MS A</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2">
                  <a:txBody>
                    <a:bodyPr/>
                    <a:lstStyle/>
                    <a:p>
                      <a:pPr algn="ctr" rtl="0" fontAlgn="ctr"/>
                      <a:r>
                        <a:rPr lang="en-US" sz="1000" b="0" i="1" u="none" strike="noStrike">
                          <a:solidFill>
                            <a:srgbClr val="000000"/>
                          </a:solidFill>
                          <a:effectLst/>
                          <a:latin typeface="Arial" panose="020B0604020202020204" pitchFamily="34" charset="0"/>
                        </a:rPr>
                        <a:t>Not Required for non-MDAP Program</a:t>
                      </a:r>
                      <a:endParaRPr lang="en-US" sz="1000" b="0" i="1" u="none" strike="noStrike" dirty="0">
                        <a:solidFill>
                          <a:srgbClr val="000000"/>
                        </a:solidFill>
                        <a:effectLst/>
                        <a:latin typeface="Arial" panose="020B060402020202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556249828"/>
                  </a:ext>
                </a:extLst>
              </a:tr>
              <a:tr h="176627">
                <a:tc>
                  <a:txBody>
                    <a:bodyPr/>
                    <a:lstStyle/>
                    <a:p>
                      <a:pPr algn="l" fontAlgn="ctr"/>
                      <a:r>
                        <a:rPr lang="en-US" sz="1000" b="0" i="0" u="none" strike="noStrike">
                          <a:solidFill>
                            <a:srgbClr val="000000"/>
                          </a:solidFill>
                          <a:effectLst/>
                          <a:latin typeface="Arial" panose="020B0604020202020204" pitchFamily="34" charset="0"/>
                        </a:rPr>
                        <a:t>Independent Cost Estimate</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DCAPE </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b="0" i="0" u="none" strike="noStrike">
                          <a:solidFill>
                            <a:srgbClr val="000000"/>
                          </a:solidFill>
                          <a:effectLst/>
                          <a:latin typeface="Arial" panose="020B0604020202020204" pitchFamily="34" charset="0"/>
                        </a:rPr>
                        <a:t>MS A</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2">
                  <a:txBody>
                    <a:bodyPr/>
                    <a:lstStyle/>
                    <a:p>
                      <a:pPr algn="ctr" rtl="0" fontAlgn="ctr"/>
                      <a:r>
                        <a:rPr lang="en-US" sz="1000" b="0" i="1" u="none" strike="noStrike">
                          <a:solidFill>
                            <a:srgbClr val="000000"/>
                          </a:solidFill>
                          <a:effectLst/>
                          <a:latin typeface="Arial" panose="020B0604020202020204" pitchFamily="34" charset="0"/>
                        </a:rPr>
                        <a:t>Not Required for non-MDAP Program</a:t>
                      </a:r>
                      <a:endParaRPr lang="en-US" sz="1000" b="0" i="1" u="none" strike="noStrike" dirty="0">
                        <a:solidFill>
                          <a:srgbClr val="000000"/>
                        </a:solidFill>
                        <a:effectLst/>
                        <a:latin typeface="Arial" panose="020B060402020202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68233402"/>
                  </a:ext>
                </a:extLst>
              </a:tr>
              <a:tr h="176627">
                <a:tc>
                  <a:txBody>
                    <a:bodyPr/>
                    <a:lstStyle/>
                    <a:p>
                      <a:pPr algn="l" fontAlgn="ctr"/>
                      <a:r>
                        <a:rPr lang="en-US" sz="1000" b="0" i="0" u="none" strike="noStrike">
                          <a:solidFill>
                            <a:srgbClr val="000000"/>
                          </a:solidFill>
                          <a:effectLst/>
                          <a:latin typeface="Arial" panose="020B0604020202020204" pitchFamily="34" charset="0"/>
                        </a:rPr>
                        <a:t>Independent Logistics Assessment</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pPr algn="ctr" fontAlgn="ctr"/>
                      <a:r>
                        <a:rPr lang="en-US" sz="1000" b="0" i="1" u="none" strike="noStrike">
                          <a:solidFill>
                            <a:srgbClr val="000000"/>
                          </a:solidFill>
                          <a:effectLst/>
                          <a:latin typeface="Arial" panose="020B0604020202020204" pitchFamily="34" charset="0"/>
                        </a:rPr>
                        <a:t>Not Addressed in MDD</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rtl="0" fontAlgn="ctr"/>
                      <a:r>
                        <a:rPr lang="en-US" sz="1000" b="0" i="1" u="none" strike="noStrike">
                          <a:solidFill>
                            <a:srgbClr val="000000"/>
                          </a:solidFill>
                          <a:effectLst/>
                          <a:latin typeface="Arial" panose="020B0604020202020204" pitchFamily="34" charset="0"/>
                        </a:rPr>
                        <a:t>Not Required for non-MDAP Program</a:t>
                      </a:r>
                      <a:endParaRPr lang="en-US" sz="1000" b="0" i="1" u="none" strike="noStrike" dirty="0">
                        <a:solidFill>
                          <a:srgbClr val="000000"/>
                        </a:solidFill>
                        <a:effectLst/>
                        <a:latin typeface="Arial" panose="020B060402020202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042111152"/>
                  </a:ext>
                </a:extLst>
              </a:tr>
              <a:tr h="176627">
                <a:tc>
                  <a:txBody>
                    <a:bodyPr/>
                    <a:lstStyle/>
                    <a:p>
                      <a:pPr algn="l" fontAlgn="ctr"/>
                      <a:r>
                        <a:rPr lang="en-US" sz="1000" b="0" i="0" u="none" strike="noStrike">
                          <a:solidFill>
                            <a:srgbClr val="000000"/>
                          </a:solidFill>
                          <a:effectLst/>
                          <a:latin typeface="Arial" panose="020B0604020202020204" pitchFamily="34" charset="0"/>
                        </a:rPr>
                        <a:t>Independent Technical Risk Assessment</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DAE</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indent="0" algn="ctr" fontAlgn="ctr"/>
                      <a:r>
                        <a:rPr lang="en-US" sz="1000" b="0" i="0" u="none" strike="noStrike">
                          <a:solidFill>
                            <a:srgbClr val="000000"/>
                          </a:solidFill>
                          <a:effectLst/>
                          <a:latin typeface="Arial" panose="020B0604020202020204" pitchFamily="34" charset="0"/>
                        </a:rPr>
                        <a:t>Dev RFP Release</a:t>
                      </a:r>
                      <a:endParaRPr lang="en-US" sz="1000" b="0" i="0" u="none" strike="noStrike" dirty="0">
                        <a:solidFill>
                          <a:srgbClr val="000000"/>
                        </a:solidFill>
                        <a:effectLst/>
                        <a:latin typeface="Arial" panose="020B060402020202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000" b="0" i="0" u="none" strike="noStrike">
                          <a:solidFill>
                            <a:srgbClr val="000000"/>
                          </a:solidFill>
                          <a:effectLst/>
                          <a:latin typeface="Arial" panose="020B0604020202020204" pitchFamily="34" charset="0"/>
                        </a:rPr>
                        <a:t>SAF/AQR</a:t>
                      </a:r>
                      <a:endParaRPr lang="en-US" sz="1000" b="0" i="0" u="none" strike="noStrike" dirty="0">
                        <a:solidFill>
                          <a:srgbClr val="000000"/>
                        </a:solidFill>
                        <a:effectLst/>
                        <a:latin typeface="Arial" panose="020B060402020202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0" fontAlgn="ctr"/>
                      <a:r>
                        <a:rPr lang="en-US" sz="1000" b="0" i="0" u="none" strike="noStrike">
                          <a:solidFill>
                            <a:srgbClr val="000000"/>
                          </a:solidFill>
                          <a:effectLst/>
                          <a:latin typeface="Arial" panose="020B0604020202020204" pitchFamily="34" charset="0"/>
                        </a:rPr>
                        <a:t>Prior to ASP</a:t>
                      </a:r>
                      <a:endParaRPr lang="en-US" sz="1000" b="0" i="0" u="none" strike="noStrike" dirty="0">
                        <a:solidFill>
                          <a:srgbClr val="000000"/>
                        </a:solidFill>
                        <a:effectLst/>
                        <a:latin typeface="Arial" panose="020B060402020202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1226467"/>
                  </a:ext>
                </a:extLst>
              </a:tr>
              <a:tr h="176627">
                <a:tc>
                  <a:txBody>
                    <a:bodyPr/>
                    <a:lstStyle/>
                    <a:p>
                      <a:pPr algn="l" fontAlgn="ctr"/>
                      <a:r>
                        <a:rPr lang="en-US" sz="1000" b="0" i="0" u="none" strike="noStrike" dirty="0">
                          <a:solidFill>
                            <a:srgbClr val="000000"/>
                          </a:solidFill>
                          <a:effectLst/>
                          <a:latin typeface="Arial" panose="020B0604020202020204" pitchFamily="34" charset="0"/>
                        </a:rPr>
                        <a:t>Information Support Plan (Includes BRR)</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R</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pPr algn="ctr" fontAlgn="ctr"/>
                      <a:r>
                        <a:rPr lang="en-US" sz="1000" b="0" i="1" u="none" strike="noStrike" dirty="0">
                          <a:solidFill>
                            <a:srgbClr val="000000"/>
                          </a:solidFill>
                          <a:effectLst/>
                          <a:latin typeface="Arial" panose="020B0604020202020204" pitchFamily="34" charset="0"/>
                        </a:rPr>
                        <a:t>Not Addressed in MDD</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rtl="0" fontAlgn="ctr"/>
                      <a:r>
                        <a:rPr lang="en-US" sz="1000" b="0" i="0" u="none" strike="noStrike">
                          <a:solidFill>
                            <a:srgbClr val="000000"/>
                          </a:solidFill>
                          <a:effectLst/>
                          <a:latin typeface="Arial" panose="020B0604020202020204" pitchFamily="34" charset="0"/>
                        </a:rPr>
                        <a:t>AF CIO</a:t>
                      </a:r>
                      <a:endParaRPr lang="en-US" sz="1000" b="0" i="0" u="none" strike="noStrike" dirty="0">
                        <a:solidFill>
                          <a:srgbClr val="000000"/>
                        </a:solidFill>
                        <a:effectLst/>
                        <a:latin typeface="Arial" panose="020B060402020202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rtl="0" fontAlgn="ctr"/>
                      <a:r>
                        <a:rPr lang="en-US" sz="1000" b="0" i="0" u="none" strike="noStrike" dirty="0">
                          <a:solidFill>
                            <a:srgbClr val="000000"/>
                          </a:solidFill>
                          <a:effectLst/>
                          <a:latin typeface="Arial" panose="020B0604020202020204" pitchFamily="34" charset="0"/>
                        </a:rPr>
                        <a:t>Prior to PL OT Award</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0461484"/>
                  </a:ext>
                </a:extLst>
              </a:tr>
            </a:tbl>
          </a:graphicData>
        </a:graphic>
      </p:graphicFrame>
      <p:sp>
        <p:nvSpPr>
          <p:cNvPr id="91290" name="Slide Number Placeholder 3"/>
          <p:cNvSpPr>
            <a:spLocks noGrp="1"/>
          </p:cNvSpPr>
          <p:nvPr>
            <p:ph type="sldNum" sz="quarter" idx="11"/>
          </p:nvPr>
        </p:nvSpPr>
        <p:spPr>
          <a:xfrm>
            <a:off x="7526338" y="6477000"/>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96C4E2C9-6E75-46DD-BF84-706AA1353D64}" type="slidenum">
              <a:rPr lang="en-US" altLang="en-US" sz="1000" b="0" smtClean="0">
                <a:solidFill>
                  <a:srgbClr val="969696"/>
                </a:solidFill>
              </a:rPr>
              <a:pPr>
                <a:spcBef>
                  <a:spcPct val="0"/>
                </a:spcBef>
                <a:buClrTx/>
                <a:buSzTx/>
                <a:buFontTx/>
                <a:buNone/>
              </a:pPr>
              <a:t>29</a:t>
            </a:fld>
            <a:endParaRPr lang="en-US" altLang="en-US" sz="1000" b="0">
              <a:solidFill>
                <a:srgbClr val="969696"/>
              </a:solidFill>
            </a:endParaRPr>
          </a:p>
        </p:txBody>
      </p:sp>
      <p:sp>
        <p:nvSpPr>
          <p:cNvPr id="9" name="TextBox 8"/>
          <p:cNvSpPr txBox="1"/>
          <p:nvPr/>
        </p:nvSpPr>
        <p:spPr>
          <a:xfrm>
            <a:off x="368300" y="5616575"/>
            <a:ext cx="8405813" cy="708025"/>
          </a:xfrm>
          <a:prstGeom prst="rect">
            <a:avLst/>
          </a:prstGeom>
          <a:solidFill>
            <a:srgbClr val="FFFF00"/>
          </a:solidFill>
          <a:ln>
            <a:solidFill>
              <a:schemeClr val="accent2">
                <a:lumMod val="75000"/>
              </a:schemeClr>
            </a:solidFill>
          </a:ln>
        </p:spPr>
        <p:txBody>
          <a:bodyPr anchor="ctr">
            <a:spAutoFit/>
          </a:bodyPr>
          <a:lstStyle/>
          <a:p>
            <a:pPr algn="ctr">
              <a:spcBef>
                <a:spcPts val="0"/>
              </a:spcBef>
              <a:defRPr/>
            </a:pPr>
            <a:r>
              <a:rPr lang="en-US" sz="2000" dirty="0">
                <a:latin typeface="Arial"/>
              </a:rPr>
              <a:t>Tailor documents based on program need</a:t>
            </a:r>
          </a:p>
          <a:p>
            <a:pPr algn="ctr">
              <a:spcBef>
                <a:spcPts val="0"/>
              </a:spcBef>
              <a:defRPr/>
            </a:pPr>
            <a:r>
              <a:rPr lang="en-US" sz="2000" dirty="0">
                <a:latin typeface="Arial"/>
              </a:rPr>
              <a:t>Be prepared to discuss justification for tailoring strategy</a:t>
            </a:r>
          </a:p>
        </p:txBody>
      </p:sp>
      <p:sp>
        <p:nvSpPr>
          <p:cNvPr id="10" name="TextBox 9"/>
          <p:cNvSpPr txBox="1"/>
          <p:nvPr/>
        </p:nvSpPr>
        <p:spPr>
          <a:xfrm rot="19756731">
            <a:off x="527050" y="3108325"/>
            <a:ext cx="7599363" cy="339725"/>
          </a:xfrm>
          <a:prstGeom prst="rect">
            <a:avLst/>
          </a:prstGeom>
          <a:solidFill>
            <a:srgbClr val="FFFF00"/>
          </a:solidFill>
          <a:ln>
            <a:solidFill>
              <a:schemeClr val="accent2">
                <a:lumMod val="75000"/>
              </a:schemeClr>
            </a:solidFill>
          </a:ln>
        </p:spPr>
        <p:txBody>
          <a:bodyPr anchor="ctr">
            <a:spAutoFit/>
          </a:bodyPr>
          <a:lstStyle/>
          <a:p>
            <a:pPr algn="ctr">
              <a:spcBef>
                <a:spcPts val="0"/>
              </a:spcBef>
              <a:defRPr/>
            </a:pPr>
            <a:r>
              <a:rPr lang="en-US" sz="1600" dirty="0">
                <a:solidFill>
                  <a:srgbClr val="FF0000"/>
                </a:solidFill>
                <a:latin typeface="Arial"/>
              </a:rPr>
              <a:t>EXAMPLE - For discussion purposes only</a:t>
            </a:r>
          </a:p>
        </p:txBody>
      </p:sp>
      <p:grpSp>
        <p:nvGrpSpPr>
          <p:cNvPr id="7" name="Group 6"/>
          <p:cNvGrpSpPr/>
          <p:nvPr/>
        </p:nvGrpSpPr>
        <p:grpSpPr>
          <a:xfrm>
            <a:off x="1776932" y="126642"/>
            <a:ext cx="1969262" cy="1633537"/>
            <a:chOff x="3574670" y="1869513"/>
            <a:chExt cx="1969262" cy="1633537"/>
          </a:xfrm>
        </p:grpSpPr>
        <p:grpSp>
          <p:nvGrpSpPr>
            <p:cNvPr id="8" name="Group 7"/>
            <p:cNvGrpSpPr/>
            <p:nvPr/>
          </p:nvGrpSpPr>
          <p:grpSpPr>
            <a:xfrm>
              <a:off x="3830172" y="2394975"/>
              <a:ext cx="1206409" cy="564237"/>
              <a:chOff x="4687802" y="2365375"/>
              <a:chExt cx="1206409" cy="564237"/>
            </a:xfrm>
          </p:grpSpPr>
          <p:sp>
            <p:nvSpPr>
              <p:cNvPr id="13" name="Freeform 201"/>
              <p:cNvSpPr>
                <a:spLocks/>
              </p:cNvSpPr>
              <p:nvPr/>
            </p:nvSpPr>
            <p:spPr bwMode="auto">
              <a:xfrm>
                <a:off x="5019839" y="2365375"/>
                <a:ext cx="169117" cy="111125"/>
              </a:xfrm>
              <a:custGeom>
                <a:avLst/>
                <a:gdLst>
                  <a:gd name="T0" fmla="*/ 42 w 84"/>
                  <a:gd name="T1" fmla="*/ 0 h 70"/>
                  <a:gd name="T2" fmla="*/ 0 w 84"/>
                  <a:gd name="T3" fmla="*/ 70 h 70"/>
                  <a:gd name="T4" fmla="*/ 84 w 84"/>
                  <a:gd name="T5" fmla="*/ 70 h 70"/>
                  <a:gd name="T6" fmla="*/ 42 w 84"/>
                  <a:gd name="T7" fmla="*/ 0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4" h="70">
                    <a:moveTo>
                      <a:pt x="42" y="0"/>
                    </a:moveTo>
                    <a:lnTo>
                      <a:pt x="0" y="70"/>
                    </a:lnTo>
                    <a:lnTo>
                      <a:pt x="84" y="70"/>
                    </a:lnTo>
                    <a:lnTo>
                      <a:pt x="42" y="0"/>
                    </a:lnTo>
                    <a:close/>
                  </a:path>
                </a:pathLst>
              </a:custGeom>
              <a:solidFill>
                <a:srgbClr val="7030A0"/>
              </a:solidFill>
              <a:ln w="6350" cap="rnd">
                <a:solidFill>
                  <a:schemeClr val="accent1"/>
                </a:solidFill>
                <a:prstDash val="solid"/>
                <a:round/>
                <a:headEnd/>
                <a:tailEnd/>
              </a:ln>
            </p:spPr>
            <p:txBody>
              <a:bodyPr/>
              <a:lstStyle/>
              <a:p>
                <a:pPr eaLnBrk="0" fontAlgn="base" hangingPunct="0">
                  <a:spcBef>
                    <a:spcPct val="0"/>
                  </a:spcBef>
                  <a:spcAft>
                    <a:spcPct val="0"/>
                  </a:spcAft>
                </a:pPr>
                <a:endParaRPr lang="en-US" sz="1400" dirty="0">
                  <a:solidFill>
                    <a:srgbClr val="000000"/>
                  </a:solidFill>
                </a:endParaRPr>
              </a:p>
            </p:txBody>
          </p:sp>
          <p:sp>
            <p:nvSpPr>
              <p:cNvPr id="15" name="TextBox 14"/>
              <p:cNvSpPr txBox="1"/>
              <p:nvPr/>
            </p:nvSpPr>
            <p:spPr>
              <a:xfrm>
                <a:off x="4687802" y="2498725"/>
                <a:ext cx="1206409" cy="430887"/>
              </a:xfrm>
              <a:prstGeom prst="rect">
                <a:avLst/>
              </a:prstGeom>
              <a:noFill/>
              <a:ln>
                <a:solidFill>
                  <a:schemeClr val="accent1"/>
                </a:solidFill>
              </a:ln>
            </p:spPr>
            <p:txBody>
              <a:bodyPr wrap="square" rtlCol="0">
                <a:spAutoFit/>
              </a:bodyPr>
              <a:lstStyle/>
              <a:p>
                <a:r>
                  <a:rPr lang="en-US" sz="1100" dirty="0"/>
                  <a:t>Consider SSRA and ESC status. </a:t>
                </a:r>
              </a:p>
            </p:txBody>
          </p:sp>
        </p:grpSp>
        <p:sp>
          <p:nvSpPr>
            <p:cNvPr id="11" name="Rectangle 10"/>
            <p:cNvSpPr/>
            <p:nvPr/>
          </p:nvSpPr>
          <p:spPr bwMode="auto">
            <a:xfrm>
              <a:off x="3574670" y="1869513"/>
              <a:ext cx="1969262" cy="1633537"/>
            </a:xfrm>
            <a:prstGeom prst="rect">
              <a:avLst/>
            </a:prstGeom>
            <a:noFill/>
            <a:ln w="3810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cxnSp>
          <p:nvCxnSpPr>
            <p:cNvPr id="12" name="Straight Arrow Connector 11"/>
            <p:cNvCxnSpPr>
              <a:stCxn id="15" idx="2"/>
            </p:cNvCxnSpPr>
            <p:nvPr/>
          </p:nvCxnSpPr>
          <p:spPr bwMode="auto">
            <a:xfrm flipH="1">
              <a:off x="3975859" y="2959212"/>
              <a:ext cx="457518" cy="481068"/>
            </a:xfrm>
            <a:prstGeom prst="straightConnector1">
              <a:avLst/>
            </a:prstGeom>
            <a:solidFill>
              <a:schemeClr val="accent1"/>
            </a:solidFill>
            <a:ln w="25400" cap="flat" cmpd="sng" algn="ctr">
              <a:solidFill>
                <a:srgbClr val="FF0000"/>
              </a:solidFill>
              <a:prstDash val="solid"/>
              <a:round/>
              <a:headEnd type="none" w="med" len="med"/>
              <a:tailEnd type="triangle"/>
            </a:ln>
            <a:effectLst/>
          </p:spPr>
        </p:cxn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1"/>
          </p:nvPr>
        </p:nvSpPr>
        <p:spPr>
          <a:xfrm>
            <a:off x="7542213" y="6553200"/>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72F5BFCF-C0C0-474E-96E5-A349BA4C1BD2}" type="slidenum">
              <a:rPr lang="en-US" altLang="en-US" sz="1000" b="0" smtClean="0">
                <a:solidFill>
                  <a:srgbClr val="969696"/>
                </a:solidFill>
              </a:rPr>
              <a:pPr>
                <a:spcBef>
                  <a:spcPct val="0"/>
                </a:spcBef>
                <a:buClrTx/>
                <a:buSzTx/>
                <a:buFontTx/>
                <a:buNone/>
              </a:pPr>
              <a:t>3</a:t>
            </a:fld>
            <a:endParaRPr lang="en-US" altLang="en-US" sz="1000" b="0">
              <a:solidFill>
                <a:srgbClr val="969696"/>
              </a:solidFill>
            </a:endParaRPr>
          </a:p>
        </p:txBody>
      </p:sp>
      <p:sp>
        <p:nvSpPr>
          <p:cNvPr id="37891" name="Rectangle 2"/>
          <p:cNvSpPr>
            <a:spLocks noGrp="1" noChangeArrowheads="1"/>
          </p:cNvSpPr>
          <p:nvPr>
            <p:ph type="title"/>
          </p:nvPr>
        </p:nvSpPr>
        <p:spPr>
          <a:xfrm>
            <a:off x="2463800" y="138113"/>
            <a:ext cx="6297613" cy="1143000"/>
          </a:xfrm>
        </p:spPr>
        <p:txBody>
          <a:bodyPr/>
          <a:lstStyle/>
          <a:p>
            <a:r>
              <a:rPr lang="en-US" altLang="en-US"/>
              <a:t>Outline</a:t>
            </a:r>
          </a:p>
        </p:txBody>
      </p:sp>
      <p:sp>
        <p:nvSpPr>
          <p:cNvPr id="37892" name="Rectangle 9"/>
          <p:cNvSpPr>
            <a:spLocks noChangeArrowheads="1"/>
          </p:cNvSpPr>
          <p:nvPr/>
        </p:nvSpPr>
        <p:spPr bwMode="auto">
          <a:xfrm>
            <a:off x="369888" y="1409700"/>
            <a:ext cx="5181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20000"/>
              </a:spcBef>
            </a:pPr>
            <a:r>
              <a:rPr lang="en-US" altLang="en-US" sz="1800"/>
              <a:t>Bottom Line Up Front (BLUF)</a:t>
            </a:r>
          </a:p>
          <a:p>
            <a:pPr>
              <a:spcBef>
                <a:spcPct val="20000"/>
              </a:spcBef>
            </a:pPr>
            <a:r>
              <a:rPr lang="en-US" altLang="en-US" sz="1800"/>
              <a:t>Program Structure</a:t>
            </a:r>
          </a:p>
          <a:p>
            <a:pPr>
              <a:spcBef>
                <a:spcPct val="20000"/>
              </a:spcBef>
            </a:pPr>
            <a:r>
              <a:rPr lang="en-US" altLang="en-US" sz="1800"/>
              <a:t>Factors Shaping Strategy</a:t>
            </a:r>
          </a:p>
          <a:p>
            <a:pPr>
              <a:spcBef>
                <a:spcPct val="20000"/>
              </a:spcBef>
            </a:pPr>
            <a:r>
              <a:rPr lang="en-US" altLang="en-US" sz="1800"/>
              <a:t>Acquisition Strategy</a:t>
            </a:r>
          </a:p>
          <a:p>
            <a:pPr>
              <a:spcBef>
                <a:spcPct val="20000"/>
              </a:spcBef>
            </a:pPr>
            <a:r>
              <a:rPr lang="en-US" altLang="en-US" sz="1800"/>
              <a:t>Product Support Strategy</a:t>
            </a:r>
          </a:p>
          <a:p>
            <a:pPr>
              <a:spcBef>
                <a:spcPct val="20000"/>
              </a:spcBef>
            </a:pPr>
            <a:r>
              <a:rPr lang="en-US" altLang="en-US" sz="1800"/>
              <a:t>Business Considerations</a:t>
            </a:r>
          </a:p>
          <a:p>
            <a:pPr>
              <a:spcBef>
                <a:spcPct val="20000"/>
              </a:spcBef>
            </a:pPr>
            <a:r>
              <a:rPr lang="en-US" altLang="en-US" sz="1800"/>
              <a:t>System Engineering</a:t>
            </a:r>
          </a:p>
          <a:p>
            <a:pPr>
              <a:spcBef>
                <a:spcPct val="20000"/>
              </a:spcBef>
            </a:pPr>
            <a:r>
              <a:rPr lang="en-US" altLang="en-US" sz="1800"/>
              <a:t>Test &amp; Evaluation</a:t>
            </a:r>
          </a:p>
          <a:p>
            <a:pPr>
              <a:spcBef>
                <a:spcPct val="20000"/>
              </a:spcBef>
            </a:pPr>
            <a:r>
              <a:rPr lang="en-US" altLang="en-US" sz="1800"/>
              <a:t>Guardrails</a:t>
            </a:r>
          </a:p>
          <a:p>
            <a:pPr>
              <a:spcBef>
                <a:spcPct val="20000"/>
              </a:spcBef>
            </a:pPr>
            <a:r>
              <a:rPr lang="en-US" altLang="en-US" sz="1800"/>
              <a:t>Documentation Plan</a:t>
            </a:r>
          </a:p>
          <a:p>
            <a:pPr>
              <a:spcBef>
                <a:spcPct val="20000"/>
              </a:spcBef>
            </a:pPr>
            <a:r>
              <a:rPr lang="en-US" altLang="en-US" sz="1800"/>
              <a:t>What Worries Me</a:t>
            </a:r>
          </a:p>
          <a:p>
            <a:pPr>
              <a:spcBef>
                <a:spcPct val="20000"/>
              </a:spcBef>
            </a:pPr>
            <a:r>
              <a:rPr lang="en-US" altLang="en-US" sz="1800"/>
              <a:t>Recommendations</a:t>
            </a:r>
          </a:p>
          <a:p>
            <a:pPr>
              <a:spcBef>
                <a:spcPct val="20000"/>
              </a:spcBef>
            </a:pPr>
            <a:r>
              <a:rPr lang="en-US" altLang="en-US" sz="1800"/>
              <a:t>Back-Up</a:t>
            </a:r>
          </a:p>
          <a:p>
            <a:pPr lvl="2">
              <a:spcBef>
                <a:spcPct val="20000"/>
              </a:spcBef>
            </a:pPr>
            <a:r>
              <a:rPr lang="en-US" altLang="en-US" sz="1600" b="0"/>
              <a:t>MTA Data Elements Charts</a:t>
            </a:r>
          </a:p>
        </p:txBody>
      </p:sp>
      <p:sp>
        <p:nvSpPr>
          <p:cNvPr id="37893" name="TextBox 5"/>
          <p:cNvSpPr txBox="1">
            <a:spLocks noChangeArrowheads="1"/>
          </p:cNvSpPr>
          <p:nvPr/>
        </p:nvSpPr>
        <p:spPr bwMode="auto">
          <a:xfrm>
            <a:off x="382588" y="5727700"/>
            <a:ext cx="8378825" cy="646113"/>
          </a:xfrm>
          <a:prstGeom prst="rect">
            <a:avLst/>
          </a:prstGeom>
          <a:solidFill>
            <a:srgbClr val="FFFF00"/>
          </a:solidFill>
          <a:ln w="9525">
            <a:solidFill>
              <a:schemeClr val="tx1"/>
            </a:solidFill>
            <a:miter lim="800000"/>
            <a:headEnd/>
            <a:tailEnd/>
          </a:ln>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 typeface="Wingdings" panose="05000000000000000000" pitchFamily="2" charset="2"/>
              <a:buNone/>
            </a:pPr>
            <a:r>
              <a:rPr lang="en-US" altLang="en-US" sz="1800" b="0"/>
              <a:t>ASPs </a:t>
            </a:r>
            <a:r>
              <a:rPr lang="en-US" altLang="en-US" sz="1800" b="0" u="sng"/>
              <a:t>scheduled for 1 hour </a:t>
            </a:r>
          </a:p>
          <a:p>
            <a:pPr algn="ctr">
              <a:spcBef>
                <a:spcPct val="0"/>
              </a:spcBef>
              <a:buClrTx/>
              <a:buSzTx/>
              <a:buFont typeface="Wingdings" panose="05000000000000000000" pitchFamily="2" charset="2"/>
              <a:buNone/>
            </a:pPr>
            <a:r>
              <a:rPr lang="en-US" altLang="en-US" sz="1800" b="0"/>
              <a:t>Goal should be to present ~30-35 charts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txBox="1">
            <a:spLocks/>
          </p:cNvSpPr>
          <p:nvPr/>
        </p:nvSpPr>
        <p:spPr bwMode="auto">
          <a:xfrm>
            <a:off x="1524000" y="314325"/>
            <a:ext cx="73215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688975" indent="-282575">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027113" indent="-22383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r">
              <a:spcBef>
                <a:spcPct val="0"/>
              </a:spcBef>
              <a:buClrTx/>
              <a:buSzTx/>
              <a:buFontTx/>
              <a:buNone/>
            </a:pPr>
            <a:r>
              <a:rPr lang="en-US" altLang="en-US" sz="3600" i="1">
                <a:solidFill>
                  <a:srgbClr val="151C77"/>
                </a:solidFill>
              </a:rPr>
              <a:t>Documentation Plan (cont.)</a:t>
            </a:r>
            <a:endParaRPr lang="en-US" altLang="en-US" sz="2800" i="1">
              <a:solidFill>
                <a:srgbClr val="151C77"/>
              </a:solidFill>
            </a:endParaRPr>
          </a:p>
        </p:txBody>
      </p:sp>
      <p:graphicFrame>
        <p:nvGraphicFramePr>
          <p:cNvPr id="14" name="Table 13"/>
          <p:cNvGraphicFramePr>
            <a:graphicFrameLocks noGrp="1"/>
          </p:cNvGraphicFramePr>
          <p:nvPr/>
        </p:nvGraphicFramePr>
        <p:xfrm>
          <a:off x="182563" y="1306513"/>
          <a:ext cx="8778875" cy="4051296"/>
        </p:xfrm>
        <a:graphic>
          <a:graphicData uri="http://schemas.openxmlformats.org/drawingml/2006/table">
            <a:tbl>
              <a:tblPr/>
              <a:tblGrid>
                <a:gridCol w="3602997">
                  <a:extLst>
                    <a:ext uri="{9D8B030D-6E8A-4147-A177-3AD203B41FA5}">
                      <a16:colId xmlns:a16="http://schemas.microsoft.com/office/drawing/2014/main" val="2361081561"/>
                    </a:ext>
                  </a:extLst>
                </a:gridCol>
                <a:gridCol w="292629">
                  <a:extLst>
                    <a:ext uri="{9D8B030D-6E8A-4147-A177-3AD203B41FA5}">
                      <a16:colId xmlns:a16="http://schemas.microsoft.com/office/drawing/2014/main" val="1223066005"/>
                    </a:ext>
                  </a:extLst>
                </a:gridCol>
                <a:gridCol w="969334">
                  <a:extLst>
                    <a:ext uri="{9D8B030D-6E8A-4147-A177-3AD203B41FA5}">
                      <a16:colId xmlns:a16="http://schemas.microsoft.com/office/drawing/2014/main" val="314236967"/>
                    </a:ext>
                  </a:extLst>
                </a:gridCol>
                <a:gridCol w="1097359">
                  <a:extLst>
                    <a:ext uri="{9D8B030D-6E8A-4147-A177-3AD203B41FA5}">
                      <a16:colId xmlns:a16="http://schemas.microsoft.com/office/drawing/2014/main" val="1654186238"/>
                    </a:ext>
                  </a:extLst>
                </a:gridCol>
                <a:gridCol w="1024202">
                  <a:extLst>
                    <a:ext uri="{9D8B030D-6E8A-4147-A177-3AD203B41FA5}">
                      <a16:colId xmlns:a16="http://schemas.microsoft.com/office/drawing/2014/main" val="4008754487"/>
                    </a:ext>
                  </a:extLst>
                </a:gridCol>
                <a:gridCol w="1792354">
                  <a:extLst>
                    <a:ext uri="{9D8B030D-6E8A-4147-A177-3AD203B41FA5}">
                      <a16:colId xmlns:a16="http://schemas.microsoft.com/office/drawing/2014/main" val="4143840638"/>
                    </a:ext>
                  </a:extLst>
                </a:gridCol>
              </a:tblGrid>
              <a:tr h="337608">
                <a:tc>
                  <a:txBody>
                    <a:bodyPr/>
                    <a:lstStyle/>
                    <a:p>
                      <a:pPr algn="ctr" fontAlgn="ctr"/>
                      <a:r>
                        <a:rPr lang="en-US" sz="1000" b="1" i="0" u="none" strike="noStrike" dirty="0">
                          <a:solidFill>
                            <a:schemeClr val="bg1"/>
                          </a:solidFill>
                          <a:effectLst/>
                          <a:latin typeface="Arial" panose="020B0604020202020204" pitchFamily="34" charset="0"/>
                        </a:rPr>
                        <a:t>Required Acquisition Documentation</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fontAlgn="ctr"/>
                      <a:r>
                        <a:rPr lang="en-US" sz="1000" b="1" i="0" u="none" strike="noStrike" dirty="0">
                          <a:solidFill>
                            <a:schemeClr val="bg1"/>
                          </a:solidFill>
                          <a:effectLst/>
                          <a:latin typeface="Arial" panose="020B0604020202020204" pitchFamily="34" charset="0"/>
                        </a:rPr>
                        <a:t>S/R</a:t>
                      </a:r>
                    </a:p>
                    <a:p>
                      <a:pPr algn="ctr" fontAlgn="ctr"/>
                      <a:r>
                        <a:rPr lang="en-US" sz="1000" b="1" i="0" u="none" strike="noStrike" dirty="0">
                          <a:solidFill>
                            <a:schemeClr val="bg1"/>
                          </a:solidFill>
                          <a:effectLst/>
                          <a:latin typeface="Arial" panose="020B0604020202020204" pitchFamily="34" charset="0"/>
                        </a:rPr>
                        <a:t>804</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50000"/>
                      </a:schemeClr>
                    </a:solidFill>
                  </a:tcPr>
                </a:tc>
                <a:tc gridSpan="2">
                  <a:txBody>
                    <a:bodyPr/>
                    <a:lstStyle/>
                    <a:p>
                      <a:pPr algn="ctr" fontAlgn="ctr"/>
                      <a:r>
                        <a:rPr lang="en-US" sz="1000" b="1" i="0" u="none" strike="noStrike" dirty="0">
                          <a:solidFill>
                            <a:schemeClr val="bg1"/>
                          </a:solidFill>
                          <a:effectLst/>
                          <a:latin typeface="Arial" panose="020B0604020202020204" pitchFamily="34" charset="0"/>
                        </a:rPr>
                        <a:t>Tailoring</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endParaRPr lang="en-US"/>
                    </a:p>
                  </a:txBody>
                  <a:tcPr/>
                </a:tc>
                <a:tc gridSpan="2">
                  <a:txBody>
                    <a:bodyPr/>
                    <a:lstStyle/>
                    <a:p>
                      <a:pPr algn="ctr" fontAlgn="ctr"/>
                      <a:r>
                        <a:rPr lang="en-US" sz="1000" b="1" i="0" u="none" strike="noStrike" dirty="0">
                          <a:solidFill>
                            <a:schemeClr val="bg1"/>
                          </a:solidFill>
                          <a:effectLst/>
                          <a:latin typeface="Arial" panose="020B0604020202020204" pitchFamily="34" charset="0"/>
                        </a:rPr>
                        <a:t>Requested Tailoring for Rapid Prototyping</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endParaRPr lang="en-US"/>
                    </a:p>
                  </a:txBody>
                  <a:tcPr/>
                </a:tc>
                <a:extLst>
                  <a:ext uri="{0D108BD9-81ED-4DB2-BD59-A6C34878D82A}">
                    <a16:rowId xmlns:a16="http://schemas.microsoft.com/office/drawing/2014/main" val="3607705844"/>
                  </a:ext>
                </a:extLst>
              </a:tr>
              <a:tr h="337608">
                <a:tc>
                  <a:txBody>
                    <a:bodyPr/>
                    <a:lstStyle/>
                    <a:p>
                      <a:pPr algn="l" fontAlgn="ctr"/>
                      <a:endParaRPr lang="en-US" sz="1000" b="0" i="0" u="none" strike="noStrike">
                        <a:solidFill>
                          <a:srgbClr val="000000"/>
                        </a:solidFill>
                        <a:effectLst/>
                        <a:latin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endParaRPr lang="en-US" sz="1000" b="0" i="0" u="none" strike="noStrike">
                        <a:solidFill>
                          <a:srgbClr val="000000"/>
                        </a:solidFill>
                        <a:effectLst/>
                        <a:latin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panose="020B0604020202020204" pitchFamily="34" charset="0"/>
                        </a:rPr>
                        <a:t>Approval</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b="1" i="0" u="none" strike="noStrike" dirty="0">
                          <a:solidFill>
                            <a:srgbClr val="000000"/>
                          </a:solidFill>
                          <a:effectLst/>
                          <a:latin typeface="Arial" panose="020B0604020202020204" pitchFamily="34" charset="0"/>
                        </a:rPr>
                        <a:t>Milestone Required</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b="1" i="0" u="none" strike="noStrike" dirty="0">
                          <a:solidFill>
                            <a:srgbClr val="000000"/>
                          </a:solidFill>
                          <a:effectLst/>
                          <a:latin typeface="Arial" panose="020B0604020202020204" pitchFamily="34" charset="0"/>
                        </a:rPr>
                        <a:t>Approval</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panose="020B0604020202020204" pitchFamily="34" charset="0"/>
                        </a:rPr>
                        <a:t>Date Required</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3716829"/>
                  </a:ext>
                </a:extLst>
              </a:tr>
              <a:tr h="337608">
                <a:tc>
                  <a:txBody>
                    <a:bodyPr/>
                    <a:lstStyle/>
                    <a:p>
                      <a:pPr algn="l" fontAlgn="ctr"/>
                      <a:r>
                        <a:rPr lang="en-US" sz="1000" b="0" i="0" u="none" strike="noStrike" dirty="0">
                          <a:solidFill>
                            <a:srgbClr val="000000"/>
                          </a:solidFill>
                          <a:effectLst/>
                          <a:latin typeface="Arial" panose="020B0604020202020204" pitchFamily="34" charset="0"/>
                        </a:rPr>
                        <a:t>Information Technology and National Security Systems Interoperability Certification</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R</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ctr" fontAlgn="ctr"/>
                      <a:r>
                        <a:rPr lang="en-US" sz="1000" b="0" i="1" u="none" strike="noStrike">
                          <a:solidFill>
                            <a:srgbClr val="000000"/>
                          </a:solidFill>
                          <a:effectLst/>
                          <a:latin typeface="Arial" panose="020B0604020202020204" pitchFamily="34" charset="0"/>
                        </a:rPr>
                        <a:t>Not Addressed in MDD</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rtl="0" fontAlgn="ctr"/>
                      <a:r>
                        <a:rPr lang="en-US" sz="1000" b="0" i="0" u="none" strike="noStrike" dirty="0">
                          <a:solidFill>
                            <a:srgbClr val="000000"/>
                          </a:solidFill>
                          <a:effectLst/>
                          <a:latin typeface="Arial" panose="020B0604020202020204" pitchFamily="34" charset="0"/>
                        </a:rPr>
                        <a:t>Defer to Development/Production</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3783380056"/>
                  </a:ext>
                </a:extLst>
              </a:tr>
              <a:tr h="168804">
                <a:tc>
                  <a:txBody>
                    <a:bodyPr/>
                    <a:lstStyle/>
                    <a:p>
                      <a:pPr algn="l" fontAlgn="ctr"/>
                      <a:r>
                        <a:rPr lang="en-US" sz="1000" b="0" i="0" u="none" strike="noStrike">
                          <a:solidFill>
                            <a:srgbClr val="000000"/>
                          </a:solidFill>
                          <a:effectLst/>
                          <a:latin typeface="Arial" panose="020B0604020202020204" pitchFamily="34" charset="0"/>
                        </a:rPr>
                        <a:t>Item Unique Identification Implementation Plan</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R</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ctr" fontAlgn="ctr"/>
                      <a:r>
                        <a:rPr lang="en-US" sz="1000" b="0" i="0" u="none" strike="noStrike">
                          <a:solidFill>
                            <a:srgbClr val="000000"/>
                          </a:solidFill>
                          <a:effectLst/>
                          <a:latin typeface="Arial" panose="020B0604020202020204" pitchFamily="34" charset="0"/>
                        </a:rPr>
                        <a:t>Deferred to MS B</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rtl="0" fontAlgn="ctr"/>
                      <a:r>
                        <a:rPr lang="en-US" sz="1000" b="0" i="0" u="none" strike="noStrike" dirty="0">
                          <a:solidFill>
                            <a:srgbClr val="000000"/>
                          </a:solidFill>
                          <a:effectLst/>
                          <a:latin typeface="Arial" panose="020B0604020202020204" pitchFamily="34" charset="0"/>
                        </a:rPr>
                        <a:t>Defer to Development/Production</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688656157"/>
                  </a:ext>
                </a:extLst>
              </a:tr>
              <a:tr h="168804">
                <a:tc>
                  <a:txBody>
                    <a:bodyPr/>
                    <a:lstStyle/>
                    <a:p>
                      <a:pPr algn="l" fontAlgn="ctr"/>
                      <a:r>
                        <a:rPr lang="en-US" sz="1000" b="0" i="0" u="none" strike="noStrike">
                          <a:solidFill>
                            <a:srgbClr val="000000"/>
                          </a:solidFill>
                          <a:effectLst/>
                          <a:latin typeface="Arial" panose="020B0604020202020204" pitchFamily="34" charset="0"/>
                        </a:rPr>
                        <a:t>Life Cycle Mission Data</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R</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ctr" fontAlgn="ctr"/>
                      <a:r>
                        <a:rPr lang="en-US" sz="1000" b="0" i="0" u="none" strike="noStrike">
                          <a:solidFill>
                            <a:srgbClr val="000000"/>
                          </a:solidFill>
                          <a:effectLst/>
                          <a:latin typeface="Arial" panose="020B0604020202020204" pitchFamily="34" charset="0"/>
                        </a:rPr>
                        <a:t>Deferred to MS B</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rtl="0" fontAlgn="ctr"/>
                      <a:r>
                        <a:rPr lang="en-US" sz="1000" b="0" i="0" u="none" strike="noStrike" dirty="0">
                          <a:solidFill>
                            <a:srgbClr val="000000"/>
                          </a:solidFill>
                          <a:effectLst/>
                          <a:latin typeface="Arial" panose="020B0604020202020204" pitchFamily="34" charset="0"/>
                        </a:rPr>
                        <a:t>Defer to Development/Production</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959277838"/>
                  </a:ext>
                </a:extLst>
              </a:tr>
              <a:tr h="168804">
                <a:tc>
                  <a:txBody>
                    <a:bodyPr/>
                    <a:lstStyle/>
                    <a:p>
                      <a:pPr algn="l" fontAlgn="ctr"/>
                      <a:r>
                        <a:rPr lang="en-US" sz="1000" b="0" i="0" u="none" strike="noStrike">
                          <a:solidFill>
                            <a:srgbClr val="000000"/>
                          </a:solidFill>
                          <a:effectLst/>
                          <a:latin typeface="Arial" panose="020B0604020202020204" pitchFamily="34" charset="0"/>
                        </a:rPr>
                        <a:t>Life-Cycle Sustainment Plan (Includes Core Determination)</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R</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ctr" fontAlgn="ctr"/>
                      <a:r>
                        <a:rPr lang="en-US" sz="1000" b="0" i="0" u="none" strike="noStrike">
                          <a:solidFill>
                            <a:srgbClr val="000000"/>
                          </a:solidFill>
                          <a:effectLst/>
                          <a:latin typeface="Arial" panose="020B0604020202020204" pitchFamily="34" charset="0"/>
                        </a:rPr>
                        <a:t>Deferred to MS B</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rtl="0" fontAlgn="ctr"/>
                      <a:r>
                        <a:rPr lang="en-US" sz="1000" b="0" i="0" u="none" strike="noStrike" dirty="0">
                          <a:solidFill>
                            <a:srgbClr val="000000"/>
                          </a:solidFill>
                          <a:effectLst/>
                          <a:latin typeface="Arial" panose="020B0604020202020204" pitchFamily="34" charset="0"/>
                        </a:rPr>
                        <a:t>Defer to Development/Production</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128911858"/>
                  </a:ext>
                </a:extLst>
              </a:tr>
              <a:tr h="168804">
                <a:tc>
                  <a:txBody>
                    <a:bodyPr/>
                    <a:lstStyle/>
                    <a:p>
                      <a:pPr algn="l" fontAlgn="ctr"/>
                      <a:r>
                        <a:rPr lang="en-US" sz="1000" b="0" i="0" u="none" strike="noStrike" dirty="0">
                          <a:solidFill>
                            <a:srgbClr val="000000"/>
                          </a:solidFill>
                          <a:effectLst/>
                          <a:latin typeface="Arial" panose="020B0604020202020204" pitchFamily="34" charset="0"/>
                        </a:rPr>
                        <a:t>Operational Test Agency Report of OT&amp;E Results</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R</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ctr" fontAlgn="ctr"/>
                      <a:r>
                        <a:rPr lang="en-US" sz="1000" b="0" i="1" u="none" strike="noStrike" dirty="0">
                          <a:solidFill>
                            <a:srgbClr val="000000"/>
                          </a:solidFill>
                          <a:effectLst/>
                          <a:latin typeface="Arial" panose="020B0604020202020204" pitchFamily="34" charset="0"/>
                        </a:rPr>
                        <a:t>Not Addressed in MDD</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rtl="0" fontAlgn="ctr"/>
                      <a:r>
                        <a:rPr lang="en-US" sz="1000" b="0" i="0" u="none" strike="noStrike" dirty="0">
                          <a:solidFill>
                            <a:srgbClr val="000000"/>
                          </a:solidFill>
                          <a:effectLst/>
                          <a:latin typeface="Arial" panose="020B0604020202020204" pitchFamily="34" charset="0"/>
                        </a:rPr>
                        <a:t>Defer to Development/Production</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78640559"/>
                  </a:ext>
                </a:extLst>
              </a:tr>
              <a:tr h="168804">
                <a:tc>
                  <a:txBody>
                    <a:bodyPr/>
                    <a:lstStyle/>
                    <a:p>
                      <a:pPr algn="l" fontAlgn="ctr"/>
                      <a:r>
                        <a:rPr lang="en-US" sz="1000" b="0" i="0" u="none" strike="noStrike">
                          <a:solidFill>
                            <a:srgbClr val="000000"/>
                          </a:solidFill>
                          <a:effectLst/>
                          <a:latin typeface="Arial" panose="020B0604020202020204" pitchFamily="34" charset="0"/>
                        </a:rPr>
                        <a:t>Operational Test Plan</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S</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ctr" fontAlgn="ctr"/>
                      <a:r>
                        <a:rPr lang="en-US" sz="1000" b="0" i="1" u="none" strike="noStrike">
                          <a:solidFill>
                            <a:srgbClr val="000000"/>
                          </a:solidFill>
                          <a:effectLst/>
                          <a:latin typeface="Arial" panose="020B0604020202020204" pitchFamily="34" charset="0"/>
                        </a:rPr>
                        <a:t>Not Addressed in MDD</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rtl="0" fontAlgn="ctr"/>
                      <a:r>
                        <a:rPr lang="en-US" sz="1000" b="0" i="0" u="none" strike="noStrike" dirty="0">
                          <a:solidFill>
                            <a:srgbClr val="000000"/>
                          </a:solidFill>
                          <a:effectLst/>
                          <a:latin typeface="Arial" panose="020B0604020202020204" pitchFamily="34" charset="0"/>
                        </a:rPr>
                        <a:t>Defer to Development/Production</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855671258"/>
                  </a:ext>
                </a:extLst>
              </a:tr>
              <a:tr h="168804">
                <a:tc>
                  <a:txBody>
                    <a:bodyPr/>
                    <a:lstStyle/>
                    <a:p>
                      <a:pPr algn="l" fontAlgn="ctr"/>
                      <a:r>
                        <a:rPr lang="en-US" sz="1000" b="0" i="0" u="none" strike="noStrike">
                          <a:solidFill>
                            <a:srgbClr val="000000"/>
                          </a:solidFill>
                          <a:effectLst/>
                          <a:latin typeface="Arial" panose="020B0604020202020204" pitchFamily="34" charset="0"/>
                        </a:rPr>
                        <a:t>PESHE and NEPA/E.O. 12114 Compliance Schedule</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S</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ctr" fontAlgn="ctr"/>
                      <a:r>
                        <a:rPr lang="en-US" sz="1000" b="0" i="1" u="none" strike="noStrike">
                          <a:solidFill>
                            <a:srgbClr val="000000"/>
                          </a:solidFill>
                          <a:effectLst/>
                          <a:latin typeface="Arial" panose="020B0604020202020204" pitchFamily="34" charset="0"/>
                        </a:rPr>
                        <a:t>Not Addressed in MDD</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rtl="0" fontAlgn="ctr"/>
                      <a:r>
                        <a:rPr lang="en-US" sz="1000" b="0" i="0" u="none" strike="noStrike" dirty="0">
                          <a:solidFill>
                            <a:srgbClr val="000000"/>
                          </a:solidFill>
                          <a:effectLst/>
                          <a:latin typeface="Arial" panose="020B0604020202020204" pitchFamily="34" charset="0"/>
                        </a:rPr>
                        <a:t>CAE</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000" b="0" i="0" u="none" strike="noStrike" dirty="0">
                          <a:solidFill>
                            <a:srgbClr val="000000"/>
                          </a:solidFill>
                          <a:effectLst/>
                          <a:latin typeface="Arial" panose="020B0604020202020204" pitchFamily="34" charset="0"/>
                        </a:rPr>
                        <a:t>Prior to PL Delivery</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963860"/>
                  </a:ext>
                </a:extLst>
              </a:tr>
              <a:tr h="168804">
                <a:tc>
                  <a:txBody>
                    <a:bodyPr/>
                    <a:lstStyle/>
                    <a:p>
                      <a:pPr algn="l" fontAlgn="ctr"/>
                      <a:r>
                        <a:rPr lang="en-US" sz="1000" b="0" i="0" u="none" strike="noStrike" dirty="0">
                          <a:solidFill>
                            <a:srgbClr val="000000"/>
                          </a:solidFill>
                          <a:effectLst/>
                          <a:latin typeface="Arial" panose="020B0604020202020204" pitchFamily="34" charset="0"/>
                        </a:rPr>
                        <a:t>Preservation and Storage of Unique Tooling Plan </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ctr" fontAlgn="ctr"/>
                      <a:r>
                        <a:rPr lang="en-US" sz="1000" b="0" i="1" u="none" strike="noStrike">
                          <a:solidFill>
                            <a:srgbClr val="000000"/>
                          </a:solidFill>
                          <a:effectLst/>
                          <a:latin typeface="Arial" panose="020B0604020202020204" pitchFamily="34" charset="0"/>
                        </a:rPr>
                        <a:t>Not Addressed in MDD</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rtl="0" fontAlgn="ctr"/>
                      <a:r>
                        <a:rPr lang="en-US" sz="1000" b="0" i="1" u="none" strike="noStrike" dirty="0">
                          <a:solidFill>
                            <a:srgbClr val="000000"/>
                          </a:solidFill>
                          <a:effectLst/>
                          <a:latin typeface="Arial" panose="020B0604020202020204" pitchFamily="34" charset="0"/>
                        </a:rPr>
                        <a:t>Not Required for non-MDAP Program</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3213118274"/>
                  </a:ext>
                </a:extLst>
              </a:tr>
              <a:tr h="168804">
                <a:tc>
                  <a:txBody>
                    <a:bodyPr/>
                    <a:lstStyle/>
                    <a:p>
                      <a:pPr algn="l" fontAlgn="ctr"/>
                      <a:r>
                        <a:rPr lang="en-US" sz="1000" b="0" i="0" u="none" strike="noStrike">
                          <a:solidFill>
                            <a:srgbClr val="000000"/>
                          </a:solidFill>
                          <a:effectLst/>
                          <a:latin typeface="Arial" panose="020B0604020202020204" pitchFamily="34" charset="0"/>
                        </a:rPr>
                        <a:t>Program Protection Plan (Includes Cybersecurity Annex)</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R</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ctr" fontAlgn="ctr"/>
                      <a:r>
                        <a:rPr lang="en-US" sz="1000" b="0" i="0" u="none" strike="noStrike" dirty="0">
                          <a:solidFill>
                            <a:srgbClr val="000000"/>
                          </a:solidFill>
                          <a:effectLst/>
                          <a:latin typeface="Arial" panose="020B0604020202020204" pitchFamily="34" charset="0"/>
                        </a:rPr>
                        <a:t>Deferred to MS B</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rtl="0" fontAlgn="ctr"/>
                      <a:r>
                        <a:rPr lang="en-US" sz="1000" b="0" i="0" u="none" strike="noStrike">
                          <a:solidFill>
                            <a:srgbClr val="000000"/>
                          </a:solidFill>
                          <a:effectLst/>
                          <a:latin typeface="Arial" panose="020B0604020202020204" pitchFamily="34" charset="0"/>
                        </a:rPr>
                        <a:t>AF CIO</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rtl="0" fontAlgn="ctr"/>
                      <a:r>
                        <a:rPr lang="en-US" sz="1000" b="0" i="0" u="none" strike="noStrike" dirty="0">
                          <a:solidFill>
                            <a:srgbClr val="000000"/>
                          </a:solidFill>
                          <a:effectLst/>
                          <a:latin typeface="Arial" panose="020B0604020202020204" pitchFamily="34" charset="0"/>
                        </a:rPr>
                        <a:t>Prior to PL OT Award</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3998456"/>
                  </a:ext>
                </a:extLst>
              </a:tr>
              <a:tr h="168804">
                <a:tc>
                  <a:txBody>
                    <a:bodyPr/>
                    <a:lstStyle/>
                    <a:p>
                      <a:pPr algn="l" fontAlgn="ctr"/>
                      <a:r>
                        <a:rPr lang="en-US" sz="1000" b="0" i="0" u="none" strike="noStrike">
                          <a:solidFill>
                            <a:srgbClr val="000000"/>
                          </a:solidFill>
                          <a:effectLst/>
                          <a:latin typeface="Arial" panose="020B0604020202020204" pitchFamily="34" charset="0"/>
                        </a:rPr>
                        <a:t>Prototype Plan</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ctr" fontAlgn="ctr"/>
                      <a:r>
                        <a:rPr lang="en-US" sz="1000" b="0" i="1" u="none" strike="noStrike">
                          <a:solidFill>
                            <a:srgbClr val="000000"/>
                          </a:solidFill>
                          <a:effectLst/>
                          <a:latin typeface="Arial" panose="020B0604020202020204" pitchFamily="34" charset="0"/>
                        </a:rPr>
                        <a:t>Not Addressed in MDD</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rtl="0" fontAlgn="ctr"/>
                      <a:r>
                        <a:rPr lang="en-US" sz="1000" b="0" i="0" u="none" strike="noStrike">
                          <a:solidFill>
                            <a:srgbClr val="000000"/>
                          </a:solidFill>
                          <a:effectLst/>
                          <a:latin typeface="Arial" panose="020B0604020202020204" pitchFamily="34" charset="0"/>
                        </a:rPr>
                        <a:t>PM</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rtl="0" fontAlgn="ctr"/>
                      <a:r>
                        <a:rPr lang="en-US" sz="1000" b="0" i="0" u="none" strike="noStrike" dirty="0">
                          <a:solidFill>
                            <a:srgbClr val="000000"/>
                          </a:solidFill>
                          <a:effectLst/>
                          <a:latin typeface="Arial" panose="020B0604020202020204" pitchFamily="34" charset="0"/>
                        </a:rPr>
                        <a:t>Prior to PL Solicitation Release</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34968492"/>
                  </a:ext>
                </a:extLst>
              </a:tr>
              <a:tr h="168804">
                <a:tc>
                  <a:txBody>
                    <a:bodyPr/>
                    <a:lstStyle/>
                    <a:p>
                      <a:pPr algn="l" fontAlgn="ctr"/>
                      <a:r>
                        <a:rPr lang="en-US" sz="1000" b="0" i="0" u="none" strike="noStrike">
                          <a:solidFill>
                            <a:srgbClr val="000000"/>
                          </a:solidFill>
                          <a:effectLst/>
                          <a:latin typeface="Arial" panose="020B0604020202020204" pitchFamily="34" charset="0"/>
                        </a:rPr>
                        <a:t>Prototype Requirements Document</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ctr" fontAlgn="ctr"/>
                      <a:r>
                        <a:rPr lang="en-US" sz="1000" b="0" i="1" u="none" strike="noStrike">
                          <a:solidFill>
                            <a:srgbClr val="000000"/>
                          </a:solidFill>
                          <a:effectLst/>
                          <a:latin typeface="Arial" panose="020B0604020202020204" pitchFamily="34" charset="0"/>
                        </a:rPr>
                        <a:t>Not Addressed in MDD</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rtl="0" fontAlgn="ctr"/>
                      <a:r>
                        <a:rPr lang="en-US" sz="1000" b="0" i="0" u="none" strike="noStrike">
                          <a:solidFill>
                            <a:srgbClr val="000000"/>
                          </a:solidFill>
                          <a:effectLst/>
                          <a:latin typeface="Arial" panose="020B0604020202020204" pitchFamily="34" charset="0"/>
                        </a:rPr>
                        <a:t>PM</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rtl="0" fontAlgn="ctr"/>
                      <a:r>
                        <a:rPr lang="en-US" sz="1000" b="0" i="0" u="none" strike="noStrike" dirty="0">
                          <a:solidFill>
                            <a:srgbClr val="000000"/>
                          </a:solidFill>
                          <a:effectLst/>
                          <a:latin typeface="Arial" panose="020B0604020202020204" pitchFamily="34" charset="0"/>
                        </a:rPr>
                        <a:t>Prior to PL Solicitation Release</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7679597"/>
                  </a:ext>
                </a:extLst>
              </a:tr>
              <a:tr h="168804">
                <a:tc>
                  <a:txBody>
                    <a:bodyPr/>
                    <a:lstStyle/>
                    <a:p>
                      <a:pPr algn="l" fontAlgn="ctr"/>
                      <a:r>
                        <a:rPr lang="en-US" sz="1000" b="0" i="0" u="none" strike="noStrike">
                          <a:solidFill>
                            <a:srgbClr val="000000"/>
                          </a:solidFill>
                          <a:effectLst/>
                          <a:latin typeface="Arial" panose="020B0604020202020204" pitchFamily="34" charset="0"/>
                        </a:rPr>
                        <a:t>Request for PL Prototype Proposal</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R</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MDA</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effectLst/>
                          <a:latin typeface="Arial" panose="020B0604020202020204" pitchFamily="34" charset="0"/>
                        </a:rPr>
                        <a:t>MS A</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000" b="0" i="0" u="none" strike="noStrike" dirty="0">
                          <a:solidFill>
                            <a:srgbClr val="000000"/>
                          </a:solidFill>
                          <a:effectLst/>
                          <a:latin typeface="Arial" panose="020B0604020202020204" pitchFamily="34" charset="0"/>
                        </a:rPr>
                        <a:t>PEO</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rtl="0" fontAlgn="ctr"/>
                      <a:r>
                        <a:rPr lang="en-US" sz="1000" b="0" i="0" u="none" strike="noStrike" dirty="0">
                          <a:solidFill>
                            <a:srgbClr val="000000"/>
                          </a:solidFill>
                          <a:effectLst/>
                          <a:latin typeface="Arial" panose="020B0604020202020204" pitchFamily="34" charset="0"/>
                        </a:rPr>
                        <a:t>Prior to PL Solicitation Release</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9395180"/>
                  </a:ext>
                </a:extLst>
              </a:tr>
              <a:tr h="168804">
                <a:tc>
                  <a:txBody>
                    <a:bodyPr/>
                    <a:lstStyle/>
                    <a:p>
                      <a:pPr algn="l" fontAlgn="ctr"/>
                      <a:r>
                        <a:rPr lang="en-US" sz="1000" b="0" i="0" u="none" strike="noStrike">
                          <a:solidFill>
                            <a:srgbClr val="000000"/>
                          </a:solidFill>
                          <a:effectLst/>
                          <a:latin typeface="Arial" panose="020B0604020202020204" pitchFamily="34" charset="0"/>
                        </a:rPr>
                        <a:t>Should Cost Target</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ctr" fontAlgn="ctr"/>
                      <a:r>
                        <a:rPr lang="en-US" sz="1000" b="0" i="0" u="none" strike="noStrike" dirty="0">
                          <a:solidFill>
                            <a:srgbClr val="000000"/>
                          </a:solidFill>
                          <a:effectLst/>
                          <a:latin typeface="Arial" panose="020B0604020202020204" pitchFamily="34" charset="0"/>
                        </a:rPr>
                        <a:t>Deferred to MS B</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rtl="0" fontAlgn="ctr"/>
                      <a:r>
                        <a:rPr lang="en-US" sz="1000" b="0" i="1" u="none" strike="noStrike" dirty="0">
                          <a:solidFill>
                            <a:srgbClr val="000000"/>
                          </a:solidFill>
                          <a:effectLst/>
                          <a:latin typeface="Arial" panose="020B0604020202020204" pitchFamily="34" charset="0"/>
                        </a:rPr>
                        <a:t>Not Required for non-MDAP Program</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401254166"/>
                  </a:ext>
                </a:extLst>
              </a:tr>
              <a:tr h="168804">
                <a:tc>
                  <a:txBody>
                    <a:bodyPr/>
                    <a:lstStyle/>
                    <a:p>
                      <a:pPr algn="l" fontAlgn="ctr"/>
                      <a:r>
                        <a:rPr lang="en-US" sz="1000" b="0" i="0" u="none" strike="noStrike">
                          <a:solidFill>
                            <a:srgbClr val="000000"/>
                          </a:solidFill>
                          <a:effectLst/>
                          <a:latin typeface="Arial" panose="020B0604020202020204" pitchFamily="34" charset="0"/>
                        </a:rPr>
                        <a:t>Spectrum Supportability Risk Assessment</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R</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AF CIO</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effectLst/>
                          <a:latin typeface="Arial" panose="020B0604020202020204" pitchFamily="34" charset="0"/>
                        </a:rPr>
                        <a:t>MS A</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000" b="0" i="0" u="none" strike="noStrike" dirty="0">
                          <a:solidFill>
                            <a:srgbClr val="000000"/>
                          </a:solidFill>
                          <a:effectLst/>
                          <a:latin typeface="Arial" panose="020B0604020202020204" pitchFamily="34" charset="0"/>
                        </a:rPr>
                        <a:t>AF CIO</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Arial" panose="020B0604020202020204" pitchFamily="34" charset="0"/>
                        </a:rPr>
                        <a:t>Prior to PL Delivery</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7663754"/>
                  </a:ext>
                </a:extLst>
              </a:tr>
              <a:tr h="168804">
                <a:tc>
                  <a:txBody>
                    <a:bodyPr/>
                    <a:lstStyle/>
                    <a:p>
                      <a:pPr algn="l" fontAlgn="ctr"/>
                      <a:r>
                        <a:rPr lang="en-US" sz="1000" b="0" i="0" u="none" strike="noStrike">
                          <a:solidFill>
                            <a:srgbClr val="000000"/>
                          </a:solidFill>
                          <a:effectLst/>
                          <a:latin typeface="Arial" panose="020B0604020202020204" pitchFamily="34" charset="0"/>
                        </a:rPr>
                        <a:t>Systems Engineering Plan</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R</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ctr" fontAlgn="ctr"/>
                      <a:r>
                        <a:rPr lang="en-US" sz="1000" b="0" i="0" u="none" strike="noStrike">
                          <a:solidFill>
                            <a:srgbClr val="000000"/>
                          </a:solidFill>
                          <a:effectLst/>
                          <a:latin typeface="Arial" panose="020B0604020202020204" pitchFamily="34" charset="0"/>
                        </a:rPr>
                        <a:t>Deferred to Dev RFP Release</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rtl="0" fontAlgn="ctr"/>
                      <a:r>
                        <a:rPr lang="en-US" sz="1000" b="0" i="0" u="none" strike="noStrike" dirty="0">
                          <a:solidFill>
                            <a:srgbClr val="000000"/>
                          </a:solidFill>
                          <a:effectLst/>
                          <a:latin typeface="Arial" panose="020B0604020202020204" pitchFamily="34" charset="0"/>
                        </a:rPr>
                        <a:t>Defer to Development/Production</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433007283"/>
                  </a:ext>
                </a:extLst>
              </a:tr>
              <a:tr h="168804">
                <a:tc>
                  <a:txBody>
                    <a:bodyPr/>
                    <a:lstStyle/>
                    <a:p>
                      <a:pPr algn="l" fontAlgn="ctr"/>
                      <a:r>
                        <a:rPr lang="en-US" sz="1000" b="0" i="0" u="none" strike="noStrike">
                          <a:solidFill>
                            <a:srgbClr val="000000"/>
                          </a:solidFill>
                          <a:effectLst/>
                          <a:latin typeface="Arial" panose="020B0604020202020204" pitchFamily="34" charset="0"/>
                        </a:rPr>
                        <a:t>Technology Readiness Assessment</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R</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ctr" fontAlgn="ctr"/>
                      <a:r>
                        <a:rPr lang="en-US" sz="1000" b="0" i="1" u="none" strike="noStrike" dirty="0">
                          <a:solidFill>
                            <a:srgbClr val="000000"/>
                          </a:solidFill>
                          <a:effectLst/>
                          <a:latin typeface="Arial" panose="020B0604020202020204" pitchFamily="34" charset="0"/>
                        </a:rPr>
                        <a:t>Not Addressed in MDD</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rtl="0" fontAlgn="ctr"/>
                      <a:r>
                        <a:rPr lang="en-US" sz="1000" b="0" i="0" u="none" strike="noStrike" dirty="0">
                          <a:solidFill>
                            <a:srgbClr val="000000"/>
                          </a:solidFill>
                          <a:effectLst/>
                          <a:latin typeface="Arial" panose="020B0604020202020204" pitchFamily="34" charset="0"/>
                        </a:rPr>
                        <a:t>Defer to Development/Production</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973563610"/>
                  </a:ext>
                </a:extLst>
              </a:tr>
              <a:tr h="168804">
                <a:tc>
                  <a:txBody>
                    <a:bodyPr/>
                    <a:lstStyle/>
                    <a:p>
                      <a:pPr algn="l" fontAlgn="ctr"/>
                      <a:r>
                        <a:rPr lang="en-US" sz="1000" b="0" i="0" u="none" strike="noStrike">
                          <a:solidFill>
                            <a:srgbClr val="000000"/>
                          </a:solidFill>
                          <a:effectLst/>
                          <a:latin typeface="Arial" panose="020B0604020202020204" pitchFamily="34" charset="0"/>
                        </a:rPr>
                        <a:t>Technology Targeting Risk Assessment (Part of PPP)</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R</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DoD Component</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effectLst/>
                          <a:latin typeface="Arial" panose="020B0604020202020204" pitchFamily="34" charset="0"/>
                        </a:rPr>
                        <a:t>MS A</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000" b="0" i="0" u="none" strike="noStrike" dirty="0">
                          <a:solidFill>
                            <a:srgbClr val="000000"/>
                          </a:solidFill>
                          <a:effectLst/>
                          <a:latin typeface="Arial" panose="020B0604020202020204" pitchFamily="34" charset="0"/>
                        </a:rPr>
                        <a:t>DoD Component</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Arial" panose="020B0604020202020204" pitchFamily="34" charset="0"/>
                        </a:rPr>
                        <a:t>Prior to PL OT Award</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0356965"/>
                  </a:ext>
                </a:extLst>
              </a:tr>
              <a:tr h="168804">
                <a:tc>
                  <a:txBody>
                    <a:bodyPr/>
                    <a:lstStyle/>
                    <a:p>
                      <a:pPr algn="l" fontAlgn="ctr"/>
                      <a:r>
                        <a:rPr lang="en-US" sz="1000" b="0" i="0" u="none" strike="noStrike" dirty="0">
                          <a:solidFill>
                            <a:srgbClr val="000000"/>
                          </a:solidFill>
                          <a:effectLst/>
                          <a:latin typeface="Arial" panose="020B0604020202020204" pitchFamily="34" charset="0"/>
                        </a:rPr>
                        <a:t>Test and Evaluation Master Plan</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R</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ctr" fontAlgn="ctr"/>
                      <a:r>
                        <a:rPr lang="en-US" sz="1000" b="0" i="0" u="none" strike="noStrike" dirty="0">
                          <a:solidFill>
                            <a:srgbClr val="000000"/>
                          </a:solidFill>
                          <a:effectLst/>
                          <a:latin typeface="Arial" panose="020B0604020202020204" pitchFamily="34" charset="0"/>
                        </a:rPr>
                        <a:t>Deferred to Dev RFP Release</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rtl="0" fontAlgn="ctr"/>
                      <a:r>
                        <a:rPr lang="en-US" sz="1000" b="0" i="0" u="none" strike="noStrike" dirty="0">
                          <a:solidFill>
                            <a:srgbClr val="000000"/>
                          </a:solidFill>
                          <a:effectLst/>
                          <a:latin typeface="Arial" panose="020B0604020202020204" pitchFamily="34" charset="0"/>
                        </a:rPr>
                        <a:t>Defer to Development/Production</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206657808"/>
                  </a:ext>
                </a:extLst>
              </a:tr>
              <a:tr h="168804">
                <a:tc>
                  <a:txBody>
                    <a:bodyPr/>
                    <a:lstStyle/>
                    <a:p>
                      <a:pPr algn="l" fontAlgn="ctr"/>
                      <a:r>
                        <a:rPr lang="en-US" sz="1000" b="0" i="0" u="none" strike="noStrike">
                          <a:solidFill>
                            <a:srgbClr val="000000"/>
                          </a:solidFill>
                          <a:effectLst/>
                          <a:latin typeface="Arial" panose="020B0604020202020204" pitchFamily="34" charset="0"/>
                        </a:rPr>
                        <a:t>Validated Online Lifecycle Threat Report</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R</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Arial" panose="020B0604020202020204" pitchFamily="34" charset="0"/>
                        </a:rPr>
                        <a:t>NASIC</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b="0" i="0" u="none" strike="noStrike" dirty="0">
                          <a:solidFill>
                            <a:srgbClr val="000000"/>
                          </a:solidFill>
                          <a:effectLst/>
                          <a:latin typeface="Arial" panose="020B0604020202020204" pitchFamily="34" charset="0"/>
                        </a:rPr>
                        <a:t>MS A</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000" b="0" i="0" u="none" strike="noStrike" dirty="0">
                          <a:solidFill>
                            <a:srgbClr val="000000"/>
                          </a:solidFill>
                          <a:effectLst/>
                          <a:latin typeface="Arial" panose="020B0604020202020204" pitchFamily="34" charset="0"/>
                        </a:rPr>
                        <a:t>NASIC</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Arial" panose="020B0604020202020204" pitchFamily="34" charset="0"/>
                        </a:rPr>
                        <a:t>Prior to PL Solicitation Release</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9027873"/>
                  </a:ext>
                </a:extLst>
              </a:tr>
            </a:tbl>
          </a:graphicData>
        </a:graphic>
      </p:graphicFrame>
      <p:sp>
        <p:nvSpPr>
          <p:cNvPr id="93324" name="Slide Number Placeholder 3"/>
          <p:cNvSpPr>
            <a:spLocks noGrp="1"/>
          </p:cNvSpPr>
          <p:nvPr>
            <p:ph type="sldNum" sz="quarter" idx="11"/>
          </p:nvPr>
        </p:nvSpPr>
        <p:spPr>
          <a:xfrm>
            <a:off x="7707313" y="6477000"/>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3634B9A9-8677-4AD5-98B1-0C6DAC8319D8}" type="slidenum">
              <a:rPr lang="en-US" altLang="en-US" sz="1000" b="0" smtClean="0">
                <a:solidFill>
                  <a:srgbClr val="969696"/>
                </a:solidFill>
              </a:rPr>
              <a:pPr>
                <a:spcBef>
                  <a:spcPct val="0"/>
                </a:spcBef>
                <a:buClrTx/>
                <a:buSzTx/>
                <a:buFontTx/>
                <a:buNone/>
              </a:pPr>
              <a:t>30</a:t>
            </a:fld>
            <a:endParaRPr lang="en-US" altLang="en-US" sz="1000" b="0">
              <a:solidFill>
                <a:srgbClr val="969696"/>
              </a:solidFill>
            </a:endParaRPr>
          </a:p>
        </p:txBody>
      </p:sp>
      <p:sp>
        <p:nvSpPr>
          <p:cNvPr id="11" name="TextBox 10"/>
          <p:cNvSpPr txBox="1"/>
          <p:nvPr/>
        </p:nvSpPr>
        <p:spPr>
          <a:xfrm>
            <a:off x="368300" y="5641975"/>
            <a:ext cx="8405813" cy="708025"/>
          </a:xfrm>
          <a:prstGeom prst="rect">
            <a:avLst/>
          </a:prstGeom>
          <a:solidFill>
            <a:srgbClr val="FFFF00"/>
          </a:solidFill>
          <a:ln>
            <a:solidFill>
              <a:schemeClr val="accent2">
                <a:lumMod val="75000"/>
              </a:schemeClr>
            </a:solidFill>
          </a:ln>
        </p:spPr>
        <p:txBody>
          <a:bodyPr anchor="ctr">
            <a:spAutoFit/>
          </a:bodyPr>
          <a:lstStyle/>
          <a:p>
            <a:pPr algn="ctr">
              <a:spcBef>
                <a:spcPts val="0"/>
              </a:spcBef>
              <a:defRPr/>
            </a:pPr>
            <a:r>
              <a:rPr lang="en-US" sz="2000" dirty="0">
                <a:latin typeface="Arial"/>
              </a:rPr>
              <a:t>Tailor documents based on program need</a:t>
            </a:r>
          </a:p>
          <a:p>
            <a:pPr algn="ctr">
              <a:spcBef>
                <a:spcPts val="0"/>
              </a:spcBef>
              <a:defRPr/>
            </a:pPr>
            <a:r>
              <a:rPr lang="en-US" sz="2000" dirty="0">
                <a:latin typeface="Arial"/>
              </a:rPr>
              <a:t>Be prepared to discuss justification for tailoring strategy</a:t>
            </a:r>
          </a:p>
        </p:txBody>
      </p:sp>
      <p:sp>
        <p:nvSpPr>
          <p:cNvPr id="12" name="TextBox 11"/>
          <p:cNvSpPr txBox="1"/>
          <p:nvPr/>
        </p:nvSpPr>
        <p:spPr>
          <a:xfrm rot="19756731">
            <a:off x="527050" y="3108325"/>
            <a:ext cx="7599363" cy="339725"/>
          </a:xfrm>
          <a:prstGeom prst="rect">
            <a:avLst/>
          </a:prstGeom>
          <a:solidFill>
            <a:srgbClr val="FFFF00"/>
          </a:solidFill>
          <a:ln>
            <a:solidFill>
              <a:schemeClr val="accent2">
                <a:lumMod val="75000"/>
              </a:schemeClr>
            </a:solidFill>
          </a:ln>
        </p:spPr>
        <p:txBody>
          <a:bodyPr anchor="ctr">
            <a:spAutoFit/>
          </a:bodyPr>
          <a:lstStyle/>
          <a:p>
            <a:pPr algn="ctr">
              <a:spcBef>
                <a:spcPts val="0"/>
              </a:spcBef>
              <a:defRPr/>
            </a:pPr>
            <a:r>
              <a:rPr lang="en-US" sz="1600" dirty="0">
                <a:solidFill>
                  <a:srgbClr val="FF0000"/>
                </a:solidFill>
                <a:latin typeface="Arial"/>
              </a:rPr>
              <a:t>EXAMPLE - For discussion purposes only</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Number Placeholder 3"/>
          <p:cNvSpPr>
            <a:spLocks noGrp="1"/>
          </p:cNvSpPr>
          <p:nvPr>
            <p:ph type="sldNum" sz="quarter" idx="11"/>
          </p:nvPr>
        </p:nvSpPr>
        <p:spPr>
          <a:xfrm>
            <a:off x="7588250" y="6505575"/>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7FB981C3-FBD0-4184-92D1-E79DA689F23B}" type="slidenum">
              <a:rPr lang="en-US" altLang="en-US" sz="1000" b="0" smtClean="0">
                <a:solidFill>
                  <a:srgbClr val="969696"/>
                </a:solidFill>
              </a:rPr>
              <a:pPr>
                <a:spcBef>
                  <a:spcPct val="0"/>
                </a:spcBef>
                <a:buClrTx/>
                <a:buSzTx/>
                <a:buFontTx/>
                <a:buNone/>
              </a:pPr>
              <a:t>31</a:t>
            </a:fld>
            <a:endParaRPr lang="en-US" altLang="en-US" sz="1000" b="0">
              <a:solidFill>
                <a:srgbClr val="969696"/>
              </a:solidFill>
            </a:endParaRPr>
          </a:p>
        </p:txBody>
      </p:sp>
      <p:sp>
        <p:nvSpPr>
          <p:cNvPr id="95235" name="Rectangle 2"/>
          <p:cNvSpPr>
            <a:spLocks noGrp="1" noChangeArrowheads="1"/>
          </p:cNvSpPr>
          <p:nvPr>
            <p:ph type="title"/>
          </p:nvPr>
        </p:nvSpPr>
        <p:spPr/>
        <p:txBody>
          <a:bodyPr/>
          <a:lstStyle/>
          <a:p>
            <a:r>
              <a:rPr lang="en-US" altLang="en-US"/>
              <a:t>“What Worries Me”</a:t>
            </a:r>
          </a:p>
        </p:txBody>
      </p:sp>
      <p:sp>
        <p:nvSpPr>
          <p:cNvPr id="95236" name="Rectangle 3"/>
          <p:cNvSpPr>
            <a:spLocks noGrp="1" noChangeArrowheads="1"/>
          </p:cNvSpPr>
          <p:nvPr>
            <p:ph type="body" idx="1"/>
          </p:nvPr>
        </p:nvSpPr>
        <p:spPr>
          <a:xfrm>
            <a:off x="342900" y="1476375"/>
            <a:ext cx="8464550" cy="4743450"/>
          </a:xfrm>
        </p:spPr>
        <p:txBody>
          <a:bodyPr/>
          <a:lstStyle/>
          <a:p>
            <a:r>
              <a:rPr lang="en-US" altLang="en-US" dirty="0"/>
              <a:t>Opportunity to communicate internal concerns to SAE</a:t>
            </a:r>
          </a:p>
          <a:p>
            <a:r>
              <a:rPr lang="en-US" altLang="en-US" dirty="0"/>
              <a:t>Discuss any issues that are concerning to PEO &amp; PM:</a:t>
            </a:r>
          </a:p>
          <a:p>
            <a:pPr lvl="1"/>
            <a:r>
              <a:rPr lang="en-US" altLang="en-US" sz="1800" b="0" dirty="0"/>
              <a:t>Funding Instability</a:t>
            </a:r>
          </a:p>
          <a:p>
            <a:pPr lvl="1"/>
            <a:r>
              <a:rPr lang="en-US" altLang="en-US" sz="1800" b="0" dirty="0"/>
              <a:t>Technical Transition Issues</a:t>
            </a:r>
          </a:p>
          <a:p>
            <a:pPr lvl="1"/>
            <a:r>
              <a:rPr lang="en-US" altLang="en-US" sz="1800" b="0" dirty="0"/>
              <a:t>Congressional Interest</a:t>
            </a:r>
          </a:p>
          <a:p>
            <a:pPr lvl="1"/>
            <a:r>
              <a:rPr lang="en-US" altLang="en-US" sz="1800" b="0" dirty="0"/>
              <a:t>Requirements Stability</a:t>
            </a:r>
          </a:p>
          <a:p>
            <a:pPr lvl="1"/>
            <a:endParaRPr lang="en-US" altLang="en-US" sz="1800" b="0" dirty="0"/>
          </a:p>
          <a:p>
            <a:pPr marL="0" indent="0">
              <a:buNone/>
            </a:pPr>
            <a:endParaRPr lang="en-US" altLang="en-US" sz="1800" b="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3"/>
          <p:cNvSpPr>
            <a:spLocks noGrp="1"/>
          </p:cNvSpPr>
          <p:nvPr>
            <p:ph type="sldNum" sz="quarter" idx="11"/>
          </p:nvPr>
        </p:nvSpPr>
        <p:spPr>
          <a:xfrm>
            <a:off x="7588250" y="6496050"/>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695A963B-86A6-45B9-ACE0-7621B7E277B2}" type="slidenum">
              <a:rPr lang="en-US" altLang="en-US" sz="1000" b="0" smtClean="0">
                <a:solidFill>
                  <a:srgbClr val="969696"/>
                </a:solidFill>
              </a:rPr>
              <a:pPr>
                <a:spcBef>
                  <a:spcPct val="0"/>
                </a:spcBef>
                <a:buClrTx/>
                <a:buSzTx/>
                <a:buFontTx/>
                <a:buNone/>
              </a:pPr>
              <a:t>32</a:t>
            </a:fld>
            <a:endParaRPr lang="en-US" altLang="en-US" sz="1000" b="0">
              <a:solidFill>
                <a:srgbClr val="969696"/>
              </a:solidFill>
            </a:endParaRPr>
          </a:p>
        </p:txBody>
      </p:sp>
      <p:sp>
        <p:nvSpPr>
          <p:cNvPr id="97283" name="Rectangle 2"/>
          <p:cNvSpPr>
            <a:spLocks noGrp="1" noChangeArrowheads="1"/>
          </p:cNvSpPr>
          <p:nvPr>
            <p:ph type="title"/>
          </p:nvPr>
        </p:nvSpPr>
        <p:spPr/>
        <p:txBody>
          <a:bodyPr/>
          <a:lstStyle/>
          <a:p>
            <a:r>
              <a:rPr lang="en-US" altLang="en-US" sz="3200"/>
              <a:t>Recommendation &amp; Way Forward</a:t>
            </a:r>
          </a:p>
        </p:txBody>
      </p:sp>
      <p:sp>
        <p:nvSpPr>
          <p:cNvPr id="6" name="Rectangle 3"/>
          <p:cNvSpPr>
            <a:spLocks noGrp="1" noChangeArrowheads="1"/>
          </p:cNvSpPr>
          <p:nvPr>
            <p:ph idx="1"/>
          </p:nvPr>
        </p:nvSpPr>
        <p:spPr>
          <a:xfrm>
            <a:off x="288925" y="1409700"/>
            <a:ext cx="8855075" cy="4743450"/>
          </a:xfrm>
        </p:spPr>
        <p:txBody>
          <a:bodyPr/>
          <a:lstStyle/>
          <a:p>
            <a:pPr marL="0" indent="0">
              <a:lnSpc>
                <a:spcPct val="90000"/>
              </a:lnSpc>
              <a:spcBef>
                <a:spcPts val="600"/>
              </a:spcBef>
              <a:spcAft>
                <a:spcPts val="300"/>
              </a:spcAft>
              <a:buFont typeface="Wingdings" panose="05000000000000000000" pitchFamily="2" charset="2"/>
              <a:buNone/>
              <a:defRPr/>
            </a:pPr>
            <a:r>
              <a:rPr lang="en-US" dirty="0"/>
              <a:t>Recommendation</a:t>
            </a:r>
          </a:p>
          <a:p>
            <a:pPr>
              <a:lnSpc>
                <a:spcPct val="90000"/>
              </a:lnSpc>
              <a:spcBef>
                <a:spcPts val="600"/>
              </a:spcBef>
              <a:spcAft>
                <a:spcPts val="300"/>
              </a:spcAft>
              <a:defRPr/>
            </a:pPr>
            <a:r>
              <a:rPr lang="en-US" b="0" dirty="0"/>
              <a:t>Designate Program an MTA/Section 804</a:t>
            </a:r>
          </a:p>
          <a:p>
            <a:pPr>
              <a:lnSpc>
                <a:spcPct val="90000"/>
              </a:lnSpc>
              <a:spcBef>
                <a:spcPts val="600"/>
              </a:spcBef>
              <a:spcAft>
                <a:spcPts val="300"/>
              </a:spcAft>
              <a:defRPr/>
            </a:pPr>
            <a:r>
              <a:rPr lang="en-US" b="0" dirty="0"/>
              <a:t>Approve Acquisition Strategy</a:t>
            </a:r>
          </a:p>
          <a:p>
            <a:pPr>
              <a:lnSpc>
                <a:spcPct val="90000"/>
              </a:lnSpc>
              <a:spcBef>
                <a:spcPts val="600"/>
              </a:spcBef>
              <a:spcAft>
                <a:spcPts val="300"/>
              </a:spcAft>
              <a:defRPr/>
            </a:pPr>
            <a:r>
              <a:rPr lang="en-US" b="0" dirty="0"/>
              <a:t>Delegate Rapid Prototyping solicitation release and selection authority</a:t>
            </a:r>
          </a:p>
          <a:p>
            <a:pPr marL="406400" lvl="1" indent="0">
              <a:lnSpc>
                <a:spcPct val="90000"/>
              </a:lnSpc>
              <a:spcBef>
                <a:spcPts val="600"/>
              </a:spcBef>
              <a:spcAft>
                <a:spcPts val="300"/>
              </a:spcAft>
              <a:buFont typeface="Wingdings" panose="05000000000000000000" pitchFamily="2" charset="2"/>
              <a:buNone/>
              <a:defRPr/>
            </a:pPr>
            <a:endParaRPr lang="en-US" sz="100" b="0" dirty="0"/>
          </a:p>
          <a:p>
            <a:pPr marL="0" indent="0">
              <a:lnSpc>
                <a:spcPct val="90000"/>
              </a:lnSpc>
              <a:spcBef>
                <a:spcPts val="600"/>
              </a:spcBef>
              <a:spcAft>
                <a:spcPts val="300"/>
              </a:spcAft>
              <a:buFont typeface="Wingdings" panose="05000000000000000000" pitchFamily="2" charset="2"/>
              <a:buNone/>
              <a:defRPr/>
            </a:pPr>
            <a:r>
              <a:rPr lang="en-US" dirty="0"/>
              <a:t>Way Forward</a:t>
            </a:r>
          </a:p>
          <a:p>
            <a:pPr>
              <a:lnSpc>
                <a:spcPct val="90000"/>
              </a:lnSpc>
              <a:spcBef>
                <a:spcPts val="500"/>
              </a:spcBef>
              <a:spcAft>
                <a:spcPts val="300"/>
              </a:spcAft>
              <a:defRPr/>
            </a:pPr>
            <a:r>
              <a:rPr lang="en-US" b="0" dirty="0"/>
              <a:t>Discuss noteworthy milestones &amp;/or required engagements with MDA</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Number Placeholder 2"/>
          <p:cNvSpPr>
            <a:spLocks noGrp="1"/>
          </p:cNvSpPr>
          <p:nvPr>
            <p:ph type="sldNum" sz="quarter" idx="11"/>
          </p:nvPr>
        </p:nvSpPr>
        <p:spPr>
          <a:xfrm>
            <a:off x="7859713" y="6486525"/>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DAAA36FE-B1AF-4D0F-B551-71B03D2F9FDA}" type="slidenum">
              <a:rPr lang="en-US" altLang="en-US" sz="1000" b="0" smtClean="0">
                <a:solidFill>
                  <a:srgbClr val="969696"/>
                </a:solidFill>
              </a:rPr>
              <a:pPr>
                <a:spcBef>
                  <a:spcPct val="0"/>
                </a:spcBef>
                <a:buClrTx/>
                <a:buSzTx/>
                <a:buFontTx/>
                <a:buNone/>
              </a:pPr>
              <a:t>33</a:t>
            </a:fld>
            <a:endParaRPr lang="en-US" altLang="en-US" sz="1000" b="0">
              <a:solidFill>
                <a:srgbClr val="969696"/>
              </a:solidFill>
            </a:endParaRPr>
          </a:p>
        </p:txBody>
      </p:sp>
      <p:sp>
        <p:nvSpPr>
          <p:cNvPr id="99331" name="Rectangle 4"/>
          <p:cNvSpPr>
            <a:spLocks noGrp="1" noChangeArrowheads="1"/>
          </p:cNvSpPr>
          <p:nvPr>
            <p:ph type="title"/>
          </p:nvPr>
        </p:nvSpPr>
        <p:spPr>
          <a:xfrm>
            <a:off x="1219200" y="2590800"/>
            <a:ext cx="6934200" cy="914400"/>
          </a:xfrm>
        </p:spPr>
        <p:txBody>
          <a:bodyPr/>
          <a:lstStyle/>
          <a:p>
            <a:pPr algn="ctr"/>
            <a:r>
              <a:rPr lang="en-US" altLang="en-US"/>
              <a:t>Back-Up</a:t>
            </a:r>
          </a:p>
        </p:txBody>
      </p:sp>
      <p:sp>
        <p:nvSpPr>
          <p:cNvPr id="99332" name="TextBox 3"/>
          <p:cNvSpPr txBox="1">
            <a:spLocks noChangeArrowheads="1"/>
          </p:cNvSpPr>
          <p:nvPr/>
        </p:nvSpPr>
        <p:spPr bwMode="auto">
          <a:xfrm>
            <a:off x="336550" y="5949950"/>
            <a:ext cx="8396288" cy="368300"/>
          </a:xfrm>
          <a:prstGeom prst="rect">
            <a:avLst/>
          </a:prstGeom>
          <a:solidFill>
            <a:srgbClr val="FFFF00"/>
          </a:solidFill>
          <a:ln w="9525">
            <a:solidFill>
              <a:schemeClr val="tx1"/>
            </a:solidFill>
            <a:miter lim="800000"/>
            <a:headEnd/>
            <a:tailEnd/>
          </a:ln>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800" b="0"/>
              <a:t>See Footnotes for additional information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33375" y="1230313"/>
          <a:ext cx="8429625" cy="4010022"/>
        </p:xfrm>
        <a:graphic>
          <a:graphicData uri="http://schemas.openxmlformats.org/drawingml/2006/table">
            <a:tbl>
              <a:tblPr/>
              <a:tblGrid>
                <a:gridCol w="2823515">
                  <a:extLst>
                    <a:ext uri="{9D8B030D-6E8A-4147-A177-3AD203B41FA5}">
                      <a16:colId xmlns:a16="http://schemas.microsoft.com/office/drawing/2014/main" val="2640468589"/>
                    </a:ext>
                  </a:extLst>
                </a:gridCol>
                <a:gridCol w="2915587">
                  <a:extLst>
                    <a:ext uri="{9D8B030D-6E8A-4147-A177-3AD203B41FA5}">
                      <a16:colId xmlns:a16="http://schemas.microsoft.com/office/drawing/2014/main" val="41275582"/>
                    </a:ext>
                  </a:extLst>
                </a:gridCol>
                <a:gridCol w="2690523">
                  <a:extLst>
                    <a:ext uri="{9D8B030D-6E8A-4147-A177-3AD203B41FA5}">
                      <a16:colId xmlns:a16="http://schemas.microsoft.com/office/drawing/2014/main" val="3039751654"/>
                    </a:ext>
                  </a:extLst>
                </a:gridCol>
              </a:tblGrid>
              <a:tr h="238407">
                <a:tc gridSpan="3">
                  <a:txBody>
                    <a:bodyPr/>
                    <a:lstStyle/>
                    <a:p>
                      <a:pPr algn="ctr" fontAlgn="ctr"/>
                      <a:r>
                        <a:rPr lang="en-US" sz="800" b="1" i="0" u="none" strike="noStrike">
                          <a:solidFill>
                            <a:srgbClr val="000000"/>
                          </a:solidFill>
                          <a:effectLst/>
                          <a:latin typeface="Century Gothic" panose="020B0502020202020204" pitchFamily="34" charset="0"/>
                        </a:rPr>
                        <a:t>Middle Tier of Acquisition (MTA) – Program Identification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89777250"/>
                  </a:ext>
                </a:extLst>
              </a:tr>
              <a:tr h="428879">
                <a:tc gridSpan="3">
                  <a:txBody>
                    <a:bodyPr/>
                    <a:lstStyle/>
                    <a:p>
                      <a:pPr algn="ctr" fontAlgn="ctr"/>
                      <a:r>
                        <a:rPr lang="en-US" sz="700" b="0" i="0" u="none" strike="noStrike">
                          <a:solidFill>
                            <a:srgbClr val="000000"/>
                          </a:solidFill>
                          <a:effectLst/>
                          <a:latin typeface="Calibri" panose="020F0502020204030204" pitchFamily="34" charset="0"/>
                        </a:rPr>
                        <a:t>By submitting this Program Identification form, the DoD component is identifying a new MTA program to the Office of the Secretary of Defense (OSD).  This data will ultimately be collected via the Defense Acquisition Visibility Environment (DAVE).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102943"/>
                  </a:ext>
                </a:extLst>
              </a:tr>
              <a:tr h="126141">
                <a:tc>
                  <a:txBody>
                    <a:bodyPr/>
                    <a:lstStyle/>
                    <a:p>
                      <a:pPr algn="r" fontAlgn="ctr"/>
                      <a:r>
                        <a:rPr lang="en-US" sz="700" b="1" i="0" u="none" strike="noStrike" dirty="0">
                          <a:solidFill>
                            <a:srgbClr val="203764"/>
                          </a:solidFill>
                          <a:effectLst/>
                          <a:latin typeface="Calibri" panose="020F0502020204030204" pitchFamily="34" charset="0"/>
                        </a:rPr>
                        <a:t>Submitted By: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FBFB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BFBFBF"/>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FBFBF"/>
                    </a:solidFill>
                  </a:tcPr>
                </a:tc>
                <a:extLst>
                  <a:ext uri="{0D108BD9-81ED-4DB2-BD59-A6C34878D82A}">
                    <a16:rowId xmlns:a16="http://schemas.microsoft.com/office/drawing/2014/main" val="2548912929"/>
                  </a:ext>
                </a:extLst>
              </a:tr>
              <a:tr h="132448">
                <a:tc>
                  <a:txBody>
                    <a:bodyPr/>
                    <a:lstStyle/>
                    <a:p>
                      <a:pPr algn="r" fontAlgn="ctr"/>
                      <a:r>
                        <a:rPr lang="en-US" sz="700" b="1" i="0" u="none" strike="noStrike" dirty="0">
                          <a:solidFill>
                            <a:srgbClr val="203764"/>
                          </a:solidFill>
                          <a:effectLst/>
                          <a:latin typeface="Calibri" panose="020F0502020204030204" pitchFamily="34" charset="0"/>
                        </a:rPr>
                        <a:t>Effective Date (mm/</a:t>
                      </a:r>
                      <a:r>
                        <a:rPr lang="en-US" sz="700" b="1" i="0" u="none" strike="noStrike" dirty="0" err="1">
                          <a:solidFill>
                            <a:srgbClr val="203764"/>
                          </a:solidFill>
                          <a:effectLst/>
                          <a:latin typeface="Calibri" panose="020F0502020204030204" pitchFamily="34" charset="0"/>
                        </a:rPr>
                        <a:t>dd</a:t>
                      </a:r>
                      <a:r>
                        <a:rPr lang="en-US" sz="700" b="1" i="0" u="none" strike="noStrike" dirty="0">
                          <a:solidFill>
                            <a:srgbClr val="203764"/>
                          </a:solidFill>
                          <a:effectLst/>
                          <a:latin typeface="Calibri" panose="020F0502020204030204" pitchFamily="34" charset="0"/>
                        </a:rPr>
                        <a:t>/</a:t>
                      </a:r>
                      <a:r>
                        <a:rPr lang="en-US" sz="700" b="1" i="0" u="none" strike="noStrike" dirty="0" err="1">
                          <a:solidFill>
                            <a:srgbClr val="203764"/>
                          </a:solidFill>
                          <a:effectLst/>
                          <a:latin typeface="Calibri" panose="020F0502020204030204" pitchFamily="34" charset="0"/>
                        </a:rPr>
                        <a:t>yyyy</a:t>
                      </a:r>
                      <a:r>
                        <a:rPr lang="en-US" sz="700" b="1" i="0" u="none" strike="noStrike" dirty="0">
                          <a:solidFill>
                            <a:srgbClr val="203764"/>
                          </a:solidFill>
                          <a:effectLst/>
                          <a:latin typeface="Calibri" panose="020F050202020403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466757654"/>
                  </a:ext>
                </a:extLst>
              </a:tr>
              <a:tr h="138755">
                <a:tc>
                  <a:txBody>
                    <a:bodyPr/>
                    <a:lstStyle/>
                    <a:p>
                      <a:pPr algn="l" fontAlgn="ctr"/>
                      <a:r>
                        <a:rPr lang="en-US" sz="800" b="1" i="0" u="none" strike="noStrike" dirty="0">
                          <a:solidFill>
                            <a:srgbClr val="000000"/>
                          </a:solidFill>
                          <a:effectLst/>
                          <a:latin typeface="Calibri" panose="020F0502020204030204" pitchFamily="34" charset="0"/>
                        </a:rPr>
                        <a:t>Program Information:</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4154805466"/>
                  </a:ext>
                </a:extLst>
              </a:tr>
              <a:tr h="126141">
                <a:tc>
                  <a:txBody>
                    <a:bodyPr/>
                    <a:lstStyle/>
                    <a:p>
                      <a:pPr algn="r" fontAlgn="ctr"/>
                      <a:r>
                        <a:rPr lang="en-US" sz="700" b="1" i="0" u="none" strike="noStrike" dirty="0">
                          <a:solidFill>
                            <a:srgbClr val="203764"/>
                          </a:solidFill>
                          <a:effectLst/>
                          <a:latin typeface="Calibri" panose="020F0502020204030204" pitchFamily="34" charset="0"/>
                        </a:rPr>
                        <a:t>Program Type: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FBFBF"/>
                    </a:solidFill>
                  </a:tcPr>
                </a:tc>
                <a:tc>
                  <a:txBody>
                    <a:bodyPr/>
                    <a:lstStyle/>
                    <a:p>
                      <a:pPr algn="l" fontAlgn="b"/>
                      <a:r>
                        <a:rPr lang="en-US" sz="600" b="0" i="1" u="none" strike="noStrike">
                          <a:solidFill>
                            <a:srgbClr val="808080"/>
                          </a:solidFill>
                          <a:effectLst/>
                          <a:latin typeface="Calibri" panose="020F0502020204030204" pitchFamily="34" charset="0"/>
                        </a:rPr>
                        <a:t>Select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FBFBF"/>
                    </a:solidFill>
                  </a:tcPr>
                </a:tc>
                <a:extLst>
                  <a:ext uri="{0D108BD9-81ED-4DB2-BD59-A6C34878D82A}">
                    <a16:rowId xmlns:a16="http://schemas.microsoft.com/office/drawing/2014/main" val="1006454289"/>
                  </a:ext>
                </a:extLst>
              </a:tr>
              <a:tr h="126141">
                <a:tc>
                  <a:txBody>
                    <a:bodyPr/>
                    <a:lstStyle/>
                    <a:p>
                      <a:pPr algn="r" fontAlgn="ctr"/>
                      <a:r>
                        <a:rPr lang="en-US" sz="700" b="1" i="0" u="none" strike="noStrike" dirty="0">
                          <a:solidFill>
                            <a:srgbClr val="203764"/>
                          </a:solidFill>
                          <a:effectLst/>
                          <a:latin typeface="Calibri" panose="020F0502020204030204" pitchFamily="34" charset="0"/>
                        </a:rPr>
                        <a:t>Program Long Name: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2794142765"/>
                  </a:ext>
                </a:extLst>
              </a:tr>
              <a:tr h="126141">
                <a:tc>
                  <a:txBody>
                    <a:bodyPr/>
                    <a:lstStyle/>
                    <a:p>
                      <a:pPr algn="r" fontAlgn="ctr"/>
                      <a:r>
                        <a:rPr lang="en-US" sz="700" b="1" i="0" u="none" strike="noStrike" dirty="0">
                          <a:solidFill>
                            <a:srgbClr val="203764"/>
                          </a:solidFill>
                          <a:effectLst/>
                          <a:latin typeface="Calibri" panose="020F0502020204030204" pitchFamily="34" charset="0"/>
                        </a:rPr>
                        <a:t>Program Short Name: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3755798240"/>
                  </a:ext>
                </a:extLst>
              </a:tr>
              <a:tr h="126141">
                <a:tc>
                  <a:txBody>
                    <a:bodyPr/>
                    <a:lstStyle/>
                    <a:p>
                      <a:pPr algn="r" fontAlgn="ctr"/>
                      <a:r>
                        <a:rPr lang="en-US" sz="700" b="1" i="0" u="none" strike="noStrike" dirty="0">
                          <a:solidFill>
                            <a:srgbClr val="203764"/>
                          </a:solidFill>
                          <a:effectLst/>
                          <a:latin typeface="Calibri" panose="020F0502020204030204" pitchFamily="34" charset="0"/>
                        </a:rPr>
                        <a:t>Program Description: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3981731914"/>
                  </a:ext>
                </a:extLst>
              </a:tr>
              <a:tr h="126141">
                <a:tc>
                  <a:txBody>
                    <a:bodyPr/>
                    <a:lstStyle/>
                    <a:p>
                      <a:pPr algn="r" fontAlgn="ctr"/>
                      <a:r>
                        <a:rPr lang="en-US" sz="700" b="1" i="0" u="none" strike="noStrike" dirty="0">
                          <a:solidFill>
                            <a:srgbClr val="203764"/>
                          </a:solidFill>
                          <a:effectLst/>
                          <a:latin typeface="Calibri" panose="020F0502020204030204" pitchFamily="34" charset="0"/>
                        </a:rPr>
                        <a:t>Lead Component: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b"/>
                      <a:r>
                        <a:rPr lang="en-US" sz="600" b="0" i="1" u="none" strike="noStrike">
                          <a:solidFill>
                            <a:srgbClr val="808080"/>
                          </a:solidFill>
                          <a:effectLst/>
                          <a:latin typeface="Calibri" panose="020F0502020204030204" pitchFamily="34" charset="0"/>
                        </a:rPr>
                        <a:t>Select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3010482891"/>
                  </a:ext>
                </a:extLst>
              </a:tr>
              <a:tr h="126141">
                <a:tc>
                  <a:txBody>
                    <a:bodyPr/>
                    <a:lstStyle/>
                    <a:p>
                      <a:pPr algn="r" fontAlgn="ctr"/>
                      <a:r>
                        <a:rPr lang="en-US" sz="700" b="1" i="0" u="none" strike="noStrike" dirty="0">
                          <a:solidFill>
                            <a:srgbClr val="203764"/>
                          </a:solidFill>
                          <a:effectLst/>
                          <a:latin typeface="Calibri" panose="020F0502020204030204" pitchFamily="34" charset="0"/>
                        </a:rPr>
                        <a:t>Program Executive Office: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b"/>
                      <a:r>
                        <a:rPr lang="en-US" sz="600" b="0" i="1" u="none" strike="noStrike">
                          <a:solidFill>
                            <a:srgbClr val="808080"/>
                          </a:solidFill>
                          <a:effectLst/>
                          <a:latin typeface="Calibri" panose="020F0502020204030204" pitchFamily="34" charset="0"/>
                        </a:rPr>
                        <a:t>Select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600" b="0" i="0" u="none" strike="noStrike">
                          <a:solidFill>
                            <a:srgbClr val="000000"/>
                          </a:solidFill>
                          <a:effectLst/>
                          <a:latin typeface="Calibri" panose="020F0502020204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1156458278"/>
                  </a:ext>
                </a:extLst>
              </a:tr>
              <a:tr h="126141">
                <a:tc>
                  <a:txBody>
                    <a:bodyPr/>
                    <a:lstStyle/>
                    <a:p>
                      <a:pPr algn="r" fontAlgn="ctr"/>
                      <a:r>
                        <a:rPr lang="en-US" sz="700" b="1" i="0" u="none" strike="noStrike" dirty="0">
                          <a:solidFill>
                            <a:srgbClr val="203764"/>
                          </a:solidFill>
                          <a:effectLst/>
                          <a:latin typeface="Calibri" panose="020F0502020204030204" pitchFamily="34" charset="0"/>
                        </a:rPr>
                        <a:t>MTA Program Management Office: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6876705"/>
                  </a:ext>
                </a:extLst>
              </a:tr>
              <a:tr h="126141">
                <a:tc>
                  <a:txBody>
                    <a:bodyPr/>
                    <a:lstStyle/>
                    <a:p>
                      <a:pPr algn="r" fontAlgn="ctr"/>
                      <a:r>
                        <a:rPr lang="en-US" sz="700" b="1" i="0" u="none" strike="noStrike" dirty="0">
                          <a:solidFill>
                            <a:srgbClr val="203764"/>
                          </a:solidFill>
                          <a:effectLst/>
                          <a:latin typeface="Calibri" panose="020F0502020204030204" pitchFamily="34" charset="0"/>
                        </a:rPr>
                        <a:t>POC Name and Rank: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2065385238"/>
                  </a:ext>
                </a:extLst>
              </a:tr>
              <a:tr h="126141">
                <a:tc>
                  <a:txBody>
                    <a:bodyPr/>
                    <a:lstStyle/>
                    <a:p>
                      <a:pPr algn="r" fontAlgn="ctr"/>
                      <a:r>
                        <a:rPr lang="en-US" sz="700" b="1" i="0" u="none" strike="noStrike">
                          <a:solidFill>
                            <a:srgbClr val="203764"/>
                          </a:solidFill>
                          <a:effectLst/>
                          <a:latin typeface="Calibri" panose="020F0502020204030204" pitchFamily="34" charset="0"/>
                        </a:rPr>
                        <a:t>POC Phone: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600" b="0" i="0" u="none" strike="noStrike">
                          <a:solidFill>
                            <a:srgbClr val="000000"/>
                          </a:solidFill>
                          <a:effectLst/>
                          <a:latin typeface="Calibri" panose="020F0502020204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3416353509"/>
                  </a:ext>
                </a:extLst>
              </a:tr>
              <a:tr h="126141">
                <a:tc>
                  <a:txBody>
                    <a:bodyPr/>
                    <a:lstStyle/>
                    <a:p>
                      <a:pPr algn="r" fontAlgn="ctr"/>
                      <a:r>
                        <a:rPr lang="en-US" sz="700" b="1" i="0" u="none" strike="noStrike" dirty="0">
                          <a:solidFill>
                            <a:srgbClr val="203764"/>
                          </a:solidFill>
                          <a:effectLst/>
                          <a:latin typeface="Calibri" panose="020F0502020204030204" pitchFamily="34" charset="0"/>
                        </a:rPr>
                        <a:t>POC Email: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600" b="0" i="0" u="none" strike="noStrike">
                          <a:solidFill>
                            <a:srgbClr val="000000"/>
                          </a:solidFill>
                          <a:effectLst/>
                          <a:latin typeface="Calibri" panose="020F0502020204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1220298414"/>
                  </a:ext>
                </a:extLst>
              </a:tr>
              <a:tr h="132448">
                <a:tc>
                  <a:txBody>
                    <a:bodyPr/>
                    <a:lstStyle/>
                    <a:p>
                      <a:pPr algn="r" fontAlgn="ctr"/>
                      <a:r>
                        <a:rPr lang="en-US" sz="700" b="1" i="0" u="none" strike="noStrike" dirty="0">
                          <a:solidFill>
                            <a:srgbClr val="203764"/>
                          </a:solidFill>
                          <a:effectLst/>
                          <a:latin typeface="Calibri" panose="020F0502020204030204" pitchFamily="34" charset="0"/>
                        </a:rPr>
                        <a:t>Antecedent System: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957056819"/>
                  </a:ext>
                </a:extLst>
              </a:tr>
              <a:tr h="510871">
                <a:tc>
                  <a:txBody>
                    <a:bodyPr/>
                    <a:lstStyle/>
                    <a:p>
                      <a:pPr algn="l" fontAlgn="ctr"/>
                      <a:r>
                        <a:rPr lang="en-US" sz="800" b="1" i="0" u="none" strike="noStrike" dirty="0">
                          <a:solidFill>
                            <a:srgbClr val="000000"/>
                          </a:solidFill>
                          <a:effectLst/>
                          <a:latin typeface="Calibri" panose="020F0502020204030204" pitchFamily="34" charset="0"/>
                        </a:rPr>
                        <a:t>Capability Requirement:</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600" b="0" i="1" u="none" strike="noStrike">
                          <a:solidFill>
                            <a:srgbClr val="000000"/>
                          </a:solidFill>
                          <a:effectLst/>
                          <a:latin typeface="Calibri" panose="020F0502020204030204" pitchFamily="34" charset="0"/>
                        </a:rPr>
                        <a:t>Please note: Fill out the first column with the primary Joint Capability Area. If the program has additional secondary Joint Capability Areas, additional columns are available to the right.</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217266491"/>
                  </a:ext>
                </a:extLst>
              </a:tr>
              <a:tr h="132448">
                <a:tc>
                  <a:txBody>
                    <a:bodyPr/>
                    <a:lstStyle/>
                    <a:p>
                      <a:pPr algn="r" fontAlgn="ctr"/>
                      <a:r>
                        <a:rPr lang="en-US" sz="700" b="1" i="0" u="none" strike="noStrike" dirty="0">
                          <a:solidFill>
                            <a:srgbClr val="203764"/>
                          </a:solidFill>
                          <a:effectLst/>
                          <a:latin typeface="Calibri" panose="020F0502020204030204" pitchFamily="34" charset="0"/>
                        </a:rPr>
                        <a:t>Joint Capability Area(s):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FBFBF"/>
                    </a:solidFill>
                  </a:tcPr>
                </a:tc>
                <a:tc>
                  <a:txBody>
                    <a:bodyPr/>
                    <a:lstStyle/>
                    <a:p>
                      <a:pPr algn="l" fontAlgn="b"/>
                      <a:r>
                        <a:rPr lang="en-US" sz="600" b="0" i="1" u="none" strike="noStrike">
                          <a:solidFill>
                            <a:srgbClr val="808080"/>
                          </a:solidFill>
                          <a:effectLst/>
                          <a:latin typeface="Calibri" panose="020F0502020204030204" pitchFamily="34" charset="0"/>
                        </a:rPr>
                        <a:t>Select</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1" u="none" strike="noStrike">
                          <a:solidFill>
                            <a:srgbClr val="808080"/>
                          </a:solidFill>
                          <a:effectLst/>
                          <a:latin typeface="Calibri" panose="020F0502020204030204" pitchFamily="34" charset="0"/>
                        </a:rPr>
                        <a:t>Select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35814550"/>
                  </a:ext>
                </a:extLst>
              </a:tr>
              <a:tr h="126141">
                <a:tc>
                  <a:txBody>
                    <a:bodyPr/>
                    <a:lstStyle/>
                    <a:p>
                      <a:pPr algn="r" fontAlgn="ctr"/>
                      <a:r>
                        <a:rPr lang="en-US" sz="700" b="1" i="0" u="none" strike="noStrike" dirty="0">
                          <a:solidFill>
                            <a:srgbClr val="203764"/>
                          </a:solidFill>
                          <a:effectLst/>
                          <a:latin typeface="Calibri" panose="020F0502020204030204" pitchFamily="34" charset="0"/>
                        </a:rPr>
                        <a:t>Requirements Document: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b"/>
                      <a:r>
                        <a:rPr lang="en-US" sz="600" b="0" i="1" u="none" strike="noStrike">
                          <a:solidFill>
                            <a:srgbClr val="808080"/>
                          </a:solidFill>
                          <a:effectLst/>
                          <a:latin typeface="Calibri" panose="020F0502020204030204" pitchFamily="34" charset="0"/>
                        </a:rPr>
                        <a:t>Select</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600" b="0" i="0" u="none" strike="noStrike">
                          <a:solidFill>
                            <a:srgbClr val="000000"/>
                          </a:solidFill>
                          <a:effectLst/>
                          <a:latin typeface="Calibri" panose="020F0502020204030204" pitchFamily="34" charset="0"/>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FBFBF"/>
                    </a:solidFill>
                  </a:tcPr>
                </a:tc>
                <a:extLst>
                  <a:ext uri="{0D108BD9-81ED-4DB2-BD59-A6C34878D82A}">
                    <a16:rowId xmlns:a16="http://schemas.microsoft.com/office/drawing/2014/main" val="1547009760"/>
                  </a:ext>
                </a:extLst>
              </a:tr>
              <a:tr h="126141">
                <a:tc>
                  <a:txBody>
                    <a:bodyPr/>
                    <a:lstStyle/>
                    <a:p>
                      <a:pPr algn="r" fontAlgn="ctr"/>
                      <a:r>
                        <a:rPr lang="en-US" sz="700" b="1" i="0" u="none" strike="noStrike" dirty="0">
                          <a:solidFill>
                            <a:srgbClr val="203764"/>
                          </a:solidFill>
                          <a:effectLst/>
                          <a:latin typeface="Calibri" panose="020F0502020204030204" pitchFamily="34" charset="0"/>
                        </a:rPr>
                        <a:t>If "Other", indicate document type: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749745579"/>
                  </a:ext>
                </a:extLst>
              </a:tr>
              <a:tr h="126141">
                <a:tc>
                  <a:txBody>
                    <a:bodyPr/>
                    <a:lstStyle/>
                    <a:p>
                      <a:pPr algn="r" fontAlgn="ctr"/>
                      <a:r>
                        <a:rPr lang="en-US" sz="700" b="1" i="0" u="none" strike="noStrike" dirty="0">
                          <a:solidFill>
                            <a:srgbClr val="203764"/>
                          </a:solidFill>
                          <a:effectLst/>
                          <a:latin typeface="Calibri" panose="020F0502020204030204" pitchFamily="34" charset="0"/>
                        </a:rPr>
                        <a:t>Validation Authority: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1512808205"/>
                  </a:ext>
                </a:extLst>
              </a:tr>
              <a:tr h="132448">
                <a:tc>
                  <a:txBody>
                    <a:bodyPr/>
                    <a:lstStyle/>
                    <a:p>
                      <a:pPr algn="r" fontAlgn="ctr"/>
                      <a:r>
                        <a:rPr lang="en-US" sz="700" b="1" i="0" u="none" strike="noStrike" dirty="0">
                          <a:solidFill>
                            <a:srgbClr val="203764"/>
                          </a:solidFill>
                          <a:effectLst/>
                          <a:latin typeface="Calibri" panose="020F0502020204030204" pitchFamily="34" charset="0"/>
                        </a:rPr>
                        <a:t>Date Approved (mm/</a:t>
                      </a:r>
                      <a:r>
                        <a:rPr lang="en-US" sz="700" b="1" i="0" u="none" strike="noStrike" dirty="0" err="1">
                          <a:solidFill>
                            <a:srgbClr val="203764"/>
                          </a:solidFill>
                          <a:effectLst/>
                          <a:latin typeface="Calibri" panose="020F0502020204030204" pitchFamily="34" charset="0"/>
                        </a:rPr>
                        <a:t>dd</a:t>
                      </a:r>
                      <a:r>
                        <a:rPr lang="en-US" sz="700" b="1" i="0" u="none" strike="noStrike" dirty="0">
                          <a:solidFill>
                            <a:srgbClr val="203764"/>
                          </a:solidFill>
                          <a:effectLst/>
                          <a:latin typeface="Calibri" panose="020F0502020204030204" pitchFamily="34" charset="0"/>
                        </a:rPr>
                        <a:t>/</a:t>
                      </a:r>
                      <a:r>
                        <a:rPr lang="en-US" sz="700" b="1" i="0" u="none" strike="noStrike" dirty="0" err="1">
                          <a:solidFill>
                            <a:srgbClr val="203764"/>
                          </a:solidFill>
                          <a:effectLst/>
                          <a:latin typeface="Calibri" panose="020F0502020204030204" pitchFamily="34" charset="0"/>
                        </a:rPr>
                        <a:t>yyyy</a:t>
                      </a:r>
                      <a:r>
                        <a:rPr lang="en-US" sz="700" b="1" i="0" u="none" strike="noStrike" dirty="0">
                          <a:solidFill>
                            <a:srgbClr val="203764"/>
                          </a:solidFill>
                          <a:effectLst/>
                          <a:latin typeface="Calibri" panose="020F050202020403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359866610"/>
                  </a:ext>
                </a:extLst>
              </a:tr>
              <a:tr h="138755">
                <a:tc>
                  <a:txBody>
                    <a:bodyPr/>
                    <a:lstStyle/>
                    <a:p>
                      <a:pPr algn="l" fontAlgn="ctr"/>
                      <a:r>
                        <a:rPr lang="en-US" sz="800" b="1" i="0" u="none" strike="noStrike" dirty="0">
                          <a:solidFill>
                            <a:srgbClr val="000000"/>
                          </a:solidFill>
                          <a:effectLst/>
                          <a:latin typeface="Calibri" panose="020F0502020204030204" pitchFamily="34" charset="0"/>
                        </a:rPr>
                        <a:t>Program Quantity:</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943670609"/>
                  </a:ext>
                </a:extLst>
              </a:tr>
              <a:tr h="126141">
                <a:tc>
                  <a:txBody>
                    <a:bodyPr/>
                    <a:lstStyle/>
                    <a:p>
                      <a:pPr algn="r" fontAlgn="ctr"/>
                      <a:r>
                        <a:rPr lang="en-US" sz="700" b="1" i="0" u="none" strike="noStrike" dirty="0">
                          <a:solidFill>
                            <a:srgbClr val="203764"/>
                          </a:solidFill>
                          <a:effectLst/>
                          <a:latin typeface="Calibri" panose="020F0502020204030204" pitchFamily="34" charset="0"/>
                        </a:rPr>
                        <a:t>Expected Rapid Prototype Quantity: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FBFB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l" fontAlgn="t"/>
                      <a:r>
                        <a:rPr lang="en-US" sz="600" b="0" i="0" u="none" strike="noStrike">
                          <a:solidFill>
                            <a:srgbClr val="000000"/>
                          </a:solidFill>
                          <a:effectLst/>
                          <a:latin typeface="Calibri" panose="020F0502020204030204" pitchFamily="34" charset="0"/>
                        </a:rPr>
                        <a:t>For an MTA program, these quantity types should be considered mutually exclusive.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673441786"/>
                  </a:ext>
                </a:extLst>
              </a:tr>
              <a:tr h="132448">
                <a:tc>
                  <a:txBody>
                    <a:bodyPr/>
                    <a:lstStyle/>
                    <a:p>
                      <a:pPr algn="r" fontAlgn="ctr"/>
                      <a:r>
                        <a:rPr lang="en-US" sz="700" b="1" i="0" u="none" strike="noStrike" dirty="0">
                          <a:solidFill>
                            <a:srgbClr val="203764"/>
                          </a:solidFill>
                          <a:effectLst/>
                          <a:latin typeface="Calibri" panose="020F0502020204030204" pitchFamily="34" charset="0"/>
                        </a:rPr>
                        <a:t>Expected Rapid Fielding Quantity: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600" b="0" i="0" u="none" strike="noStrike" dirty="0">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extLst>
                  <a:ext uri="{0D108BD9-81ED-4DB2-BD59-A6C34878D82A}">
                    <a16:rowId xmlns:a16="http://schemas.microsoft.com/office/drawing/2014/main" val="604750972"/>
                  </a:ext>
                </a:extLst>
              </a:tr>
            </a:tbl>
          </a:graphicData>
        </a:graphic>
      </p:graphicFrame>
      <p:sp>
        <p:nvSpPr>
          <p:cNvPr id="101486" name="Title 1"/>
          <p:cNvSpPr>
            <a:spLocks noGrp="1"/>
          </p:cNvSpPr>
          <p:nvPr>
            <p:ph type="title"/>
          </p:nvPr>
        </p:nvSpPr>
        <p:spPr>
          <a:xfrm>
            <a:off x="333375" y="571500"/>
            <a:ext cx="8429625" cy="658813"/>
          </a:xfrm>
        </p:spPr>
        <p:txBody>
          <a:bodyPr/>
          <a:lstStyle/>
          <a:p>
            <a:pPr algn="ctr" eaLnBrk="1" hangingPunct="1"/>
            <a:r>
              <a:rPr lang="en-US" altLang="en-US" sz="2400">
                <a:latin typeface="Arial" panose="020B0604020202020204" pitchFamily="34" charset="0"/>
                <a:cs typeface="Arial" panose="020B0604020202020204" pitchFamily="34" charset="0"/>
              </a:rPr>
              <a:t>Middle Tier of Acquisition (MTA) – Program Identification (1)</a:t>
            </a:r>
          </a:p>
        </p:txBody>
      </p:sp>
      <p:sp>
        <p:nvSpPr>
          <p:cNvPr id="101487" name="TextBox 3"/>
          <p:cNvSpPr txBox="1">
            <a:spLocks noChangeArrowheads="1"/>
          </p:cNvSpPr>
          <p:nvPr/>
        </p:nvSpPr>
        <p:spPr bwMode="auto">
          <a:xfrm>
            <a:off x="336550" y="5949950"/>
            <a:ext cx="8396288" cy="584200"/>
          </a:xfrm>
          <a:prstGeom prst="rect">
            <a:avLst/>
          </a:prstGeom>
          <a:solidFill>
            <a:srgbClr val="FFFF00"/>
          </a:solidFill>
          <a:ln w="9525">
            <a:solidFill>
              <a:schemeClr val="tx1"/>
            </a:solidFill>
            <a:miter lim="800000"/>
            <a:headEnd/>
            <a:tailEnd/>
          </a:ln>
        </p:spPr>
        <p:txBody>
          <a:bodyP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r>
              <a:rPr lang="en-US" altLang="en-US" sz="1800"/>
              <a:t>Additional Guidance/Information located at Secretariat SharePoint:</a:t>
            </a:r>
          </a:p>
          <a:p>
            <a:pPr algn="ctr"/>
            <a:r>
              <a:rPr lang="en-US" altLang="en-US">
                <a:hlinkClick r:id="rId2"/>
              </a:rPr>
              <a:t>https://cs2.eis.af.mil/sites/10263/dir/integration/execution/Secretariat/Forms/AllItems.aspx</a:t>
            </a:r>
            <a:r>
              <a:rPr lang="en-US" altLang="en-US"/>
              <a:t> </a:t>
            </a:r>
          </a:p>
        </p:txBody>
      </p:sp>
      <p:sp>
        <p:nvSpPr>
          <p:cNvPr id="101488" name="Slide Number Placeholder 3"/>
          <p:cNvSpPr>
            <a:spLocks noGrp="1"/>
          </p:cNvSpPr>
          <p:nvPr>
            <p:ph type="sldNum" sz="quarter" idx="12"/>
          </p:nvPr>
        </p:nvSpPr>
        <p:spPr bwMode="auto">
          <a:xfrm>
            <a:off x="7513638" y="6534150"/>
            <a:ext cx="12192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63B27778-D484-4007-BDE7-7A246F06B05E}" type="slidenum">
              <a:rPr lang="en-US" altLang="en-US" sz="1000" smtClean="0">
                <a:solidFill>
                  <a:srgbClr val="969696"/>
                </a:solidFill>
              </a:rPr>
              <a:pPr/>
              <a:t>34</a:t>
            </a:fld>
            <a:endParaRPr lang="en-US" altLang="en-US" sz="1000">
              <a:solidFill>
                <a:srgbClr val="969696"/>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a:xfrm>
            <a:off x="333375" y="552450"/>
            <a:ext cx="8429625" cy="660400"/>
          </a:xfrm>
        </p:spPr>
        <p:txBody>
          <a:bodyPr/>
          <a:lstStyle/>
          <a:p>
            <a:pPr algn="ctr" eaLnBrk="1" hangingPunct="1"/>
            <a:r>
              <a:rPr lang="en-US" altLang="en-US" sz="2400">
                <a:latin typeface="Arial" panose="020B0604020202020204" pitchFamily="34" charset="0"/>
                <a:cs typeface="Arial" panose="020B0604020202020204" pitchFamily="34" charset="0"/>
              </a:rPr>
              <a:t>Middle Tier of Acquisition (MTA) – Program Identification (2)</a:t>
            </a:r>
          </a:p>
        </p:txBody>
      </p:sp>
      <p:graphicFrame>
        <p:nvGraphicFramePr>
          <p:cNvPr id="3" name="Table 2"/>
          <p:cNvGraphicFramePr>
            <a:graphicFrameLocks noGrp="1"/>
          </p:cNvGraphicFramePr>
          <p:nvPr/>
        </p:nvGraphicFramePr>
        <p:xfrm>
          <a:off x="244475" y="1212850"/>
          <a:ext cx="8632825" cy="4057652"/>
        </p:xfrm>
        <a:graphic>
          <a:graphicData uri="http://schemas.openxmlformats.org/drawingml/2006/table">
            <a:tbl>
              <a:tblPr/>
              <a:tblGrid>
                <a:gridCol w="2891577">
                  <a:extLst>
                    <a:ext uri="{9D8B030D-6E8A-4147-A177-3AD203B41FA5}">
                      <a16:colId xmlns:a16="http://schemas.microsoft.com/office/drawing/2014/main" val="3826984778"/>
                    </a:ext>
                  </a:extLst>
                </a:gridCol>
                <a:gridCol w="2985868">
                  <a:extLst>
                    <a:ext uri="{9D8B030D-6E8A-4147-A177-3AD203B41FA5}">
                      <a16:colId xmlns:a16="http://schemas.microsoft.com/office/drawing/2014/main" val="3430248482"/>
                    </a:ext>
                  </a:extLst>
                </a:gridCol>
                <a:gridCol w="2755380">
                  <a:extLst>
                    <a:ext uri="{9D8B030D-6E8A-4147-A177-3AD203B41FA5}">
                      <a16:colId xmlns:a16="http://schemas.microsoft.com/office/drawing/2014/main" val="2106287294"/>
                    </a:ext>
                  </a:extLst>
                </a:gridCol>
              </a:tblGrid>
              <a:tr h="130129">
                <a:tc>
                  <a:txBody>
                    <a:bodyPr/>
                    <a:lstStyle/>
                    <a:p>
                      <a:pPr algn="l" fontAlgn="ctr"/>
                      <a:r>
                        <a:rPr lang="en-US" sz="600" b="1" i="0" u="none" strike="noStrike">
                          <a:solidFill>
                            <a:srgbClr val="000000"/>
                          </a:solidFill>
                          <a:effectLst/>
                          <a:latin typeface="Calibri" panose="020F0502020204030204" pitchFamily="34" charset="0"/>
                        </a:rPr>
                        <a:t>Program Schedule:</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500" b="0" i="1"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2717553422"/>
                  </a:ext>
                </a:extLst>
              </a:tr>
              <a:tr h="354896">
                <a:tc>
                  <a:txBody>
                    <a:bodyPr/>
                    <a:lstStyle/>
                    <a:p>
                      <a:pPr algn="r" fontAlgn="ctr"/>
                      <a:r>
                        <a:rPr lang="en-US" sz="700" b="1" i="0" u="none" strike="noStrike" dirty="0">
                          <a:solidFill>
                            <a:srgbClr val="203764"/>
                          </a:solidFill>
                          <a:effectLst/>
                          <a:latin typeface="Calibri" panose="020F0502020204030204" pitchFamily="34" charset="0"/>
                        </a:rPr>
                        <a:t>MTA Designation Date (mm/</a:t>
                      </a:r>
                      <a:r>
                        <a:rPr lang="en-US" sz="700" b="1" i="0" u="none" strike="noStrike" dirty="0" err="1">
                          <a:solidFill>
                            <a:srgbClr val="203764"/>
                          </a:solidFill>
                          <a:effectLst/>
                          <a:latin typeface="Calibri" panose="020F0502020204030204" pitchFamily="34" charset="0"/>
                        </a:rPr>
                        <a:t>dd</a:t>
                      </a:r>
                      <a:r>
                        <a:rPr lang="en-US" sz="700" b="1" i="0" u="none" strike="noStrike" dirty="0">
                          <a:solidFill>
                            <a:srgbClr val="203764"/>
                          </a:solidFill>
                          <a:effectLst/>
                          <a:latin typeface="Calibri" panose="020F0502020204030204" pitchFamily="34" charset="0"/>
                        </a:rPr>
                        <a:t>/</a:t>
                      </a:r>
                      <a:r>
                        <a:rPr lang="en-US" sz="700" b="1" i="0" u="none" strike="noStrike" dirty="0" err="1">
                          <a:solidFill>
                            <a:srgbClr val="203764"/>
                          </a:solidFill>
                          <a:effectLst/>
                          <a:latin typeface="Calibri" panose="020F0502020204030204" pitchFamily="34" charset="0"/>
                        </a:rPr>
                        <a:t>yyyy</a:t>
                      </a:r>
                      <a:r>
                        <a:rPr lang="en-US" sz="700" b="1" i="0" u="none" strike="noStrike" dirty="0">
                          <a:solidFill>
                            <a:srgbClr val="203764"/>
                          </a:solidFill>
                          <a:effectLst/>
                          <a:latin typeface="Calibri" panose="020F050202020403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FBFB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Once MTA Designation Memorandum is signed, Components must attach a copy of the decision document with this form.</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100479553"/>
                  </a:ext>
                </a:extLst>
              </a:tr>
              <a:tr h="473196">
                <a:tc>
                  <a:txBody>
                    <a:bodyPr/>
                    <a:lstStyle/>
                    <a:p>
                      <a:pPr algn="r" fontAlgn="ctr"/>
                      <a:r>
                        <a:rPr lang="en-US" sz="700" b="1" i="0" u="none" strike="noStrike" dirty="0">
                          <a:solidFill>
                            <a:srgbClr val="203764"/>
                          </a:solidFill>
                          <a:effectLst/>
                          <a:latin typeface="Calibri" panose="020F0502020204030204" pitchFamily="34" charset="0"/>
                        </a:rPr>
                        <a:t>Date Funds First Obligated (mm/</a:t>
                      </a:r>
                      <a:r>
                        <a:rPr lang="en-US" sz="700" b="1" i="0" u="none" strike="noStrike" dirty="0" err="1">
                          <a:solidFill>
                            <a:srgbClr val="203764"/>
                          </a:solidFill>
                          <a:effectLst/>
                          <a:latin typeface="Calibri" panose="020F0502020204030204" pitchFamily="34" charset="0"/>
                        </a:rPr>
                        <a:t>dd</a:t>
                      </a:r>
                      <a:r>
                        <a:rPr lang="en-US" sz="700" b="1" i="0" u="none" strike="noStrike" dirty="0">
                          <a:solidFill>
                            <a:srgbClr val="203764"/>
                          </a:solidFill>
                          <a:effectLst/>
                          <a:latin typeface="Calibri" panose="020F0502020204030204" pitchFamily="34" charset="0"/>
                        </a:rPr>
                        <a:t>/</a:t>
                      </a:r>
                      <a:r>
                        <a:rPr lang="en-US" sz="700" b="1" i="0" u="none" strike="noStrike" dirty="0" err="1">
                          <a:solidFill>
                            <a:srgbClr val="203764"/>
                          </a:solidFill>
                          <a:effectLst/>
                          <a:latin typeface="Calibri" panose="020F0502020204030204" pitchFamily="34" charset="0"/>
                        </a:rPr>
                        <a:t>yyyy</a:t>
                      </a:r>
                      <a:r>
                        <a:rPr lang="en-US" sz="700" b="1" i="0" u="none" strike="noStrike" dirty="0">
                          <a:solidFill>
                            <a:srgbClr val="203764"/>
                          </a:solidFill>
                          <a:effectLst/>
                          <a:latin typeface="Calibri" panose="020F050202020403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Date funds first obligated will act as the “program initiation” and will start the five-year clock for the Middle Tier of Acquisition programs, as prescribed in statute.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964825302"/>
                  </a:ext>
                </a:extLst>
              </a:tr>
              <a:tr h="354896">
                <a:tc>
                  <a:txBody>
                    <a:bodyPr/>
                    <a:lstStyle/>
                    <a:p>
                      <a:pPr algn="r" fontAlgn="ctr"/>
                      <a:r>
                        <a:rPr lang="en-US" sz="700" b="1" i="0" u="none" strike="noStrike" dirty="0">
                          <a:solidFill>
                            <a:srgbClr val="203764"/>
                          </a:solidFill>
                          <a:effectLst/>
                          <a:latin typeface="Calibri" panose="020F0502020204030204" pitchFamily="34" charset="0"/>
                        </a:rPr>
                        <a:t>Expected Initial Production Date (mm/</a:t>
                      </a:r>
                      <a:r>
                        <a:rPr lang="en-US" sz="700" b="1" i="0" u="none" strike="noStrike" dirty="0" err="1">
                          <a:solidFill>
                            <a:srgbClr val="203764"/>
                          </a:solidFill>
                          <a:effectLst/>
                          <a:latin typeface="Calibri" panose="020F0502020204030204" pitchFamily="34" charset="0"/>
                        </a:rPr>
                        <a:t>dd</a:t>
                      </a:r>
                      <a:r>
                        <a:rPr lang="en-US" sz="700" b="1" i="0" u="none" strike="noStrike" dirty="0">
                          <a:solidFill>
                            <a:srgbClr val="203764"/>
                          </a:solidFill>
                          <a:effectLst/>
                          <a:latin typeface="Calibri" panose="020F0502020204030204" pitchFamily="34" charset="0"/>
                        </a:rPr>
                        <a:t>/</a:t>
                      </a:r>
                      <a:r>
                        <a:rPr lang="en-US" sz="700" b="1" i="0" u="none" strike="noStrike" dirty="0" err="1">
                          <a:solidFill>
                            <a:srgbClr val="203764"/>
                          </a:solidFill>
                          <a:effectLst/>
                          <a:latin typeface="Calibri" panose="020F0502020204030204" pitchFamily="34" charset="0"/>
                        </a:rPr>
                        <a:t>yyyy</a:t>
                      </a:r>
                      <a:r>
                        <a:rPr lang="en-US" sz="700" b="1" i="0" u="none" strike="noStrike" dirty="0">
                          <a:solidFill>
                            <a:srgbClr val="203764"/>
                          </a:solidFill>
                          <a:effectLst/>
                          <a:latin typeface="Calibri" panose="020F050202020403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DoD requires that rapid fielding programs enter into initial production within six months of date funds first obligated.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4149759555"/>
                  </a:ext>
                </a:extLst>
              </a:tr>
              <a:tr h="591494">
                <a:tc>
                  <a:txBody>
                    <a:bodyPr/>
                    <a:lstStyle/>
                    <a:p>
                      <a:pPr algn="r" fontAlgn="ctr"/>
                      <a:r>
                        <a:rPr lang="en-US" sz="700" b="1" i="0" u="none" strike="noStrike" dirty="0">
                          <a:solidFill>
                            <a:srgbClr val="203764"/>
                          </a:solidFill>
                          <a:effectLst/>
                          <a:latin typeface="Calibri" panose="020F0502020204030204" pitchFamily="34" charset="0"/>
                        </a:rPr>
                        <a:t>Expected Date of Operational Demonstration (mm/</a:t>
                      </a:r>
                      <a:r>
                        <a:rPr lang="en-US" sz="700" b="1" i="0" u="none" strike="noStrike" dirty="0" err="1">
                          <a:solidFill>
                            <a:srgbClr val="203764"/>
                          </a:solidFill>
                          <a:effectLst/>
                          <a:latin typeface="Calibri" panose="020F0502020204030204" pitchFamily="34" charset="0"/>
                        </a:rPr>
                        <a:t>dd</a:t>
                      </a:r>
                      <a:r>
                        <a:rPr lang="en-US" sz="700" b="1" i="0" u="none" strike="noStrike" dirty="0">
                          <a:solidFill>
                            <a:srgbClr val="203764"/>
                          </a:solidFill>
                          <a:effectLst/>
                          <a:latin typeface="Calibri" panose="020F0502020204030204" pitchFamily="34" charset="0"/>
                        </a:rPr>
                        <a:t>/</a:t>
                      </a:r>
                      <a:r>
                        <a:rPr lang="en-US" sz="700" b="1" i="0" u="none" strike="noStrike" dirty="0" err="1">
                          <a:solidFill>
                            <a:srgbClr val="203764"/>
                          </a:solidFill>
                          <a:effectLst/>
                          <a:latin typeface="Calibri" panose="020F0502020204030204" pitchFamily="34" charset="0"/>
                        </a:rPr>
                        <a:t>yyyy</a:t>
                      </a:r>
                      <a:r>
                        <a:rPr lang="en-US" sz="700" b="1" i="0" u="none" strike="noStrike" dirty="0">
                          <a:solidFill>
                            <a:srgbClr val="203764"/>
                          </a:solidFill>
                          <a:effectLst/>
                          <a:latin typeface="Calibri" panose="020F050202020403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The objective of an acquisition program under a rapid prototyping pathway shall be to field a prototype that can be demonstrated in an operational environment and provide for a residual operational capability within five years of the date funds first obligated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773855479"/>
                  </a:ext>
                </a:extLst>
              </a:tr>
              <a:tr h="479111">
                <a:tc>
                  <a:txBody>
                    <a:bodyPr/>
                    <a:lstStyle/>
                    <a:p>
                      <a:pPr algn="r" fontAlgn="ctr"/>
                      <a:r>
                        <a:rPr lang="en-US" sz="700" b="1" i="0" u="none" strike="noStrike" dirty="0">
                          <a:solidFill>
                            <a:srgbClr val="203764"/>
                          </a:solidFill>
                          <a:effectLst/>
                          <a:latin typeface="Calibri" panose="020F0502020204030204" pitchFamily="34" charset="0"/>
                        </a:rPr>
                        <a:t>Expected Program Completion Date (mm/</a:t>
                      </a:r>
                      <a:r>
                        <a:rPr lang="en-US" sz="700" b="1" i="0" u="none" strike="noStrike" dirty="0" err="1">
                          <a:solidFill>
                            <a:srgbClr val="203764"/>
                          </a:solidFill>
                          <a:effectLst/>
                          <a:latin typeface="Calibri" panose="020F0502020204030204" pitchFamily="34" charset="0"/>
                        </a:rPr>
                        <a:t>dd</a:t>
                      </a:r>
                      <a:r>
                        <a:rPr lang="en-US" sz="700" b="1" i="0" u="none" strike="noStrike" dirty="0">
                          <a:solidFill>
                            <a:srgbClr val="203764"/>
                          </a:solidFill>
                          <a:effectLst/>
                          <a:latin typeface="Calibri" panose="020F0502020204030204" pitchFamily="34" charset="0"/>
                        </a:rPr>
                        <a:t>/</a:t>
                      </a:r>
                      <a:r>
                        <a:rPr lang="en-US" sz="700" b="1" i="0" u="none" strike="noStrike" dirty="0" err="1">
                          <a:solidFill>
                            <a:srgbClr val="203764"/>
                          </a:solidFill>
                          <a:effectLst/>
                          <a:latin typeface="Calibri" panose="020F0502020204030204" pitchFamily="34" charset="0"/>
                        </a:rPr>
                        <a:t>yyyy</a:t>
                      </a:r>
                      <a:r>
                        <a:rPr lang="en-US" sz="700" b="1" i="0" u="none" strike="noStrike" dirty="0">
                          <a:solidFill>
                            <a:srgbClr val="203764"/>
                          </a:solidFill>
                          <a:effectLst/>
                          <a:latin typeface="Calibri" panose="020F050202020403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The program must complete prototyping/fielding within 5 years to be an MTA program. If the PM expects the program to exceed this 5 year cap, it can no longer be an MTA program.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518734263"/>
                  </a:ext>
                </a:extLst>
              </a:tr>
              <a:tr h="479111">
                <a:tc>
                  <a:txBody>
                    <a:bodyPr/>
                    <a:lstStyle/>
                    <a:p>
                      <a:pPr algn="l" fontAlgn="ctr"/>
                      <a:r>
                        <a:rPr lang="en-US" sz="800" b="1" i="0" u="none" strike="noStrike" dirty="0">
                          <a:solidFill>
                            <a:srgbClr val="000000"/>
                          </a:solidFill>
                          <a:effectLst/>
                          <a:latin typeface="Calibri" panose="020F0502020204030204" pitchFamily="34" charset="0"/>
                        </a:rPr>
                        <a:t>Technology:</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500" b="0" i="1" u="none" strike="noStrike">
                          <a:solidFill>
                            <a:srgbClr val="000000"/>
                          </a:solidFill>
                          <a:effectLst/>
                          <a:latin typeface="Calibri" panose="020F0502020204030204" pitchFamily="34" charset="0"/>
                        </a:rPr>
                        <a:t>Please note: Fill out the first column with the primary Technology Area.  If the program has additional secondary Technology Areas, additional columns are available to the right.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876826501"/>
                  </a:ext>
                </a:extLst>
              </a:tr>
              <a:tr h="118299">
                <a:tc>
                  <a:txBody>
                    <a:bodyPr/>
                    <a:lstStyle/>
                    <a:p>
                      <a:pPr algn="r" fontAlgn="ctr"/>
                      <a:r>
                        <a:rPr lang="en-US" sz="700" b="1" i="0" u="none" strike="noStrike" dirty="0">
                          <a:solidFill>
                            <a:srgbClr val="203764"/>
                          </a:solidFill>
                          <a:effectLst/>
                          <a:latin typeface="Calibri" panose="020F0502020204030204" pitchFamily="34" charset="0"/>
                        </a:rPr>
                        <a:t>Technology Component and/or System: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FBFBF"/>
                    </a:solidFill>
                  </a:tcPr>
                </a:tc>
                <a:tc>
                  <a:txBody>
                    <a:bodyPr/>
                    <a:lstStyle/>
                    <a:p>
                      <a:pPr algn="l" fontAlgn="b"/>
                      <a:r>
                        <a:rPr lang="en-US" sz="500" b="0" i="1" u="none" strike="noStrike">
                          <a:solidFill>
                            <a:srgbClr val="808080"/>
                          </a:solidFill>
                          <a:effectLst/>
                          <a:latin typeface="Calibri" panose="020F0502020204030204" pitchFamily="34" charset="0"/>
                        </a:rPr>
                        <a:t>Select</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1" u="none" strike="noStrike">
                          <a:solidFill>
                            <a:srgbClr val="808080"/>
                          </a:solidFill>
                          <a:effectLst/>
                          <a:latin typeface="Calibri" panose="020F0502020204030204" pitchFamily="34" charset="0"/>
                        </a:rPr>
                        <a:t>Select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28197380"/>
                  </a:ext>
                </a:extLst>
              </a:tr>
              <a:tr h="118299">
                <a:tc>
                  <a:txBody>
                    <a:bodyPr/>
                    <a:lstStyle/>
                    <a:p>
                      <a:pPr algn="r" fontAlgn="ctr"/>
                      <a:r>
                        <a:rPr lang="en-US" sz="700" b="1" i="0" u="none" strike="noStrike" dirty="0">
                          <a:solidFill>
                            <a:srgbClr val="203764"/>
                          </a:solidFill>
                          <a:effectLst/>
                          <a:latin typeface="Calibri" panose="020F0502020204030204" pitchFamily="34" charset="0"/>
                        </a:rPr>
                        <a:t>Current Technology Readiness Level(s) (TRL):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b"/>
                      <a:r>
                        <a:rPr lang="en-US" sz="500" b="0" i="1" u="none" strike="noStrike">
                          <a:solidFill>
                            <a:srgbClr val="808080"/>
                          </a:solidFill>
                          <a:effectLst/>
                          <a:latin typeface="Calibri" panose="020F0502020204030204" pitchFamily="34" charset="0"/>
                        </a:rPr>
                        <a:t>Select</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1" u="none" strike="noStrike">
                          <a:solidFill>
                            <a:srgbClr val="808080"/>
                          </a:solidFill>
                          <a:effectLst/>
                          <a:latin typeface="Calibri" panose="020F0502020204030204" pitchFamily="34" charset="0"/>
                        </a:rPr>
                        <a:t>Select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46268002"/>
                  </a:ext>
                </a:extLst>
              </a:tr>
              <a:tr h="124214">
                <a:tc>
                  <a:txBody>
                    <a:bodyPr/>
                    <a:lstStyle/>
                    <a:p>
                      <a:pPr algn="r" fontAlgn="ctr"/>
                      <a:r>
                        <a:rPr lang="en-US" sz="700" b="1" i="0" u="none" strike="noStrike" dirty="0">
                          <a:solidFill>
                            <a:srgbClr val="203764"/>
                          </a:solidFill>
                          <a:effectLst/>
                          <a:latin typeface="Calibri" panose="020F0502020204030204" pitchFamily="34" charset="0"/>
                        </a:rPr>
                        <a:t>Expected Technology Readiness Level(s) (TRL):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b"/>
                      <a:r>
                        <a:rPr lang="en-US" sz="500" b="0" i="1" u="none" strike="noStrike">
                          <a:solidFill>
                            <a:srgbClr val="808080"/>
                          </a:solidFill>
                          <a:effectLst/>
                          <a:latin typeface="Calibri" panose="020F0502020204030204" pitchFamily="34" charset="0"/>
                        </a:rPr>
                        <a:t>Select</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1" u="none" strike="noStrike">
                          <a:solidFill>
                            <a:srgbClr val="808080"/>
                          </a:solidFill>
                          <a:effectLst/>
                          <a:latin typeface="Calibri" panose="020F0502020204030204" pitchFamily="34" charset="0"/>
                        </a:rPr>
                        <a:t>Select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19952981"/>
                  </a:ext>
                </a:extLst>
              </a:tr>
              <a:tr h="118299">
                <a:tc>
                  <a:txBody>
                    <a:bodyPr/>
                    <a:lstStyle/>
                    <a:p>
                      <a:pPr algn="r" fontAlgn="ctr"/>
                      <a:r>
                        <a:rPr lang="en-US" sz="700" b="1" i="0" u="none" strike="noStrike" dirty="0">
                          <a:solidFill>
                            <a:srgbClr val="203764"/>
                          </a:solidFill>
                          <a:effectLst/>
                          <a:latin typeface="Calibri" panose="020F0502020204030204" pitchFamily="34" charset="0"/>
                        </a:rPr>
                        <a:t>Description of Technology, Component, or System: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R&amp;E recommended as text field ~1000 character limit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077373184"/>
                  </a:ext>
                </a:extLst>
              </a:tr>
              <a:tr h="591494">
                <a:tc>
                  <a:txBody>
                    <a:bodyPr/>
                    <a:lstStyle/>
                    <a:p>
                      <a:pPr algn="r" fontAlgn="ctr"/>
                      <a:r>
                        <a:rPr lang="en-US" sz="700" b="1" i="0" u="none" strike="noStrike" dirty="0">
                          <a:solidFill>
                            <a:srgbClr val="203764"/>
                          </a:solidFill>
                          <a:effectLst/>
                          <a:latin typeface="Calibri" panose="020F0502020204030204" pitchFamily="34" charset="0"/>
                        </a:rPr>
                        <a:t>System Complexity / Design / Demo Scope: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From R&amp;E: This section should address the level of integration needed to make the system effective and what kind of demo may be needed to prove it.  We want warfighter capability at program completion (and knowledge along the way). ~1500 character limit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689976377"/>
                  </a:ext>
                </a:extLst>
              </a:tr>
              <a:tr h="124214">
                <a:tc>
                  <a:txBody>
                    <a:bodyPr/>
                    <a:lstStyle/>
                    <a:p>
                      <a:pPr algn="r" fontAlgn="ctr"/>
                      <a:r>
                        <a:rPr lang="en-US" sz="700" b="1" i="0" u="none" strike="noStrike" dirty="0">
                          <a:solidFill>
                            <a:srgbClr val="203764"/>
                          </a:solidFill>
                          <a:effectLst/>
                          <a:latin typeface="Calibri" panose="020F0502020204030204" pitchFamily="34" charset="0"/>
                        </a:rPr>
                        <a:t>Manufacturing Readiness Level (MRL):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500" b="0" i="1" u="none" strike="noStrike">
                          <a:solidFill>
                            <a:srgbClr val="808080"/>
                          </a:solidFill>
                          <a:effectLst/>
                          <a:latin typeface="Calibri" panose="020F0502020204030204" pitchFamily="34" charset="0"/>
                        </a:rPr>
                        <a:t>Select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164877845"/>
                  </a:ext>
                </a:extLst>
              </a:tr>
            </a:tbl>
          </a:graphicData>
        </a:graphic>
      </p:graphicFrame>
      <p:sp>
        <p:nvSpPr>
          <p:cNvPr id="102467" name="TextBox 3"/>
          <p:cNvSpPr txBox="1">
            <a:spLocks noChangeArrowheads="1"/>
          </p:cNvSpPr>
          <p:nvPr/>
        </p:nvSpPr>
        <p:spPr bwMode="auto">
          <a:xfrm>
            <a:off x="336550" y="5949950"/>
            <a:ext cx="8396288" cy="584200"/>
          </a:xfrm>
          <a:prstGeom prst="rect">
            <a:avLst/>
          </a:prstGeom>
          <a:solidFill>
            <a:srgbClr val="FFFF00"/>
          </a:solidFill>
          <a:ln w="9525">
            <a:solidFill>
              <a:schemeClr val="tx1"/>
            </a:solidFill>
            <a:miter lim="800000"/>
            <a:headEnd/>
            <a:tailEnd/>
          </a:ln>
        </p:spPr>
        <p:txBody>
          <a:bodyP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r>
              <a:rPr lang="en-US" altLang="en-US" sz="1800"/>
              <a:t>Additional Guidance/Information located at Secretariat SharePoint:</a:t>
            </a:r>
          </a:p>
          <a:p>
            <a:pPr algn="ctr"/>
            <a:r>
              <a:rPr lang="en-US" altLang="en-US">
                <a:hlinkClick r:id="rId2"/>
              </a:rPr>
              <a:t>https://cs2.eis.af.mil/sites/10263/dir/integration/execution/Secretariat/Forms/AllItems.aspx</a:t>
            </a:r>
            <a:r>
              <a:rPr lang="en-US" altLang="en-US"/>
              <a:t> </a:t>
            </a:r>
          </a:p>
        </p:txBody>
      </p:sp>
      <p:sp>
        <p:nvSpPr>
          <p:cNvPr id="102468" name="Slide Number Placeholder 3"/>
          <p:cNvSpPr>
            <a:spLocks noGrp="1"/>
          </p:cNvSpPr>
          <p:nvPr>
            <p:ph type="sldNum" sz="quarter" idx="12"/>
          </p:nvPr>
        </p:nvSpPr>
        <p:spPr bwMode="auto">
          <a:xfrm>
            <a:off x="7526338" y="6477000"/>
            <a:ext cx="12192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944A5E15-9FDA-4C5F-BCC4-D9286F939942}" type="slidenum">
              <a:rPr lang="en-US" altLang="en-US" sz="1000" smtClean="0">
                <a:solidFill>
                  <a:srgbClr val="969696"/>
                </a:solidFill>
              </a:rPr>
              <a:pPr/>
              <a:t>35</a:t>
            </a:fld>
            <a:endParaRPr lang="en-US" altLang="en-US" sz="1000">
              <a:solidFill>
                <a:srgbClr val="969696"/>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a:xfrm>
            <a:off x="333375" y="300038"/>
            <a:ext cx="8429625" cy="660400"/>
          </a:xfrm>
        </p:spPr>
        <p:txBody>
          <a:bodyPr/>
          <a:lstStyle/>
          <a:p>
            <a:pPr algn="ctr" eaLnBrk="1" hangingPunct="1"/>
            <a:r>
              <a:rPr lang="en-US" altLang="en-US" sz="2400">
                <a:latin typeface="Arial" panose="020B0604020202020204" pitchFamily="34" charset="0"/>
                <a:cs typeface="Arial" panose="020B0604020202020204" pitchFamily="34" charset="0"/>
              </a:rPr>
              <a:t>Middle Tier of Acquisition (MTA) – Program Identification (3)</a:t>
            </a:r>
          </a:p>
        </p:txBody>
      </p:sp>
      <p:graphicFrame>
        <p:nvGraphicFramePr>
          <p:cNvPr id="4" name="Table 3"/>
          <p:cNvGraphicFramePr>
            <a:graphicFrameLocks noGrp="1"/>
          </p:cNvGraphicFramePr>
          <p:nvPr/>
        </p:nvGraphicFramePr>
        <p:xfrm>
          <a:off x="241300" y="960438"/>
          <a:ext cx="8693150" cy="4048127"/>
        </p:xfrm>
        <a:graphic>
          <a:graphicData uri="http://schemas.openxmlformats.org/drawingml/2006/table">
            <a:tbl>
              <a:tblPr/>
              <a:tblGrid>
                <a:gridCol w="2911784">
                  <a:extLst>
                    <a:ext uri="{9D8B030D-6E8A-4147-A177-3AD203B41FA5}">
                      <a16:colId xmlns:a16="http://schemas.microsoft.com/office/drawing/2014/main" val="3042953493"/>
                    </a:ext>
                  </a:extLst>
                </a:gridCol>
                <a:gridCol w="3006732">
                  <a:extLst>
                    <a:ext uri="{9D8B030D-6E8A-4147-A177-3AD203B41FA5}">
                      <a16:colId xmlns:a16="http://schemas.microsoft.com/office/drawing/2014/main" val="3190731689"/>
                    </a:ext>
                  </a:extLst>
                </a:gridCol>
                <a:gridCol w="2774634">
                  <a:extLst>
                    <a:ext uri="{9D8B030D-6E8A-4147-A177-3AD203B41FA5}">
                      <a16:colId xmlns:a16="http://schemas.microsoft.com/office/drawing/2014/main" val="2104824133"/>
                    </a:ext>
                  </a:extLst>
                </a:gridCol>
              </a:tblGrid>
              <a:tr h="155969">
                <a:tc>
                  <a:txBody>
                    <a:bodyPr/>
                    <a:lstStyle/>
                    <a:p>
                      <a:pPr algn="l" fontAlgn="ctr"/>
                      <a:r>
                        <a:rPr lang="en-US" sz="800" b="1" i="0" u="none" strike="noStrike">
                          <a:solidFill>
                            <a:srgbClr val="000000"/>
                          </a:solidFill>
                          <a:effectLst/>
                          <a:latin typeface="Calibri" panose="020F0502020204030204" pitchFamily="34" charset="0"/>
                        </a:rPr>
                        <a:t>Performing Activity:</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700" b="0" i="1"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465315990"/>
                  </a:ext>
                </a:extLst>
              </a:tr>
              <a:tr h="283581">
                <a:tc>
                  <a:txBody>
                    <a:bodyPr/>
                    <a:lstStyle/>
                    <a:p>
                      <a:pPr algn="r" fontAlgn="ctr"/>
                      <a:r>
                        <a:rPr lang="en-US" sz="700" b="1" i="0" u="none" strike="noStrike">
                          <a:solidFill>
                            <a:srgbClr val="203764"/>
                          </a:solidFill>
                          <a:effectLst/>
                          <a:latin typeface="Calibri" panose="020F0502020204030204" pitchFamily="34" charset="0"/>
                        </a:rPr>
                        <a:t>Has the performing activity been identified?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FBFB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Performing activity could include government performing activity, academia, or a contractor.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617512296"/>
                  </a:ext>
                </a:extLst>
              </a:tr>
              <a:tr h="148880">
                <a:tc>
                  <a:txBody>
                    <a:bodyPr/>
                    <a:lstStyle/>
                    <a:p>
                      <a:pPr algn="r" fontAlgn="ctr"/>
                      <a:r>
                        <a:rPr lang="en-US" sz="700" b="1" i="0" u="none" strike="noStrike">
                          <a:solidFill>
                            <a:srgbClr val="203764"/>
                          </a:solidFill>
                          <a:effectLst/>
                          <a:latin typeface="Calibri" panose="020F0502020204030204" pitchFamily="34" charset="0"/>
                        </a:rPr>
                        <a:t>If yes, performing activity CAGE Code: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sng" strike="noStrike">
                          <a:solidFill>
                            <a:srgbClr val="0563C1"/>
                          </a:solidFill>
                          <a:effectLst/>
                          <a:latin typeface="Calibri" panose="020F0502020204030204" pitchFamily="34" charset="0"/>
                          <a:hlinkClick r:id="rId2"/>
                        </a:rPr>
                        <a:t>http://www.govcagecodes.com/</a:t>
                      </a:r>
                      <a:endParaRPr lang="en-US" sz="700" b="0" i="0" u="sng" strike="noStrike">
                        <a:solidFill>
                          <a:srgbClr val="0563C1"/>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417760330"/>
                  </a:ext>
                </a:extLst>
              </a:tr>
              <a:tr h="432462">
                <a:tc>
                  <a:txBody>
                    <a:bodyPr/>
                    <a:lstStyle/>
                    <a:p>
                      <a:pPr algn="l" fontAlgn="ctr"/>
                      <a:r>
                        <a:rPr lang="en-US" sz="800" b="1" i="0" u="none" strike="noStrike">
                          <a:solidFill>
                            <a:srgbClr val="000000"/>
                          </a:solidFill>
                          <a:effectLst/>
                          <a:latin typeface="Calibri" panose="020F0502020204030204" pitchFamily="34" charset="0"/>
                        </a:rPr>
                        <a:t>Contract(s):</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700" b="0" i="1" u="none" strike="noStrike">
                          <a:solidFill>
                            <a:srgbClr val="000000"/>
                          </a:solidFill>
                          <a:effectLst/>
                          <a:latin typeface="Calibri" panose="020F0502020204030204" pitchFamily="34" charset="0"/>
                        </a:rPr>
                        <a:t>Please note: Fill out the first column with the primary contract.  If the program has additional secondary contracts, additional columns are available to the right.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723604338"/>
                  </a:ext>
                </a:extLst>
              </a:tr>
              <a:tr h="141791">
                <a:tc>
                  <a:txBody>
                    <a:bodyPr/>
                    <a:lstStyle/>
                    <a:p>
                      <a:pPr algn="r" fontAlgn="ctr"/>
                      <a:r>
                        <a:rPr lang="en-US" sz="700" b="1" i="0" u="none" strike="noStrike">
                          <a:solidFill>
                            <a:srgbClr val="203764"/>
                          </a:solidFill>
                          <a:effectLst/>
                          <a:latin typeface="Calibri" panose="020F0502020204030204" pitchFamily="34" charset="0"/>
                        </a:rPr>
                        <a:t>Contract Strategy: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FBFB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2523250"/>
                  </a:ext>
                </a:extLst>
              </a:tr>
              <a:tr h="141791">
                <a:tc>
                  <a:txBody>
                    <a:bodyPr/>
                    <a:lstStyle/>
                    <a:p>
                      <a:pPr algn="r" fontAlgn="ctr"/>
                      <a:r>
                        <a:rPr lang="en-US" sz="700" b="1" i="0" u="none" strike="noStrike">
                          <a:solidFill>
                            <a:srgbClr val="203764"/>
                          </a:solidFill>
                          <a:effectLst/>
                          <a:latin typeface="Calibri" panose="020F0502020204030204" pitchFamily="34" charset="0"/>
                        </a:rPr>
                        <a:t>Contract Type: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3770705"/>
                  </a:ext>
                </a:extLst>
              </a:tr>
              <a:tr h="141791">
                <a:tc>
                  <a:txBody>
                    <a:bodyPr/>
                    <a:lstStyle/>
                    <a:p>
                      <a:pPr algn="r" fontAlgn="ctr"/>
                      <a:r>
                        <a:rPr lang="en-US" sz="700" b="1" i="0" u="none" strike="noStrike">
                          <a:solidFill>
                            <a:srgbClr val="203764"/>
                          </a:solidFill>
                          <a:effectLst/>
                          <a:latin typeface="Calibri" panose="020F0502020204030204" pitchFamily="34" charset="0"/>
                        </a:rPr>
                        <a:t>Contract Lifecycle Phase: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28707448"/>
                  </a:ext>
                </a:extLst>
              </a:tr>
              <a:tr h="141791">
                <a:tc>
                  <a:txBody>
                    <a:bodyPr/>
                    <a:lstStyle/>
                    <a:p>
                      <a:pPr algn="r" fontAlgn="ctr"/>
                      <a:r>
                        <a:rPr lang="en-US" sz="700" b="1" i="0" u="none" strike="noStrike">
                          <a:solidFill>
                            <a:srgbClr val="203764"/>
                          </a:solidFill>
                          <a:effectLst/>
                          <a:latin typeface="Calibri" panose="020F0502020204030204" pitchFamily="34" charset="0"/>
                        </a:rPr>
                        <a:t>Contract Number: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82709957"/>
                  </a:ext>
                </a:extLst>
              </a:tr>
              <a:tr h="148880">
                <a:tc>
                  <a:txBody>
                    <a:bodyPr/>
                    <a:lstStyle/>
                    <a:p>
                      <a:pPr algn="r" fontAlgn="ctr"/>
                      <a:r>
                        <a:rPr lang="en-US" sz="700" b="1" i="0" u="none" strike="noStrike">
                          <a:solidFill>
                            <a:srgbClr val="203764"/>
                          </a:solidFill>
                          <a:effectLst/>
                          <a:latin typeface="Calibri" panose="020F0502020204030204" pitchFamily="34" charset="0"/>
                        </a:rPr>
                        <a:t>Contracting Office: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00188550"/>
                  </a:ext>
                </a:extLst>
              </a:tr>
              <a:tr h="290672">
                <a:tc>
                  <a:txBody>
                    <a:bodyPr/>
                    <a:lstStyle/>
                    <a:p>
                      <a:pPr algn="l" fontAlgn="ctr"/>
                      <a:r>
                        <a:rPr lang="en-US" sz="800" b="1" i="0" u="none" strike="noStrike">
                          <a:solidFill>
                            <a:srgbClr val="000000"/>
                          </a:solidFill>
                          <a:effectLst/>
                          <a:latin typeface="Calibri" panose="020F0502020204030204" pitchFamily="34" charset="0"/>
                        </a:rPr>
                        <a:t>Outcome:</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700" b="0" i="1" u="none" strike="noStrike">
                          <a:solidFill>
                            <a:srgbClr val="000000"/>
                          </a:solidFill>
                          <a:effectLst/>
                          <a:latin typeface="Calibri" panose="020F0502020204030204" pitchFamily="34" charset="0"/>
                        </a:rPr>
                        <a:t>Please note: Outcome section is only required upon program completion</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2674146706"/>
                  </a:ext>
                </a:extLst>
              </a:tr>
              <a:tr h="425372">
                <a:tc>
                  <a:txBody>
                    <a:bodyPr/>
                    <a:lstStyle/>
                    <a:p>
                      <a:pPr algn="r" fontAlgn="ctr"/>
                      <a:r>
                        <a:rPr lang="en-US" sz="700" b="1" i="0" u="none" strike="noStrike">
                          <a:solidFill>
                            <a:srgbClr val="203764"/>
                          </a:solidFill>
                          <a:effectLst/>
                          <a:latin typeface="Calibri" panose="020F0502020204030204" pitchFamily="34" charset="0"/>
                        </a:rPr>
                        <a:t>Outcome: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FBFB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Once MTA Outcome Decision is signed, Components are required to upload the document to the Acquisition Information Repository (AIR).</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166185161"/>
                  </a:ext>
                </a:extLst>
              </a:tr>
              <a:tr h="141791">
                <a:tc>
                  <a:txBody>
                    <a:bodyPr/>
                    <a:lstStyle/>
                    <a:p>
                      <a:pPr algn="r" fontAlgn="ctr"/>
                      <a:r>
                        <a:rPr lang="en-US" sz="700" b="1" i="0" u="none" strike="noStrike">
                          <a:solidFill>
                            <a:srgbClr val="203764"/>
                          </a:solidFill>
                          <a:effectLst/>
                          <a:latin typeface="Calibri" panose="020F0502020204030204" pitchFamily="34" charset="0"/>
                        </a:rPr>
                        <a:t>If transitioned, identify program: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FBFBF"/>
                    </a:solidFill>
                  </a:tcPr>
                </a:tc>
                <a:extLst>
                  <a:ext uri="{0D108BD9-81ED-4DB2-BD59-A6C34878D82A}">
                    <a16:rowId xmlns:a16="http://schemas.microsoft.com/office/drawing/2014/main" val="937475683"/>
                  </a:ext>
                </a:extLst>
              </a:tr>
              <a:tr h="283581">
                <a:tc>
                  <a:txBody>
                    <a:bodyPr/>
                    <a:lstStyle/>
                    <a:p>
                      <a:pPr algn="r" fontAlgn="ctr"/>
                      <a:r>
                        <a:rPr lang="en-US" sz="700" b="1" i="0" u="none" strike="noStrike">
                          <a:solidFill>
                            <a:srgbClr val="203764"/>
                          </a:solidFill>
                          <a:effectLst/>
                          <a:latin typeface="Calibri" panose="020F0502020204030204" pitchFamily="34" charset="0"/>
                        </a:rPr>
                        <a:t>Date of MTA Outcome Decision Memorandum (mm/dd/yyyy):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2189893510"/>
                  </a:ext>
                </a:extLst>
              </a:tr>
              <a:tr h="141791">
                <a:tc>
                  <a:txBody>
                    <a:bodyPr/>
                    <a:lstStyle/>
                    <a:p>
                      <a:pPr algn="r" fontAlgn="ctr"/>
                      <a:r>
                        <a:rPr lang="en-US" sz="700" b="1" i="0" u="none" strike="noStrike">
                          <a:solidFill>
                            <a:srgbClr val="203764"/>
                          </a:solidFill>
                          <a:effectLst/>
                          <a:latin typeface="Calibri" panose="020F0502020204030204" pitchFamily="34" charset="0"/>
                        </a:rPr>
                        <a:t>Reason for Outcome: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3893871599"/>
                  </a:ext>
                </a:extLst>
              </a:tr>
              <a:tr h="148880">
                <a:tc>
                  <a:txBody>
                    <a:bodyPr/>
                    <a:lstStyle/>
                    <a:p>
                      <a:pPr algn="r" fontAlgn="ctr"/>
                      <a:r>
                        <a:rPr lang="en-US" sz="700" b="1" i="0" u="none" strike="noStrike">
                          <a:solidFill>
                            <a:srgbClr val="203764"/>
                          </a:solidFill>
                          <a:effectLst/>
                          <a:latin typeface="Calibri" panose="020F0502020204030204" pitchFamily="34" charset="0"/>
                        </a:rPr>
                        <a:t>If "Other" reason for outcome, specify: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77052221"/>
                  </a:ext>
                </a:extLst>
              </a:tr>
              <a:tr h="163060">
                <a:tc>
                  <a:txBody>
                    <a:bodyPr/>
                    <a:lstStyle/>
                    <a:p>
                      <a:pPr algn="l" fontAlgn="ctr"/>
                      <a:r>
                        <a:rPr lang="en-US" sz="800" b="1" i="0" u="none" strike="noStrike">
                          <a:solidFill>
                            <a:srgbClr val="000000"/>
                          </a:solidFill>
                          <a:effectLst/>
                          <a:latin typeface="Calibri" panose="020F0502020204030204" pitchFamily="34" charset="0"/>
                        </a:rPr>
                        <a:t>Sustainment:</a:t>
                      </a:r>
                    </a:p>
                  </a:txBody>
                  <a:tcPr marL="0" marR="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700" b="0" i="1" u="none" strike="noStrike">
                          <a:solidFill>
                            <a:srgbClr val="000000"/>
                          </a:solidFill>
                          <a:effectLst/>
                          <a:latin typeface="Calibri" panose="020F0502020204030204" pitchFamily="34" charset="0"/>
                        </a:rPr>
                        <a:t> </a:t>
                      </a:r>
                    </a:p>
                  </a:txBody>
                  <a:tcPr marL="0" marR="0" marT="0" marB="0" anchor="b">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109001718"/>
                  </a:ext>
                </a:extLst>
              </a:tr>
              <a:tr h="141791">
                <a:tc>
                  <a:txBody>
                    <a:bodyPr/>
                    <a:lstStyle/>
                    <a:p>
                      <a:pPr algn="r" fontAlgn="ctr"/>
                      <a:r>
                        <a:rPr lang="en-US" sz="700" b="1" i="0" u="none" strike="noStrike">
                          <a:solidFill>
                            <a:srgbClr val="203764"/>
                          </a:solidFill>
                          <a:effectLst/>
                          <a:latin typeface="Calibri" panose="020F0502020204030204" pitchFamily="34" charset="0"/>
                        </a:rPr>
                        <a:t>Field Sustainment Responsibility: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FBFB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FBFBF"/>
                    </a:solidFill>
                  </a:tcPr>
                </a:tc>
                <a:extLst>
                  <a:ext uri="{0D108BD9-81ED-4DB2-BD59-A6C34878D82A}">
                    <a16:rowId xmlns:a16="http://schemas.microsoft.com/office/drawing/2014/main" val="4071921958"/>
                  </a:ext>
                </a:extLst>
              </a:tr>
              <a:tr h="141791">
                <a:tc>
                  <a:txBody>
                    <a:bodyPr/>
                    <a:lstStyle/>
                    <a:p>
                      <a:pPr algn="r" fontAlgn="ctr"/>
                      <a:r>
                        <a:rPr lang="en-US" sz="700" b="1" i="0" u="none" strike="noStrike">
                          <a:solidFill>
                            <a:srgbClr val="203764"/>
                          </a:solidFill>
                          <a:effectLst/>
                          <a:latin typeface="Calibri" panose="020F0502020204030204" pitchFamily="34" charset="0"/>
                        </a:rPr>
                        <a:t>Depot Sustainment Responsibility: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2689215566"/>
                  </a:ext>
                </a:extLst>
              </a:tr>
              <a:tr h="141791">
                <a:tc>
                  <a:txBody>
                    <a:bodyPr/>
                    <a:lstStyle/>
                    <a:p>
                      <a:pPr algn="r" fontAlgn="ctr"/>
                      <a:r>
                        <a:rPr lang="en-US" sz="700" b="1" i="0" u="none" strike="noStrike">
                          <a:solidFill>
                            <a:srgbClr val="203764"/>
                          </a:solidFill>
                          <a:effectLst/>
                          <a:latin typeface="Calibri" panose="020F0502020204030204" pitchFamily="34" charset="0"/>
                        </a:rPr>
                        <a:t>Supply Chain Responsibililty: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82814696"/>
                  </a:ext>
                </a:extLst>
              </a:tr>
              <a:tr h="141791">
                <a:tc>
                  <a:txBody>
                    <a:bodyPr/>
                    <a:lstStyle/>
                    <a:p>
                      <a:pPr algn="r" fontAlgn="ctr"/>
                      <a:r>
                        <a:rPr lang="en-US" sz="700" b="1" i="0" u="none" strike="noStrike">
                          <a:solidFill>
                            <a:srgbClr val="203764"/>
                          </a:solidFill>
                          <a:effectLst/>
                          <a:latin typeface="Calibri" panose="020F0502020204030204" pitchFamily="34" charset="0"/>
                        </a:rPr>
                        <a:t>Expected Service Life (Years):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b"/>
                      <a:r>
                        <a:rPr lang="en-US" sz="700" b="0" i="1" u="none" strike="noStrike">
                          <a:solidFill>
                            <a:srgbClr val="808080"/>
                          </a:solidFill>
                          <a:effectLst/>
                          <a:latin typeface="Calibri" panose="020F0502020204030204" pitchFamily="34" charset="0"/>
                        </a:rPr>
                        <a:t> Select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1523307642"/>
                  </a:ext>
                </a:extLst>
              </a:tr>
              <a:tr h="148880">
                <a:tc>
                  <a:txBody>
                    <a:bodyPr/>
                    <a:lstStyle/>
                    <a:p>
                      <a:pPr algn="r" fontAlgn="ctr"/>
                      <a:r>
                        <a:rPr lang="en-US" sz="700" b="1" i="0" u="none" strike="noStrike">
                          <a:solidFill>
                            <a:srgbClr val="203764"/>
                          </a:solidFill>
                          <a:effectLst/>
                          <a:latin typeface="Calibri" panose="020F0502020204030204" pitchFamily="34" charset="0"/>
                        </a:rPr>
                        <a:t>Technology Data Rights: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388452146"/>
                  </a:ext>
                </a:extLst>
              </a:tr>
            </a:tbl>
          </a:graphicData>
        </a:graphic>
      </p:graphicFrame>
      <p:sp>
        <p:nvSpPr>
          <p:cNvPr id="103526" name="TextBox 4"/>
          <p:cNvSpPr txBox="1">
            <a:spLocks noChangeArrowheads="1"/>
          </p:cNvSpPr>
          <p:nvPr/>
        </p:nvSpPr>
        <p:spPr bwMode="auto">
          <a:xfrm>
            <a:off x="336550" y="5949950"/>
            <a:ext cx="8396288" cy="584200"/>
          </a:xfrm>
          <a:prstGeom prst="rect">
            <a:avLst/>
          </a:prstGeom>
          <a:solidFill>
            <a:srgbClr val="FFFF00"/>
          </a:solidFill>
          <a:ln w="9525">
            <a:solidFill>
              <a:schemeClr val="tx1"/>
            </a:solidFill>
            <a:miter lim="800000"/>
            <a:headEnd/>
            <a:tailEnd/>
          </a:ln>
        </p:spPr>
        <p:txBody>
          <a:bodyP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r>
              <a:rPr lang="en-US" altLang="en-US" sz="1800"/>
              <a:t>Additional Guidance/Information located at Secretariat SharePoint:</a:t>
            </a:r>
          </a:p>
          <a:p>
            <a:pPr algn="ctr"/>
            <a:r>
              <a:rPr lang="en-US" altLang="en-US">
                <a:hlinkClick r:id="rId3"/>
              </a:rPr>
              <a:t>https://cs2.eis.af.mil/sites/10263/dir/integration/execution/Secretariat/Forms/AllItems.aspx</a:t>
            </a:r>
            <a:r>
              <a:rPr lang="en-US" altLang="en-US"/>
              <a:t> </a:t>
            </a:r>
          </a:p>
        </p:txBody>
      </p:sp>
      <p:sp>
        <p:nvSpPr>
          <p:cNvPr id="103527" name="Slide Number Placeholder 3"/>
          <p:cNvSpPr>
            <a:spLocks noGrp="1"/>
          </p:cNvSpPr>
          <p:nvPr>
            <p:ph type="sldNum" sz="quarter" idx="12"/>
          </p:nvPr>
        </p:nvSpPr>
        <p:spPr bwMode="auto">
          <a:xfrm>
            <a:off x="7526338" y="6477000"/>
            <a:ext cx="12192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9A15ACD6-3423-442E-9AC8-5490AB03C124}" type="slidenum">
              <a:rPr lang="en-US" altLang="en-US" sz="1000" smtClean="0">
                <a:solidFill>
                  <a:srgbClr val="969696"/>
                </a:solidFill>
              </a:rPr>
              <a:pPr/>
              <a:t>36</a:t>
            </a:fld>
            <a:endParaRPr lang="en-US" altLang="en-US" sz="1000">
              <a:solidFill>
                <a:srgbClr val="969696"/>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a:xfrm>
            <a:off x="333375" y="539750"/>
            <a:ext cx="8610600" cy="660400"/>
          </a:xfrm>
        </p:spPr>
        <p:txBody>
          <a:bodyPr/>
          <a:lstStyle/>
          <a:p>
            <a:pPr algn="ctr" eaLnBrk="1" hangingPunct="1"/>
            <a:r>
              <a:rPr lang="en-US" altLang="en-US" sz="2400">
                <a:latin typeface="Arial" panose="020B0604020202020204" pitchFamily="34" charset="0"/>
                <a:cs typeface="Arial" panose="020B0604020202020204" pitchFamily="34" charset="0"/>
              </a:rPr>
              <a:t>Middle Tier of Acquisition (MTA) – Program Identification (4)</a:t>
            </a:r>
          </a:p>
        </p:txBody>
      </p:sp>
      <p:graphicFrame>
        <p:nvGraphicFramePr>
          <p:cNvPr id="3" name="Table 2"/>
          <p:cNvGraphicFramePr>
            <a:graphicFrameLocks noGrp="1"/>
          </p:cNvGraphicFramePr>
          <p:nvPr/>
        </p:nvGraphicFramePr>
        <p:xfrm>
          <a:off x="333375" y="1227138"/>
          <a:ext cx="8610601" cy="4489482"/>
        </p:xfrm>
        <a:graphic>
          <a:graphicData uri="http://schemas.openxmlformats.org/drawingml/2006/table">
            <a:tbl>
              <a:tblPr/>
              <a:tblGrid>
                <a:gridCol w="1083070">
                  <a:extLst>
                    <a:ext uri="{9D8B030D-6E8A-4147-A177-3AD203B41FA5}">
                      <a16:colId xmlns:a16="http://schemas.microsoft.com/office/drawing/2014/main" val="825653864"/>
                    </a:ext>
                  </a:extLst>
                </a:gridCol>
                <a:gridCol w="1118387">
                  <a:extLst>
                    <a:ext uri="{9D8B030D-6E8A-4147-A177-3AD203B41FA5}">
                      <a16:colId xmlns:a16="http://schemas.microsoft.com/office/drawing/2014/main" val="1525195207"/>
                    </a:ext>
                  </a:extLst>
                </a:gridCol>
                <a:gridCol w="1032055">
                  <a:extLst>
                    <a:ext uri="{9D8B030D-6E8A-4147-A177-3AD203B41FA5}">
                      <a16:colId xmlns:a16="http://schemas.microsoft.com/office/drawing/2014/main" val="899329359"/>
                    </a:ext>
                  </a:extLst>
                </a:gridCol>
                <a:gridCol w="816226">
                  <a:extLst>
                    <a:ext uri="{9D8B030D-6E8A-4147-A177-3AD203B41FA5}">
                      <a16:colId xmlns:a16="http://schemas.microsoft.com/office/drawing/2014/main" val="4056331118"/>
                    </a:ext>
                  </a:extLst>
                </a:gridCol>
                <a:gridCol w="856449">
                  <a:extLst>
                    <a:ext uri="{9D8B030D-6E8A-4147-A177-3AD203B41FA5}">
                      <a16:colId xmlns:a16="http://schemas.microsoft.com/office/drawing/2014/main" val="507390751"/>
                    </a:ext>
                  </a:extLst>
                </a:gridCol>
                <a:gridCol w="686729">
                  <a:extLst>
                    <a:ext uri="{9D8B030D-6E8A-4147-A177-3AD203B41FA5}">
                      <a16:colId xmlns:a16="http://schemas.microsoft.com/office/drawing/2014/main" val="4139912515"/>
                    </a:ext>
                  </a:extLst>
                </a:gridCol>
                <a:gridCol w="741668">
                  <a:extLst>
                    <a:ext uri="{9D8B030D-6E8A-4147-A177-3AD203B41FA5}">
                      <a16:colId xmlns:a16="http://schemas.microsoft.com/office/drawing/2014/main" val="3903743126"/>
                    </a:ext>
                  </a:extLst>
                </a:gridCol>
                <a:gridCol w="749516">
                  <a:extLst>
                    <a:ext uri="{9D8B030D-6E8A-4147-A177-3AD203B41FA5}">
                      <a16:colId xmlns:a16="http://schemas.microsoft.com/office/drawing/2014/main" val="1954533602"/>
                    </a:ext>
                  </a:extLst>
                </a:gridCol>
                <a:gridCol w="737744">
                  <a:extLst>
                    <a:ext uri="{9D8B030D-6E8A-4147-A177-3AD203B41FA5}">
                      <a16:colId xmlns:a16="http://schemas.microsoft.com/office/drawing/2014/main" val="1108190"/>
                    </a:ext>
                  </a:extLst>
                </a:gridCol>
                <a:gridCol w="788757">
                  <a:extLst>
                    <a:ext uri="{9D8B030D-6E8A-4147-A177-3AD203B41FA5}">
                      <a16:colId xmlns:a16="http://schemas.microsoft.com/office/drawing/2014/main" val="2906556601"/>
                    </a:ext>
                  </a:extLst>
                </a:gridCol>
              </a:tblGrid>
              <a:tr h="746750">
                <a:tc>
                  <a:txBody>
                    <a:bodyPr/>
                    <a:lstStyle/>
                    <a:p>
                      <a:pPr algn="l" fontAlgn="ctr"/>
                      <a:r>
                        <a:rPr lang="en-US" sz="800" b="1" i="0" u="none" strike="noStrike">
                          <a:solidFill>
                            <a:srgbClr val="000000"/>
                          </a:solidFill>
                          <a:effectLst/>
                          <a:latin typeface="Calibri" panose="020F0502020204030204" pitchFamily="34" charset="0"/>
                        </a:rPr>
                        <a:t>Program Budget: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700" b="0" i="1" u="none" strike="noStrike">
                          <a:solidFill>
                            <a:srgbClr val="000000"/>
                          </a:solidFill>
                          <a:effectLst/>
                          <a:latin typeface="Calibri" panose="020F0502020204030204" pitchFamily="34" charset="0"/>
                        </a:rPr>
                        <a:t>Please note: Fill out the first column with the primary funding account.  If the program has additional funding lines, additional columns are available to the right.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90371536"/>
                  </a:ext>
                </a:extLst>
              </a:tr>
              <a:tr h="163128">
                <a:tc>
                  <a:txBody>
                    <a:bodyPr/>
                    <a:lstStyle/>
                    <a:p>
                      <a:pPr algn="r" fontAlgn="ctr"/>
                      <a:r>
                        <a:rPr lang="en-US" sz="700" b="1" i="0" u="none" strike="noStrike">
                          <a:solidFill>
                            <a:srgbClr val="203764"/>
                          </a:solidFill>
                          <a:effectLst/>
                          <a:latin typeface="Calibri" panose="020F0502020204030204" pitchFamily="34" charset="0"/>
                        </a:rPr>
                        <a:t>Appropriation Category(s):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FBFB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95131125"/>
                  </a:ext>
                </a:extLst>
              </a:tr>
              <a:tr h="163128">
                <a:tc>
                  <a:txBody>
                    <a:bodyPr/>
                    <a:lstStyle/>
                    <a:p>
                      <a:pPr algn="r" fontAlgn="ctr"/>
                      <a:r>
                        <a:rPr lang="en-US" sz="700" b="1" i="0" u="none" strike="noStrike">
                          <a:solidFill>
                            <a:srgbClr val="203764"/>
                          </a:solidFill>
                          <a:effectLst/>
                          <a:latin typeface="Calibri" panose="020F0502020204030204" pitchFamily="34" charset="0"/>
                        </a:rPr>
                        <a:t>Account Code(s):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33404809"/>
                  </a:ext>
                </a:extLst>
              </a:tr>
              <a:tr h="163128">
                <a:tc>
                  <a:txBody>
                    <a:bodyPr/>
                    <a:lstStyle/>
                    <a:p>
                      <a:pPr algn="r" fontAlgn="ctr"/>
                      <a:r>
                        <a:rPr lang="en-US" sz="700" b="1" i="0" u="none" strike="noStrike">
                          <a:solidFill>
                            <a:srgbClr val="203764"/>
                          </a:solidFill>
                          <a:effectLst/>
                          <a:latin typeface="Calibri" panose="020F0502020204030204" pitchFamily="34" charset="0"/>
                        </a:rPr>
                        <a:t>Account Name(s):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ctr" fontAlgn="b"/>
                      <a:r>
                        <a:rPr lang="en-US" sz="700" b="0" i="0" u="none" strike="noStrike">
                          <a:solidFill>
                            <a:srgbClr val="A6A6A6"/>
                          </a:solidFill>
                          <a:effectLst/>
                          <a:latin typeface="Calibri" panose="020F0502020204030204" pitchFamily="34" charset="0"/>
                        </a:rPr>
                        <a:t>#N/A</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700" b="0" i="0" u="none" strike="noStrike">
                          <a:solidFill>
                            <a:srgbClr val="A6A6A6"/>
                          </a:solidFill>
                          <a:effectLst/>
                          <a:latin typeface="Calibri" panose="020F0502020204030204" pitchFamily="34" charset="0"/>
                        </a:rPr>
                        <a:t>#N/A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700" b="0" i="0" u="none" strike="noStrike">
                          <a:solidFill>
                            <a:srgbClr val="A6A6A6"/>
                          </a:solidFill>
                          <a:effectLst/>
                          <a:latin typeface="Calibri" panose="020F0502020204030204" pitchFamily="34" charset="0"/>
                        </a:rPr>
                        <a:t>#N/A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700" b="0" i="0" u="none" strike="noStrike">
                          <a:solidFill>
                            <a:srgbClr val="A6A6A6"/>
                          </a:solidFill>
                          <a:effectLst/>
                          <a:latin typeface="Calibri" panose="020F0502020204030204" pitchFamily="34" charset="0"/>
                        </a:rPr>
                        <a:t>#N/A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700" b="0" i="0" u="none" strike="noStrike">
                          <a:solidFill>
                            <a:srgbClr val="A6A6A6"/>
                          </a:solidFill>
                          <a:effectLst/>
                          <a:latin typeface="Calibri" panose="020F0502020204030204" pitchFamily="34" charset="0"/>
                        </a:rPr>
                        <a:t>#N/A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700" b="0" i="0" u="none" strike="noStrike">
                          <a:solidFill>
                            <a:srgbClr val="A6A6A6"/>
                          </a:solidFill>
                          <a:effectLst/>
                          <a:latin typeface="Calibri" panose="020F0502020204030204" pitchFamily="34" charset="0"/>
                        </a:rPr>
                        <a:t>#N/A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700" b="0" i="0" u="none" strike="noStrike">
                          <a:solidFill>
                            <a:srgbClr val="A6A6A6"/>
                          </a:solidFill>
                          <a:effectLst/>
                          <a:latin typeface="Calibri" panose="020F0502020204030204" pitchFamily="34" charset="0"/>
                        </a:rPr>
                        <a:t>#N/A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700" b="0" i="0" u="none" strike="noStrike">
                          <a:solidFill>
                            <a:srgbClr val="A6A6A6"/>
                          </a:solidFill>
                          <a:effectLst/>
                          <a:latin typeface="Calibri" panose="020F0502020204030204" pitchFamily="34" charset="0"/>
                        </a:rPr>
                        <a:t>#N/A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700" b="0" i="0" u="none" strike="noStrike">
                          <a:solidFill>
                            <a:srgbClr val="A6A6A6"/>
                          </a:solidFill>
                          <a:effectLst/>
                          <a:latin typeface="Calibri" panose="020F0502020204030204" pitchFamily="34" charset="0"/>
                        </a:rPr>
                        <a:t>#N/A</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61708524"/>
                  </a:ext>
                </a:extLst>
              </a:tr>
              <a:tr h="163128">
                <a:tc>
                  <a:txBody>
                    <a:bodyPr/>
                    <a:lstStyle/>
                    <a:p>
                      <a:pPr algn="r" fontAlgn="ctr"/>
                      <a:r>
                        <a:rPr lang="en-US" sz="700" b="1" i="0" u="none" strike="noStrike">
                          <a:solidFill>
                            <a:srgbClr val="203764"/>
                          </a:solidFill>
                          <a:effectLst/>
                          <a:latin typeface="Calibri" panose="020F0502020204030204" pitchFamily="34" charset="0"/>
                        </a:rPr>
                        <a:t>Budget Activity(s):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67915154"/>
                  </a:ext>
                </a:extLst>
              </a:tr>
              <a:tr h="213357">
                <a:tc>
                  <a:txBody>
                    <a:bodyPr/>
                    <a:lstStyle/>
                    <a:p>
                      <a:pPr algn="r" fontAlgn="ctr"/>
                      <a:r>
                        <a:rPr lang="en-US" sz="700" b="1" i="0" u="none" strike="noStrike">
                          <a:solidFill>
                            <a:srgbClr val="203764"/>
                          </a:solidFill>
                          <a:effectLst/>
                          <a:latin typeface="Calibri" panose="020F0502020204030204" pitchFamily="34" charset="0"/>
                        </a:rPr>
                        <a:t>Program Element/Line Item(s):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10914236"/>
                  </a:ext>
                </a:extLst>
              </a:tr>
              <a:tr h="171286">
                <a:tc>
                  <a:txBody>
                    <a:bodyPr/>
                    <a:lstStyle/>
                    <a:p>
                      <a:pPr algn="r" fontAlgn="ctr"/>
                      <a:r>
                        <a:rPr lang="en-US" sz="700" b="1" i="0" u="none" strike="noStrike">
                          <a:solidFill>
                            <a:srgbClr val="203764"/>
                          </a:solidFill>
                          <a:effectLst/>
                          <a:latin typeface="Calibri" panose="020F0502020204030204" pitchFamily="34" charset="0"/>
                        </a:rPr>
                        <a:t>Project Code(s):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86026314"/>
                  </a:ext>
                </a:extLst>
              </a:tr>
              <a:tr h="179443">
                <a:tc>
                  <a:txBody>
                    <a:bodyPr/>
                    <a:lstStyle/>
                    <a:p>
                      <a:pPr algn="l" fontAlgn="ctr"/>
                      <a:r>
                        <a:rPr lang="en-US" sz="800" b="1" i="0" u="none" strike="noStrike">
                          <a:solidFill>
                            <a:srgbClr val="000000"/>
                          </a:solidFill>
                          <a:effectLst/>
                          <a:latin typeface="Calibri" panose="020F0502020204030204" pitchFamily="34" charset="0"/>
                        </a:rPr>
                        <a:t>Program Budget Details:</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602137226"/>
                  </a:ext>
                </a:extLst>
              </a:tr>
              <a:tr h="163128">
                <a:tc>
                  <a:txBody>
                    <a:bodyPr/>
                    <a:lstStyle/>
                    <a:p>
                      <a:pPr algn="r" fontAlgn="ctr"/>
                      <a:r>
                        <a:rPr lang="en-US" sz="700" b="1" i="0" u="none" strike="noStrike">
                          <a:solidFill>
                            <a:srgbClr val="203764"/>
                          </a:solidFill>
                          <a:effectLst/>
                          <a:latin typeface="Calibri" panose="020F0502020204030204" pitchFamily="34" charset="0"/>
                        </a:rPr>
                        <a:t>Budget Year: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FBFB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l" fontAlgn="b"/>
                      <a:r>
                        <a:rPr lang="en-US" sz="700" b="0" i="0" u="none" strike="noStrike">
                          <a:solidFill>
                            <a:srgbClr val="000000"/>
                          </a:solidFill>
                          <a:effectLst/>
                          <a:latin typeface="Calibri" panose="020F0502020204030204" pitchFamily="34" charset="0"/>
                        </a:rPr>
                        <a:t>Budget Estimate includes prior year actuals and current budget authority, FYDP budget, and PM's estimate to complete beyond the FYDP.</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extLst>
                  <a:ext uri="{0D108BD9-81ED-4DB2-BD59-A6C34878D82A}">
                    <a16:rowId xmlns:a16="http://schemas.microsoft.com/office/drawing/2014/main" val="625926995"/>
                  </a:ext>
                </a:extLst>
              </a:tr>
              <a:tr h="476944">
                <a:tc>
                  <a:txBody>
                    <a:bodyPr/>
                    <a:lstStyle/>
                    <a:p>
                      <a:pPr algn="r" fontAlgn="ctr"/>
                      <a:r>
                        <a:rPr lang="en-US" sz="700" b="1" i="0" u="none" strike="noStrike">
                          <a:solidFill>
                            <a:srgbClr val="203764"/>
                          </a:solidFill>
                          <a:effectLst/>
                          <a:latin typeface="Calibri" panose="020F0502020204030204" pitchFamily="34" charset="0"/>
                        </a:rPr>
                        <a:t>Budget Position: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700" b="0" i="1" u="none" strike="noStrike">
                          <a:solidFill>
                            <a:srgbClr val="808080"/>
                          </a:solidFill>
                          <a:effectLst/>
                          <a:latin typeface="Calibri" panose="020F0502020204030204" pitchFamily="34" charset="0"/>
                        </a:rPr>
                        <a:t>Select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5681713"/>
                  </a:ext>
                </a:extLst>
              </a:tr>
              <a:tr h="171286">
                <a:tc>
                  <a:txBody>
                    <a:bodyPr/>
                    <a:lstStyle/>
                    <a:p>
                      <a:pPr algn="r" fontAlgn="ctr"/>
                      <a:r>
                        <a:rPr lang="en-US" sz="700" b="1" i="0" u="none" strike="noStrike">
                          <a:solidFill>
                            <a:srgbClr val="000000"/>
                          </a:solidFill>
                          <a:effectLst/>
                          <a:latin typeface="Calibri" panose="020F0502020204030204" pitchFamily="34" charset="0"/>
                        </a:rPr>
                        <a:t>TY $M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alibri" panose="020F0502020204030204" pitchFamily="34" charset="0"/>
                        </a:rPr>
                        <a:t>Prior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alibri" panose="020F0502020204030204" pitchFamily="34" charset="0"/>
                        </a:rPr>
                        <a:t>FY2019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alibri" panose="020F0502020204030204" pitchFamily="34" charset="0"/>
                        </a:rPr>
                        <a:t>FY2020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alibri" panose="020F0502020204030204" pitchFamily="34" charset="0"/>
                        </a:rPr>
                        <a:t>FY2021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alibri" panose="020F0502020204030204" pitchFamily="34" charset="0"/>
                        </a:rPr>
                        <a:t>FY2022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alibri" panose="020F0502020204030204" pitchFamily="34" charset="0"/>
                        </a:rPr>
                        <a:t>FY2023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alibri" panose="020F0502020204030204" pitchFamily="34" charset="0"/>
                        </a:rPr>
                        <a:t>FY2024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alibri" panose="020F0502020204030204" pitchFamily="34" charset="0"/>
                        </a:rPr>
                        <a:t>To-Complete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alibri" panose="020F0502020204030204" pitchFamily="34" charset="0"/>
                        </a:rPr>
                        <a:t>Total Budget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413564832"/>
                  </a:ext>
                </a:extLst>
              </a:tr>
              <a:tr h="213357">
                <a:tc>
                  <a:txBody>
                    <a:bodyPr/>
                    <a:lstStyle/>
                    <a:p>
                      <a:pPr algn="r" fontAlgn="ctr"/>
                      <a:r>
                        <a:rPr lang="en-US" sz="700" b="1" i="0" u="none" strike="noStrike">
                          <a:solidFill>
                            <a:srgbClr val="203764"/>
                          </a:solidFill>
                          <a:effectLst/>
                          <a:latin typeface="Calibri" panose="020F0502020204030204" pitchFamily="34" charset="0"/>
                        </a:rPr>
                        <a:t>RDT&amp;E: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FBFBF"/>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 $                                                                                -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7167822"/>
                  </a:ext>
                </a:extLst>
              </a:tr>
              <a:tr h="213357">
                <a:tc>
                  <a:txBody>
                    <a:bodyPr/>
                    <a:lstStyle/>
                    <a:p>
                      <a:pPr algn="r" fontAlgn="ctr"/>
                      <a:r>
                        <a:rPr lang="en-US" sz="700" b="1" i="0" u="none" strike="noStrike">
                          <a:solidFill>
                            <a:srgbClr val="203764"/>
                          </a:solidFill>
                          <a:effectLst/>
                          <a:latin typeface="Calibri" panose="020F0502020204030204" pitchFamily="34" charset="0"/>
                        </a:rPr>
                        <a:t>Procurement: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 $                                                                                -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46398104"/>
                  </a:ext>
                </a:extLst>
              </a:tr>
              <a:tr h="213357">
                <a:tc>
                  <a:txBody>
                    <a:bodyPr/>
                    <a:lstStyle/>
                    <a:p>
                      <a:pPr algn="r" fontAlgn="ctr"/>
                      <a:r>
                        <a:rPr lang="en-US" sz="700" b="1" i="0" u="none" strike="noStrike">
                          <a:solidFill>
                            <a:srgbClr val="203764"/>
                          </a:solidFill>
                          <a:effectLst/>
                          <a:latin typeface="Calibri" panose="020F0502020204030204" pitchFamily="34" charset="0"/>
                        </a:rPr>
                        <a:t>Acquisition O&amp;M: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 $                                                                                -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36671230"/>
                  </a:ext>
                </a:extLst>
              </a:tr>
              <a:tr h="287105">
                <a:tc>
                  <a:txBody>
                    <a:bodyPr/>
                    <a:lstStyle/>
                    <a:p>
                      <a:pPr algn="r" fontAlgn="ctr"/>
                      <a:r>
                        <a:rPr lang="en-US" sz="700" b="1" i="0" u="none" strike="noStrike">
                          <a:solidFill>
                            <a:srgbClr val="203764"/>
                          </a:solidFill>
                          <a:effectLst/>
                          <a:latin typeface="Calibri" panose="020F0502020204030204" pitchFamily="34" charset="0"/>
                        </a:rPr>
                        <a:t>MILCON: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Calibri" panose="020F0502020204030204" pitchFamily="34" charset="0"/>
                        </a:rPr>
                        <a:t> $                                                                               -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30763908"/>
                  </a:ext>
                </a:extLst>
              </a:tr>
              <a:tr h="287105">
                <a:tc>
                  <a:txBody>
                    <a:bodyPr/>
                    <a:lstStyle/>
                    <a:p>
                      <a:pPr algn="r" fontAlgn="ctr"/>
                      <a:r>
                        <a:rPr lang="en-US" sz="700" b="1" i="0" u="none" strike="noStrike">
                          <a:solidFill>
                            <a:srgbClr val="203764"/>
                          </a:solidFill>
                          <a:effectLst/>
                          <a:latin typeface="Calibri" panose="020F0502020204030204" pitchFamily="34" charset="0"/>
                        </a:rPr>
                        <a:t>Sustainment O&amp;M: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Calibri" panose="020F0502020204030204" pitchFamily="34" charset="0"/>
                        </a:rPr>
                        <a:t> $                                                                               -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97439670"/>
                  </a:ext>
                </a:extLst>
              </a:tr>
              <a:tr h="287105">
                <a:tc>
                  <a:txBody>
                    <a:bodyPr/>
                    <a:lstStyle/>
                    <a:p>
                      <a:pPr algn="r" fontAlgn="ctr"/>
                      <a:r>
                        <a:rPr lang="en-US" sz="700" b="1" i="0" u="none" strike="noStrike">
                          <a:solidFill>
                            <a:srgbClr val="203764"/>
                          </a:solidFill>
                          <a:effectLst/>
                          <a:latin typeface="Calibri" panose="020F0502020204030204" pitchFamily="34" charset="0"/>
                        </a:rPr>
                        <a:t>MILPERS: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1" i="0" u="none" strike="noStrike">
                          <a:solidFill>
                            <a:srgbClr val="000000"/>
                          </a:solidFill>
                          <a:effectLst/>
                          <a:latin typeface="Calibri" panose="020F0502020204030204" pitchFamily="34" charset="0"/>
                        </a:rPr>
                        <a:t> $                                                                               -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04420895"/>
                  </a:ext>
                </a:extLst>
              </a:tr>
              <a:tr h="213357">
                <a:tc>
                  <a:txBody>
                    <a:bodyPr/>
                    <a:lstStyle/>
                    <a:p>
                      <a:pPr algn="r" fontAlgn="ctr"/>
                      <a:r>
                        <a:rPr lang="en-US" sz="700" b="1" i="0" u="none" strike="noStrike">
                          <a:solidFill>
                            <a:srgbClr val="203764"/>
                          </a:solidFill>
                          <a:effectLst/>
                          <a:latin typeface="Calibri" panose="020F0502020204030204" pitchFamily="34" charset="0"/>
                        </a:rPr>
                        <a:t>Total: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700" b="1" i="0" u="none" strike="noStrike">
                          <a:solidFill>
                            <a:srgbClr val="000000"/>
                          </a:solidFill>
                          <a:effectLst/>
                          <a:latin typeface="Calibri" panose="020F0502020204030204" pitchFamily="34" charset="0"/>
                        </a:rPr>
                        <a:t> $                                                                                                                     -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 $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 $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 $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 $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 $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 $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a:solidFill>
                            <a:srgbClr val="000000"/>
                          </a:solidFill>
                          <a:effectLst/>
                          <a:latin typeface="Calibri" panose="020F0502020204030204" pitchFamily="34" charset="0"/>
                        </a:rPr>
                        <a:t> $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1" i="0" u="none" strike="noStrike" dirty="0">
                          <a:solidFill>
                            <a:srgbClr val="000000"/>
                          </a:solidFill>
                          <a:effectLst/>
                          <a:latin typeface="Calibri" panose="020F0502020204030204" pitchFamily="34" charset="0"/>
                        </a:rPr>
                        <a:t> $                                                                                -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53623211"/>
                  </a:ext>
                </a:extLst>
              </a:tr>
            </a:tbl>
          </a:graphicData>
        </a:graphic>
      </p:graphicFrame>
      <p:sp>
        <p:nvSpPr>
          <p:cNvPr id="104682" name="TextBox 3"/>
          <p:cNvSpPr txBox="1">
            <a:spLocks noChangeArrowheads="1"/>
          </p:cNvSpPr>
          <p:nvPr/>
        </p:nvSpPr>
        <p:spPr bwMode="auto">
          <a:xfrm>
            <a:off x="336550" y="5949950"/>
            <a:ext cx="8396288" cy="584200"/>
          </a:xfrm>
          <a:prstGeom prst="rect">
            <a:avLst/>
          </a:prstGeom>
          <a:solidFill>
            <a:srgbClr val="FFFF00"/>
          </a:solidFill>
          <a:ln w="9525">
            <a:solidFill>
              <a:schemeClr val="tx1"/>
            </a:solidFill>
            <a:miter lim="800000"/>
            <a:headEnd/>
            <a:tailEnd/>
          </a:ln>
        </p:spPr>
        <p:txBody>
          <a:bodyP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r>
              <a:rPr lang="en-US" altLang="en-US" sz="1800"/>
              <a:t>Additional Guidance/Information located at Secretariat SharePoint:</a:t>
            </a:r>
          </a:p>
          <a:p>
            <a:pPr algn="ctr"/>
            <a:r>
              <a:rPr lang="en-US" altLang="en-US">
                <a:hlinkClick r:id="rId2"/>
              </a:rPr>
              <a:t>https://cs2.eis.af.mil/sites/10263/dir/integration/execution/Secretariat/Forms/AllItems.aspx</a:t>
            </a:r>
            <a:r>
              <a:rPr lang="en-US" altLang="en-US"/>
              <a:t> </a:t>
            </a:r>
          </a:p>
        </p:txBody>
      </p:sp>
      <p:sp>
        <p:nvSpPr>
          <p:cNvPr id="104683" name="Slide Number Placeholder 3"/>
          <p:cNvSpPr>
            <a:spLocks noGrp="1"/>
          </p:cNvSpPr>
          <p:nvPr>
            <p:ph type="sldNum" sz="quarter" idx="12"/>
          </p:nvPr>
        </p:nvSpPr>
        <p:spPr bwMode="auto">
          <a:xfrm>
            <a:off x="7526338" y="6477000"/>
            <a:ext cx="12192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397E2B6D-D90A-4522-B951-7CEBB93ECB00}" type="slidenum">
              <a:rPr lang="en-US" altLang="en-US" sz="1000" smtClean="0">
                <a:solidFill>
                  <a:srgbClr val="969696"/>
                </a:solidFill>
              </a:rPr>
              <a:pPr/>
              <a:t>37</a:t>
            </a:fld>
            <a:endParaRPr lang="en-US" altLang="en-US" sz="1000">
              <a:solidFill>
                <a:srgbClr val="969696"/>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p:txBody>
          <a:bodyPr/>
          <a:lstStyle/>
          <a:p>
            <a:r>
              <a:rPr lang="en-US" altLang="en-US"/>
              <a:t>Back-ups</a:t>
            </a:r>
          </a:p>
        </p:txBody>
      </p:sp>
      <p:sp>
        <p:nvSpPr>
          <p:cNvPr id="105475" name="Content Placeholder 2"/>
          <p:cNvSpPr>
            <a:spLocks noGrp="1"/>
          </p:cNvSpPr>
          <p:nvPr>
            <p:ph idx="1"/>
          </p:nvPr>
        </p:nvSpPr>
        <p:spPr>
          <a:xfrm>
            <a:off x="276225" y="1285875"/>
            <a:ext cx="8397875" cy="4743450"/>
          </a:xfrm>
        </p:spPr>
        <p:txBody>
          <a:bodyPr/>
          <a:lstStyle/>
          <a:p>
            <a:pPr>
              <a:spcBef>
                <a:spcPts val="600"/>
              </a:spcBef>
            </a:pPr>
            <a:r>
              <a:rPr lang="en-US" altLang="en-US" sz="2400"/>
              <a:t>Program Office</a:t>
            </a:r>
          </a:p>
          <a:p>
            <a:pPr>
              <a:spcBef>
                <a:spcPts val="600"/>
              </a:spcBef>
            </a:pPr>
            <a:r>
              <a:rPr lang="en-US" altLang="en-US" sz="2400"/>
              <a:t>Industrial Base Capability &amp; International Cooperation</a:t>
            </a:r>
          </a:p>
          <a:p>
            <a:r>
              <a:rPr lang="en-US" altLang="en-US" sz="2400"/>
              <a:t>Risk</a:t>
            </a:r>
          </a:p>
          <a:p>
            <a:r>
              <a:rPr lang="en-US" altLang="en-US" sz="2400"/>
              <a:t>Additional Acquisition Topics</a:t>
            </a:r>
          </a:p>
          <a:p>
            <a:r>
              <a:rPr lang="en-US" altLang="en-US" sz="2400"/>
              <a:t>Samples</a:t>
            </a:r>
          </a:p>
          <a:p>
            <a:pPr lvl="1"/>
            <a:r>
              <a:rPr lang="en-US" altLang="en-US" sz="2400"/>
              <a:t>Affordability</a:t>
            </a:r>
          </a:p>
          <a:p>
            <a:pPr lvl="1"/>
            <a:r>
              <a:rPr lang="en-US" altLang="en-US" sz="2400"/>
              <a:t>Should Cost</a:t>
            </a:r>
          </a:p>
          <a:p>
            <a:pPr lvl="1"/>
            <a:r>
              <a:rPr lang="en-US" altLang="en-US" sz="2400"/>
              <a:t>Source Selection </a:t>
            </a:r>
          </a:p>
          <a:p>
            <a:pPr lvl="1"/>
            <a:r>
              <a:rPr lang="en-US" altLang="en-US" sz="2400"/>
              <a:t>Acquisition Strategy</a:t>
            </a:r>
            <a:endParaRPr lang="en-US" altLang="en-US"/>
          </a:p>
          <a:p>
            <a:endParaRPr lang="en-US" altLang="en-US"/>
          </a:p>
        </p:txBody>
      </p:sp>
      <p:sp>
        <p:nvSpPr>
          <p:cNvPr id="105476" name="Slide Number Placeholder 3"/>
          <p:cNvSpPr>
            <a:spLocks noGrp="1"/>
          </p:cNvSpPr>
          <p:nvPr>
            <p:ph type="sldNum" sz="quarter" idx="11"/>
          </p:nvPr>
        </p:nvSpPr>
        <p:spPr>
          <a:xfrm>
            <a:off x="7664450" y="6553200"/>
            <a:ext cx="11430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94A5B637-EACA-46F6-8A4B-DB77C34D66C3}" type="slidenum">
              <a:rPr lang="en-US" altLang="en-US" sz="1000" b="0" smtClean="0">
                <a:solidFill>
                  <a:srgbClr val="7F7F7F"/>
                </a:solidFill>
              </a:rPr>
              <a:pPr>
                <a:spcBef>
                  <a:spcPct val="0"/>
                </a:spcBef>
                <a:buClrTx/>
                <a:buSzTx/>
                <a:buFontTx/>
                <a:buNone/>
              </a:pPr>
              <a:t>38</a:t>
            </a:fld>
            <a:endParaRPr lang="en-US" altLang="en-US" sz="1000" b="0">
              <a:solidFill>
                <a:schemeClr val="bg2"/>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Number Placeholder 3"/>
          <p:cNvSpPr>
            <a:spLocks noGrp="1"/>
          </p:cNvSpPr>
          <p:nvPr>
            <p:ph type="sldNum" sz="quarter" idx="11"/>
          </p:nvPr>
        </p:nvSpPr>
        <p:spPr>
          <a:xfrm>
            <a:off x="7588250" y="6553200"/>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FD9040C5-18CC-48FD-861E-7AAD645BDEDB}" type="slidenum">
              <a:rPr lang="en-US" altLang="en-US" sz="1000" b="0" smtClean="0">
                <a:solidFill>
                  <a:srgbClr val="969696"/>
                </a:solidFill>
              </a:rPr>
              <a:pPr>
                <a:spcBef>
                  <a:spcPct val="0"/>
                </a:spcBef>
                <a:buClrTx/>
                <a:buSzTx/>
                <a:buFontTx/>
                <a:buNone/>
              </a:pPr>
              <a:t>39</a:t>
            </a:fld>
            <a:endParaRPr lang="en-US" altLang="en-US" sz="1000" b="0">
              <a:solidFill>
                <a:srgbClr val="969696"/>
              </a:solidFill>
            </a:endParaRPr>
          </a:p>
        </p:txBody>
      </p:sp>
      <p:sp>
        <p:nvSpPr>
          <p:cNvPr id="107523" name="Rectangle 2"/>
          <p:cNvSpPr>
            <a:spLocks noGrp="1" noChangeArrowheads="1"/>
          </p:cNvSpPr>
          <p:nvPr>
            <p:ph type="title"/>
          </p:nvPr>
        </p:nvSpPr>
        <p:spPr/>
        <p:txBody>
          <a:bodyPr/>
          <a:lstStyle/>
          <a:p>
            <a:r>
              <a:rPr lang="en-US" altLang="en-US" sz="3200"/>
              <a:t>Program Office</a:t>
            </a:r>
            <a:br>
              <a:rPr lang="en-US" altLang="en-US" sz="3200"/>
            </a:br>
            <a:r>
              <a:rPr lang="en-US" altLang="en-US" sz="2000"/>
              <a:t>Organization, Experience, &amp; Manpower</a:t>
            </a:r>
          </a:p>
        </p:txBody>
      </p:sp>
      <p:sp>
        <p:nvSpPr>
          <p:cNvPr id="51204" name="Rectangle 3"/>
          <p:cNvSpPr>
            <a:spLocks noGrp="1" noChangeArrowheads="1"/>
          </p:cNvSpPr>
          <p:nvPr>
            <p:ph type="body" idx="1"/>
          </p:nvPr>
        </p:nvSpPr>
        <p:spPr>
          <a:xfrm>
            <a:off x="276225" y="1412875"/>
            <a:ext cx="8397875" cy="4743450"/>
          </a:xfrm>
        </p:spPr>
        <p:txBody>
          <a:bodyPr/>
          <a:lstStyle/>
          <a:p>
            <a:pPr marL="285750" lvl="1" indent="-285750">
              <a:spcBef>
                <a:spcPct val="50000"/>
              </a:spcBef>
              <a:defRPr/>
            </a:pPr>
            <a:r>
              <a:rPr lang="en-US" dirty="0"/>
              <a:t>Provide Organizational Structure (Org Chart)</a:t>
            </a:r>
            <a:endParaRPr lang="en-US" sz="1400" dirty="0"/>
          </a:p>
          <a:p>
            <a:pPr>
              <a:defRPr/>
            </a:pPr>
            <a:r>
              <a:rPr lang="en-US" dirty="0"/>
              <a:t>Resources</a:t>
            </a:r>
          </a:p>
          <a:p>
            <a:pPr lvl="1">
              <a:defRPr/>
            </a:pPr>
            <a:r>
              <a:rPr lang="en-US" sz="1800" b="0" dirty="0"/>
              <a:t>Address Critical manpower positions / program office manning &amp; facilities</a:t>
            </a:r>
          </a:p>
          <a:p>
            <a:pPr lvl="2">
              <a:defRPr/>
            </a:pPr>
            <a:r>
              <a:rPr lang="en-US" sz="1800" b="0" dirty="0"/>
              <a:t>Program Office Staffing &amp; Support Contractor Resources Available to PM</a:t>
            </a:r>
          </a:p>
          <a:p>
            <a:pPr lvl="3">
              <a:defRPr/>
            </a:pPr>
            <a:r>
              <a:rPr lang="en-US" sz="1800" b="0" dirty="0"/>
              <a:t>Identify Deputy PM, chief program engineer, lead program system engineer, lead cost analyst, product support manager and</a:t>
            </a:r>
            <a:r>
              <a:rPr lang="en-US" sz="1800" b="0" dirty="0">
                <a:solidFill>
                  <a:srgbClr val="FF0000"/>
                </a:solidFill>
              </a:rPr>
              <a:t>  </a:t>
            </a:r>
            <a:r>
              <a:rPr lang="en-US" sz="1800" b="0" dirty="0"/>
              <a:t>engineering data management officer (EDMO), contracting officer, financial manager, T&amp;E</a:t>
            </a:r>
          </a:p>
          <a:p>
            <a:pPr lvl="3">
              <a:defRPr/>
            </a:pPr>
            <a:r>
              <a:rPr lang="en-US" sz="1800" b="0" dirty="0"/>
              <a:t>Identify any shortage of personnel</a:t>
            </a:r>
          </a:p>
          <a:p>
            <a:pPr lvl="1">
              <a:defRPr/>
            </a:pPr>
            <a:r>
              <a:rPr lang="en-US" sz="1800" b="0" dirty="0"/>
              <a:t>Identify current DAWIA (APDP) certification levels for all key government personnel (SPMs, PMs, etc)</a:t>
            </a:r>
          </a:p>
          <a:p>
            <a:pPr>
              <a:defRPr/>
            </a:pPr>
            <a:r>
              <a:rPr lang="en-US" dirty="0"/>
              <a:t>Integrated Product Teams (IPTs)</a:t>
            </a:r>
          </a:p>
          <a:p>
            <a:pPr>
              <a:defRPr/>
            </a:pPr>
            <a:r>
              <a:rPr lang="en-US" dirty="0"/>
              <a:t>PMA tenure agreement </a:t>
            </a:r>
          </a:p>
          <a:p>
            <a:pPr>
              <a:buFont typeface="Wingdings" panose="05000000000000000000" pitchFamily="2" charset="2"/>
              <a:buNone/>
              <a:defRPr/>
            </a:pPr>
            <a:endParaRPr lang="en-US" dirty="0"/>
          </a:p>
          <a:p>
            <a:pP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1"/>
          </p:nvPr>
        </p:nvSpPr>
        <p:spPr>
          <a:xfrm>
            <a:off x="7588250" y="6553200"/>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7A3A6FA5-702B-4E4A-9FFB-E9245F699F52}" type="slidenum">
              <a:rPr lang="en-US" altLang="en-US" sz="1000" b="0" smtClean="0">
                <a:solidFill>
                  <a:srgbClr val="969696"/>
                </a:solidFill>
              </a:rPr>
              <a:pPr>
                <a:spcBef>
                  <a:spcPct val="0"/>
                </a:spcBef>
                <a:buClrTx/>
                <a:buSzTx/>
                <a:buFontTx/>
                <a:buNone/>
              </a:pPr>
              <a:t>4</a:t>
            </a:fld>
            <a:endParaRPr lang="en-US" altLang="en-US" sz="1000" b="0">
              <a:solidFill>
                <a:srgbClr val="969696"/>
              </a:solidFill>
            </a:endParaRPr>
          </a:p>
        </p:txBody>
      </p:sp>
      <p:sp>
        <p:nvSpPr>
          <p:cNvPr id="39939" name="Rectangle 2"/>
          <p:cNvSpPr>
            <a:spLocks noGrp="1" noChangeArrowheads="1"/>
          </p:cNvSpPr>
          <p:nvPr>
            <p:ph type="title"/>
          </p:nvPr>
        </p:nvSpPr>
        <p:spPr>
          <a:xfrm>
            <a:off x="2286000" y="0"/>
            <a:ext cx="6521450" cy="1219200"/>
          </a:xfrm>
        </p:spPr>
        <p:txBody>
          <a:bodyPr/>
          <a:lstStyle/>
          <a:p>
            <a:r>
              <a:rPr lang="en-US" altLang="en-US" sz="3200"/>
              <a:t>Bottom Line Up Front </a:t>
            </a:r>
            <a:br>
              <a:rPr lang="en-US" altLang="en-US" sz="3200"/>
            </a:br>
            <a:r>
              <a:rPr lang="en-US" altLang="en-US" sz="2000"/>
              <a:t>(Decisions Requested &amp; Key Program Info)</a:t>
            </a:r>
            <a:endParaRPr lang="en-US" altLang="en-US" sz="2000">
              <a:solidFill>
                <a:srgbClr val="000099"/>
              </a:solidFill>
            </a:endParaRPr>
          </a:p>
        </p:txBody>
      </p:sp>
      <p:sp>
        <p:nvSpPr>
          <p:cNvPr id="39940" name="Rectangle 3"/>
          <p:cNvSpPr>
            <a:spLocks noGrp="1" noChangeArrowheads="1"/>
          </p:cNvSpPr>
          <p:nvPr>
            <p:ph type="body" idx="1"/>
          </p:nvPr>
        </p:nvSpPr>
        <p:spPr>
          <a:xfrm>
            <a:off x="373063" y="1354138"/>
            <a:ext cx="8434387" cy="4495800"/>
          </a:xfrm>
        </p:spPr>
        <p:txBody>
          <a:bodyPr/>
          <a:lstStyle/>
          <a:p>
            <a:pPr>
              <a:lnSpc>
                <a:spcPct val="90000"/>
              </a:lnSpc>
            </a:pPr>
            <a:r>
              <a:rPr lang="en-US" altLang="en-US" dirty="0"/>
              <a:t>Decisions Requested</a:t>
            </a:r>
          </a:p>
          <a:p>
            <a:pPr lvl="1">
              <a:lnSpc>
                <a:spcPct val="90000"/>
              </a:lnSpc>
            </a:pPr>
            <a:r>
              <a:rPr lang="en-US" altLang="en-US" sz="1800" b="0" dirty="0"/>
              <a:t>Approve Designation as MTA/Section 804</a:t>
            </a:r>
          </a:p>
          <a:p>
            <a:pPr lvl="1">
              <a:lnSpc>
                <a:spcPct val="90000"/>
              </a:lnSpc>
            </a:pPr>
            <a:r>
              <a:rPr lang="en-US" altLang="en-US" sz="1800" b="0" dirty="0"/>
              <a:t>Approve Acquisition Strategy (see notes)</a:t>
            </a:r>
          </a:p>
          <a:p>
            <a:pPr lvl="1">
              <a:lnSpc>
                <a:spcPct val="90000"/>
              </a:lnSpc>
            </a:pPr>
            <a:r>
              <a:rPr lang="en-US" altLang="en-US" sz="1800" b="0" dirty="0"/>
              <a:t>Approve Applicable delegations/waivers (e.g., Source Selection Authority)</a:t>
            </a:r>
          </a:p>
          <a:p>
            <a:pPr>
              <a:lnSpc>
                <a:spcPct val="90000"/>
              </a:lnSpc>
            </a:pPr>
            <a:r>
              <a:rPr lang="en-US" altLang="en-US" dirty="0"/>
              <a:t>Issues/Concerns</a:t>
            </a:r>
          </a:p>
          <a:p>
            <a:pPr lvl="1">
              <a:lnSpc>
                <a:spcPct val="90000"/>
              </a:lnSpc>
            </a:pPr>
            <a:r>
              <a:rPr lang="en-US" altLang="en-US" sz="1800" b="0" dirty="0"/>
              <a:t>List “show stoppers”</a:t>
            </a:r>
          </a:p>
          <a:p>
            <a:pPr lvl="1">
              <a:lnSpc>
                <a:spcPct val="90000"/>
              </a:lnSpc>
            </a:pPr>
            <a:r>
              <a:rPr lang="en-US" altLang="en-US" sz="1800" b="0" dirty="0"/>
              <a:t>What are your concerns?</a:t>
            </a:r>
          </a:p>
          <a:p>
            <a:pPr marL="406400" lvl="1" indent="0">
              <a:lnSpc>
                <a:spcPct val="90000"/>
              </a:lnSpc>
              <a:buNone/>
            </a:pPr>
            <a:endParaRPr lang="en-US" altLang="en-US" dirty="0"/>
          </a:p>
        </p:txBody>
      </p:sp>
      <p:sp>
        <p:nvSpPr>
          <p:cNvPr id="39941" name="Text Box 6"/>
          <p:cNvSpPr txBox="1">
            <a:spLocks noChangeArrowheads="1"/>
          </p:cNvSpPr>
          <p:nvPr/>
        </p:nvSpPr>
        <p:spPr bwMode="auto">
          <a:xfrm>
            <a:off x="373063" y="5918200"/>
            <a:ext cx="8434387" cy="341313"/>
          </a:xfrm>
          <a:prstGeom prst="rect">
            <a:avLst/>
          </a:prstGeom>
          <a:solidFill>
            <a:srgbClr val="FFFF00"/>
          </a:solidFill>
          <a:ln w="12700">
            <a:solidFill>
              <a:schemeClr val="tx1"/>
            </a:solidFill>
            <a:miter lim="800000"/>
            <a:headEnd type="none" w="sm" len="sm"/>
            <a:tailEnd type="none" w="sm" len="sm"/>
          </a:ln>
        </p:spPr>
        <p:txBody>
          <a:bodyPr>
            <a:spAutoFit/>
          </a:bodyPr>
          <a:lstStyle>
            <a:lvl1pPr marL="342900" indent="-34290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lvl="1" algn="ctr">
              <a:lnSpc>
                <a:spcPct val="90000"/>
              </a:lnSpc>
              <a:spcBef>
                <a:spcPct val="20000"/>
              </a:spcBef>
              <a:buFont typeface="Wingdings" panose="05000000000000000000" pitchFamily="2" charset="2"/>
              <a:buNone/>
            </a:pPr>
            <a:r>
              <a:rPr lang="en-US" altLang="en-US" sz="1800" b="0"/>
              <a:t>See Notes page for additional information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9570" name="AutoShape 24"/>
          <p:cNvCxnSpPr>
            <a:cxnSpLocks noChangeShapeType="1"/>
          </p:cNvCxnSpPr>
          <p:nvPr/>
        </p:nvCxnSpPr>
        <p:spPr bwMode="auto">
          <a:xfrm rot="16200000" flipH="1">
            <a:off x="6211094" y="4083844"/>
            <a:ext cx="403225" cy="1587"/>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109571" name="Rectangle 2"/>
          <p:cNvSpPr>
            <a:spLocks noGrp="1" noChangeArrowheads="1"/>
          </p:cNvSpPr>
          <p:nvPr>
            <p:ph type="title"/>
          </p:nvPr>
        </p:nvSpPr>
        <p:spPr/>
        <p:txBody>
          <a:bodyPr/>
          <a:lstStyle/>
          <a:p>
            <a:r>
              <a:rPr lang="en-US" altLang="en-US" sz="3200"/>
              <a:t> Program Org Chart</a:t>
            </a:r>
          </a:p>
        </p:txBody>
      </p:sp>
      <p:sp>
        <p:nvSpPr>
          <p:cNvPr id="109572" name="AutoShape 4"/>
          <p:cNvSpPr>
            <a:spLocks noChangeArrowheads="1"/>
          </p:cNvSpPr>
          <p:nvPr/>
        </p:nvSpPr>
        <p:spPr bwMode="auto">
          <a:xfrm>
            <a:off x="3706813" y="1643063"/>
            <a:ext cx="1701800" cy="285750"/>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800"/>
              <a:t>SAF/AQ</a:t>
            </a:r>
          </a:p>
        </p:txBody>
      </p:sp>
      <p:sp>
        <p:nvSpPr>
          <p:cNvPr id="109573" name="AutoShape 5"/>
          <p:cNvSpPr>
            <a:spLocks noChangeArrowheads="1"/>
          </p:cNvSpPr>
          <p:nvPr/>
        </p:nvSpPr>
        <p:spPr bwMode="auto">
          <a:xfrm>
            <a:off x="3706813" y="2155825"/>
            <a:ext cx="1701800" cy="650875"/>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800"/>
              <a:t>PEO </a:t>
            </a:r>
          </a:p>
          <a:p>
            <a:pPr algn="ctr">
              <a:spcBef>
                <a:spcPct val="0"/>
              </a:spcBef>
              <a:buClrTx/>
              <a:buSzTx/>
              <a:buFontTx/>
              <a:buNone/>
            </a:pPr>
            <a:r>
              <a:rPr lang="en-US" altLang="en-US" sz="1600" b="0"/>
              <a:t>Lt Gen JP Jones</a:t>
            </a:r>
          </a:p>
        </p:txBody>
      </p:sp>
      <p:sp>
        <p:nvSpPr>
          <p:cNvPr id="109574" name="AutoShape 6"/>
          <p:cNvSpPr>
            <a:spLocks noChangeArrowheads="1"/>
          </p:cNvSpPr>
          <p:nvPr/>
        </p:nvSpPr>
        <p:spPr bwMode="auto">
          <a:xfrm>
            <a:off x="3678238" y="3035300"/>
            <a:ext cx="1758950" cy="631825"/>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800"/>
              <a:t>PM</a:t>
            </a:r>
          </a:p>
          <a:p>
            <a:pPr algn="ctr">
              <a:spcBef>
                <a:spcPct val="0"/>
              </a:spcBef>
              <a:buClrTx/>
              <a:buSzTx/>
              <a:buFontTx/>
              <a:buNone/>
            </a:pPr>
            <a:r>
              <a:rPr lang="en-US" altLang="en-US" sz="1600" b="0"/>
              <a:t>Col John Smith</a:t>
            </a:r>
          </a:p>
        </p:txBody>
      </p:sp>
      <p:cxnSp>
        <p:nvCxnSpPr>
          <p:cNvPr id="109575" name="AutoShape 8"/>
          <p:cNvCxnSpPr>
            <a:cxnSpLocks noChangeShapeType="1"/>
            <a:stCxn id="109572" idx="2"/>
            <a:endCxn id="109573" idx="0"/>
          </p:cNvCxnSpPr>
          <p:nvPr/>
        </p:nvCxnSpPr>
        <p:spPr bwMode="auto">
          <a:xfrm>
            <a:off x="4557713" y="1928813"/>
            <a:ext cx="0" cy="227012"/>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09576" name="AutoShape 9"/>
          <p:cNvCxnSpPr>
            <a:cxnSpLocks noChangeShapeType="1"/>
            <a:stCxn id="109573" idx="2"/>
            <a:endCxn id="109574" idx="0"/>
          </p:cNvCxnSpPr>
          <p:nvPr/>
        </p:nvCxnSpPr>
        <p:spPr bwMode="auto">
          <a:xfrm>
            <a:off x="4557713" y="2806700"/>
            <a:ext cx="0" cy="228600"/>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109577" name="AutoShape 10"/>
          <p:cNvSpPr>
            <a:spLocks noChangeArrowheads="1"/>
          </p:cNvSpPr>
          <p:nvPr/>
        </p:nvSpPr>
        <p:spPr bwMode="auto">
          <a:xfrm>
            <a:off x="109538" y="4070350"/>
            <a:ext cx="1524000" cy="676275"/>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Program</a:t>
            </a:r>
          </a:p>
          <a:p>
            <a:pPr algn="ctr">
              <a:spcBef>
                <a:spcPct val="0"/>
              </a:spcBef>
              <a:buClrTx/>
              <a:buSzTx/>
              <a:buFontTx/>
              <a:buNone/>
            </a:pPr>
            <a:r>
              <a:rPr lang="en-US" altLang="en-US" sz="1600"/>
              <a:t>Control</a:t>
            </a:r>
          </a:p>
          <a:p>
            <a:pPr algn="ctr">
              <a:spcBef>
                <a:spcPct val="0"/>
              </a:spcBef>
              <a:buClrTx/>
              <a:buSzTx/>
              <a:buFontTx/>
              <a:buNone/>
            </a:pPr>
            <a:r>
              <a:rPr lang="en-US" altLang="en-US" sz="1400" b="0"/>
              <a:t>Maj D. MacArthur</a:t>
            </a:r>
          </a:p>
        </p:txBody>
      </p:sp>
      <p:sp>
        <p:nvSpPr>
          <p:cNvPr id="109578" name="AutoShape 11"/>
          <p:cNvSpPr>
            <a:spLocks noChangeArrowheads="1"/>
          </p:cNvSpPr>
          <p:nvPr/>
        </p:nvSpPr>
        <p:spPr bwMode="auto">
          <a:xfrm>
            <a:off x="1804988" y="4070350"/>
            <a:ext cx="1828800" cy="631825"/>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Contracts</a:t>
            </a:r>
          </a:p>
          <a:p>
            <a:pPr algn="ctr">
              <a:spcBef>
                <a:spcPct val="0"/>
              </a:spcBef>
              <a:buClrTx/>
              <a:buSzTx/>
              <a:buFontTx/>
              <a:buNone/>
            </a:pPr>
            <a:r>
              <a:rPr lang="en-US" altLang="en-US" sz="1600" b="0"/>
              <a:t>Ms. Jane Smith</a:t>
            </a:r>
          </a:p>
        </p:txBody>
      </p:sp>
      <p:sp>
        <p:nvSpPr>
          <p:cNvPr id="109579" name="AutoShape 12"/>
          <p:cNvSpPr>
            <a:spLocks noChangeArrowheads="1"/>
          </p:cNvSpPr>
          <p:nvPr/>
        </p:nvSpPr>
        <p:spPr bwMode="auto">
          <a:xfrm>
            <a:off x="3760788" y="4070350"/>
            <a:ext cx="1700212" cy="631825"/>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Sys Eng</a:t>
            </a:r>
          </a:p>
          <a:p>
            <a:pPr algn="ctr">
              <a:spcBef>
                <a:spcPct val="0"/>
              </a:spcBef>
              <a:buClrTx/>
              <a:buSzTx/>
              <a:buFontTx/>
              <a:buNone/>
            </a:pPr>
            <a:r>
              <a:rPr lang="en-US" altLang="en-US" sz="1600" b="0"/>
              <a:t>Maj Kelly Johnson</a:t>
            </a:r>
          </a:p>
        </p:txBody>
      </p:sp>
      <p:sp>
        <p:nvSpPr>
          <p:cNvPr id="109580" name="AutoShape 13"/>
          <p:cNvSpPr>
            <a:spLocks noChangeArrowheads="1"/>
          </p:cNvSpPr>
          <p:nvPr/>
        </p:nvSpPr>
        <p:spPr bwMode="auto">
          <a:xfrm>
            <a:off x="7410450" y="4070350"/>
            <a:ext cx="1474788" cy="631825"/>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Test</a:t>
            </a:r>
          </a:p>
          <a:p>
            <a:pPr algn="ctr">
              <a:spcBef>
                <a:spcPct val="0"/>
              </a:spcBef>
              <a:buClrTx/>
              <a:buSzTx/>
              <a:buFontTx/>
              <a:buNone/>
            </a:pPr>
            <a:r>
              <a:rPr lang="en-US" altLang="en-US" sz="1600" b="0"/>
              <a:t>Maj C. Yeager</a:t>
            </a:r>
          </a:p>
        </p:txBody>
      </p:sp>
      <p:cxnSp>
        <p:nvCxnSpPr>
          <p:cNvPr id="109581" name="AutoShape 14"/>
          <p:cNvCxnSpPr>
            <a:cxnSpLocks noChangeShapeType="1"/>
            <a:stCxn id="109574" idx="2"/>
            <a:endCxn id="109577" idx="0"/>
          </p:cNvCxnSpPr>
          <p:nvPr/>
        </p:nvCxnSpPr>
        <p:spPr bwMode="auto">
          <a:xfrm rot="5400000">
            <a:off x="2513013" y="2025650"/>
            <a:ext cx="403225" cy="3686175"/>
          </a:xfrm>
          <a:prstGeom prst="bentConnector3">
            <a:avLst>
              <a:gd name="adj1" fmla="val 50000"/>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109582" name="AutoShape 15"/>
          <p:cNvCxnSpPr>
            <a:cxnSpLocks noChangeShapeType="1"/>
            <a:stCxn id="109574" idx="2"/>
            <a:endCxn id="109580" idx="0"/>
          </p:cNvCxnSpPr>
          <p:nvPr/>
        </p:nvCxnSpPr>
        <p:spPr bwMode="auto">
          <a:xfrm rot="16200000" flipH="1">
            <a:off x="6150769" y="2074069"/>
            <a:ext cx="403225" cy="3589337"/>
          </a:xfrm>
          <a:prstGeom prst="bentConnector3">
            <a:avLst>
              <a:gd name="adj1" fmla="val 50000"/>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109583" name="AutoShape 16"/>
          <p:cNvCxnSpPr>
            <a:cxnSpLocks noChangeShapeType="1"/>
            <a:stCxn id="109574" idx="2"/>
            <a:endCxn id="109579" idx="0"/>
          </p:cNvCxnSpPr>
          <p:nvPr/>
        </p:nvCxnSpPr>
        <p:spPr bwMode="auto">
          <a:xfrm rot="16200000" flipH="1">
            <a:off x="4382294" y="3842544"/>
            <a:ext cx="403225" cy="52387"/>
          </a:xfrm>
          <a:prstGeom prst="bentConnector3">
            <a:avLst>
              <a:gd name="adj1" fmla="val 50000"/>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109584" name="AutoShape 17"/>
          <p:cNvCxnSpPr>
            <a:cxnSpLocks noChangeShapeType="1"/>
            <a:stCxn id="109574" idx="2"/>
            <a:endCxn id="109578" idx="0"/>
          </p:cNvCxnSpPr>
          <p:nvPr/>
        </p:nvCxnSpPr>
        <p:spPr bwMode="auto">
          <a:xfrm rot="5400000">
            <a:off x="3436938" y="2949575"/>
            <a:ext cx="403225" cy="1838325"/>
          </a:xfrm>
          <a:prstGeom prst="bentConnector3">
            <a:avLst>
              <a:gd name="adj1" fmla="val 50000"/>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sp>
        <p:nvSpPr>
          <p:cNvPr id="109585" name="AutoShape 18"/>
          <p:cNvSpPr>
            <a:spLocks noChangeArrowheads="1"/>
          </p:cNvSpPr>
          <p:nvPr/>
        </p:nvSpPr>
        <p:spPr bwMode="auto">
          <a:xfrm>
            <a:off x="7343775" y="5105400"/>
            <a:ext cx="1627188" cy="1052513"/>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Test IPT</a:t>
            </a:r>
          </a:p>
          <a:p>
            <a:pPr algn="ctr">
              <a:spcBef>
                <a:spcPct val="0"/>
              </a:spcBef>
              <a:buClrTx/>
              <a:buSzTx/>
              <a:buFontTx/>
              <a:buNone/>
            </a:pPr>
            <a:r>
              <a:rPr lang="en-US" altLang="en-US" sz="1400" b="0"/>
              <a:t>2 Captains</a:t>
            </a:r>
          </a:p>
          <a:p>
            <a:pPr algn="ctr">
              <a:spcBef>
                <a:spcPct val="0"/>
              </a:spcBef>
              <a:buClrTx/>
              <a:buSzTx/>
              <a:buFontTx/>
              <a:buNone/>
            </a:pPr>
            <a:r>
              <a:rPr lang="en-US" altLang="en-US" sz="1400" b="0"/>
              <a:t>1 GS-12</a:t>
            </a:r>
          </a:p>
          <a:p>
            <a:pPr algn="ctr">
              <a:spcBef>
                <a:spcPct val="0"/>
              </a:spcBef>
              <a:buClrTx/>
              <a:buSzTx/>
              <a:buFontTx/>
              <a:buNone/>
            </a:pPr>
            <a:r>
              <a:rPr lang="en-US" altLang="en-US" sz="1400" b="0"/>
              <a:t>5 Contractors</a:t>
            </a:r>
          </a:p>
        </p:txBody>
      </p:sp>
      <p:sp>
        <p:nvSpPr>
          <p:cNvPr id="109586" name="AutoShape 19"/>
          <p:cNvSpPr>
            <a:spLocks noChangeArrowheads="1"/>
          </p:cNvSpPr>
          <p:nvPr/>
        </p:nvSpPr>
        <p:spPr bwMode="auto">
          <a:xfrm>
            <a:off x="80963" y="5105400"/>
            <a:ext cx="1573212" cy="1052513"/>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PC IPT</a:t>
            </a:r>
          </a:p>
          <a:p>
            <a:pPr algn="ctr">
              <a:spcBef>
                <a:spcPct val="0"/>
              </a:spcBef>
              <a:buClrTx/>
              <a:buSzTx/>
              <a:buFontTx/>
              <a:buNone/>
            </a:pPr>
            <a:r>
              <a:rPr lang="en-US" altLang="en-US" sz="1400" b="0"/>
              <a:t>2 Captains</a:t>
            </a:r>
          </a:p>
          <a:p>
            <a:pPr algn="ctr">
              <a:spcBef>
                <a:spcPct val="0"/>
              </a:spcBef>
              <a:buClrTx/>
              <a:buSzTx/>
              <a:buFontTx/>
              <a:buNone/>
            </a:pPr>
            <a:r>
              <a:rPr lang="en-US" altLang="en-US" sz="1400" b="0"/>
              <a:t>1 GS-12</a:t>
            </a:r>
          </a:p>
          <a:p>
            <a:pPr algn="ctr">
              <a:spcBef>
                <a:spcPct val="0"/>
              </a:spcBef>
              <a:buClrTx/>
              <a:buSzTx/>
              <a:buFontTx/>
              <a:buNone/>
            </a:pPr>
            <a:r>
              <a:rPr lang="en-US" altLang="en-US" sz="1400" b="0"/>
              <a:t>5 Contractors</a:t>
            </a:r>
          </a:p>
        </p:txBody>
      </p:sp>
      <p:sp>
        <p:nvSpPr>
          <p:cNvPr id="109587" name="AutoShape 20"/>
          <p:cNvSpPr>
            <a:spLocks noChangeArrowheads="1"/>
          </p:cNvSpPr>
          <p:nvPr/>
        </p:nvSpPr>
        <p:spPr bwMode="auto">
          <a:xfrm>
            <a:off x="1814513" y="5105400"/>
            <a:ext cx="1828800" cy="1052513"/>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Contracts IPT</a:t>
            </a:r>
          </a:p>
          <a:p>
            <a:pPr algn="ctr">
              <a:spcBef>
                <a:spcPct val="0"/>
              </a:spcBef>
              <a:buClrTx/>
              <a:buSzTx/>
              <a:buFontTx/>
              <a:buNone/>
            </a:pPr>
            <a:r>
              <a:rPr lang="en-US" altLang="en-US" sz="1600" b="0"/>
              <a:t>2 Captains</a:t>
            </a:r>
          </a:p>
          <a:p>
            <a:pPr algn="ctr">
              <a:spcBef>
                <a:spcPct val="0"/>
              </a:spcBef>
              <a:buClrTx/>
              <a:buSzTx/>
              <a:buFontTx/>
              <a:buNone/>
            </a:pPr>
            <a:r>
              <a:rPr lang="en-US" altLang="en-US" sz="1600" b="0"/>
              <a:t>1 GS-12</a:t>
            </a:r>
          </a:p>
        </p:txBody>
      </p:sp>
      <p:sp>
        <p:nvSpPr>
          <p:cNvPr id="109588" name="AutoShape 21"/>
          <p:cNvSpPr>
            <a:spLocks noChangeArrowheads="1"/>
          </p:cNvSpPr>
          <p:nvPr/>
        </p:nvSpPr>
        <p:spPr bwMode="auto">
          <a:xfrm>
            <a:off x="3717925" y="5105400"/>
            <a:ext cx="1828800" cy="1052513"/>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Sys Eng IPT</a:t>
            </a:r>
          </a:p>
          <a:p>
            <a:pPr algn="ctr">
              <a:spcBef>
                <a:spcPct val="0"/>
              </a:spcBef>
              <a:buClrTx/>
              <a:buSzTx/>
              <a:buFontTx/>
              <a:buNone/>
            </a:pPr>
            <a:r>
              <a:rPr lang="en-US" altLang="en-US" sz="1600" b="0"/>
              <a:t>2 Captains</a:t>
            </a:r>
          </a:p>
          <a:p>
            <a:pPr algn="ctr">
              <a:spcBef>
                <a:spcPct val="0"/>
              </a:spcBef>
              <a:buClrTx/>
              <a:buSzTx/>
              <a:buFontTx/>
              <a:buNone/>
            </a:pPr>
            <a:r>
              <a:rPr lang="en-US" altLang="en-US" sz="1600" b="0"/>
              <a:t>1 GS-12</a:t>
            </a:r>
          </a:p>
          <a:p>
            <a:pPr algn="ctr">
              <a:spcBef>
                <a:spcPct val="0"/>
              </a:spcBef>
              <a:buClrTx/>
              <a:buSzTx/>
              <a:buFontTx/>
              <a:buNone/>
            </a:pPr>
            <a:r>
              <a:rPr lang="en-US" altLang="en-US" sz="1600" b="0"/>
              <a:t>5 Contractors</a:t>
            </a:r>
          </a:p>
        </p:txBody>
      </p:sp>
      <p:cxnSp>
        <p:nvCxnSpPr>
          <p:cNvPr id="109589" name="AutoShape 22"/>
          <p:cNvCxnSpPr>
            <a:cxnSpLocks noChangeShapeType="1"/>
            <a:stCxn id="109577" idx="2"/>
            <a:endCxn id="109586" idx="0"/>
          </p:cNvCxnSpPr>
          <p:nvPr/>
        </p:nvCxnSpPr>
        <p:spPr bwMode="auto">
          <a:xfrm rot="5400000">
            <a:off x="689769" y="4923631"/>
            <a:ext cx="358775" cy="4763"/>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09590" name="AutoShape 23"/>
          <p:cNvCxnSpPr>
            <a:cxnSpLocks noChangeShapeType="1"/>
            <a:stCxn id="109578" idx="2"/>
            <a:endCxn id="109587" idx="0"/>
          </p:cNvCxnSpPr>
          <p:nvPr/>
        </p:nvCxnSpPr>
        <p:spPr bwMode="auto">
          <a:xfrm rot="16200000" flipH="1">
            <a:off x="2522538" y="4899025"/>
            <a:ext cx="403225" cy="9525"/>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09591" name="AutoShape 24"/>
          <p:cNvCxnSpPr>
            <a:cxnSpLocks noChangeShapeType="1"/>
            <a:stCxn id="109579" idx="2"/>
            <a:endCxn id="109588" idx="0"/>
          </p:cNvCxnSpPr>
          <p:nvPr/>
        </p:nvCxnSpPr>
        <p:spPr bwMode="auto">
          <a:xfrm rot="16200000" flipH="1">
            <a:off x="4419600" y="4892675"/>
            <a:ext cx="403225" cy="22225"/>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09592" name="AutoShape 25"/>
          <p:cNvCxnSpPr>
            <a:cxnSpLocks noChangeShapeType="1"/>
            <a:stCxn id="109580" idx="2"/>
            <a:endCxn id="109585" idx="0"/>
          </p:cNvCxnSpPr>
          <p:nvPr/>
        </p:nvCxnSpPr>
        <p:spPr bwMode="auto">
          <a:xfrm rot="16200000" flipH="1">
            <a:off x="7950200" y="4899025"/>
            <a:ext cx="403225" cy="9525"/>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109593" name="AutoShape 30"/>
          <p:cNvSpPr>
            <a:spLocks noChangeArrowheads="1"/>
          </p:cNvSpPr>
          <p:nvPr/>
        </p:nvSpPr>
        <p:spPr bwMode="auto">
          <a:xfrm>
            <a:off x="417513" y="2152650"/>
            <a:ext cx="1758950" cy="631825"/>
          </a:xfrm>
          <a:prstGeom prst="roundRect">
            <a:avLst>
              <a:gd name="adj" fmla="val 16667"/>
            </a:avLst>
          </a:prstGeom>
          <a:solidFill>
            <a:srgbClr val="FFFF99"/>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800"/>
              <a:t>ACC/A5XX</a:t>
            </a:r>
          </a:p>
          <a:p>
            <a:pPr algn="ctr">
              <a:spcBef>
                <a:spcPct val="0"/>
              </a:spcBef>
              <a:buClrTx/>
              <a:buSzTx/>
              <a:buFontTx/>
              <a:buNone/>
            </a:pPr>
            <a:r>
              <a:rPr lang="en-US" altLang="en-US" sz="1600" b="0"/>
              <a:t>Col B Martin</a:t>
            </a:r>
          </a:p>
        </p:txBody>
      </p:sp>
      <p:cxnSp>
        <p:nvCxnSpPr>
          <p:cNvPr id="109594" name="AutoShape 31"/>
          <p:cNvCxnSpPr>
            <a:cxnSpLocks noChangeShapeType="1"/>
            <a:stCxn id="109593" idx="2"/>
            <a:endCxn id="109574" idx="1"/>
          </p:cNvCxnSpPr>
          <p:nvPr/>
        </p:nvCxnSpPr>
        <p:spPr bwMode="auto">
          <a:xfrm rot="16200000" flipH="1">
            <a:off x="2204244" y="1877219"/>
            <a:ext cx="566738" cy="2381250"/>
          </a:xfrm>
          <a:prstGeom prst="bentConnector2">
            <a:avLst/>
          </a:prstGeom>
          <a:noFill/>
          <a:ln w="38100">
            <a:solidFill>
              <a:schemeClr val="tx1"/>
            </a:solidFill>
            <a:prstDash val="dash"/>
            <a:miter lim="800000"/>
            <a:headEnd/>
            <a:tailEnd/>
          </a:ln>
          <a:extLst>
            <a:ext uri="{909E8E84-426E-40DD-AFC4-6F175D3DCCD1}">
              <a14:hiddenFill xmlns:a14="http://schemas.microsoft.com/office/drawing/2010/main">
                <a:noFill/>
              </a14:hiddenFill>
            </a:ext>
          </a:extLst>
        </p:spPr>
      </p:cxnSp>
      <p:sp>
        <p:nvSpPr>
          <p:cNvPr id="109595" name="AutoShape 32"/>
          <p:cNvSpPr>
            <a:spLocks noChangeArrowheads="1"/>
          </p:cNvSpPr>
          <p:nvPr/>
        </p:nvSpPr>
        <p:spPr bwMode="auto">
          <a:xfrm>
            <a:off x="6848475" y="2106613"/>
            <a:ext cx="1758950" cy="631825"/>
          </a:xfrm>
          <a:prstGeom prst="roundRect">
            <a:avLst>
              <a:gd name="adj" fmla="val 16667"/>
            </a:avLst>
          </a:prstGeom>
          <a:solidFill>
            <a:srgbClr val="FFFF99"/>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800"/>
              <a:t>OO-ALC/XYZ</a:t>
            </a:r>
          </a:p>
          <a:p>
            <a:pPr algn="ctr">
              <a:spcBef>
                <a:spcPct val="0"/>
              </a:spcBef>
              <a:buClrTx/>
              <a:buSzTx/>
              <a:buFontTx/>
              <a:buNone/>
            </a:pPr>
            <a:r>
              <a:rPr lang="en-US" altLang="en-US" sz="1600" b="0"/>
              <a:t>Col Al Griggs</a:t>
            </a:r>
          </a:p>
        </p:txBody>
      </p:sp>
      <p:cxnSp>
        <p:nvCxnSpPr>
          <p:cNvPr id="109596" name="AutoShape 33"/>
          <p:cNvCxnSpPr>
            <a:cxnSpLocks noChangeShapeType="1"/>
            <a:stCxn id="109595" idx="2"/>
            <a:endCxn id="109574" idx="3"/>
          </p:cNvCxnSpPr>
          <p:nvPr/>
        </p:nvCxnSpPr>
        <p:spPr bwMode="auto">
          <a:xfrm rot="5400000">
            <a:off x="6276181" y="1899445"/>
            <a:ext cx="612775" cy="2290762"/>
          </a:xfrm>
          <a:prstGeom prst="bentConnector2">
            <a:avLst/>
          </a:prstGeom>
          <a:noFill/>
          <a:ln w="38100">
            <a:solidFill>
              <a:schemeClr val="tx1"/>
            </a:solidFill>
            <a:prstDash val="dashDot"/>
            <a:miter lim="800000"/>
            <a:headEnd/>
            <a:tailEnd/>
          </a:ln>
          <a:extLst>
            <a:ext uri="{909E8E84-426E-40DD-AFC4-6F175D3DCCD1}">
              <a14:hiddenFill xmlns:a14="http://schemas.microsoft.com/office/drawing/2010/main">
                <a:noFill/>
              </a14:hiddenFill>
            </a:ext>
          </a:extLst>
        </p:spPr>
      </p:cxnSp>
      <p:sp>
        <p:nvSpPr>
          <p:cNvPr id="109597" name="Text Box 34"/>
          <p:cNvSpPr txBox="1">
            <a:spLocks noChangeArrowheads="1"/>
          </p:cNvSpPr>
          <p:nvPr/>
        </p:nvSpPr>
        <p:spPr bwMode="auto">
          <a:xfrm>
            <a:off x="1036638" y="1768475"/>
            <a:ext cx="5794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t>User</a:t>
            </a:r>
          </a:p>
        </p:txBody>
      </p:sp>
      <p:sp>
        <p:nvSpPr>
          <p:cNvPr id="109598" name="Text Box 35"/>
          <p:cNvSpPr txBox="1">
            <a:spLocks noChangeArrowheads="1"/>
          </p:cNvSpPr>
          <p:nvPr/>
        </p:nvSpPr>
        <p:spPr bwMode="auto">
          <a:xfrm>
            <a:off x="7304088" y="1701800"/>
            <a:ext cx="685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t>Depot</a:t>
            </a:r>
          </a:p>
        </p:txBody>
      </p:sp>
      <p:sp>
        <p:nvSpPr>
          <p:cNvPr id="109599" name="AutoShape 18"/>
          <p:cNvSpPr>
            <a:spLocks noChangeArrowheads="1"/>
          </p:cNvSpPr>
          <p:nvPr/>
        </p:nvSpPr>
        <p:spPr bwMode="auto">
          <a:xfrm>
            <a:off x="5619750" y="4041775"/>
            <a:ext cx="1635125" cy="682625"/>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800"/>
              <a:t>PSM</a:t>
            </a:r>
          </a:p>
          <a:p>
            <a:pPr algn="ctr">
              <a:spcBef>
                <a:spcPct val="0"/>
              </a:spcBef>
              <a:buClrTx/>
              <a:buSzTx/>
              <a:buFontTx/>
              <a:buNone/>
            </a:pPr>
            <a:r>
              <a:rPr lang="en-US" altLang="en-US" sz="1400" b="0"/>
              <a:t>Lt. Col T. Jones</a:t>
            </a:r>
          </a:p>
        </p:txBody>
      </p:sp>
      <p:sp>
        <p:nvSpPr>
          <p:cNvPr id="109600" name="AutoShape 18"/>
          <p:cNvSpPr>
            <a:spLocks noChangeArrowheads="1"/>
          </p:cNvSpPr>
          <p:nvPr/>
        </p:nvSpPr>
        <p:spPr bwMode="auto">
          <a:xfrm>
            <a:off x="5629275" y="5118100"/>
            <a:ext cx="1654175" cy="1052513"/>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Support IPT</a:t>
            </a:r>
          </a:p>
          <a:p>
            <a:pPr algn="ctr">
              <a:spcBef>
                <a:spcPct val="0"/>
              </a:spcBef>
              <a:buClrTx/>
              <a:buSzTx/>
              <a:buFontTx/>
              <a:buNone/>
            </a:pPr>
            <a:r>
              <a:rPr lang="en-US" altLang="en-US" sz="1400" b="0"/>
              <a:t>1 Captain</a:t>
            </a:r>
          </a:p>
          <a:p>
            <a:pPr algn="ctr">
              <a:spcBef>
                <a:spcPct val="0"/>
              </a:spcBef>
              <a:buClrTx/>
              <a:buSzTx/>
              <a:buFontTx/>
              <a:buNone/>
            </a:pPr>
            <a:r>
              <a:rPr lang="en-US" altLang="en-US" sz="1400" b="0"/>
              <a:t>1 GS-12</a:t>
            </a:r>
          </a:p>
          <a:p>
            <a:pPr algn="ctr">
              <a:spcBef>
                <a:spcPct val="0"/>
              </a:spcBef>
              <a:buClrTx/>
              <a:buSzTx/>
              <a:buFontTx/>
              <a:buNone/>
            </a:pPr>
            <a:r>
              <a:rPr lang="en-US" altLang="en-US" sz="1400" b="0"/>
              <a:t>4 Contractors</a:t>
            </a:r>
          </a:p>
        </p:txBody>
      </p:sp>
      <p:cxnSp>
        <p:nvCxnSpPr>
          <p:cNvPr id="109601" name="AutoShape 24"/>
          <p:cNvCxnSpPr>
            <a:cxnSpLocks noChangeShapeType="1"/>
          </p:cNvCxnSpPr>
          <p:nvPr/>
        </p:nvCxnSpPr>
        <p:spPr bwMode="auto">
          <a:xfrm rot="16200000" flipH="1">
            <a:off x="6220619" y="4912519"/>
            <a:ext cx="403225" cy="1587"/>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109602" name="Slide Number Placeholder 37"/>
          <p:cNvSpPr>
            <a:spLocks noGrp="1"/>
          </p:cNvSpPr>
          <p:nvPr>
            <p:ph type="sldNum" sz="quarter" idx="11"/>
          </p:nvPr>
        </p:nvSpPr>
        <p:spPr>
          <a:xfrm>
            <a:off x="7597775" y="6524625"/>
            <a:ext cx="11430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92D138AC-0E73-43DF-9115-8201A4EB072E}" type="slidenum">
              <a:rPr lang="en-US" altLang="en-US" sz="1000" b="0" smtClean="0">
                <a:solidFill>
                  <a:srgbClr val="7F7F7F"/>
                </a:solidFill>
              </a:rPr>
              <a:pPr>
                <a:spcBef>
                  <a:spcPct val="0"/>
                </a:spcBef>
                <a:buClrTx/>
                <a:buSzTx/>
                <a:buFontTx/>
                <a:buNone/>
              </a:pPr>
              <a:t>40</a:t>
            </a:fld>
            <a:endParaRPr lang="en-US" altLang="en-US" sz="1000" b="0">
              <a:solidFill>
                <a:schemeClr val="bg2"/>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Number Placeholder 3"/>
          <p:cNvSpPr>
            <a:spLocks noGrp="1"/>
          </p:cNvSpPr>
          <p:nvPr>
            <p:ph type="sldNum" sz="quarter" idx="11"/>
          </p:nvPr>
        </p:nvSpPr>
        <p:spPr>
          <a:xfrm>
            <a:off x="7558088" y="6496050"/>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AB90A206-954D-45B4-BE6E-0E07D310C8F6}" type="slidenum">
              <a:rPr lang="en-US" altLang="en-US" sz="1000" b="0" smtClean="0">
                <a:solidFill>
                  <a:srgbClr val="969696"/>
                </a:solidFill>
              </a:rPr>
              <a:pPr>
                <a:spcBef>
                  <a:spcPct val="0"/>
                </a:spcBef>
                <a:buClrTx/>
                <a:buSzTx/>
                <a:buFontTx/>
                <a:buNone/>
              </a:pPr>
              <a:t>41</a:t>
            </a:fld>
            <a:endParaRPr lang="en-US" altLang="en-US" sz="1000" b="0">
              <a:solidFill>
                <a:srgbClr val="969696"/>
              </a:solidFill>
            </a:endParaRPr>
          </a:p>
        </p:txBody>
      </p:sp>
      <p:sp>
        <p:nvSpPr>
          <p:cNvPr id="111619" name="Rectangle 2"/>
          <p:cNvSpPr>
            <a:spLocks noGrp="1" noChangeArrowheads="1"/>
          </p:cNvSpPr>
          <p:nvPr>
            <p:ph type="title"/>
          </p:nvPr>
        </p:nvSpPr>
        <p:spPr>
          <a:xfrm>
            <a:off x="1890713" y="0"/>
            <a:ext cx="6916737" cy="1219200"/>
          </a:xfrm>
        </p:spPr>
        <p:txBody>
          <a:bodyPr/>
          <a:lstStyle/>
          <a:p>
            <a:r>
              <a:rPr lang="en-US" altLang="en-US"/>
              <a:t>Industrial Base Capability and International Cooperation</a:t>
            </a:r>
          </a:p>
        </p:txBody>
      </p:sp>
      <p:sp>
        <p:nvSpPr>
          <p:cNvPr id="25604" name="Rectangle 3"/>
          <p:cNvSpPr>
            <a:spLocks noGrp="1" noChangeArrowheads="1"/>
          </p:cNvSpPr>
          <p:nvPr>
            <p:ph type="body" idx="1"/>
          </p:nvPr>
        </p:nvSpPr>
        <p:spPr>
          <a:xfrm>
            <a:off x="395288" y="1255713"/>
            <a:ext cx="8353425" cy="4935537"/>
          </a:xfrm>
        </p:spPr>
        <p:txBody>
          <a:bodyPr/>
          <a:lstStyle/>
          <a:p>
            <a:pPr marL="285750" lvl="1" indent="-285750">
              <a:spcBef>
                <a:spcPct val="50000"/>
              </a:spcBef>
              <a:defRPr/>
            </a:pPr>
            <a:r>
              <a:rPr lang="en-US" sz="2200" dirty="0"/>
              <a:t>Industrial Capability</a:t>
            </a:r>
            <a:endParaRPr lang="en-US" sz="2200" b="0" dirty="0"/>
          </a:p>
          <a:p>
            <a:pPr lvl="1">
              <a:defRPr/>
            </a:pPr>
            <a:r>
              <a:rPr lang="en-US" sz="1800" b="0" dirty="0"/>
              <a:t>Address industry’s capability to design, develop, produce, support (product technology obsolescence, replacement of limited-life items, regeneration options for unique manufacturing processes, and conversion to performance specifications at the subsystems, component, and spares levels) , and, if appropriate, restart a program.  </a:t>
            </a:r>
          </a:p>
          <a:p>
            <a:pPr lvl="1">
              <a:defRPr/>
            </a:pPr>
            <a:r>
              <a:rPr lang="en-US" b="0" dirty="0"/>
              <a:t>Address the need for government action necessary to ensure a robust US Industrial and Technical base</a:t>
            </a:r>
          </a:p>
          <a:p>
            <a:pPr lvl="2">
              <a:defRPr/>
            </a:pPr>
            <a:r>
              <a:rPr lang="en-US" b="0" dirty="0"/>
              <a:t>Are new industrial base capabilities required?  US</a:t>
            </a:r>
            <a:r>
              <a:rPr lang="en-US" sz="1600" b="0" dirty="0"/>
              <a:t> </a:t>
            </a:r>
            <a:r>
              <a:rPr lang="en-US" b="0" dirty="0"/>
              <a:t>or off-shore manufacturing?</a:t>
            </a:r>
          </a:p>
          <a:p>
            <a:pPr lvl="2">
              <a:defRPr/>
            </a:pPr>
            <a:r>
              <a:rPr lang="en-US" b="0" dirty="0"/>
              <a:t>Diminishing Manufacturing Sources (DMS)</a:t>
            </a:r>
          </a:p>
          <a:p>
            <a:pPr lvl="3">
              <a:defRPr/>
            </a:pPr>
            <a:r>
              <a:rPr lang="en-US" sz="1800" b="0" dirty="0"/>
              <a:t>Do you have sufficient data and data rights for DMS?</a:t>
            </a:r>
          </a:p>
          <a:p>
            <a:pPr marL="285750" lvl="1" indent="-285750">
              <a:spcBef>
                <a:spcPct val="50000"/>
              </a:spcBef>
              <a:defRPr/>
            </a:pPr>
            <a:r>
              <a:rPr lang="en-US" sz="2200" dirty="0"/>
              <a:t>International Cooperation/Foreign Military Sales</a:t>
            </a:r>
          </a:p>
          <a:p>
            <a:pPr lvl="1">
              <a:defRPr/>
            </a:pPr>
            <a:r>
              <a:rPr lang="en-US" sz="1800" b="0" dirty="0"/>
              <a:t>Defense Exportability considered in the design of the system?</a:t>
            </a:r>
          </a:p>
        </p:txBody>
      </p:sp>
      <p:sp>
        <p:nvSpPr>
          <p:cNvPr id="111621" name="TextBox 1"/>
          <p:cNvSpPr txBox="1">
            <a:spLocks noChangeArrowheads="1"/>
          </p:cNvSpPr>
          <p:nvPr/>
        </p:nvSpPr>
        <p:spPr bwMode="auto">
          <a:xfrm>
            <a:off x="395288" y="6043613"/>
            <a:ext cx="8353425" cy="368300"/>
          </a:xfrm>
          <a:prstGeom prst="rect">
            <a:avLst/>
          </a:prstGeom>
          <a:solidFill>
            <a:srgbClr val="FFFF00"/>
          </a:solidFill>
          <a:ln w="9525">
            <a:solidFill>
              <a:schemeClr val="tx1"/>
            </a:solidFill>
            <a:miter lim="800000"/>
            <a:headEnd/>
            <a:tailEnd/>
          </a:ln>
        </p:spPr>
        <p:txBody>
          <a:bodyPr>
            <a:spAutoFit/>
          </a:bodyPr>
          <a:lstStyle>
            <a:lvl1pPr marL="342900" indent="-34290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marL="0" lvl="1" algn="ctr">
              <a:spcBef>
                <a:spcPct val="0"/>
              </a:spcBef>
              <a:buClrTx/>
              <a:buSzTx/>
              <a:buFontTx/>
              <a:buNone/>
            </a:pPr>
            <a:r>
              <a:rPr lang="en-US" altLang="en-US" sz="1800" b="0"/>
              <a:t>See Notes section to address these topics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Number Placeholder 3"/>
          <p:cNvSpPr>
            <a:spLocks noGrp="1"/>
          </p:cNvSpPr>
          <p:nvPr>
            <p:ph type="sldNum" sz="quarter" idx="11"/>
          </p:nvPr>
        </p:nvSpPr>
        <p:spPr>
          <a:xfrm>
            <a:off x="7534275" y="6505575"/>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B7448C5E-9E5E-4B9B-9505-E162848249AC}" type="slidenum">
              <a:rPr lang="en-US" altLang="en-US" sz="1000" b="0" smtClean="0">
                <a:solidFill>
                  <a:srgbClr val="969696"/>
                </a:solidFill>
              </a:rPr>
              <a:pPr>
                <a:spcBef>
                  <a:spcPct val="0"/>
                </a:spcBef>
                <a:buClrTx/>
                <a:buSzTx/>
                <a:buFontTx/>
                <a:buNone/>
              </a:pPr>
              <a:t>42</a:t>
            </a:fld>
            <a:endParaRPr lang="en-US" altLang="en-US" sz="1000" b="0">
              <a:solidFill>
                <a:srgbClr val="969696"/>
              </a:solidFill>
            </a:endParaRPr>
          </a:p>
        </p:txBody>
      </p:sp>
      <p:sp>
        <p:nvSpPr>
          <p:cNvPr id="113667" name="Rectangle 2"/>
          <p:cNvSpPr>
            <a:spLocks noGrp="1" noChangeArrowheads="1"/>
          </p:cNvSpPr>
          <p:nvPr>
            <p:ph type="title"/>
          </p:nvPr>
        </p:nvSpPr>
        <p:spPr>
          <a:xfrm>
            <a:off x="1790700" y="152400"/>
            <a:ext cx="6934200" cy="914400"/>
          </a:xfrm>
        </p:spPr>
        <p:txBody>
          <a:bodyPr/>
          <a:lstStyle/>
          <a:p>
            <a:r>
              <a:rPr lang="en-US" altLang="en-US" sz="3200"/>
              <a:t>Additional Acquisition  Topics</a:t>
            </a:r>
            <a:br>
              <a:rPr lang="en-US" altLang="en-US" sz="3200"/>
            </a:br>
            <a:r>
              <a:rPr lang="en-US" altLang="en-US" sz="2000"/>
              <a:t>(if not addressed elsewhere)</a:t>
            </a:r>
          </a:p>
        </p:txBody>
      </p:sp>
      <p:sp>
        <p:nvSpPr>
          <p:cNvPr id="557059" name="Rectangle 3"/>
          <p:cNvSpPr>
            <a:spLocks noGrp="1" noChangeArrowheads="1"/>
          </p:cNvSpPr>
          <p:nvPr>
            <p:ph type="body" idx="1"/>
          </p:nvPr>
        </p:nvSpPr>
        <p:spPr>
          <a:xfrm>
            <a:off x="401638" y="1439863"/>
            <a:ext cx="8351837" cy="4737100"/>
          </a:xfrm>
        </p:spPr>
        <p:txBody>
          <a:bodyPr/>
          <a:lstStyle/>
          <a:p>
            <a:pPr>
              <a:spcBef>
                <a:spcPts val="0"/>
              </a:spcBef>
              <a:defRPr/>
            </a:pPr>
            <a:r>
              <a:rPr lang="en-US" sz="1500" b="0" dirty="0"/>
              <a:t>Program Protection Planning</a:t>
            </a:r>
          </a:p>
          <a:p>
            <a:pPr lvl="1">
              <a:spcBef>
                <a:spcPts val="0"/>
              </a:spcBef>
              <a:defRPr/>
            </a:pPr>
            <a:r>
              <a:rPr lang="en-US" sz="1500" b="0" dirty="0"/>
              <a:t>Anti-Tamper</a:t>
            </a:r>
          </a:p>
          <a:p>
            <a:pPr lvl="1">
              <a:spcBef>
                <a:spcPts val="0"/>
              </a:spcBef>
              <a:defRPr/>
            </a:pPr>
            <a:r>
              <a:rPr lang="en-US" sz="1500" b="0" i="1" dirty="0"/>
              <a:t>Protection of Critical Program Information</a:t>
            </a:r>
            <a:endParaRPr lang="en-US" sz="1500" b="0" dirty="0"/>
          </a:p>
          <a:p>
            <a:pPr>
              <a:spcBef>
                <a:spcPts val="0"/>
              </a:spcBef>
              <a:defRPr/>
            </a:pPr>
            <a:r>
              <a:rPr lang="en-US" sz="1500" b="0" dirty="0"/>
              <a:t>Information Assurance </a:t>
            </a:r>
          </a:p>
          <a:p>
            <a:pPr>
              <a:spcBef>
                <a:spcPts val="0"/>
              </a:spcBef>
              <a:defRPr/>
            </a:pPr>
            <a:r>
              <a:rPr lang="en-US" sz="1500" b="0" dirty="0">
                <a:cs typeface="Times New Roman" pitchFamily="18" charset="0"/>
              </a:rPr>
              <a:t>Trusted Foundry</a:t>
            </a:r>
          </a:p>
          <a:p>
            <a:pPr>
              <a:spcBef>
                <a:spcPts val="0"/>
              </a:spcBef>
              <a:defRPr/>
            </a:pPr>
            <a:r>
              <a:rPr lang="en-US" sz="1500" b="0" dirty="0"/>
              <a:t>Clinger Cohen Act Certification progress (CCA)</a:t>
            </a:r>
          </a:p>
          <a:p>
            <a:pPr>
              <a:spcBef>
                <a:spcPts val="0"/>
              </a:spcBef>
              <a:defRPr/>
            </a:pPr>
            <a:r>
              <a:rPr lang="en-US" sz="1500" b="0" dirty="0"/>
              <a:t>Environmental &amp; Manufacturing/Quality Engineering	</a:t>
            </a:r>
          </a:p>
          <a:p>
            <a:pPr>
              <a:spcBef>
                <a:spcPts val="0"/>
              </a:spcBef>
              <a:defRPr/>
            </a:pPr>
            <a:r>
              <a:rPr lang="en-US" sz="1500" b="0" dirty="0">
                <a:cs typeface="Arial" charset="0"/>
              </a:rPr>
              <a:t>Interdependencies/Interoperability					</a:t>
            </a:r>
          </a:p>
          <a:p>
            <a:pPr>
              <a:spcBef>
                <a:spcPts val="0"/>
              </a:spcBef>
              <a:defRPr/>
            </a:pPr>
            <a:r>
              <a:rPr lang="en-US" sz="1500" b="0" dirty="0"/>
              <a:t>Information Technology		</a:t>
            </a:r>
            <a:endParaRPr lang="en-US" sz="1500" b="0" dirty="0">
              <a:cs typeface="Arial" charset="0"/>
            </a:endParaRPr>
          </a:p>
          <a:p>
            <a:pPr>
              <a:spcBef>
                <a:spcPts val="0"/>
              </a:spcBef>
              <a:defRPr/>
            </a:pPr>
            <a:r>
              <a:rPr lang="en-US" sz="1500" b="0" dirty="0"/>
              <a:t>Human Systems Integration 		 </a:t>
            </a:r>
          </a:p>
          <a:p>
            <a:pPr>
              <a:spcBef>
                <a:spcPts val="0"/>
              </a:spcBef>
              <a:defRPr/>
            </a:pPr>
            <a:r>
              <a:rPr lang="en-US" sz="1500" b="0" dirty="0"/>
              <a:t>Environment, Safety, Occupational Health	 </a:t>
            </a:r>
          </a:p>
          <a:p>
            <a:pPr>
              <a:spcBef>
                <a:spcPts val="0"/>
              </a:spcBef>
              <a:defRPr/>
            </a:pPr>
            <a:r>
              <a:rPr lang="en-US" sz="1500" b="0" dirty="0"/>
              <a:t>Spectrum Management/Supportability	</a:t>
            </a:r>
          </a:p>
          <a:p>
            <a:pPr>
              <a:spcBef>
                <a:spcPts val="0"/>
              </a:spcBef>
              <a:defRPr/>
            </a:pPr>
            <a:r>
              <a:rPr lang="en-US" sz="1500" b="0" dirty="0"/>
              <a:t>Integrated Digital Environment Management (</a:t>
            </a:r>
            <a:r>
              <a:rPr lang="en-US" sz="1200" b="0" dirty="0"/>
              <a:t>may address in the data rights section)</a:t>
            </a:r>
          </a:p>
          <a:p>
            <a:pPr>
              <a:spcBef>
                <a:spcPts val="0"/>
              </a:spcBef>
              <a:defRPr/>
            </a:pPr>
            <a:r>
              <a:rPr lang="en-US" sz="1500" b="0" dirty="0"/>
              <a:t>Government Furnished Equipment/Property	</a:t>
            </a:r>
          </a:p>
          <a:p>
            <a:pPr>
              <a:spcBef>
                <a:spcPts val="0"/>
              </a:spcBef>
              <a:defRPr/>
            </a:pPr>
            <a:r>
              <a:rPr lang="en-US" sz="1500" b="0" dirty="0"/>
              <a:t>Modeling and Simulation		</a:t>
            </a:r>
          </a:p>
          <a:p>
            <a:pPr>
              <a:spcBef>
                <a:spcPts val="0"/>
              </a:spcBef>
              <a:defRPr/>
            </a:pPr>
            <a:r>
              <a:rPr lang="en-US" sz="1500" b="0" dirty="0">
                <a:cs typeface="Times New Roman" pitchFamily="18" charset="0"/>
              </a:rPr>
              <a:t>Corrosion Control</a:t>
            </a:r>
          </a:p>
          <a:p>
            <a:pPr>
              <a:spcBef>
                <a:spcPts val="0"/>
              </a:spcBef>
              <a:defRPr/>
            </a:pPr>
            <a:r>
              <a:rPr lang="en-US" sz="1500" b="0" dirty="0">
                <a:cs typeface="Times New Roman" pitchFamily="18" charset="0"/>
              </a:rPr>
              <a:t>Intelligence Mission Data (IMD)			 			</a:t>
            </a:r>
            <a:r>
              <a:rPr lang="en-US" sz="1350" b="0" dirty="0">
                <a:cs typeface="Times New Roman" pitchFamily="18" charset="0"/>
              </a:rPr>
              <a:t>			</a:t>
            </a:r>
            <a:endParaRPr lang="en-US" sz="1350" b="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1049338" y="182563"/>
            <a:ext cx="7772400" cy="814387"/>
          </a:xfrm>
        </p:spPr>
        <p:txBody>
          <a:bodyPr/>
          <a:lstStyle/>
          <a:p>
            <a:r>
              <a:rPr lang="en-US" altLang="en-US"/>
              <a:t>Technology Readiness</a:t>
            </a:r>
          </a:p>
        </p:txBody>
      </p:sp>
      <p:graphicFrame>
        <p:nvGraphicFramePr>
          <p:cNvPr id="1063939" name="Group 3"/>
          <p:cNvGraphicFramePr>
            <a:graphicFrameLocks noGrp="1"/>
          </p:cNvGraphicFramePr>
          <p:nvPr>
            <p:ph idx="1"/>
          </p:nvPr>
        </p:nvGraphicFramePr>
        <p:xfrm>
          <a:off x="231775" y="1163638"/>
          <a:ext cx="5492750" cy="5040314"/>
        </p:xfrm>
        <a:graphic>
          <a:graphicData uri="http://schemas.openxmlformats.org/drawingml/2006/table">
            <a:tbl>
              <a:tblPr/>
              <a:tblGrid>
                <a:gridCol w="3360738">
                  <a:extLst>
                    <a:ext uri="{9D8B030D-6E8A-4147-A177-3AD203B41FA5}">
                      <a16:colId xmlns:a16="http://schemas.microsoft.com/office/drawing/2014/main" val="20000"/>
                    </a:ext>
                  </a:extLst>
                </a:gridCol>
                <a:gridCol w="601662">
                  <a:extLst>
                    <a:ext uri="{9D8B030D-6E8A-4147-A177-3AD203B41FA5}">
                      <a16:colId xmlns:a16="http://schemas.microsoft.com/office/drawing/2014/main" val="20001"/>
                    </a:ext>
                  </a:extLst>
                </a:gridCol>
                <a:gridCol w="773113">
                  <a:extLst>
                    <a:ext uri="{9D8B030D-6E8A-4147-A177-3AD203B41FA5}">
                      <a16:colId xmlns:a16="http://schemas.microsoft.com/office/drawing/2014/main" val="20002"/>
                    </a:ext>
                  </a:extLst>
                </a:gridCol>
                <a:gridCol w="757237">
                  <a:extLst>
                    <a:ext uri="{9D8B030D-6E8A-4147-A177-3AD203B41FA5}">
                      <a16:colId xmlns:a16="http://schemas.microsoft.com/office/drawing/2014/main" val="20003"/>
                    </a:ext>
                  </a:extLst>
                </a:gridCol>
              </a:tblGrid>
              <a:tr h="304792">
                <a:tc>
                  <a:txBody>
                    <a:bodyPr/>
                    <a:lstStyle/>
                    <a:p>
                      <a:pPr marL="0" marR="0" lvl="0" indent="0" algn="l" defTabSz="914400" rtl="0" eaLnBrk="0" fontAlgn="b" latinLnBrk="0" hangingPunct="0">
                        <a:lnSpc>
                          <a:spcPct val="100000"/>
                        </a:lnSpc>
                        <a:spcBef>
                          <a:spcPct val="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bg1"/>
                          </a:solidFill>
                          <a:effectLst/>
                          <a:latin typeface="Arial" charset="0"/>
                          <a:cs typeface="Arial" charset="0"/>
                        </a:rPr>
                        <a:t>Critical Technology Element</a:t>
                      </a:r>
                      <a:endParaRPr kumimoji="0" lang="en-US" sz="14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0" fontAlgn="b" latinLnBrk="0" hangingPunct="0">
                        <a:lnSpc>
                          <a:spcPct val="100000"/>
                        </a:lnSpc>
                        <a:spcBef>
                          <a:spcPct val="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bg1"/>
                          </a:solidFill>
                          <a:effectLst/>
                          <a:latin typeface="Arial" charset="0"/>
                          <a:cs typeface="Arial" charset="0"/>
                        </a:rPr>
                        <a:t> </a:t>
                      </a:r>
                      <a:r>
                        <a:rPr kumimoji="0" lang="en-US" sz="1400" b="1" i="0" u="none" strike="noStrike" cap="none" normalizeH="0" baseline="0" dirty="0">
                          <a:ln>
                            <a:noFill/>
                          </a:ln>
                          <a:solidFill>
                            <a:schemeClr val="bg1"/>
                          </a:solidFill>
                          <a:effectLst/>
                          <a:latin typeface="Arial" charset="0"/>
                        </a:rPr>
                        <a:t>TRL</a:t>
                      </a:r>
                    </a:p>
                  </a:txBody>
                  <a:tcPr marT="45716" marB="45716"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0" fontAlgn="b" latinLnBrk="0" hangingPunct="0">
                        <a:lnSpc>
                          <a:spcPct val="100000"/>
                        </a:lnSpc>
                        <a:spcBef>
                          <a:spcPct val="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bg1"/>
                          </a:solidFill>
                          <a:effectLst/>
                          <a:latin typeface="Arial" charset="0"/>
                          <a:cs typeface="Arial" charset="0"/>
                        </a:rPr>
                        <a:t>Incr 1 </a:t>
                      </a:r>
                      <a:endParaRPr kumimoji="0" lang="en-US" sz="14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0" fontAlgn="b" latinLnBrk="0" hangingPunct="0">
                        <a:lnSpc>
                          <a:spcPct val="100000"/>
                        </a:lnSpc>
                        <a:spcBef>
                          <a:spcPct val="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bg1"/>
                          </a:solidFill>
                          <a:effectLst/>
                          <a:latin typeface="Arial" charset="0"/>
                          <a:cs typeface="Arial" charset="0"/>
                        </a:rPr>
                        <a:t>Incr 2 </a:t>
                      </a:r>
                      <a:endParaRPr kumimoji="0" lang="en-US" sz="14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30000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bg1"/>
                          </a:solidFill>
                          <a:effectLst/>
                          <a:latin typeface="Arial" charset="0"/>
                          <a:cs typeface="Arial" charset="0"/>
                        </a:rPr>
                        <a:t>9</a:t>
                      </a:r>
                      <a:endParaRPr kumimoji="0" lang="en-US" sz="12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6024">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cs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6</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000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bg1"/>
                          </a:solidFill>
                          <a:effectLst/>
                          <a:latin typeface="Arial" charset="0"/>
                          <a:cs typeface="Arial" charset="0"/>
                        </a:rPr>
                        <a:t>9</a:t>
                      </a:r>
                      <a:endParaRPr kumimoji="0" lang="en-US" sz="12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000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bg1"/>
                          </a:solidFill>
                          <a:effectLst/>
                          <a:latin typeface="Arial" charset="0"/>
                          <a:cs typeface="Arial" charset="0"/>
                        </a:rPr>
                        <a:t>8</a:t>
                      </a:r>
                      <a:endParaRPr kumimoji="0" lang="en-US" sz="12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000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bg1"/>
                          </a:solidFill>
                          <a:effectLst/>
                          <a:latin typeface="Arial" charset="0"/>
                          <a:cs typeface="Arial" charset="0"/>
                        </a:rPr>
                        <a:t>9</a:t>
                      </a:r>
                      <a:endParaRPr kumimoji="0" lang="en-US" sz="12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0000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bg1"/>
                          </a:solidFill>
                          <a:effectLst/>
                          <a:latin typeface="Arial" charset="0"/>
                          <a:cs typeface="Arial" charset="0"/>
                        </a:rPr>
                        <a:t>9</a:t>
                      </a:r>
                      <a:endParaRPr kumimoji="0" lang="en-US" sz="12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01596">
                <a:tc gridSpan="4">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300009">
                <a:tc>
                  <a:txBody>
                    <a:bodyPr/>
                    <a:lstStyle/>
                    <a:p>
                      <a:pPr marL="0" marR="0" lvl="0" indent="22860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cs typeface="Arial" charset="0"/>
                        </a:rPr>
                        <a:t> </a:t>
                      </a: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7</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76198">
                <a:tc>
                  <a:txBody>
                    <a:bodyPr/>
                    <a:lstStyle/>
                    <a:p>
                      <a:pPr marL="22860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bg1"/>
                          </a:solidFill>
                          <a:effectLst/>
                          <a:latin typeface="Arial" charset="0"/>
                          <a:cs typeface="Arial" charset="0"/>
                        </a:rPr>
                        <a:t>5</a:t>
                      </a:r>
                      <a:endParaRPr kumimoji="0" lang="en-US" sz="12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00009">
                <a:tc>
                  <a:txBody>
                    <a:bodyPr/>
                    <a:lstStyle/>
                    <a:p>
                      <a:pPr marL="0" marR="0" lvl="0" indent="22860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cs typeface="Arial" charset="0"/>
                        </a:rPr>
                        <a:t> </a:t>
                      </a: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6</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0000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6</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0000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bg1"/>
                          </a:solidFill>
                          <a:effectLst/>
                          <a:latin typeface="Arial" charset="0"/>
                          <a:cs typeface="Arial" charset="0"/>
                        </a:rPr>
                        <a:t>9</a:t>
                      </a:r>
                      <a:endParaRPr kumimoji="0" lang="en-US" sz="12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01596">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cs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6</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0000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bg1"/>
                          </a:solidFill>
                          <a:effectLst/>
                          <a:latin typeface="Arial" charset="0"/>
                          <a:cs typeface="Arial" charset="0"/>
                        </a:rPr>
                        <a:t>9</a:t>
                      </a:r>
                      <a:endParaRPr kumimoji="0" lang="en-US" sz="12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30000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bg1"/>
                          </a:solidFill>
                          <a:effectLst/>
                          <a:latin typeface="Arial" charset="0"/>
                          <a:cs typeface="Arial" charset="0"/>
                        </a:rPr>
                        <a:t>8</a:t>
                      </a:r>
                      <a:endParaRPr kumimoji="0" lang="en-US" sz="12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30000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bg1"/>
                          </a:solidFill>
                          <a:effectLst/>
                          <a:latin typeface="Arial" charset="0"/>
                          <a:cs typeface="Arial" charset="0"/>
                        </a:rPr>
                        <a:t>8</a:t>
                      </a:r>
                      <a:endParaRPr kumimoji="0" lang="en-US" sz="12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bl>
          </a:graphicData>
        </a:graphic>
      </p:graphicFrame>
      <p:grpSp>
        <p:nvGrpSpPr>
          <p:cNvPr id="115810" name="Group 98"/>
          <p:cNvGrpSpPr>
            <a:grpSpLocks/>
          </p:cNvGrpSpPr>
          <p:nvPr/>
        </p:nvGrpSpPr>
        <p:grpSpPr bwMode="auto">
          <a:xfrm>
            <a:off x="5878513" y="1163638"/>
            <a:ext cx="3035300" cy="5454650"/>
            <a:chOff x="3703" y="660"/>
            <a:chExt cx="1912" cy="3436"/>
          </a:xfrm>
        </p:grpSpPr>
        <p:grpSp>
          <p:nvGrpSpPr>
            <p:cNvPr id="115814" name="Group 99"/>
            <p:cNvGrpSpPr>
              <a:grpSpLocks/>
            </p:cNvGrpSpPr>
            <p:nvPr/>
          </p:nvGrpSpPr>
          <p:grpSpPr bwMode="auto">
            <a:xfrm>
              <a:off x="3703" y="998"/>
              <a:ext cx="1912" cy="3000"/>
              <a:chOff x="3848" y="950"/>
              <a:chExt cx="1912" cy="3000"/>
            </a:xfrm>
          </p:grpSpPr>
          <p:sp>
            <p:nvSpPr>
              <p:cNvPr id="115816" name="Rectangle 100"/>
              <p:cNvSpPr>
                <a:spLocks noChangeArrowheads="1"/>
              </p:cNvSpPr>
              <p:nvPr/>
            </p:nvSpPr>
            <p:spPr bwMode="auto">
              <a:xfrm>
                <a:off x="3848" y="2378"/>
                <a:ext cx="1912" cy="1572"/>
              </a:xfrm>
              <a:prstGeom prst="rect">
                <a:avLst/>
              </a:prstGeom>
              <a:solidFill>
                <a:srgbClr val="CC3300"/>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115817" name="Rectangle 101"/>
              <p:cNvSpPr>
                <a:spLocks noChangeArrowheads="1"/>
              </p:cNvSpPr>
              <p:nvPr/>
            </p:nvSpPr>
            <p:spPr bwMode="auto">
              <a:xfrm>
                <a:off x="3848" y="1700"/>
                <a:ext cx="1912" cy="678"/>
              </a:xfrm>
              <a:prstGeom prst="rect">
                <a:avLst/>
              </a:prstGeom>
              <a:solidFill>
                <a:srgbClr val="FFFF00"/>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115818" name="Rectangle 102"/>
              <p:cNvSpPr>
                <a:spLocks noChangeArrowheads="1"/>
              </p:cNvSpPr>
              <p:nvPr/>
            </p:nvSpPr>
            <p:spPr bwMode="auto">
              <a:xfrm>
                <a:off x="3848" y="950"/>
                <a:ext cx="1912" cy="750"/>
              </a:xfrm>
              <a:prstGeom prst="rect">
                <a:avLst/>
              </a:prstGeom>
              <a:solidFill>
                <a:srgbClr val="008000"/>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115815" name="Rectangle 103"/>
            <p:cNvSpPr>
              <a:spLocks noChangeArrowheads="1"/>
            </p:cNvSpPr>
            <p:nvPr/>
          </p:nvSpPr>
          <p:spPr bwMode="auto">
            <a:xfrm>
              <a:off x="3751" y="660"/>
              <a:ext cx="1864" cy="3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71450" indent="-17145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600" i="1" u="sng">
                  <a:solidFill>
                    <a:srgbClr val="151C77"/>
                  </a:solidFill>
                </a:rPr>
                <a:t>Technology Readiness Levels </a:t>
              </a:r>
              <a:r>
                <a:rPr lang="en-US" altLang="en-US" sz="1200" i="1" u="sng">
                  <a:solidFill>
                    <a:srgbClr val="151C77"/>
                  </a:solidFill>
                </a:rPr>
                <a:t>(TRL)</a:t>
              </a:r>
            </a:p>
            <a:p>
              <a:pPr algn="ctr" eaLnBrk="1" hangingPunct="1">
                <a:spcBef>
                  <a:spcPct val="0"/>
                </a:spcBef>
                <a:buClrTx/>
                <a:buSzTx/>
                <a:buFontTx/>
                <a:buNone/>
              </a:pPr>
              <a:endParaRPr lang="en-US" altLang="en-US" sz="1200" u="sng"/>
            </a:p>
            <a:p>
              <a:pPr algn="ctr" eaLnBrk="1" hangingPunct="1">
                <a:spcBef>
                  <a:spcPct val="25000"/>
                </a:spcBef>
                <a:spcAft>
                  <a:spcPct val="25000"/>
                </a:spcAft>
                <a:buClrTx/>
                <a:buSzTx/>
                <a:buFontTx/>
                <a:buNone/>
              </a:pPr>
              <a:r>
                <a:rPr lang="en-US" altLang="en-US" sz="1200">
                  <a:solidFill>
                    <a:schemeClr val="bg1"/>
                  </a:solidFill>
                </a:rPr>
                <a:t>9.  Actual system “flight proven” through successful mission operations</a:t>
              </a:r>
            </a:p>
            <a:p>
              <a:pPr algn="ctr" eaLnBrk="1" hangingPunct="1">
                <a:spcBef>
                  <a:spcPct val="25000"/>
                </a:spcBef>
                <a:spcAft>
                  <a:spcPct val="25000"/>
                </a:spcAft>
                <a:buClrTx/>
                <a:buSzTx/>
                <a:buFontTx/>
                <a:buNone/>
              </a:pPr>
              <a:r>
                <a:rPr lang="en-US" altLang="en-US" sz="1200">
                  <a:solidFill>
                    <a:schemeClr val="bg1"/>
                  </a:solidFill>
                </a:rPr>
                <a:t>8. Actual system completed and “flight qualified” through test and demo</a:t>
              </a:r>
              <a:r>
                <a:rPr lang="en-US" altLang="en-US" sz="1200" b="0"/>
                <a:t> </a:t>
              </a:r>
            </a:p>
            <a:p>
              <a:pPr algn="ctr" eaLnBrk="1" hangingPunct="1">
                <a:spcBef>
                  <a:spcPct val="25000"/>
                </a:spcBef>
                <a:spcAft>
                  <a:spcPct val="25000"/>
                </a:spcAft>
                <a:buClrTx/>
                <a:buSzTx/>
                <a:buFontTx/>
                <a:buNone/>
              </a:pPr>
              <a:r>
                <a:rPr lang="en-US" altLang="en-US" sz="1200"/>
                <a:t>7. System prototype demonstration in a operational environment</a:t>
              </a:r>
            </a:p>
            <a:p>
              <a:pPr algn="ctr" eaLnBrk="1" hangingPunct="1">
                <a:spcBef>
                  <a:spcPct val="25000"/>
                </a:spcBef>
                <a:spcAft>
                  <a:spcPct val="25000"/>
                </a:spcAft>
                <a:buClrTx/>
                <a:buSzTx/>
                <a:buFontTx/>
                <a:buNone/>
              </a:pPr>
              <a:r>
                <a:rPr lang="en-US" altLang="en-US" sz="1200"/>
                <a:t>6. System/subsystem model or prototype demonstration in a relevant environment</a:t>
              </a:r>
              <a:r>
                <a:rPr lang="en-US" altLang="en-US" sz="1200" b="0"/>
                <a:t> </a:t>
              </a:r>
            </a:p>
            <a:p>
              <a:pPr algn="ctr" eaLnBrk="1" hangingPunct="1">
                <a:spcBef>
                  <a:spcPct val="25000"/>
                </a:spcBef>
                <a:spcAft>
                  <a:spcPct val="25000"/>
                </a:spcAft>
                <a:buClrTx/>
                <a:buSzTx/>
                <a:buFontTx/>
                <a:buNone/>
              </a:pPr>
              <a:r>
                <a:rPr lang="en-US" altLang="en-US" sz="1200">
                  <a:solidFill>
                    <a:schemeClr val="bg1"/>
                  </a:solidFill>
                </a:rPr>
                <a:t>5. Component and/or breadboard validation in relevant environment</a:t>
              </a:r>
            </a:p>
            <a:p>
              <a:pPr algn="ctr" eaLnBrk="1" hangingPunct="1">
                <a:spcBef>
                  <a:spcPct val="25000"/>
                </a:spcBef>
                <a:spcAft>
                  <a:spcPct val="25000"/>
                </a:spcAft>
                <a:buClrTx/>
                <a:buSzTx/>
                <a:buFontTx/>
                <a:buNone/>
              </a:pPr>
              <a:r>
                <a:rPr lang="en-US" altLang="en-US" sz="1200">
                  <a:solidFill>
                    <a:schemeClr val="bg1"/>
                  </a:solidFill>
                </a:rPr>
                <a:t>4.  Component and/or breadboard validation in laboratory environment</a:t>
              </a:r>
              <a:endParaRPr lang="en-US" altLang="en-US" sz="1200" b="0">
                <a:solidFill>
                  <a:schemeClr val="bg1"/>
                </a:solidFill>
              </a:endParaRPr>
            </a:p>
            <a:p>
              <a:pPr algn="ctr" eaLnBrk="1" hangingPunct="1">
                <a:spcBef>
                  <a:spcPct val="25000"/>
                </a:spcBef>
                <a:spcAft>
                  <a:spcPct val="25000"/>
                </a:spcAft>
                <a:buClrTx/>
                <a:buSzTx/>
                <a:buFontTx/>
                <a:buNone/>
              </a:pPr>
              <a:r>
                <a:rPr lang="en-US" altLang="en-US" sz="1200">
                  <a:solidFill>
                    <a:schemeClr val="bg1"/>
                  </a:solidFill>
                </a:rPr>
                <a:t>3. Analytical and experimental critical function and/or characteristic proof-of-concept</a:t>
              </a:r>
            </a:p>
            <a:p>
              <a:pPr algn="ctr" eaLnBrk="1" hangingPunct="1">
                <a:spcBef>
                  <a:spcPct val="25000"/>
                </a:spcBef>
                <a:spcAft>
                  <a:spcPct val="25000"/>
                </a:spcAft>
                <a:buClrTx/>
                <a:buSzTx/>
                <a:buFontTx/>
                <a:buNone/>
              </a:pPr>
              <a:r>
                <a:rPr lang="en-US" altLang="en-US" sz="1200">
                  <a:solidFill>
                    <a:schemeClr val="bg1"/>
                  </a:solidFill>
                </a:rPr>
                <a:t>2. Technology concept and/or application formulated</a:t>
              </a:r>
            </a:p>
            <a:p>
              <a:pPr algn="ctr" eaLnBrk="1" hangingPunct="1">
                <a:spcBef>
                  <a:spcPct val="25000"/>
                </a:spcBef>
                <a:spcAft>
                  <a:spcPct val="25000"/>
                </a:spcAft>
                <a:buClrTx/>
                <a:buSzTx/>
                <a:buFontTx/>
                <a:buNone/>
              </a:pPr>
              <a:r>
                <a:rPr lang="en-US" altLang="en-US" sz="1200">
                  <a:solidFill>
                    <a:schemeClr val="bg1"/>
                  </a:solidFill>
                </a:rPr>
                <a:t>1. Basic principles observed and reported</a:t>
              </a:r>
              <a:endParaRPr lang="en-US" altLang="en-US" sz="1200" b="0">
                <a:solidFill>
                  <a:schemeClr val="bg1"/>
                </a:solidFill>
              </a:endParaRPr>
            </a:p>
            <a:p>
              <a:pPr algn="ctr" eaLnBrk="1" hangingPunct="1">
                <a:spcBef>
                  <a:spcPct val="0"/>
                </a:spcBef>
                <a:buClrTx/>
                <a:buSzTx/>
                <a:buFontTx/>
                <a:buNone/>
              </a:pPr>
              <a:r>
                <a:rPr lang="en-US" altLang="en-US" sz="1200">
                  <a:solidFill>
                    <a:srgbClr val="00279F"/>
                  </a:solidFill>
                </a:rPr>
                <a:t> </a:t>
              </a:r>
            </a:p>
          </p:txBody>
        </p:sp>
      </p:grpSp>
      <p:sp>
        <p:nvSpPr>
          <p:cNvPr id="115811" name="Slide Number Placeholder 11"/>
          <p:cNvSpPr>
            <a:spLocks noGrp="1"/>
          </p:cNvSpPr>
          <p:nvPr>
            <p:ph type="sldNum" sz="quarter" idx="10"/>
          </p:nvPr>
        </p:nvSpPr>
        <p:spPr>
          <a:xfrm>
            <a:off x="7616825" y="6524625"/>
            <a:ext cx="11430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72138A74-F51D-4DA1-9FE1-0D327728A057}" type="slidenum">
              <a:rPr lang="en-US" altLang="en-US" sz="1000" b="0" smtClean="0">
                <a:solidFill>
                  <a:srgbClr val="7F7F7F"/>
                </a:solidFill>
              </a:rPr>
              <a:pPr>
                <a:spcBef>
                  <a:spcPct val="0"/>
                </a:spcBef>
                <a:buClrTx/>
                <a:buSzTx/>
                <a:buFontTx/>
                <a:buNone/>
              </a:pPr>
              <a:t>43</a:t>
            </a:fld>
            <a:endParaRPr lang="en-US" altLang="en-US" sz="1000" b="0">
              <a:solidFill>
                <a:srgbClr val="7F7F7F"/>
              </a:solidFill>
            </a:endParaRPr>
          </a:p>
        </p:txBody>
      </p:sp>
      <p:sp>
        <p:nvSpPr>
          <p:cNvPr id="13" name="Rectangle 12"/>
          <p:cNvSpPr/>
          <p:nvPr/>
        </p:nvSpPr>
        <p:spPr>
          <a:xfrm>
            <a:off x="171699" y="478783"/>
            <a:ext cx="2828017" cy="584775"/>
          </a:xfrm>
          <a:prstGeom prst="rect">
            <a:avLst/>
          </a:prstGeom>
          <a:noFill/>
        </p:spPr>
        <p:txBody>
          <a:bodyPr wrap="none">
            <a:spAutoFit/>
          </a:bodyPr>
          <a:lstStyle/>
          <a:p>
            <a:pPr algn="ctr">
              <a:defRPr/>
            </a:pPr>
            <a:r>
              <a:rPr lang="en-US" sz="32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Sample Chart</a:t>
            </a:r>
          </a:p>
        </p:txBody>
      </p:sp>
      <p:sp>
        <p:nvSpPr>
          <p:cNvPr id="115813" name="Text Box 6"/>
          <p:cNvSpPr txBox="1">
            <a:spLocks noChangeArrowheads="1"/>
          </p:cNvSpPr>
          <p:nvPr/>
        </p:nvSpPr>
        <p:spPr bwMode="auto">
          <a:xfrm>
            <a:off x="2714625" y="6397625"/>
            <a:ext cx="2305050" cy="396875"/>
          </a:xfrm>
          <a:prstGeom prst="rect">
            <a:avLst/>
          </a:prstGeom>
          <a:solidFill>
            <a:srgbClr val="FF0000"/>
          </a:solidFill>
          <a:ln w="34925">
            <a:solidFill>
              <a:schemeClr val="tx1"/>
            </a:solidFill>
            <a:miter lim="800000"/>
            <a:headEnd type="none" w="sm" len="sm"/>
            <a:tailEnd type="none" w="sm" len="sm"/>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90000"/>
              </a:lnSpc>
              <a:spcBef>
                <a:spcPct val="20000"/>
              </a:spcBef>
              <a:buFont typeface="Wingdings" panose="05000000000000000000" pitchFamily="2" charset="2"/>
              <a:buNone/>
            </a:pPr>
            <a:r>
              <a:rPr lang="en-US" altLang="en-US" sz="2200">
                <a:solidFill>
                  <a:schemeClr val="bg1"/>
                </a:solidFill>
              </a:rPr>
              <a:t>See Notes Page</a:t>
            </a:r>
            <a:endParaRPr lang="en-US" altLang="en-US" sz="2200" b="0">
              <a:solidFill>
                <a:schemeClr val="bg1"/>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4" name="Line 726"/>
          <p:cNvSpPr>
            <a:spLocks noChangeShapeType="1"/>
          </p:cNvSpPr>
          <p:nvPr/>
        </p:nvSpPr>
        <p:spPr bwMode="auto">
          <a:xfrm flipV="1">
            <a:off x="1219200" y="4191000"/>
            <a:ext cx="3276600" cy="6350"/>
          </a:xfrm>
          <a:prstGeom prst="line">
            <a:avLst/>
          </a:prstGeom>
          <a:noFill/>
          <a:ln w="25400">
            <a:solidFill>
              <a:schemeClr val="accent6">
                <a:lumMod val="75000"/>
              </a:schemeClr>
            </a:solidFill>
            <a:round/>
            <a:headEnd/>
            <a:tailEnd type="triangle" w="med" len="med"/>
          </a:ln>
          <a:effectLst/>
        </p:spPr>
        <p:txBody>
          <a:bodyPr/>
          <a:lstStyle/>
          <a:p>
            <a:pPr algn="ctr">
              <a:defRPr/>
            </a:pPr>
            <a:endParaRPr lang="en-US" dirty="0"/>
          </a:p>
        </p:txBody>
      </p:sp>
      <p:sp>
        <p:nvSpPr>
          <p:cNvPr id="2250" name="Text Box 202"/>
          <p:cNvSpPr txBox="1">
            <a:spLocks noChangeArrowheads="1"/>
          </p:cNvSpPr>
          <p:nvPr/>
        </p:nvSpPr>
        <p:spPr bwMode="auto">
          <a:xfrm>
            <a:off x="762000" y="1195388"/>
            <a:ext cx="3200400" cy="338137"/>
          </a:xfrm>
          <a:prstGeom prst="rect">
            <a:avLst/>
          </a:prstGeom>
          <a:noFill/>
          <a:ln w="9525">
            <a:noFill/>
            <a:miter lim="800000"/>
            <a:headEnd/>
            <a:tailEnd/>
          </a:ln>
          <a:effectLst/>
        </p:spPr>
        <p:txBody>
          <a:bodyPr>
            <a:spAutoFit/>
          </a:bodyPr>
          <a:lstStyle/>
          <a:p>
            <a:pPr algn="ctr">
              <a:spcBef>
                <a:spcPct val="50000"/>
              </a:spcBef>
              <a:defRPr/>
            </a:pPr>
            <a:r>
              <a:rPr lang="en-US" b="1" dirty="0">
                <a:solidFill>
                  <a:schemeClr val="tx2">
                    <a:lumMod val="75000"/>
                  </a:schemeClr>
                </a:solidFill>
              </a:rPr>
              <a:t>Product Support Strategy</a:t>
            </a:r>
          </a:p>
        </p:txBody>
      </p:sp>
      <p:graphicFrame>
        <p:nvGraphicFramePr>
          <p:cNvPr id="2967" name="Group 919"/>
          <p:cNvGraphicFramePr>
            <a:graphicFrameLocks noGrp="1"/>
          </p:cNvGraphicFramePr>
          <p:nvPr/>
        </p:nvGraphicFramePr>
        <p:xfrm>
          <a:off x="4659313" y="911225"/>
          <a:ext cx="4267200" cy="2166937"/>
        </p:xfrm>
        <a:graphic>
          <a:graphicData uri="http://schemas.openxmlformats.org/drawingml/2006/table">
            <a:tbl>
              <a:tblPr/>
              <a:tblGrid>
                <a:gridCol w="977900">
                  <a:extLst>
                    <a:ext uri="{9D8B030D-6E8A-4147-A177-3AD203B41FA5}">
                      <a16:colId xmlns:a16="http://schemas.microsoft.com/office/drawing/2014/main" val="20000"/>
                    </a:ext>
                  </a:extLst>
                </a:gridCol>
                <a:gridCol w="88900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800100">
                  <a:extLst>
                    <a:ext uri="{9D8B030D-6E8A-4147-A177-3AD203B41FA5}">
                      <a16:colId xmlns:a16="http://schemas.microsoft.com/office/drawing/2014/main" val="20003"/>
                    </a:ext>
                  </a:extLst>
                </a:gridCol>
                <a:gridCol w="800100">
                  <a:extLst>
                    <a:ext uri="{9D8B030D-6E8A-4147-A177-3AD203B41FA5}">
                      <a16:colId xmlns:a16="http://schemas.microsoft.com/office/drawing/2014/main" val="20004"/>
                    </a:ext>
                  </a:extLst>
                </a:gridCol>
              </a:tblGrid>
              <a:tr h="54891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bg1"/>
                          </a:solidFill>
                          <a:effectLst/>
                          <a:latin typeface="Arial" charset="0"/>
                        </a:rPr>
                        <a:t>Metric</a:t>
                      </a:r>
                    </a:p>
                  </a:txBody>
                  <a:tcPr marT="45732" marB="45732"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bg1"/>
                          </a:solidFill>
                          <a:effectLst/>
                          <a:latin typeface="Arial" charset="0"/>
                        </a:rPr>
                        <a:t>Antecedent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bg1"/>
                          </a:solidFill>
                          <a:effectLst/>
                          <a:latin typeface="Arial" charset="0"/>
                        </a:rPr>
                        <a:t>Actual</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bg1"/>
                          </a:solidFill>
                          <a:effectLst/>
                          <a:latin typeface="Arial" charset="0"/>
                        </a:rPr>
                        <a:t>Original Goal</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bg1"/>
                          </a:solidFill>
                          <a:effectLst/>
                          <a:latin typeface="Arial" charset="0"/>
                        </a:rPr>
                        <a:t>Current Goal</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bg1"/>
                          </a:solidFill>
                          <a:effectLst/>
                          <a:latin typeface="Arial" charset="0"/>
                        </a:rPr>
                        <a:t>Current Estimate/ Actual</a:t>
                      </a:r>
                    </a:p>
                  </a:txBody>
                  <a:tcPr marT="45732" marB="45732"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val="10000"/>
                  </a:ext>
                </a:extLst>
              </a:tr>
              <a:tr h="3964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bg1"/>
                          </a:solidFill>
                          <a:effectLst/>
                          <a:latin typeface="Arial" charset="0"/>
                        </a:rPr>
                        <a:t>Materiel Availability</a:t>
                      </a:r>
                    </a:p>
                  </a:txBody>
                  <a:tcPr marT="45732" marB="45732"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76%</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80%</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77%</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71%</a:t>
                      </a:r>
                    </a:p>
                  </a:txBody>
                  <a:tcPr marT="45732" marB="45732"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3300"/>
                    </a:solidFill>
                  </a:tcPr>
                </a:tc>
                <a:extLst>
                  <a:ext uri="{0D108BD9-81ED-4DB2-BD59-A6C34878D82A}">
                    <a16:rowId xmlns:a16="http://schemas.microsoft.com/office/drawing/2014/main" val="10001"/>
                  </a:ext>
                </a:extLst>
              </a:tr>
              <a:tr h="3964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bg1"/>
                          </a:solidFill>
                          <a:effectLst/>
                          <a:latin typeface="Arial" charset="0"/>
                        </a:rPr>
                        <a:t>Materiel Reliability</a:t>
                      </a:r>
                    </a:p>
                  </a:txBody>
                  <a:tcPr marT="45732" marB="45732"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37 hrs</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50 hrs</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50.5 hrs</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48 hrs</a:t>
                      </a:r>
                    </a:p>
                  </a:txBody>
                  <a:tcPr marT="45732" marB="45732"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2"/>
                  </a:ext>
                </a:extLst>
              </a:tr>
              <a:tr h="42873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bg1"/>
                          </a:solidFill>
                          <a:effectLst/>
                          <a:latin typeface="Arial" charset="0"/>
                        </a:rPr>
                        <a:t>Ownership Cost</a:t>
                      </a:r>
                    </a:p>
                  </a:txBody>
                  <a:tcPr marT="45732" marB="45732"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245.6B</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385.5B</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395.1B</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395.1B</a:t>
                      </a:r>
                    </a:p>
                  </a:txBody>
                  <a:tcPr marT="45732" marB="45732"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FF00"/>
                    </a:solidFill>
                  </a:tcPr>
                </a:tc>
                <a:extLst>
                  <a:ext uri="{0D108BD9-81ED-4DB2-BD59-A6C34878D82A}">
                    <a16:rowId xmlns:a16="http://schemas.microsoft.com/office/drawing/2014/main" val="10003"/>
                  </a:ext>
                </a:extLst>
              </a:tr>
              <a:tr h="3964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bg1"/>
                          </a:solidFill>
                          <a:effectLst/>
                          <a:latin typeface="Arial" charset="0"/>
                        </a:rPr>
                        <a:t>Mean Down Time</a:t>
                      </a:r>
                    </a:p>
                  </a:txBody>
                  <a:tcPr marT="45732" marB="45732"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12 hrs</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20 hrs</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18 hrs</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15 hrs</a:t>
                      </a:r>
                    </a:p>
                  </a:txBody>
                  <a:tcPr marT="45732" marB="45732"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FF00"/>
                    </a:solidFill>
                  </a:tcPr>
                </a:tc>
                <a:extLst>
                  <a:ext uri="{0D108BD9-81ED-4DB2-BD59-A6C34878D82A}">
                    <a16:rowId xmlns:a16="http://schemas.microsoft.com/office/drawing/2014/main" val="10004"/>
                  </a:ext>
                </a:extLst>
              </a:tr>
            </a:tbl>
          </a:graphicData>
        </a:graphic>
      </p:graphicFrame>
      <p:sp>
        <p:nvSpPr>
          <p:cNvPr id="2297" name="Text Box 249"/>
          <p:cNvSpPr txBox="1">
            <a:spLocks noChangeArrowheads="1"/>
          </p:cNvSpPr>
          <p:nvPr/>
        </p:nvSpPr>
        <p:spPr bwMode="auto">
          <a:xfrm>
            <a:off x="5192713" y="644525"/>
            <a:ext cx="3200400" cy="338138"/>
          </a:xfrm>
          <a:prstGeom prst="rect">
            <a:avLst/>
          </a:prstGeom>
          <a:noFill/>
          <a:ln w="9525">
            <a:noFill/>
            <a:miter lim="800000"/>
            <a:headEnd/>
            <a:tailEnd/>
          </a:ln>
          <a:effectLst/>
        </p:spPr>
        <p:txBody>
          <a:bodyPr>
            <a:spAutoFit/>
          </a:bodyPr>
          <a:lstStyle/>
          <a:p>
            <a:pPr algn="ctr">
              <a:spcBef>
                <a:spcPct val="50000"/>
              </a:spcBef>
              <a:defRPr/>
            </a:pPr>
            <a:r>
              <a:rPr lang="en-US" b="1" dirty="0">
                <a:solidFill>
                  <a:schemeClr val="tx2">
                    <a:lumMod val="75000"/>
                  </a:schemeClr>
                </a:solidFill>
              </a:rPr>
              <a:t>Metrics Data</a:t>
            </a:r>
          </a:p>
        </p:txBody>
      </p:sp>
      <p:sp>
        <p:nvSpPr>
          <p:cNvPr id="117803" name="Text Box 303"/>
          <p:cNvSpPr txBox="1">
            <a:spLocks noChangeArrowheads="1"/>
          </p:cNvSpPr>
          <p:nvPr/>
        </p:nvSpPr>
        <p:spPr bwMode="auto">
          <a:xfrm>
            <a:off x="4667250" y="3028950"/>
            <a:ext cx="43434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900" b="0"/>
              <a:t>* Test or fielding event data derived from _______</a:t>
            </a:r>
          </a:p>
          <a:p>
            <a:pPr algn="ctr">
              <a:buClrTx/>
              <a:buSzTx/>
              <a:buFontTx/>
              <a:buNone/>
            </a:pPr>
            <a:r>
              <a:rPr lang="en-US" altLang="en-US" sz="900" b="0"/>
              <a:t>Notes: </a:t>
            </a:r>
          </a:p>
        </p:txBody>
      </p:sp>
      <p:sp>
        <p:nvSpPr>
          <p:cNvPr id="2363" name="Text Box 315"/>
          <p:cNvSpPr txBox="1">
            <a:spLocks noChangeArrowheads="1"/>
          </p:cNvSpPr>
          <p:nvPr/>
        </p:nvSpPr>
        <p:spPr bwMode="auto">
          <a:xfrm>
            <a:off x="762000" y="3505200"/>
            <a:ext cx="3200400" cy="338138"/>
          </a:xfrm>
          <a:prstGeom prst="rect">
            <a:avLst/>
          </a:prstGeom>
          <a:noFill/>
          <a:ln w="9525">
            <a:noFill/>
            <a:miter lim="800000"/>
            <a:headEnd/>
            <a:tailEnd/>
          </a:ln>
          <a:effectLst/>
        </p:spPr>
        <p:txBody>
          <a:bodyPr>
            <a:spAutoFit/>
          </a:bodyPr>
          <a:lstStyle/>
          <a:p>
            <a:pPr algn="ctr">
              <a:spcBef>
                <a:spcPct val="50000"/>
              </a:spcBef>
              <a:defRPr/>
            </a:pPr>
            <a:r>
              <a:rPr lang="en-US" b="1" dirty="0">
                <a:solidFill>
                  <a:schemeClr val="tx2">
                    <a:lumMod val="75000"/>
                  </a:schemeClr>
                </a:solidFill>
              </a:rPr>
              <a:t>Sustainment Schedule</a:t>
            </a:r>
          </a:p>
        </p:txBody>
      </p:sp>
      <p:sp>
        <p:nvSpPr>
          <p:cNvPr id="2364" name="Text Box 316"/>
          <p:cNvSpPr txBox="1">
            <a:spLocks noChangeArrowheads="1"/>
          </p:cNvSpPr>
          <p:nvPr/>
        </p:nvSpPr>
        <p:spPr bwMode="auto">
          <a:xfrm>
            <a:off x="5181600" y="3505200"/>
            <a:ext cx="3200400" cy="338138"/>
          </a:xfrm>
          <a:prstGeom prst="rect">
            <a:avLst/>
          </a:prstGeom>
          <a:noFill/>
          <a:ln w="9525">
            <a:noFill/>
            <a:miter lim="800000"/>
            <a:headEnd/>
            <a:tailEnd/>
          </a:ln>
          <a:effectLst/>
        </p:spPr>
        <p:txBody>
          <a:bodyPr>
            <a:spAutoFit/>
          </a:bodyPr>
          <a:lstStyle/>
          <a:p>
            <a:pPr algn="ctr">
              <a:spcBef>
                <a:spcPct val="50000"/>
              </a:spcBef>
              <a:defRPr/>
            </a:pPr>
            <a:r>
              <a:rPr lang="en-US" b="1" dirty="0">
                <a:solidFill>
                  <a:schemeClr val="tx2">
                    <a:lumMod val="75000"/>
                  </a:schemeClr>
                </a:solidFill>
              </a:rPr>
              <a:t>O&amp;S Data</a:t>
            </a:r>
          </a:p>
        </p:txBody>
      </p:sp>
      <p:sp>
        <p:nvSpPr>
          <p:cNvPr id="117806" name="Line 714"/>
          <p:cNvSpPr>
            <a:spLocks noChangeShapeType="1"/>
          </p:cNvSpPr>
          <p:nvPr/>
        </p:nvSpPr>
        <p:spPr bwMode="auto">
          <a:xfrm>
            <a:off x="0" y="4283075"/>
            <a:ext cx="45720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3" name="AutoShape 715"/>
          <p:cNvSpPr>
            <a:spLocks noChangeArrowheads="1"/>
          </p:cNvSpPr>
          <p:nvPr/>
        </p:nvSpPr>
        <p:spPr bwMode="auto">
          <a:xfrm>
            <a:off x="152400" y="4130675"/>
            <a:ext cx="228600" cy="152400"/>
          </a:xfrm>
          <a:prstGeom prst="triangle">
            <a:avLst>
              <a:gd name="adj" fmla="val 50000"/>
            </a:avLst>
          </a:prstGeom>
          <a:solidFill>
            <a:schemeClr val="accent3"/>
          </a:solidFill>
          <a:ln w="9525">
            <a:noFill/>
            <a:miter lim="800000"/>
            <a:headEnd/>
            <a:tailEnd/>
          </a:ln>
          <a:effectLst>
            <a:outerShdw blurRad="50800" dist="38100" dir="2700000" algn="tl" rotWithShape="0">
              <a:prstClr val="black">
                <a:alpha val="40000"/>
              </a:prstClr>
            </a:outerShdw>
          </a:effectLst>
        </p:spPr>
        <p:txBody>
          <a:bodyPr wrap="none" anchor="ctr"/>
          <a:lstStyle/>
          <a:p>
            <a:pPr algn="ctr">
              <a:defRPr/>
            </a:pPr>
            <a:endParaRPr lang="en-US" sz="800" dirty="0"/>
          </a:p>
        </p:txBody>
      </p:sp>
      <p:sp>
        <p:nvSpPr>
          <p:cNvPr id="2764" name="AutoShape 716"/>
          <p:cNvSpPr>
            <a:spLocks noChangeArrowheads="1"/>
          </p:cNvSpPr>
          <p:nvPr/>
        </p:nvSpPr>
        <p:spPr bwMode="auto">
          <a:xfrm>
            <a:off x="685800" y="4130675"/>
            <a:ext cx="228600" cy="152400"/>
          </a:xfrm>
          <a:prstGeom prst="triangle">
            <a:avLst>
              <a:gd name="adj" fmla="val 50000"/>
            </a:avLst>
          </a:prstGeom>
          <a:solidFill>
            <a:schemeClr val="accent3"/>
          </a:solidFill>
          <a:ln w="9525">
            <a:noFill/>
            <a:miter lim="800000"/>
            <a:headEnd/>
            <a:tailEnd/>
          </a:ln>
          <a:effectLst>
            <a:outerShdw blurRad="50800" dist="38100" dir="2700000" algn="tl" rotWithShape="0">
              <a:prstClr val="black">
                <a:alpha val="40000"/>
              </a:prstClr>
            </a:outerShdw>
          </a:effectLst>
        </p:spPr>
        <p:txBody>
          <a:bodyPr wrap="none" anchor="ctr"/>
          <a:lstStyle/>
          <a:p>
            <a:pPr algn="ctr">
              <a:defRPr/>
            </a:pPr>
            <a:endParaRPr lang="en-US" dirty="0"/>
          </a:p>
        </p:txBody>
      </p:sp>
      <p:sp>
        <p:nvSpPr>
          <p:cNvPr id="2766" name="AutoShape 718"/>
          <p:cNvSpPr>
            <a:spLocks noChangeArrowheads="1"/>
          </p:cNvSpPr>
          <p:nvPr/>
        </p:nvSpPr>
        <p:spPr bwMode="auto">
          <a:xfrm>
            <a:off x="1295400" y="4130675"/>
            <a:ext cx="228600" cy="152400"/>
          </a:xfrm>
          <a:prstGeom prst="triangle">
            <a:avLst>
              <a:gd name="adj" fmla="val 50000"/>
            </a:avLst>
          </a:prstGeom>
          <a:solidFill>
            <a:schemeClr val="accent3"/>
          </a:solidFill>
          <a:ln w="9525">
            <a:noFill/>
            <a:miter lim="800000"/>
            <a:headEnd/>
            <a:tailEnd/>
          </a:ln>
          <a:effectLst>
            <a:outerShdw blurRad="50800" dist="38100" dir="2700000" algn="tl" rotWithShape="0">
              <a:prstClr val="black">
                <a:alpha val="40000"/>
              </a:prstClr>
            </a:outerShdw>
          </a:effectLst>
        </p:spPr>
        <p:txBody>
          <a:bodyPr wrap="none" anchor="ctr"/>
          <a:lstStyle/>
          <a:p>
            <a:pPr algn="ctr">
              <a:defRPr/>
            </a:pPr>
            <a:endParaRPr lang="en-US" dirty="0"/>
          </a:p>
        </p:txBody>
      </p:sp>
      <p:sp>
        <p:nvSpPr>
          <p:cNvPr id="2765" name="AutoShape 717"/>
          <p:cNvSpPr>
            <a:spLocks noChangeArrowheads="1"/>
          </p:cNvSpPr>
          <p:nvPr/>
        </p:nvSpPr>
        <p:spPr bwMode="auto">
          <a:xfrm>
            <a:off x="1143000" y="4130675"/>
            <a:ext cx="228600" cy="152400"/>
          </a:xfrm>
          <a:prstGeom prst="triangle">
            <a:avLst>
              <a:gd name="adj" fmla="val 50000"/>
            </a:avLst>
          </a:prstGeom>
          <a:solidFill>
            <a:schemeClr val="accent3"/>
          </a:solidFill>
          <a:ln w="9525">
            <a:noFill/>
            <a:miter lim="800000"/>
            <a:headEnd/>
            <a:tailEnd/>
          </a:ln>
          <a:effectLst>
            <a:outerShdw blurRad="50800" dist="38100" dir="2700000" algn="tl" rotWithShape="0">
              <a:prstClr val="black">
                <a:alpha val="40000"/>
              </a:prstClr>
            </a:outerShdw>
          </a:effectLst>
        </p:spPr>
        <p:txBody>
          <a:bodyPr wrap="none" anchor="ctr"/>
          <a:lstStyle/>
          <a:p>
            <a:pPr algn="ctr">
              <a:defRPr/>
            </a:pPr>
            <a:endParaRPr lang="en-US" dirty="0"/>
          </a:p>
        </p:txBody>
      </p:sp>
      <p:sp>
        <p:nvSpPr>
          <p:cNvPr id="2767" name="AutoShape 719"/>
          <p:cNvSpPr>
            <a:spLocks noChangeArrowheads="1"/>
          </p:cNvSpPr>
          <p:nvPr/>
        </p:nvSpPr>
        <p:spPr bwMode="auto">
          <a:xfrm>
            <a:off x="1981200" y="4130675"/>
            <a:ext cx="228600" cy="152400"/>
          </a:xfrm>
          <a:prstGeom prst="triangle">
            <a:avLst>
              <a:gd name="adj" fmla="val 50000"/>
            </a:avLst>
          </a:prstGeom>
          <a:solidFill>
            <a:schemeClr val="accent3"/>
          </a:solidFill>
          <a:ln w="9525">
            <a:noFill/>
            <a:miter lim="800000"/>
            <a:headEnd/>
            <a:tailEnd/>
          </a:ln>
          <a:effectLst>
            <a:outerShdw blurRad="50800" dist="38100" dir="2700000" algn="tl" rotWithShape="0">
              <a:prstClr val="black">
                <a:alpha val="40000"/>
              </a:prstClr>
            </a:outerShdw>
          </a:effectLst>
        </p:spPr>
        <p:txBody>
          <a:bodyPr wrap="none" anchor="ctr"/>
          <a:lstStyle/>
          <a:p>
            <a:pPr algn="ctr">
              <a:defRPr/>
            </a:pPr>
            <a:endParaRPr lang="en-US" dirty="0"/>
          </a:p>
        </p:txBody>
      </p:sp>
      <p:sp>
        <p:nvSpPr>
          <p:cNvPr id="117812" name="Text Box 720"/>
          <p:cNvSpPr txBox="1">
            <a:spLocks noChangeArrowheads="1"/>
          </p:cNvSpPr>
          <p:nvPr/>
        </p:nvSpPr>
        <p:spPr bwMode="auto">
          <a:xfrm>
            <a:off x="0" y="3886200"/>
            <a:ext cx="533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MS B</a:t>
            </a:r>
          </a:p>
        </p:txBody>
      </p:sp>
      <p:sp>
        <p:nvSpPr>
          <p:cNvPr id="117813" name="Text Box 721"/>
          <p:cNvSpPr txBox="1">
            <a:spLocks noChangeArrowheads="1"/>
          </p:cNvSpPr>
          <p:nvPr/>
        </p:nvSpPr>
        <p:spPr bwMode="auto">
          <a:xfrm>
            <a:off x="533400" y="3886200"/>
            <a:ext cx="533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MS C</a:t>
            </a:r>
          </a:p>
        </p:txBody>
      </p:sp>
      <p:sp>
        <p:nvSpPr>
          <p:cNvPr id="117814" name="Text Box 722"/>
          <p:cNvSpPr txBox="1">
            <a:spLocks noChangeArrowheads="1"/>
          </p:cNvSpPr>
          <p:nvPr/>
        </p:nvSpPr>
        <p:spPr bwMode="auto">
          <a:xfrm>
            <a:off x="914400" y="3886200"/>
            <a:ext cx="533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IOC</a:t>
            </a:r>
          </a:p>
        </p:txBody>
      </p:sp>
      <p:sp>
        <p:nvSpPr>
          <p:cNvPr id="117815" name="Text Box 723"/>
          <p:cNvSpPr txBox="1">
            <a:spLocks noChangeArrowheads="1"/>
          </p:cNvSpPr>
          <p:nvPr/>
        </p:nvSpPr>
        <p:spPr bwMode="auto">
          <a:xfrm>
            <a:off x="1219200" y="3886200"/>
            <a:ext cx="533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FRP</a:t>
            </a:r>
          </a:p>
        </p:txBody>
      </p:sp>
      <p:sp>
        <p:nvSpPr>
          <p:cNvPr id="117816" name="Text Box 724"/>
          <p:cNvSpPr txBox="1">
            <a:spLocks noChangeArrowheads="1"/>
          </p:cNvSpPr>
          <p:nvPr/>
        </p:nvSpPr>
        <p:spPr bwMode="auto">
          <a:xfrm>
            <a:off x="1828800" y="3886200"/>
            <a:ext cx="533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FOC</a:t>
            </a:r>
          </a:p>
        </p:txBody>
      </p:sp>
      <p:sp>
        <p:nvSpPr>
          <p:cNvPr id="117817" name="Text Box 725"/>
          <p:cNvSpPr txBox="1">
            <a:spLocks noChangeArrowheads="1"/>
          </p:cNvSpPr>
          <p:nvPr/>
        </p:nvSpPr>
        <p:spPr bwMode="auto">
          <a:xfrm>
            <a:off x="2819400" y="3902075"/>
            <a:ext cx="990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Sustainment</a:t>
            </a:r>
          </a:p>
        </p:txBody>
      </p:sp>
      <p:sp>
        <p:nvSpPr>
          <p:cNvPr id="2775" name="Line 727"/>
          <p:cNvSpPr>
            <a:spLocks noChangeShapeType="1"/>
          </p:cNvSpPr>
          <p:nvPr/>
        </p:nvSpPr>
        <p:spPr bwMode="auto">
          <a:xfrm>
            <a:off x="2286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76" name="Line 728"/>
          <p:cNvSpPr>
            <a:spLocks noChangeShapeType="1"/>
          </p:cNvSpPr>
          <p:nvPr/>
        </p:nvSpPr>
        <p:spPr bwMode="auto">
          <a:xfrm>
            <a:off x="4572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77" name="Line 729"/>
          <p:cNvSpPr>
            <a:spLocks noChangeShapeType="1"/>
          </p:cNvSpPr>
          <p:nvPr/>
        </p:nvSpPr>
        <p:spPr bwMode="auto">
          <a:xfrm>
            <a:off x="6858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78" name="Line 730"/>
          <p:cNvSpPr>
            <a:spLocks noChangeShapeType="1"/>
          </p:cNvSpPr>
          <p:nvPr/>
        </p:nvSpPr>
        <p:spPr bwMode="auto">
          <a:xfrm>
            <a:off x="9144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79" name="Line 731"/>
          <p:cNvSpPr>
            <a:spLocks noChangeShapeType="1"/>
          </p:cNvSpPr>
          <p:nvPr/>
        </p:nvSpPr>
        <p:spPr bwMode="auto">
          <a:xfrm>
            <a:off x="11430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80" name="Line 732"/>
          <p:cNvSpPr>
            <a:spLocks noChangeShapeType="1"/>
          </p:cNvSpPr>
          <p:nvPr/>
        </p:nvSpPr>
        <p:spPr bwMode="auto">
          <a:xfrm>
            <a:off x="13716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117824" name="Line 733"/>
          <p:cNvSpPr>
            <a:spLocks noChangeShapeType="1"/>
          </p:cNvSpPr>
          <p:nvPr/>
        </p:nvSpPr>
        <p:spPr bwMode="auto">
          <a:xfrm>
            <a:off x="1600200" y="4283075"/>
            <a:ext cx="0" cy="2362200"/>
          </a:xfrm>
          <a:prstGeom prst="line">
            <a:avLst/>
          </a:prstGeom>
          <a:noFill/>
          <a:ln w="31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782" name="Line 734"/>
          <p:cNvSpPr>
            <a:spLocks noChangeShapeType="1"/>
          </p:cNvSpPr>
          <p:nvPr/>
        </p:nvSpPr>
        <p:spPr bwMode="auto">
          <a:xfrm>
            <a:off x="18288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83" name="Line 735"/>
          <p:cNvSpPr>
            <a:spLocks noChangeShapeType="1"/>
          </p:cNvSpPr>
          <p:nvPr/>
        </p:nvSpPr>
        <p:spPr bwMode="auto">
          <a:xfrm>
            <a:off x="20574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84" name="Line 736"/>
          <p:cNvSpPr>
            <a:spLocks noChangeShapeType="1"/>
          </p:cNvSpPr>
          <p:nvPr/>
        </p:nvSpPr>
        <p:spPr bwMode="auto">
          <a:xfrm>
            <a:off x="22860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85" name="Line 737"/>
          <p:cNvSpPr>
            <a:spLocks noChangeShapeType="1"/>
          </p:cNvSpPr>
          <p:nvPr/>
        </p:nvSpPr>
        <p:spPr bwMode="auto">
          <a:xfrm>
            <a:off x="25146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86" name="Line 738"/>
          <p:cNvSpPr>
            <a:spLocks noChangeShapeType="1"/>
          </p:cNvSpPr>
          <p:nvPr/>
        </p:nvSpPr>
        <p:spPr bwMode="auto">
          <a:xfrm>
            <a:off x="27432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87" name="Line 739"/>
          <p:cNvSpPr>
            <a:spLocks noChangeShapeType="1"/>
          </p:cNvSpPr>
          <p:nvPr/>
        </p:nvSpPr>
        <p:spPr bwMode="auto">
          <a:xfrm>
            <a:off x="29718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88" name="Line 740"/>
          <p:cNvSpPr>
            <a:spLocks noChangeShapeType="1"/>
          </p:cNvSpPr>
          <p:nvPr/>
        </p:nvSpPr>
        <p:spPr bwMode="auto">
          <a:xfrm>
            <a:off x="32004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89" name="Line 741"/>
          <p:cNvSpPr>
            <a:spLocks noChangeShapeType="1"/>
          </p:cNvSpPr>
          <p:nvPr/>
        </p:nvSpPr>
        <p:spPr bwMode="auto">
          <a:xfrm>
            <a:off x="34290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90" name="Line 742"/>
          <p:cNvSpPr>
            <a:spLocks noChangeShapeType="1"/>
          </p:cNvSpPr>
          <p:nvPr/>
        </p:nvSpPr>
        <p:spPr bwMode="auto">
          <a:xfrm>
            <a:off x="36576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91" name="Line 743"/>
          <p:cNvSpPr>
            <a:spLocks noChangeShapeType="1"/>
          </p:cNvSpPr>
          <p:nvPr/>
        </p:nvSpPr>
        <p:spPr bwMode="auto">
          <a:xfrm>
            <a:off x="38862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92" name="Line 744"/>
          <p:cNvSpPr>
            <a:spLocks noChangeShapeType="1"/>
          </p:cNvSpPr>
          <p:nvPr/>
        </p:nvSpPr>
        <p:spPr bwMode="auto">
          <a:xfrm>
            <a:off x="41148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93" name="Line 745"/>
          <p:cNvSpPr>
            <a:spLocks noChangeShapeType="1"/>
          </p:cNvSpPr>
          <p:nvPr/>
        </p:nvSpPr>
        <p:spPr bwMode="auto">
          <a:xfrm>
            <a:off x="43434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117837" name="AutoShape 762"/>
          <p:cNvSpPr>
            <a:spLocks noChangeArrowheads="1"/>
          </p:cNvSpPr>
          <p:nvPr/>
        </p:nvSpPr>
        <p:spPr bwMode="auto">
          <a:xfrm>
            <a:off x="152400" y="44354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117838" name="AutoShape 763"/>
          <p:cNvSpPr>
            <a:spLocks noChangeArrowheads="1"/>
          </p:cNvSpPr>
          <p:nvPr/>
        </p:nvSpPr>
        <p:spPr bwMode="auto">
          <a:xfrm>
            <a:off x="381000" y="47402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117839" name="AutoShape 764"/>
          <p:cNvSpPr>
            <a:spLocks noChangeArrowheads="1"/>
          </p:cNvSpPr>
          <p:nvPr/>
        </p:nvSpPr>
        <p:spPr bwMode="auto">
          <a:xfrm>
            <a:off x="1066800" y="53498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cxnSp>
        <p:nvCxnSpPr>
          <p:cNvPr id="117840" name="AutoShape 765"/>
          <p:cNvCxnSpPr>
            <a:cxnSpLocks noChangeShapeType="1"/>
          </p:cNvCxnSpPr>
          <p:nvPr/>
        </p:nvCxnSpPr>
        <p:spPr bwMode="auto">
          <a:xfrm>
            <a:off x="1219200" y="5729288"/>
            <a:ext cx="609600" cy="1587"/>
          </a:xfrm>
          <a:prstGeom prst="straightConnector1">
            <a:avLst/>
          </a:prstGeom>
          <a:noFill/>
          <a:ln w="9525">
            <a:solidFill>
              <a:schemeClr val="tx1"/>
            </a:solidFill>
            <a:round/>
            <a:headEnd type="oval" w="med" len="med"/>
            <a:tailEnd type="oval" w="med" len="med"/>
          </a:ln>
          <a:extLst>
            <a:ext uri="{909E8E84-426E-40DD-AFC4-6F175D3DCCD1}">
              <a14:hiddenFill xmlns:a14="http://schemas.microsoft.com/office/drawing/2010/main">
                <a:noFill/>
              </a14:hiddenFill>
            </a:ext>
          </a:extLst>
        </p:spPr>
      </p:cxnSp>
      <p:sp>
        <p:nvSpPr>
          <p:cNvPr id="117841" name="AutoShape 766"/>
          <p:cNvSpPr>
            <a:spLocks noChangeArrowheads="1"/>
          </p:cNvSpPr>
          <p:nvPr/>
        </p:nvSpPr>
        <p:spPr bwMode="auto">
          <a:xfrm>
            <a:off x="838200" y="50450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117842" name="Text Box 851"/>
          <p:cNvSpPr txBox="1">
            <a:spLocks noChangeArrowheads="1"/>
          </p:cNvSpPr>
          <p:nvPr/>
        </p:nvSpPr>
        <p:spPr bwMode="auto">
          <a:xfrm>
            <a:off x="304800" y="4359275"/>
            <a:ext cx="5334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BCA</a:t>
            </a:r>
          </a:p>
        </p:txBody>
      </p:sp>
      <p:sp>
        <p:nvSpPr>
          <p:cNvPr id="117843" name="Text Box 852"/>
          <p:cNvSpPr txBox="1">
            <a:spLocks noChangeArrowheads="1"/>
          </p:cNvSpPr>
          <p:nvPr/>
        </p:nvSpPr>
        <p:spPr bwMode="auto">
          <a:xfrm>
            <a:off x="609600" y="4664075"/>
            <a:ext cx="5334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LCSP</a:t>
            </a:r>
          </a:p>
        </p:txBody>
      </p:sp>
      <p:sp>
        <p:nvSpPr>
          <p:cNvPr id="117844" name="Text Box 854"/>
          <p:cNvSpPr txBox="1">
            <a:spLocks noChangeArrowheads="1"/>
          </p:cNvSpPr>
          <p:nvPr/>
        </p:nvSpPr>
        <p:spPr bwMode="auto">
          <a:xfrm>
            <a:off x="1295400" y="5273675"/>
            <a:ext cx="9144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CLS Start</a:t>
            </a:r>
          </a:p>
        </p:txBody>
      </p:sp>
      <p:sp>
        <p:nvSpPr>
          <p:cNvPr id="117845" name="Text Box 855"/>
          <p:cNvSpPr txBox="1">
            <a:spLocks noChangeArrowheads="1"/>
          </p:cNvSpPr>
          <p:nvPr/>
        </p:nvSpPr>
        <p:spPr bwMode="auto">
          <a:xfrm>
            <a:off x="990600" y="5867400"/>
            <a:ext cx="11430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Depot Standup</a:t>
            </a:r>
          </a:p>
        </p:txBody>
      </p:sp>
      <p:sp>
        <p:nvSpPr>
          <p:cNvPr id="117846" name="Text Box 856"/>
          <p:cNvSpPr txBox="1">
            <a:spLocks noChangeArrowheads="1"/>
          </p:cNvSpPr>
          <p:nvPr/>
        </p:nvSpPr>
        <p:spPr bwMode="auto">
          <a:xfrm>
            <a:off x="1066800" y="4968875"/>
            <a:ext cx="15240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LRIP Contract Award</a:t>
            </a:r>
          </a:p>
        </p:txBody>
      </p:sp>
      <p:sp>
        <p:nvSpPr>
          <p:cNvPr id="117847" name="AutoShape 857"/>
          <p:cNvSpPr>
            <a:spLocks noChangeArrowheads="1"/>
          </p:cNvSpPr>
          <p:nvPr/>
        </p:nvSpPr>
        <p:spPr bwMode="auto">
          <a:xfrm>
            <a:off x="1524000" y="61880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117848" name="Text Box 858"/>
          <p:cNvSpPr txBox="1">
            <a:spLocks noChangeArrowheads="1"/>
          </p:cNvSpPr>
          <p:nvPr/>
        </p:nvSpPr>
        <p:spPr bwMode="auto">
          <a:xfrm>
            <a:off x="1752600" y="6111875"/>
            <a:ext cx="1600200" cy="396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Blended Partnership Startup</a:t>
            </a:r>
          </a:p>
        </p:txBody>
      </p:sp>
      <p:sp>
        <p:nvSpPr>
          <p:cNvPr id="117849" name="AutoShape 859"/>
          <p:cNvSpPr>
            <a:spLocks noChangeArrowheads="1"/>
          </p:cNvSpPr>
          <p:nvPr/>
        </p:nvSpPr>
        <p:spPr bwMode="auto">
          <a:xfrm>
            <a:off x="2438400" y="48926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117850" name="AutoShape 860"/>
          <p:cNvSpPr>
            <a:spLocks noChangeArrowheads="1"/>
          </p:cNvSpPr>
          <p:nvPr/>
        </p:nvSpPr>
        <p:spPr bwMode="auto">
          <a:xfrm>
            <a:off x="3124200" y="52736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117851" name="AutoShape 861"/>
          <p:cNvSpPr>
            <a:spLocks noChangeArrowheads="1"/>
          </p:cNvSpPr>
          <p:nvPr/>
        </p:nvSpPr>
        <p:spPr bwMode="auto">
          <a:xfrm>
            <a:off x="3810000" y="55784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117852" name="Text Box 862"/>
          <p:cNvSpPr txBox="1">
            <a:spLocks noChangeArrowheads="1"/>
          </p:cNvSpPr>
          <p:nvPr/>
        </p:nvSpPr>
        <p:spPr bwMode="auto">
          <a:xfrm>
            <a:off x="1905000" y="4648200"/>
            <a:ext cx="12192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PBL Recompete</a:t>
            </a:r>
          </a:p>
        </p:txBody>
      </p:sp>
      <p:sp>
        <p:nvSpPr>
          <p:cNvPr id="117853" name="Text Box 863"/>
          <p:cNvSpPr txBox="1">
            <a:spLocks noChangeArrowheads="1"/>
          </p:cNvSpPr>
          <p:nvPr/>
        </p:nvSpPr>
        <p:spPr bwMode="auto">
          <a:xfrm>
            <a:off x="2743200" y="4968875"/>
            <a:ext cx="10668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Avionics PBL</a:t>
            </a:r>
          </a:p>
        </p:txBody>
      </p:sp>
      <p:sp>
        <p:nvSpPr>
          <p:cNvPr id="117854" name="Text Box 864"/>
          <p:cNvSpPr txBox="1">
            <a:spLocks noChangeArrowheads="1"/>
          </p:cNvSpPr>
          <p:nvPr/>
        </p:nvSpPr>
        <p:spPr bwMode="auto">
          <a:xfrm>
            <a:off x="3276600" y="5273675"/>
            <a:ext cx="12192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PBL Recompete</a:t>
            </a:r>
          </a:p>
        </p:txBody>
      </p:sp>
      <p:sp>
        <p:nvSpPr>
          <p:cNvPr id="2943" name="Text Box 895"/>
          <p:cNvSpPr txBox="1">
            <a:spLocks noChangeArrowheads="1"/>
          </p:cNvSpPr>
          <p:nvPr/>
        </p:nvSpPr>
        <p:spPr bwMode="auto">
          <a:xfrm>
            <a:off x="114300" y="1322388"/>
            <a:ext cx="4114800" cy="2054225"/>
          </a:xfrm>
          <a:prstGeom prst="rect">
            <a:avLst/>
          </a:prstGeom>
          <a:noFill/>
          <a:ln w="9525">
            <a:noFill/>
            <a:miter lim="800000"/>
            <a:headEnd/>
            <a:tailEnd/>
          </a:ln>
          <a:effectLst/>
        </p:spPr>
        <p:txBody>
          <a:bodyPr>
            <a:spAutoFit/>
          </a:bodyPr>
          <a:lstStyle/>
          <a:p>
            <a:pPr>
              <a:spcBef>
                <a:spcPts val="600"/>
              </a:spcBef>
              <a:defRPr/>
            </a:pPr>
            <a:r>
              <a:rPr lang="en-US" sz="1000" b="1" dirty="0">
                <a:solidFill>
                  <a:schemeClr val="bg2">
                    <a:lumMod val="50000"/>
                  </a:schemeClr>
                </a:solidFill>
              </a:rPr>
              <a:t>Sustainment Approach</a:t>
            </a:r>
          </a:p>
          <a:p>
            <a:pPr marL="288925" lvl="1" indent="-176213">
              <a:spcBef>
                <a:spcPts val="300"/>
              </a:spcBef>
              <a:buClr>
                <a:schemeClr val="tx2">
                  <a:lumMod val="75000"/>
                </a:schemeClr>
              </a:buClr>
              <a:buSzPct val="80000"/>
              <a:buFont typeface="Wingdings" pitchFamily="2" charset="2"/>
              <a:buChar char="§"/>
              <a:defRPr/>
            </a:pPr>
            <a:r>
              <a:rPr lang="en-US" sz="800" dirty="0"/>
              <a:t>Current (initial CLS covering total system)</a:t>
            </a:r>
          </a:p>
          <a:p>
            <a:pPr marL="288925" lvl="1" indent="-176213">
              <a:spcBef>
                <a:spcPts val="300"/>
              </a:spcBef>
              <a:buClr>
                <a:schemeClr val="tx2">
                  <a:lumMod val="75000"/>
                </a:schemeClr>
              </a:buClr>
              <a:buSzPct val="80000"/>
              <a:buFont typeface="Wingdings" pitchFamily="2" charset="2"/>
              <a:buChar char="§"/>
              <a:defRPr/>
            </a:pPr>
            <a:r>
              <a:rPr lang="en-US" sz="800" dirty="0"/>
              <a:t>Future  (sub-system based PBL contracts)</a:t>
            </a:r>
          </a:p>
          <a:p>
            <a:pPr>
              <a:spcBef>
                <a:spcPts val="600"/>
              </a:spcBef>
              <a:defRPr/>
            </a:pPr>
            <a:r>
              <a:rPr lang="en-US" sz="1000" b="1" dirty="0">
                <a:solidFill>
                  <a:schemeClr val="bg2">
                    <a:lumMod val="50000"/>
                  </a:schemeClr>
                </a:solidFill>
              </a:rPr>
              <a:t>Issues</a:t>
            </a:r>
          </a:p>
          <a:p>
            <a:pPr marL="288925" lvl="1" indent="-176213">
              <a:spcBef>
                <a:spcPts val="300"/>
              </a:spcBef>
              <a:buClr>
                <a:schemeClr val="tx2">
                  <a:lumMod val="75000"/>
                </a:schemeClr>
              </a:buClr>
              <a:buSzPct val="80000"/>
              <a:buFont typeface="Wingdings" pitchFamily="2" charset="2"/>
              <a:buChar char="§"/>
              <a:defRPr/>
            </a:pPr>
            <a:r>
              <a:rPr lang="en-US" sz="800" dirty="0"/>
              <a:t>Shortfall in O&amp;M funding in FYDP</a:t>
            </a:r>
          </a:p>
          <a:p>
            <a:pPr marL="288925" lvl="1" indent="-176213">
              <a:spcBef>
                <a:spcPts val="300"/>
              </a:spcBef>
              <a:buClr>
                <a:schemeClr val="tx2">
                  <a:lumMod val="75000"/>
                </a:schemeClr>
              </a:buClr>
              <a:buSzPct val="80000"/>
              <a:buFont typeface="Wingdings" pitchFamily="2" charset="2"/>
              <a:buChar char="§"/>
              <a:defRPr/>
            </a:pPr>
            <a:r>
              <a:rPr lang="en-US" sz="800" dirty="0"/>
              <a:t>Reliability and availability estimates are below goals</a:t>
            </a:r>
          </a:p>
          <a:p>
            <a:pPr marL="288925" lvl="1" indent="-176213">
              <a:spcBef>
                <a:spcPts val="300"/>
              </a:spcBef>
              <a:buClr>
                <a:schemeClr val="tx2">
                  <a:lumMod val="75000"/>
                </a:schemeClr>
              </a:buClr>
              <a:buSzPct val="80000"/>
              <a:buFont typeface="Wingdings" pitchFamily="2" charset="2"/>
              <a:buChar char="§"/>
              <a:defRPr/>
            </a:pPr>
            <a:r>
              <a:rPr lang="en-US" sz="800" dirty="0"/>
              <a:t>LCSP requires update before DAB</a:t>
            </a:r>
          </a:p>
          <a:p>
            <a:pPr>
              <a:spcBef>
                <a:spcPts val="600"/>
              </a:spcBef>
              <a:defRPr/>
            </a:pPr>
            <a:r>
              <a:rPr lang="en-US" sz="1000" b="1" dirty="0">
                <a:solidFill>
                  <a:schemeClr val="bg2">
                    <a:lumMod val="50000"/>
                  </a:schemeClr>
                </a:solidFill>
              </a:rPr>
              <a:t>Resolution</a:t>
            </a:r>
          </a:p>
          <a:p>
            <a:pPr marL="288925" lvl="1" indent="-176213">
              <a:spcBef>
                <a:spcPts val="300"/>
              </a:spcBef>
              <a:buClr>
                <a:schemeClr val="tx2">
                  <a:lumMod val="75000"/>
                </a:schemeClr>
              </a:buClr>
              <a:buSzPct val="80000"/>
              <a:buFont typeface="Wingdings" pitchFamily="2" charset="2"/>
              <a:buChar char="§"/>
              <a:defRPr/>
            </a:pPr>
            <a:r>
              <a:rPr lang="en-US" sz="800" dirty="0"/>
              <a:t>POM request for O&amp;M restoration submitted</a:t>
            </a:r>
          </a:p>
          <a:p>
            <a:pPr marL="288925" lvl="1" indent="-176213">
              <a:spcBef>
                <a:spcPts val="300"/>
              </a:spcBef>
              <a:buClr>
                <a:schemeClr val="tx2">
                  <a:lumMod val="75000"/>
                </a:schemeClr>
              </a:buClr>
              <a:buSzPct val="80000"/>
              <a:buFont typeface="Wingdings" pitchFamily="2" charset="2"/>
              <a:buChar char="§"/>
              <a:defRPr/>
            </a:pPr>
            <a:r>
              <a:rPr lang="en-US" sz="800" dirty="0"/>
              <a:t>Reliability improvement plan with clear RAM goals up for final signature</a:t>
            </a:r>
          </a:p>
          <a:p>
            <a:pPr marL="288925" lvl="1" indent="-176213">
              <a:spcBef>
                <a:spcPts val="300"/>
              </a:spcBef>
              <a:buClr>
                <a:schemeClr val="tx2">
                  <a:lumMod val="75000"/>
                </a:schemeClr>
              </a:buClr>
              <a:buSzPct val="80000"/>
              <a:buFont typeface="Wingdings" pitchFamily="2" charset="2"/>
              <a:buChar char="§"/>
              <a:defRPr/>
            </a:pPr>
            <a:r>
              <a:rPr lang="en-US" sz="800" dirty="0"/>
              <a:t>LCSP in draft </a:t>
            </a:r>
          </a:p>
        </p:txBody>
      </p:sp>
      <p:sp>
        <p:nvSpPr>
          <p:cNvPr id="117856" name="AutoShape 896"/>
          <p:cNvSpPr>
            <a:spLocks noChangeArrowheads="1"/>
          </p:cNvSpPr>
          <p:nvPr/>
        </p:nvSpPr>
        <p:spPr bwMode="auto">
          <a:xfrm>
            <a:off x="1066800" y="44354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117857" name="Text Box 897"/>
          <p:cNvSpPr txBox="1">
            <a:spLocks noChangeArrowheads="1"/>
          </p:cNvSpPr>
          <p:nvPr/>
        </p:nvSpPr>
        <p:spPr bwMode="auto">
          <a:xfrm>
            <a:off x="1219200" y="4359275"/>
            <a:ext cx="5334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BCA</a:t>
            </a:r>
          </a:p>
        </p:txBody>
      </p:sp>
      <p:sp>
        <p:nvSpPr>
          <p:cNvPr id="117858" name="AutoShape 898"/>
          <p:cNvSpPr>
            <a:spLocks noChangeArrowheads="1"/>
          </p:cNvSpPr>
          <p:nvPr/>
        </p:nvSpPr>
        <p:spPr bwMode="auto">
          <a:xfrm>
            <a:off x="1981200" y="44354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117859" name="Text Box 899"/>
          <p:cNvSpPr txBox="1">
            <a:spLocks noChangeArrowheads="1"/>
          </p:cNvSpPr>
          <p:nvPr/>
        </p:nvSpPr>
        <p:spPr bwMode="auto">
          <a:xfrm>
            <a:off x="2133600" y="4359275"/>
            <a:ext cx="5334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BCA</a:t>
            </a:r>
          </a:p>
        </p:txBody>
      </p:sp>
      <p:sp>
        <p:nvSpPr>
          <p:cNvPr id="117860" name="AutoShape 900"/>
          <p:cNvSpPr>
            <a:spLocks noChangeArrowheads="1"/>
          </p:cNvSpPr>
          <p:nvPr/>
        </p:nvSpPr>
        <p:spPr bwMode="auto">
          <a:xfrm>
            <a:off x="2895600" y="44354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117861" name="Text Box 901"/>
          <p:cNvSpPr txBox="1">
            <a:spLocks noChangeArrowheads="1"/>
          </p:cNvSpPr>
          <p:nvPr/>
        </p:nvSpPr>
        <p:spPr bwMode="auto">
          <a:xfrm>
            <a:off x="3048000" y="4359275"/>
            <a:ext cx="5334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BCA</a:t>
            </a:r>
          </a:p>
        </p:txBody>
      </p:sp>
      <p:sp>
        <p:nvSpPr>
          <p:cNvPr id="117862" name="Line 291"/>
          <p:cNvSpPr>
            <a:spLocks noChangeShapeType="1"/>
          </p:cNvSpPr>
          <p:nvPr>
            <p:custDataLst>
              <p:tags r:id="rId1"/>
            </p:custDataLst>
          </p:nvPr>
        </p:nvSpPr>
        <p:spPr bwMode="auto">
          <a:xfrm>
            <a:off x="4572000" y="438150"/>
            <a:ext cx="0" cy="640080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7863" name="Line 292"/>
          <p:cNvSpPr>
            <a:spLocks noChangeShapeType="1"/>
          </p:cNvSpPr>
          <p:nvPr>
            <p:custDataLst>
              <p:tags r:id="rId2"/>
            </p:custDataLst>
          </p:nvPr>
        </p:nvSpPr>
        <p:spPr bwMode="auto">
          <a:xfrm>
            <a:off x="38100" y="3429000"/>
            <a:ext cx="9067800"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78" name="Table 77"/>
          <p:cNvGraphicFramePr>
            <a:graphicFrameLocks noGrp="1"/>
          </p:cNvGraphicFramePr>
          <p:nvPr/>
        </p:nvGraphicFramePr>
        <p:xfrm>
          <a:off x="4648200" y="3810000"/>
          <a:ext cx="4343401" cy="1965352"/>
        </p:xfrm>
        <a:graphic>
          <a:graphicData uri="http://schemas.openxmlformats.org/drawingml/2006/table">
            <a:tbl>
              <a:tblPr firstRow="1" bandRow="1">
                <a:tableStyleId>{5C22544A-7EE6-4342-B048-85BDC9FD1C3A}</a:tableStyleId>
              </a:tblPr>
              <a:tblGrid>
                <a:gridCol w="1872712">
                  <a:extLst>
                    <a:ext uri="{9D8B030D-6E8A-4147-A177-3AD203B41FA5}">
                      <a16:colId xmlns:a16="http://schemas.microsoft.com/office/drawing/2014/main" val="20000"/>
                    </a:ext>
                  </a:extLst>
                </a:gridCol>
                <a:gridCol w="848963">
                  <a:extLst>
                    <a:ext uri="{9D8B030D-6E8A-4147-A177-3AD203B41FA5}">
                      <a16:colId xmlns:a16="http://schemas.microsoft.com/office/drawing/2014/main" val="20001"/>
                    </a:ext>
                  </a:extLst>
                </a:gridCol>
                <a:gridCol w="848963">
                  <a:extLst>
                    <a:ext uri="{9D8B030D-6E8A-4147-A177-3AD203B41FA5}">
                      <a16:colId xmlns:a16="http://schemas.microsoft.com/office/drawing/2014/main" val="20002"/>
                    </a:ext>
                  </a:extLst>
                </a:gridCol>
                <a:gridCol w="772763">
                  <a:extLst>
                    <a:ext uri="{9D8B030D-6E8A-4147-A177-3AD203B41FA5}">
                      <a16:colId xmlns:a16="http://schemas.microsoft.com/office/drawing/2014/main" val="20003"/>
                    </a:ext>
                  </a:extLst>
                </a:gridCol>
              </a:tblGrid>
              <a:tr h="365678">
                <a:tc>
                  <a:txBody>
                    <a:bodyPr/>
                    <a:lstStyle/>
                    <a:p>
                      <a:pPr algn="ctr"/>
                      <a:r>
                        <a:rPr lang="en-US" sz="900" dirty="0">
                          <a:latin typeface="Arial Narrow" pitchFamily="34" charset="0"/>
                        </a:rPr>
                        <a:t>Cost Element</a:t>
                      </a:r>
                    </a:p>
                  </a:txBody>
                  <a:tcPr marT="45682" marB="45682" anchor="ctr">
                    <a:solidFill>
                      <a:schemeClr val="accent1">
                        <a:lumMod val="75000"/>
                      </a:schemeClr>
                    </a:solidFill>
                  </a:tcPr>
                </a:tc>
                <a:tc>
                  <a:txBody>
                    <a:bodyPr/>
                    <a:lstStyle/>
                    <a:p>
                      <a:pPr algn="ctr"/>
                      <a:r>
                        <a:rPr lang="en-US" sz="900" dirty="0">
                          <a:latin typeface="Arial Narrow" pitchFamily="34" charset="0"/>
                        </a:rPr>
                        <a:t>Antecedent Cost</a:t>
                      </a:r>
                    </a:p>
                  </a:txBody>
                  <a:tcPr marT="45682" marB="45682" anchor="ctr">
                    <a:solidFill>
                      <a:schemeClr val="accent1">
                        <a:lumMod val="75000"/>
                      </a:schemeClr>
                    </a:solidFill>
                  </a:tcPr>
                </a:tc>
                <a:tc>
                  <a:txBody>
                    <a:bodyPr/>
                    <a:lstStyle/>
                    <a:p>
                      <a:pPr algn="ctr"/>
                      <a:r>
                        <a:rPr lang="en-US" sz="900" dirty="0">
                          <a:latin typeface="Arial Narrow" pitchFamily="34" charset="0"/>
                        </a:rPr>
                        <a:t>ABC Original Baseline</a:t>
                      </a:r>
                    </a:p>
                  </a:txBody>
                  <a:tcPr marT="45682" marB="45682" anchor="ctr">
                    <a:solidFill>
                      <a:schemeClr val="accent1">
                        <a:lumMod val="75000"/>
                      </a:schemeClr>
                    </a:solidFill>
                  </a:tcPr>
                </a:tc>
                <a:tc>
                  <a:txBody>
                    <a:bodyPr/>
                    <a:lstStyle/>
                    <a:p>
                      <a:pPr algn="ctr"/>
                      <a:r>
                        <a:rPr lang="en-US" sz="900" dirty="0">
                          <a:latin typeface="Arial Narrow" pitchFamily="34" charset="0"/>
                        </a:rPr>
                        <a:t>ABC Current</a:t>
                      </a:r>
                      <a:r>
                        <a:rPr lang="en-US" sz="900" baseline="0" dirty="0">
                          <a:latin typeface="Arial Narrow" pitchFamily="34" charset="0"/>
                        </a:rPr>
                        <a:t> Cost</a:t>
                      </a:r>
                      <a:endParaRPr lang="en-US" sz="900" dirty="0">
                        <a:latin typeface="Arial Narrow" pitchFamily="34" charset="0"/>
                      </a:endParaRPr>
                    </a:p>
                  </a:txBody>
                  <a:tcPr marT="45682" marB="45682" anchor="ctr">
                    <a:solidFill>
                      <a:schemeClr val="accent1">
                        <a:lumMod val="75000"/>
                      </a:schemeClr>
                    </a:solidFill>
                  </a:tcPr>
                </a:tc>
                <a:extLst>
                  <a:ext uri="{0D108BD9-81ED-4DB2-BD59-A6C34878D82A}">
                    <a16:rowId xmlns:a16="http://schemas.microsoft.com/office/drawing/2014/main" val="10000"/>
                  </a:ext>
                </a:extLst>
              </a:tr>
              <a:tr h="228521">
                <a:tc>
                  <a:txBody>
                    <a:bodyPr/>
                    <a:lstStyle/>
                    <a:p>
                      <a:r>
                        <a:rPr lang="en-US" sz="900" b="1" dirty="0">
                          <a:latin typeface="Arial Narrow" pitchFamily="34" charset="0"/>
                        </a:rPr>
                        <a:t>1.0 Unit-Level Manpower</a:t>
                      </a:r>
                    </a:p>
                  </a:txBody>
                  <a:tcPr marT="45682" marB="45682">
                    <a:solidFill>
                      <a:schemeClr val="accent6">
                        <a:lumMod val="40000"/>
                        <a:lumOff val="60000"/>
                      </a:schemeClr>
                    </a:solidFill>
                  </a:tcPr>
                </a:tc>
                <a:tc>
                  <a:txBody>
                    <a:bodyPr/>
                    <a:lstStyle/>
                    <a:p>
                      <a:pPr algn="ctr"/>
                      <a:r>
                        <a:rPr lang="en-US" sz="900" dirty="0"/>
                        <a:t>3.952</a:t>
                      </a:r>
                    </a:p>
                  </a:txBody>
                  <a:tcPr marT="45682" marB="45682">
                    <a:solidFill>
                      <a:schemeClr val="accent6">
                        <a:lumMod val="40000"/>
                        <a:lumOff val="60000"/>
                      </a:schemeClr>
                    </a:solidFill>
                  </a:tcPr>
                </a:tc>
                <a:tc>
                  <a:txBody>
                    <a:bodyPr/>
                    <a:lstStyle/>
                    <a:p>
                      <a:pPr algn="ctr"/>
                      <a:r>
                        <a:rPr lang="en-US" sz="900" dirty="0"/>
                        <a:t>5.144</a:t>
                      </a:r>
                    </a:p>
                  </a:txBody>
                  <a:tcPr marT="45682" marB="45682">
                    <a:solidFill>
                      <a:schemeClr val="accent6">
                        <a:lumMod val="40000"/>
                        <a:lumOff val="60000"/>
                      </a:schemeClr>
                    </a:solidFill>
                  </a:tcPr>
                </a:tc>
                <a:tc>
                  <a:txBody>
                    <a:bodyPr/>
                    <a:lstStyle/>
                    <a:p>
                      <a:pPr algn="ctr"/>
                      <a:r>
                        <a:rPr lang="en-US" sz="900" dirty="0"/>
                        <a:t>5.750</a:t>
                      </a:r>
                    </a:p>
                  </a:txBody>
                  <a:tcPr marT="45682" marB="45682">
                    <a:solidFill>
                      <a:srgbClr val="FFFF00"/>
                    </a:solidFill>
                  </a:tcPr>
                </a:tc>
                <a:extLst>
                  <a:ext uri="{0D108BD9-81ED-4DB2-BD59-A6C34878D82A}">
                    <a16:rowId xmlns:a16="http://schemas.microsoft.com/office/drawing/2014/main" val="10001"/>
                  </a:ext>
                </a:extLst>
              </a:tr>
              <a:tr h="228521">
                <a:tc>
                  <a:txBody>
                    <a:bodyPr/>
                    <a:lstStyle/>
                    <a:p>
                      <a:r>
                        <a:rPr lang="en-US" sz="900" b="1" dirty="0">
                          <a:latin typeface="Arial Narrow" pitchFamily="34" charset="0"/>
                        </a:rPr>
                        <a:t>2.0 Unit Operations</a:t>
                      </a:r>
                    </a:p>
                  </a:txBody>
                  <a:tcPr marT="45682" marB="45682">
                    <a:solidFill>
                      <a:schemeClr val="accent6">
                        <a:lumMod val="40000"/>
                        <a:lumOff val="60000"/>
                      </a:schemeClr>
                    </a:solidFill>
                  </a:tcPr>
                </a:tc>
                <a:tc>
                  <a:txBody>
                    <a:bodyPr/>
                    <a:lstStyle/>
                    <a:p>
                      <a:pPr algn="ctr"/>
                      <a:r>
                        <a:rPr lang="en-US" sz="900" dirty="0"/>
                        <a:t>6.052</a:t>
                      </a:r>
                    </a:p>
                  </a:txBody>
                  <a:tcPr marT="45682" marB="45682">
                    <a:solidFill>
                      <a:schemeClr val="accent6">
                        <a:lumMod val="40000"/>
                        <a:lumOff val="60000"/>
                      </a:schemeClr>
                    </a:solidFill>
                  </a:tcPr>
                </a:tc>
                <a:tc>
                  <a:txBody>
                    <a:bodyPr/>
                    <a:lstStyle/>
                    <a:p>
                      <a:pPr algn="ctr"/>
                      <a:r>
                        <a:rPr lang="en-US" sz="900" dirty="0"/>
                        <a:t>6.851</a:t>
                      </a:r>
                    </a:p>
                  </a:txBody>
                  <a:tcPr marT="45682" marB="45682">
                    <a:solidFill>
                      <a:schemeClr val="accent6">
                        <a:lumMod val="40000"/>
                        <a:lumOff val="60000"/>
                      </a:schemeClr>
                    </a:solidFill>
                  </a:tcPr>
                </a:tc>
                <a:tc>
                  <a:txBody>
                    <a:bodyPr/>
                    <a:lstStyle/>
                    <a:p>
                      <a:pPr algn="ctr"/>
                      <a:r>
                        <a:rPr lang="en-US" sz="900" dirty="0"/>
                        <a:t>6.852</a:t>
                      </a:r>
                    </a:p>
                  </a:txBody>
                  <a:tcPr marT="45682" marB="45682">
                    <a:solidFill>
                      <a:srgbClr val="00FF00"/>
                    </a:solidFill>
                  </a:tcPr>
                </a:tc>
                <a:extLst>
                  <a:ext uri="{0D108BD9-81ED-4DB2-BD59-A6C34878D82A}">
                    <a16:rowId xmlns:a16="http://schemas.microsoft.com/office/drawing/2014/main" val="10002"/>
                  </a:ext>
                </a:extLst>
              </a:tr>
              <a:tr h="228521">
                <a:tc>
                  <a:txBody>
                    <a:bodyPr/>
                    <a:lstStyle/>
                    <a:p>
                      <a:r>
                        <a:rPr lang="en-US" sz="900" b="1" dirty="0">
                          <a:latin typeface="Arial Narrow" pitchFamily="34" charset="0"/>
                        </a:rPr>
                        <a:t>3.0 Maintenance</a:t>
                      </a:r>
                    </a:p>
                  </a:txBody>
                  <a:tcPr marT="45682" marB="45682">
                    <a:solidFill>
                      <a:schemeClr val="accent6">
                        <a:lumMod val="40000"/>
                        <a:lumOff val="60000"/>
                      </a:schemeClr>
                    </a:solidFill>
                  </a:tcPr>
                </a:tc>
                <a:tc>
                  <a:txBody>
                    <a:bodyPr/>
                    <a:lstStyle/>
                    <a:p>
                      <a:pPr algn="ctr"/>
                      <a:r>
                        <a:rPr lang="en-US" sz="900" dirty="0"/>
                        <a:t>0.739</a:t>
                      </a:r>
                    </a:p>
                  </a:txBody>
                  <a:tcPr marT="45682" marB="45682">
                    <a:solidFill>
                      <a:schemeClr val="accent6">
                        <a:lumMod val="40000"/>
                        <a:lumOff val="60000"/>
                      </a:schemeClr>
                    </a:solidFill>
                  </a:tcPr>
                </a:tc>
                <a:tc>
                  <a:txBody>
                    <a:bodyPr/>
                    <a:lstStyle/>
                    <a:p>
                      <a:pPr algn="ctr"/>
                      <a:r>
                        <a:rPr lang="en-US" sz="900" dirty="0"/>
                        <a:t>0.605</a:t>
                      </a:r>
                    </a:p>
                  </a:txBody>
                  <a:tcPr marT="45682" marB="45682">
                    <a:solidFill>
                      <a:schemeClr val="accent6">
                        <a:lumMod val="40000"/>
                        <a:lumOff val="60000"/>
                      </a:schemeClr>
                    </a:solidFill>
                  </a:tcPr>
                </a:tc>
                <a:tc>
                  <a:txBody>
                    <a:bodyPr/>
                    <a:lstStyle/>
                    <a:p>
                      <a:pPr algn="ctr"/>
                      <a:r>
                        <a:rPr lang="en-US" sz="900" dirty="0"/>
                        <a:t>0.688</a:t>
                      </a:r>
                    </a:p>
                  </a:txBody>
                  <a:tcPr marT="45682" marB="45682">
                    <a:solidFill>
                      <a:srgbClr val="00FF00"/>
                    </a:solidFill>
                  </a:tcPr>
                </a:tc>
                <a:extLst>
                  <a:ext uri="{0D108BD9-81ED-4DB2-BD59-A6C34878D82A}">
                    <a16:rowId xmlns:a16="http://schemas.microsoft.com/office/drawing/2014/main" val="10003"/>
                  </a:ext>
                </a:extLst>
              </a:tr>
              <a:tr h="228521">
                <a:tc>
                  <a:txBody>
                    <a:bodyPr/>
                    <a:lstStyle/>
                    <a:p>
                      <a:r>
                        <a:rPr lang="en-US" sz="900" b="1" dirty="0">
                          <a:latin typeface="Arial Narrow" pitchFamily="34" charset="0"/>
                        </a:rPr>
                        <a:t>4.0 Sustaining Support</a:t>
                      </a:r>
                    </a:p>
                  </a:txBody>
                  <a:tcPr marT="45682" marB="45682">
                    <a:solidFill>
                      <a:schemeClr val="accent6">
                        <a:lumMod val="40000"/>
                        <a:lumOff val="60000"/>
                      </a:schemeClr>
                    </a:solidFill>
                  </a:tcPr>
                </a:tc>
                <a:tc>
                  <a:txBody>
                    <a:bodyPr/>
                    <a:lstStyle/>
                    <a:p>
                      <a:pPr algn="ctr"/>
                      <a:r>
                        <a:rPr lang="en-US" sz="900" dirty="0"/>
                        <a:t>2.298</a:t>
                      </a:r>
                    </a:p>
                  </a:txBody>
                  <a:tcPr marT="45682" marB="45682">
                    <a:solidFill>
                      <a:schemeClr val="accent6">
                        <a:lumMod val="40000"/>
                        <a:lumOff val="60000"/>
                      </a:schemeClr>
                    </a:solidFill>
                  </a:tcPr>
                </a:tc>
                <a:tc>
                  <a:txBody>
                    <a:bodyPr/>
                    <a:lstStyle/>
                    <a:p>
                      <a:pPr algn="ctr"/>
                      <a:r>
                        <a:rPr lang="en-US" sz="900" dirty="0"/>
                        <a:t>2.401</a:t>
                      </a:r>
                    </a:p>
                  </a:txBody>
                  <a:tcPr marT="45682" marB="45682">
                    <a:solidFill>
                      <a:schemeClr val="accent6">
                        <a:lumMod val="40000"/>
                        <a:lumOff val="60000"/>
                      </a:schemeClr>
                    </a:solidFill>
                  </a:tcPr>
                </a:tc>
                <a:tc>
                  <a:txBody>
                    <a:bodyPr/>
                    <a:lstStyle/>
                    <a:p>
                      <a:pPr algn="ctr"/>
                      <a:r>
                        <a:rPr lang="en-US" sz="900" dirty="0"/>
                        <a:t>2.401</a:t>
                      </a:r>
                    </a:p>
                  </a:txBody>
                  <a:tcPr marT="45682" marB="45682">
                    <a:solidFill>
                      <a:srgbClr val="00FF00"/>
                    </a:solidFill>
                  </a:tcPr>
                </a:tc>
                <a:extLst>
                  <a:ext uri="{0D108BD9-81ED-4DB2-BD59-A6C34878D82A}">
                    <a16:rowId xmlns:a16="http://schemas.microsoft.com/office/drawing/2014/main" val="10004"/>
                  </a:ext>
                </a:extLst>
              </a:tr>
              <a:tr h="228521">
                <a:tc>
                  <a:txBody>
                    <a:bodyPr/>
                    <a:lstStyle/>
                    <a:p>
                      <a:r>
                        <a:rPr lang="en-US" sz="900" b="1" dirty="0">
                          <a:latin typeface="Arial Narrow" pitchFamily="34" charset="0"/>
                        </a:rPr>
                        <a:t>5.0 Continuing System</a:t>
                      </a:r>
                      <a:r>
                        <a:rPr lang="en-US" sz="900" b="1" baseline="0" dirty="0">
                          <a:latin typeface="Arial Narrow" pitchFamily="34" charset="0"/>
                        </a:rPr>
                        <a:t> Improvements</a:t>
                      </a:r>
                      <a:endParaRPr lang="en-US" sz="900" b="1" dirty="0">
                        <a:latin typeface="Arial Narrow" pitchFamily="34" charset="0"/>
                      </a:endParaRPr>
                    </a:p>
                  </a:txBody>
                  <a:tcPr marT="45682" marB="45682">
                    <a:solidFill>
                      <a:schemeClr val="accent6">
                        <a:lumMod val="40000"/>
                        <a:lumOff val="60000"/>
                      </a:schemeClr>
                    </a:solidFill>
                  </a:tcPr>
                </a:tc>
                <a:tc>
                  <a:txBody>
                    <a:bodyPr/>
                    <a:lstStyle/>
                    <a:p>
                      <a:pPr algn="ctr"/>
                      <a:r>
                        <a:rPr lang="en-US" sz="900" dirty="0"/>
                        <a:t>0.129</a:t>
                      </a:r>
                    </a:p>
                  </a:txBody>
                  <a:tcPr marT="45682" marB="45682">
                    <a:solidFill>
                      <a:schemeClr val="accent6">
                        <a:lumMod val="40000"/>
                        <a:lumOff val="60000"/>
                      </a:schemeClr>
                    </a:solidFill>
                  </a:tcPr>
                </a:tc>
                <a:tc>
                  <a:txBody>
                    <a:bodyPr/>
                    <a:lstStyle/>
                    <a:p>
                      <a:pPr algn="ctr"/>
                      <a:r>
                        <a:rPr lang="en-US" sz="900" dirty="0"/>
                        <a:t>0.025</a:t>
                      </a:r>
                    </a:p>
                  </a:txBody>
                  <a:tcPr marT="45682" marB="45682">
                    <a:solidFill>
                      <a:schemeClr val="accent6">
                        <a:lumMod val="40000"/>
                        <a:lumOff val="60000"/>
                      </a:schemeClr>
                    </a:solidFill>
                  </a:tcPr>
                </a:tc>
                <a:tc>
                  <a:txBody>
                    <a:bodyPr/>
                    <a:lstStyle/>
                    <a:p>
                      <a:pPr algn="ctr"/>
                      <a:r>
                        <a:rPr lang="en-US" sz="900" dirty="0"/>
                        <a:t>0.035</a:t>
                      </a:r>
                    </a:p>
                  </a:txBody>
                  <a:tcPr marT="45682" marB="45682">
                    <a:solidFill>
                      <a:srgbClr val="FFFF00"/>
                    </a:solidFill>
                  </a:tcPr>
                </a:tc>
                <a:extLst>
                  <a:ext uri="{0D108BD9-81ED-4DB2-BD59-A6C34878D82A}">
                    <a16:rowId xmlns:a16="http://schemas.microsoft.com/office/drawing/2014/main" val="10005"/>
                  </a:ext>
                </a:extLst>
              </a:tr>
              <a:tr h="228521">
                <a:tc>
                  <a:txBody>
                    <a:bodyPr/>
                    <a:lstStyle/>
                    <a:p>
                      <a:r>
                        <a:rPr lang="en-US" sz="900" b="1" dirty="0">
                          <a:latin typeface="Arial Narrow" pitchFamily="34" charset="0"/>
                        </a:rPr>
                        <a:t>6.0 Indirect Support</a:t>
                      </a:r>
                    </a:p>
                  </a:txBody>
                  <a:tcPr marT="45682" marB="45682">
                    <a:solidFill>
                      <a:schemeClr val="accent6">
                        <a:lumMod val="40000"/>
                        <a:lumOff val="60000"/>
                      </a:schemeClr>
                    </a:solidFill>
                  </a:tcPr>
                </a:tc>
                <a:tc>
                  <a:txBody>
                    <a:bodyPr/>
                    <a:lstStyle/>
                    <a:p>
                      <a:pPr algn="ctr"/>
                      <a:r>
                        <a:rPr lang="en-US" sz="900" dirty="0"/>
                        <a:t>1.846</a:t>
                      </a:r>
                    </a:p>
                  </a:txBody>
                  <a:tcPr marT="45682" marB="45682">
                    <a:solidFill>
                      <a:schemeClr val="accent6">
                        <a:lumMod val="40000"/>
                        <a:lumOff val="60000"/>
                      </a:schemeClr>
                    </a:solidFill>
                  </a:tcPr>
                </a:tc>
                <a:tc>
                  <a:txBody>
                    <a:bodyPr/>
                    <a:lstStyle/>
                    <a:p>
                      <a:pPr algn="ctr"/>
                      <a:r>
                        <a:rPr lang="en-US" sz="900" dirty="0"/>
                        <a:t>1.925</a:t>
                      </a:r>
                    </a:p>
                  </a:txBody>
                  <a:tcPr marT="45682" marB="45682">
                    <a:solidFill>
                      <a:schemeClr val="accent6">
                        <a:lumMod val="40000"/>
                        <a:lumOff val="60000"/>
                      </a:schemeClr>
                    </a:solidFill>
                  </a:tcPr>
                </a:tc>
                <a:tc>
                  <a:txBody>
                    <a:bodyPr/>
                    <a:lstStyle/>
                    <a:p>
                      <a:pPr algn="ctr"/>
                      <a:r>
                        <a:rPr lang="en-US" sz="900" dirty="0"/>
                        <a:t>1.956</a:t>
                      </a:r>
                    </a:p>
                  </a:txBody>
                  <a:tcPr marT="45682" marB="45682">
                    <a:solidFill>
                      <a:srgbClr val="00FF00"/>
                    </a:solidFill>
                  </a:tcPr>
                </a:tc>
                <a:extLst>
                  <a:ext uri="{0D108BD9-81ED-4DB2-BD59-A6C34878D82A}">
                    <a16:rowId xmlns:a16="http://schemas.microsoft.com/office/drawing/2014/main" val="10006"/>
                  </a:ext>
                </a:extLst>
              </a:tr>
              <a:tr h="228521">
                <a:tc>
                  <a:txBody>
                    <a:bodyPr/>
                    <a:lstStyle/>
                    <a:p>
                      <a:pPr defTabSz="1371600"/>
                      <a:r>
                        <a:rPr lang="en-US" sz="900" b="1" dirty="0">
                          <a:latin typeface="Arial Narrow" pitchFamily="34" charset="0"/>
                        </a:rPr>
                        <a:t>	Total</a:t>
                      </a:r>
                    </a:p>
                  </a:txBody>
                  <a:tcPr marT="45682" marB="45682">
                    <a:solidFill>
                      <a:schemeClr val="accent6">
                        <a:lumMod val="40000"/>
                        <a:lumOff val="60000"/>
                      </a:schemeClr>
                    </a:solidFill>
                  </a:tcPr>
                </a:tc>
                <a:tc>
                  <a:txBody>
                    <a:bodyPr/>
                    <a:lstStyle/>
                    <a:p>
                      <a:pPr algn="ctr"/>
                      <a:r>
                        <a:rPr lang="en-US" sz="900" b="1" dirty="0"/>
                        <a:t>15.046</a:t>
                      </a:r>
                    </a:p>
                  </a:txBody>
                  <a:tcPr marT="45682" marB="45682">
                    <a:solidFill>
                      <a:schemeClr val="accent6">
                        <a:lumMod val="40000"/>
                        <a:lumOff val="60000"/>
                      </a:schemeClr>
                    </a:solidFill>
                  </a:tcPr>
                </a:tc>
                <a:tc>
                  <a:txBody>
                    <a:bodyPr/>
                    <a:lstStyle/>
                    <a:p>
                      <a:pPr algn="ctr"/>
                      <a:r>
                        <a:rPr lang="en-US" sz="900" b="1" dirty="0"/>
                        <a:t>16.951</a:t>
                      </a:r>
                    </a:p>
                  </a:txBody>
                  <a:tcPr marT="45682" marB="45682">
                    <a:solidFill>
                      <a:schemeClr val="accent6">
                        <a:lumMod val="40000"/>
                        <a:lumOff val="60000"/>
                      </a:schemeClr>
                    </a:solidFill>
                  </a:tcPr>
                </a:tc>
                <a:tc>
                  <a:txBody>
                    <a:bodyPr/>
                    <a:lstStyle/>
                    <a:p>
                      <a:pPr algn="ctr"/>
                      <a:r>
                        <a:rPr lang="en-US" sz="900" b="1" dirty="0"/>
                        <a:t>17.682</a:t>
                      </a:r>
                    </a:p>
                  </a:txBody>
                  <a:tcPr marT="45682" marB="45682">
                    <a:solidFill>
                      <a:srgbClr val="00FF00"/>
                    </a:solidFill>
                  </a:tcPr>
                </a:tc>
                <a:extLst>
                  <a:ext uri="{0D108BD9-81ED-4DB2-BD59-A6C34878D82A}">
                    <a16:rowId xmlns:a16="http://schemas.microsoft.com/office/drawing/2014/main" val="10007"/>
                  </a:ext>
                </a:extLst>
              </a:tr>
            </a:tbl>
          </a:graphicData>
        </a:graphic>
      </p:graphicFrame>
      <p:sp>
        <p:nvSpPr>
          <p:cNvPr id="117911" name="Text Box 303"/>
          <p:cNvSpPr txBox="1">
            <a:spLocks noChangeArrowheads="1"/>
          </p:cNvSpPr>
          <p:nvPr/>
        </p:nvSpPr>
        <p:spPr bwMode="auto">
          <a:xfrm>
            <a:off x="5410200" y="5786438"/>
            <a:ext cx="29718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900" b="0" i="1"/>
              <a:t>Cost based on average annual cost per squadron</a:t>
            </a:r>
          </a:p>
        </p:txBody>
      </p:sp>
      <p:graphicFrame>
        <p:nvGraphicFramePr>
          <p:cNvPr id="80" name="Table 79"/>
          <p:cNvGraphicFramePr>
            <a:graphicFrameLocks noGrp="1"/>
          </p:cNvGraphicFramePr>
          <p:nvPr/>
        </p:nvGraphicFramePr>
        <p:xfrm>
          <a:off x="4648200" y="6080125"/>
          <a:ext cx="4343400" cy="685800"/>
        </p:xfrm>
        <a:graphic>
          <a:graphicData uri="http://schemas.openxmlformats.org/drawingml/2006/table">
            <a:tbl>
              <a:tblPr firstRow="1" bandRow="1">
                <a:tableStyleId>{5C22544A-7EE6-4342-B048-85BDC9FD1C3A}</a:tableStyleId>
              </a:tblPr>
              <a:tblGrid>
                <a:gridCol w="2317971">
                  <a:extLst>
                    <a:ext uri="{9D8B030D-6E8A-4147-A177-3AD203B41FA5}">
                      <a16:colId xmlns:a16="http://schemas.microsoft.com/office/drawing/2014/main" val="20000"/>
                    </a:ext>
                  </a:extLst>
                </a:gridCol>
                <a:gridCol w="1050814">
                  <a:extLst>
                    <a:ext uri="{9D8B030D-6E8A-4147-A177-3AD203B41FA5}">
                      <a16:colId xmlns:a16="http://schemas.microsoft.com/office/drawing/2014/main" val="20001"/>
                    </a:ext>
                  </a:extLst>
                </a:gridCol>
                <a:gridCol w="974615">
                  <a:extLst>
                    <a:ext uri="{9D8B030D-6E8A-4147-A177-3AD203B41FA5}">
                      <a16:colId xmlns:a16="http://schemas.microsoft.com/office/drawing/2014/main" val="20002"/>
                    </a:ext>
                  </a:extLst>
                </a:gridCol>
              </a:tblGrid>
              <a:tr h="134620">
                <a:tc>
                  <a:txBody>
                    <a:bodyPr/>
                    <a:lstStyle/>
                    <a:p>
                      <a:pPr algn="ctr"/>
                      <a:r>
                        <a:rPr lang="en-US" sz="900" dirty="0">
                          <a:latin typeface="Arial Narrow" pitchFamily="34" charset="0"/>
                        </a:rPr>
                        <a:t>Total O&amp;S Costs</a:t>
                      </a:r>
                    </a:p>
                  </a:txBody>
                  <a:tcPr anchor="ctr">
                    <a:solidFill>
                      <a:schemeClr val="accent1">
                        <a:lumMod val="75000"/>
                      </a:schemeClr>
                    </a:solidFill>
                  </a:tcPr>
                </a:tc>
                <a:tc>
                  <a:txBody>
                    <a:bodyPr/>
                    <a:lstStyle/>
                    <a:p>
                      <a:pPr algn="ctr"/>
                      <a:r>
                        <a:rPr lang="en-US" sz="900" dirty="0">
                          <a:latin typeface="Arial Narrow" pitchFamily="34" charset="0"/>
                        </a:rPr>
                        <a:t>Antecedent</a:t>
                      </a:r>
                    </a:p>
                  </a:txBody>
                  <a:tcPr anchor="ctr">
                    <a:solidFill>
                      <a:schemeClr val="accent1">
                        <a:lumMod val="75000"/>
                      </a:schemeClr>
                    </a:solidFill>
                  </a:tcPr>
                </a:tc>
                <a:tc>
                  <a:txBody>
                    <a:bodyPr/>
                    <a:lstStyle/>
                    <a:p>
                      <a:pPr algn="ctr"/>
                      <a:r>
                        <a:rPr lang="en-US" sz="900" dirty="0">
                          <a:latin typeface="Arial Narrow" pitchFamily="34" charset="0"/>
                        </a:rPr>
                        <a:t>ABC</a:t>
                      </a:r>
                    </a:p>
                  </a:txBody>
                  <a:tcPr anchor="ctr">
                    <a:solidFill>
                      <a:schemeClr val="accent1">
                        <a:lumMod val="75000"/>
                      </a:schemeClr>
                    </a:solidFill>
                  </a:tcPr>
                </a:tc>
                <a:extLst>
                  <a:ext uri="{0D108BD9-81ED-4DB2-BD59-A6C34878D82A}">
                    <a16:rowId xmlns:a16="http://schemas.microsoft.com/office/drawing/2014/main" val="10000"/>
                  </a:ext>
                </a:extLst>
              </a:tr>
              <a:tr h="165100">
                <a:tc>
                  <a:txBody>
                    <a:bodyPr/>
                    <a:lstStyle/>
                    <a:p>
                      <a:pPr algn="ctr"/>
                      <a:r>
                        <a:rPr lang="en-US" sz="900" b="1" dirty="0">
                          <a:latin typeface="Arial Narrow" pitchFamily="34" charset="0"/>
                        </a:rPr>
                        <a:t>Base Year $M</a:t>
                      </a:r>
                    </a:p>
                  </a:txBody>
                  <a:tcPr>
                    <a:solidFill>
                      <a:schemeClr val="accent6">
                        <a:lumMod val="40000"/>
                        <a:lumOff val="60000"/>
                      </a:schemeClr>
                    </a:solidFill>
                  </a:tcPr>
                </a:tc>
                <a:tc>
                  <a:txBody>
                    <a:bodyPr/>
                    <a:lstStyle/>
                    <a:p>
                      <a:pPr algn="ctr"/>
                      <a:r>
                        <a:rPr lang="en-US" sz="900" dirty="0"/>
                        <a:t>102,995.2</a:t>
                      </a:r>
                    </a:p>
                  </a:txBody>
                  <a:tcPr>
                    <a:solidFill>
                      <a:schemeClr val="accent6">
                        <a:lumMod val="40000"/>
                        <a:lumOff val="60000"/>
                      </a:schemeClr>
                    </a:solidFill>
                  </a:tcPr>
                </a:tc>
                <a:tc>
                  <a:txBody>
                    <a:bodyPr/>
                    <a:lstStyle/>
                    <a:p>
                      <a:pPr algn="ctr"/>
                      <a:r>
                        <a:rPr lang="en-US" sz="900" dirty="0"/>
                        <a:t>184,011.9</a:t>
                      </a:r>
                    </a:p>
                  </a:txBody>
                  <a:tcPr>
                    <a:solidFill>
                      <a:schemeClr val="accent6">
                        <a:lumMod val="40000"/>
                        <a:lumOff val="60000"/>
                      </a:schemeClr>
                    </a:solidFill>
                  </a:tcPr>
                </a:tc>
                <a:extLst>
                  <a:ext uri="{0D108BD9-81ED-4DB2-BD59-A6C34878D82A}">
                    <a16:rowId xmlns:a16="http://schemas.microsoft.com/office/drawing/2014/main" val="10001"/>
                  </a:ext>
                </a:extLst>
              </a:tr>
              <a:tr h="165100">
                <a:tc>
                  <a:txBody>
                    <a:bodyPr/>
                    <a:lstStyle/>
                    <a:p>
                      <a:pPr algn="ctr"/>
                      <a:r>
                        <a:rPr lang="en-US" sz="900" b="1" dirty="0">
                          <a:latin typeface="Arial Narrow" pitchFamily="34" charset="0"/>
                        </a:rPr>
                        <a:t>Then Year $M</a:t>
                      </a:r>
                    </a:p>
                  </a:txBody>
                  <a:tcPr>
                    <a:solidFill>
                      <a:schemeClr val="accent6">
                        <a:lumMod val="40000"/>
                        <a:lumOff val="60000"/>
                      </a:schemeClr>
                    </a:solidFill>
                  </a:tcPr>
                </a:tc>
                <a:tc>
                  <a:txBody>
                    <a:bodyPr/>
                    <a:lstStyle/>
                    <a:p>
                      <a:pPr algn="ctr"/>
                      <a:r>
                        <a:rPr lang="en-US" sz="900" dirty="0"/>
                        <a:t>245,665.3</a:t>
                      </a:r>
                    </a:p>
                  </a:txBody>
                  <a:tcPr>
                    <a:solidFill>
                      <a:schemeClr val="accent6">
                        <a:lumMod val="40000"/>
                        <a:lumOff val="60000"/>
                      </a:schemeClr>
                    </a:solidFill>
                  </a:tcPr>
                </a:tc>
                <a:tc>
                  <a:txBody>
                    <a:bodyPr/>
                    <a:lstStyle/>
                    <a:p>
                      <a:pPr algn="ctr"/>
                      <a:r>
                        <a:rPr lang="en-US" sz="900" dirty="0"/>
                        <a:t>395,147.2</a:t>
                      </a:r>
                    </a:p>
                  </a:txBody>
                  <a:tcPr>
                    <a:solidFill>
                      <a:schemeClr val="accent6">
                        <a:lumMod val="40000"/>
                        <a:lumOff val="60000"/>
                      </a:schemeClr>
                    </a:solidFill>
                  </a:tcPr>
                </a:tc>
                <a:extLst>
                  <a:ext uri="{0D108BD9-81ED-4DB2-BD59-A6C34878D82A}">
                    <a16:rowId xmlns:a16="http://schemas.microsoft.com/office/drawing/2014/main" val="10002"/>
                  </a:ext>
                </a:extLst>
              </a:tr>
            </a:tbl>
          </a:graphicData>
        </a:graphic>
      </p:graphicFrame>
      <p:cxnSp>
        <p:nvCxnSpPr>
          <p:cNvPr id="117930" name="Straight Connector 73"/>
          <p:cNvCxnSpPr>
            <a:cxnSpLocks noChangeShapeType="1"/>
            <a:stCxn id="117813" idx="1"/>
          </p:cNvCxnSpPr>
          <p:nvPr/>
        </p:nvCxnSpPr>
        <p:spPr bwMode="auto">
          <a:xfrm rot="10800000" flipV="1">
            <a:off x="533400" y="4008438"/>
            <a:ext cx="0" cy="2544762"/>
          </a:xfrm>
          <a:prstGeom prst="line">
            <a:avLst/>
          </a:prstGeom>
          <a:noFill/>
          <a:ln w="22225" algn="ctr">
            <a:solidFill>
              <a:srgbClr val="FF0000"/>
            </a:solidFill>
            <a:prstDash val="lgDash"/>
            <a:round/>
            <a:headEnd/>
            <a:tailEnd/>
          </a:ln>
          <a:extLst>
            <a:ext uri="{909E8E84-426E-40DD-AFC4-6F175D3DCCD1}">
              <a14:hiddenFill xmlns:a14="http://schemas.microsoft.com/office/drawing/2010/main">
                <a:noFill/>
              </a14:hiddenFill>
            </a:ext>
          </a:extLst>
        </p:spPr>
      </p:cxnSp>
      <p:sp>
        <p:nvSpPr>
          <p:cNvPr id="117931" name="TextBox 76"/>
          <p:cNvSpPr txBox="1">
            <a:spLocks noChangeArrowheads="1"/>
          </p:cNvSpPr>
          <p:nvPr/>
        </p:nvSpPr>
        <p:spPr bwMode="auto">
          <a:xfrm>
            <a:off x="152400" y="3581400"/>
            <a:ext cx="762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solidFill>
                  <a:srgbClr val="FF0000"/>
                </a:solidFill>
              </a:rPr>
              <a:t>Today</a:t>
            </a:r>
          </a:p>
        </p:txBody>
      </p:sp>
      <p:sp>
        <p:nvSpPr>
          <p:cNvPr id="117932" name="Slide Number Placeholder 80"/>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7BBBB37A-674D-4860-BCE2-B4EF0514B590}" type="slidenum">
              <a:rPr lang="en-US" altLang="en-US" sz="1000" b="0" smtClean="0">
                <a:solidFill>
                  <a:srgbClr val="7F7F7F"/>
                </a:solidFill>
              </a:rPr>
              <a:pPr>
                <a:spcBef>
                  <a:spcPct val="0"/>
                </a:spcBef>
                <a:buClrTx/>
                <a:buSzTx/>
                <a:buFontTx/>
                <a:buNone/>
              </a:pPr>
              <a:t>44</a:t>
            </a:fld>
            <a:endParaRPr lang="en-US" altLang="en-US" sz="1000" b="0">
              <a:solidFill>
                <a:schemeClr val="bg2"/>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6467" name="Group 3"/>
          <p:cNvGraphicFramePr>
            <a:graphicFrameLocks noGrp="1"/>
          </p:cNvGraphicFramePr>
          <p:nvPr>
            <p:ph idx="1"/>
          </p:nvPr>
        </p:nvGraphicFramePr>
        <p:xfrm>
          <a:off x="469900" y="1428750"/>
          <a:ext cx="8243887" cy="4184650"/>
        </p:xfrm>
        <a:graphic>
          <a:graphicData uri="http://schemas.openxmlformats.org/drawingml/2006/table">
            <a:tbl>
              <a:tblPr/>
              <a:tblGrid>
                <a:gridCol w="2747962">
                  <a:extLst>
                    <a:ext uri="{9D8B030D-6E8A-4147-A177-3AD203B41FA5}">
                      <a16:colId xmlns:a16="http://schemas.microsoft.com/office/drawing/2014/main" val="20000"/>
                    </a:ext>
                  </a:extLst>
                </a:gridCol>
                <a:gridCol w="2747963">
                  <a:extLst>
                    <a:ext uri="{9D8B030D-6E8A-4147-A177-3AD203B41FA5}">
                      <a16:colId xmlns:a16="http://schemas.microsoft.com/office/drawing/2014/main" val="20001"/>
                    </a:ext>
                  </a:extLst>
                </a:gridCol>
                <a:gridCol w="2747962">
                  <a:extLst>
                    <a:ext uri="{9D8B030D-6E8A-4147-A177-3AD203B41FA5}">
                      <a16:colId xmlns:a16="http://schemas.microsoft.com/office/drawing/2014/main" val="20002"/>
                    </a:ext>
                  </a:extLst>
                </a:gridCol>
              </a:tblGrid>
              <a:tr h="304898">
                <a:tc gridSpan="3">
                  <a:txBody>
                    <a:bodyPr/>
                    <a:lstStyle/>
                    <a:p>
                      <a:pPr marL="0" marR="0" lvl="0" indent="0" algn="ctr" defTabSz="914400" rtl="0" eaLnBrk="0" fontAlgn="base" latinLnBrk="0" hangingPunct="0">
                        <a:lnSpc>
                          <a:spcPct val="100000"/>
                        </a:lnSpc>
                        <a:spcBef>
                          <a:spcPct val="0"/>
                        </a:spcBef>
                        <a:spcAft>
                          <a:spcPct val="0"/>
                        </a:spcAft>
                        <a:buClr>
                          <a:srgbClr val="151C77"/>
                        </a:buClr>
                        <a:buSzPct val="80000"/>
                        <a:buFont typeface="Wingdings" pitchFamily="2" charset="2"/>
                        <a:buNone/>
                        <a:tabLst/>
                      </a:pPr>
                      <a:r>
                        <a:rPr lang="en-US" sz="1400" dirty="0"/>
                        <a:t>Risk ID &amp; Title / Category</a:t>
                      </a:r>
                      <a:endParaRPr kumimoji="0" lang="en-US" sz="1400" b="1" i="0" u="none" strike="noStrike" cap="none" normalizeH="0" baseline="0" dirty="0">
                        <a:ln>
                          <a:noFill/>
                        </a:ln>
                        <a:solidFill>
                          <a:schemeClr val="tx1"/>
                        </a:solidFill>
                        <a:effectLst/>
                        <a:latin typeface="Arial" charset="0"/>
                      </a:endParaRPr>
                    </a:p>
                  </a:txBody>
                  <a:tcPr marT="45729" marB="4572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35058">
                <a:tc gridSpan="3">
                  <a:txBody>
                    <a:bodyPr/>
                    <a:lstStyle/>
                    <a:p>
                      <a:pPr marL="0" marR="0" lvl="0" indent="0" algn="l" defTabSz="914400" rtl="0" eaLnBrk="0" fontAlgn="base" latinLnBrk="0" hangingPunct="0">
                        <a:lnSpc>
                          <a:spcPct val="100000"/>
                        </a:lnSpc>
                        <a:spcBef>
                          <a:spcPct val="0"/>
                        </a:spcBef>
                        <a:spcAft>
                          <a:spcPct val="0"/>
                        </a:spcAft>
                        <a:buClr>
                          <a:srgbClr val="151C77"/>
                        </a:buClr>
                        <a:buSzPct val="80000"/>
                        <a:buFont typeface="Wingdings" pitchFamily="2" charset="2"/>
                        <a:buNone/>
                        <a:tabLst/>
                      </a:pPr>
                      <a:r>
                        <a:rPr kumimoji="0" lang="en-US" sz="1400" b="1" i="0" u="sng" strike="noStrike" cap="none" normalizeH="0" baseline="0" dirty="0">
                          <a:ln>
                            <a:noFill/>
                          </a:ln>
                          <a:solidFill>
                            <a:schemeClr val="tx1"/>
                          </a:solidFill>
                          <a:effectLst/>
                          <a:latin typeface="Arial" charset="0"/>
                        </a:rPr>
                        <a:t>Risk Statement</a:t>
                      </a:r>
                      <a:r>
                        <a:rPr kumimoji="0" lang="en-US" sz="1400" b="1" i="0" u="none" strike="noStrike" cap="none" normalizeH="0" baseline="0" dirty="0">
                          <a:ln>
                            <a:noFill/>
                          </a:ln>
                          <a:solidFill>
                            <a:schemeClr val="tx1"/>
                          </a:solidFill>
                          <a:effectLst/>
                          <a:latin typeface="Arial" charset="0"/>
                        </a:rPr>
                        <a:t>: E.g.., Cost proposal exceeds budget</a:t>
                      </a:r>
                    </a:p>
                  </a:txBody>
                  <a:tcPr marT="45729" marB="4572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66783">
                <a:tc gridSpan="3">
                  <a:txBody>
                    <a:bodyPr/>
                    <a:lstStyle/>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sng" strike="noStrike" cap="none" normalizeH="0" baseline="0" dirty="0">
                          <a:ln>
                            <a:noFill/>
                          </a:ln>
                          <a:solidFill>
                            <a:schemeClr val="tx2"/>
                          </a:solidFill>
                          <a:effectLst/>
                          <a:latin typeface="Arial" charset="0"/>
                        </a:rPr>
                        <a:t>Impact</a:t>
                      </a:r>
                      <a:r>
                        <a:rPr kumimoji="0" lang="en-US" sz="1400" b="1" i="0" u="none" strike="noStrike" cap="none" normalizeH="0" baseline="0" dirty="0">
                          <a:ln>
                            <a:noFill/>
                          </a:ln>
                          <a:solidFill>
                            <a:schemeClr val="tx2"/>
                          </a:solidFill>
                          <a:effectLst/>
                          <a:latin typeface="Arial" charset="0"/>
                        </a:rPr>
                        <a:t>: Address impact of risk</a:t>
                      </a:r>
                    </a:p>
                  </a:txBody>
                  <a:tcPr marT="45729" marB="4572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304898">
                <a:tc>
                  <a:txBody>
                    <a:bodyPr/>
                    <a:lstStyle/>
                    <a:p>
                      <a:pPr marL="0" marR="0" lvl="0" indent="0" algn="l" defTabSz="914400" rtl="0" eaLnBrk="0" fontAlgn="base" latinLnBrk="0" hangingPunct="0">
                        <a:lnSpc>
                          <a:spcPct val="100000"/>
                        </a:lnSpc>
                        <a:spcBef>
                          <a:spcPct val="50000"/>
                        </a:spcBef>
                        <a:spcAft>
                          <a:spcPct val="0"/>
                        </a:spcAft>
                        <a:buClr>
                          <a:srgbClr val="151C77"/>
                        </a:buClr>
                        <a:buSzPct val="80000"/>
                        <a:buFont typeface="Wingdings" pitchFamily="2" charset="2"/>
                        <a:buNone/>
                        <a:tabLst/>
                      </a:pPr>
                      <a:r>
                        <a:rPr kumimoji="0" lang="en-US" sz="1400" b="1" i="0" u="sng" strike="noStrike" cap="none" normalizeH="0" baseline="0" dirty="0">
                          <a:ln>
                            <a:noFill/>
                          </a:ln>
                          <a:solidFill>
                            <a:schemeClr val="tx2"/>
                          </a:solidFill>
                          <a:effectLst/>
                          <a:latin typeface="Arial" charset="0"/>
                        </a:rPr>
                        <a:t>Likelihood</a:t>
                      </a:r>
                      <a:r>
                        <a:rPr kumimoji="0" lang="en-US" sz="1400" b="1" i="0" u="none" strike="noStrike" cap="none" normalizeH="0" baseline="0" dirty="0">
                          <a:ln>
                            <a:noFill/>
                          </a:ln>
                          <a:solidFill>
                            <a:schemeClr val="tx2"/>
                          </a:solidFill>
                          <a:effectLst/>
                          <a:latin typeface="Arial" charset="0"/>
                        </a:rPr>
                        <a:t>:  4</a:t>
                      </a:r>
                      <a:endParaRPr kumimoji="0" lang="en-US" sz="1400" b="1" i="0" u="none" strike="noStrike" cap="none" normalizeH="0" baseline="0" dirty="0">
                        <a:ln>
                          <a:noFill/>
                        </a:ln>
                        <a:solidFill>
                          <a:schemeClr val="tx1"/>
                        </a:solidFill>
                        <a:effectLst/>
                        <a:latin typeface="Arial" charset="0"/>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sng" strike="noStrike" cap="none" normalizeH="0" baseline="0" dirty="0">
                          <a:ln>
                            <a:noFill/>
                          </a:ln>
                          <a:solidFill>
                            <a:schemeClr val="tx2"/>
                          </a:solidFill>
                          <a:effectLst/>
                          <a:latin typeface="Arial" charset="0"/>
                        </a:rPr>
                        <a:t>Consequence</a:t>
                      </a:r>
                      <a:r>
                        <a:rPr kumimoji="0" lang="en-US" sz="1400" b="1" i="0" u="none" strike="noStrike" cap="none" normalizeH="0" baseline="0" dirty="0">
                          <a:ln>
                            <a:noFill/>
                          </a:ln>
                          <a:solidFill>
                            <a:schemeClr val="tx2"/>
                          </a:solidFill>
                          <a:effectLst/>
                          <a:latin typeface="Arial" charset="0"/>
                        </a:rPr>
                        <a:t>: 4</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sng" strike="noStrike" cap="none" normalizeH="0" baseline="0" dirty="0">
                          <a:ln>
                            <a:noFill/>
                          </a:ln>
                          <a:solidFill>
                            <a:schemeClr val="tx2"/>
                          </a:solidFill>
                          <a:effectLst/>
                          <a:latin typeface="Arial" charset="0"/>
                        </a:rPr>
                        <a:t>Risk Rating</a:t>
                      </a:r>
                      <a:r>
                        <a:rPr kumimoji="0" lang="en-US" sz="1400" b="1" i="0" u="none" strike="noStrike" cap="none" normalizeH="0" baseline="0" dirty="0">
                          <a:ln>
                            <a:noFill/>
                          </a:ln>
                          <a:solidFill>
                            <a:schemeClr val="tx2"/>
                          </a:solidFill>
                          <a:effectLst/>
                          <a:latin typeface="Arial" charset="0"/>
                        </a:rPr>
                        <a:t>:  High </a:t>
                      </a:r>
                      <a:r>
                        <a:rPr kumimoji="0" lang="en-US" sz="1400" b="1" i="0" u="none" strike="noStrike" cap="none" normalizeH="0" baseline="0" dirty="0">
                          <a:ln>
                            <a:noFill/>
                          </a:ln>
                          <a:solidFill>
                            <a:srgbClr val="FF3300"/>
                          </a:solidFill>
                          <a:effectLst/>
                          <a:latin typeface="Arial" charset="0"/>
                        </a:rPr>
                        <a:t>(Red)</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254676">
                <a:tc gridSpan="3">
                  <a:txBody>
                    <a:bodyPr/>
                    <a:lstStyle/>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sng" strike="noStrike" cap="none" normalizeH="0" baseline="0" dirty="0">
                          <a:ln>
                            <a:noFill/>
                          </a:ln>
                          <a:solidFill>
                            <a:schemeClr val="tx2"/>
                          </a:solidFill>
                          <a:effectLst/>
                          <a:latin typeface="Arial" charset="0"/>
                        </a:rPr>
                        <a:t>Risk Management</a:t>
                      </a:r>
                      <a:r>
                        <a:rPr kumimoji="0" lang="en-US" sz="1400" b="1" i="0" u="none" strike="noStrike" cap="none" normalizeH="0" baseline="0" dirty="0">
                          <a:ln>
                            <a:noFill/>
                          </a:ln>
                          <a:solidFill>
                            <a:schemeClr val="tx2"/>
                          </a:solidFill>
                          <a:effectLst/>
                          <a:latin typeface="Arial" charset="0"/>
                        </a:rPr>
                        <a:t>:  Address mitigation approach </a:t>
                      </a:r>
                    </a:p>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endParaRPr kumimoji="0" lang="en-US" sz="1400" b="1" i="0" u="none" strike="noStrike" cap="none" normalizeH="0" baseline="0" dirty="0">
                        <a:ln>
                          <a:noFill/>
                        </a:ln>
                        <a:solidFill>
                          <a:schemeClr val="tx2"/>
                        </a:solidFill>
                        <a:effectLst/>
                        <a:latin typeface="Arial" charset="0"/>
                      </a:endParaRPr>
                    </a:p>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tx2"/>
                          </a:solidFill>
                          <a:effectLst/>
                          <a:latin typeface="Arial" pitchFamily="34" charset="0"/>
                          <a:cs typeface="Arial" pitchFamily="34" charset="0"/>
                        </a:rPr>
                        <a:t>(Describe risk handling plan, milestones and risk closure criteria.  </a:t>
                      </a:r>
                      <a:r>
                        <a:rPr kumimoji="0" lang="en-US" sz="1400" b="1" i="0" u="none" strike="noStrike" cap="none" normalizeH="0" baseline="0" dirty="0">
                          <a:ln>
                            <a:noFill/>
                          </a:ln>
                          <a:solidFill>
                            <a:schemeClr val="tx1"/>
                          </a:solidFill>
                          <a:effectLst/>
                          <a:latin typeface="Arial" pitchFamily="34" charset="0"/>
                          <a:cs typeface="Arial" pitchFamily="34" charset="0"/>
                        </a:rPr>
                        <a:t>Specifically address cost, schedule and performance impacts and cost/schedule reserve (margin).  </a:t>
                      </a:r>
                      <a:r>
                        <a:rPr lang="en-US" sz="1400" b="1" i="0" dirty="0">
                          <a:solidFill>
                            <a:schemeClr val="tx1"/>
                          </a:solidFill>
                          <a:latin typeface="Arial" pitchFamily="34" charset="0"/>
                          <a:cs typeface="Arial" pitchFamily="34" charset="0"/>
                        </a:rPr>
                        <a:t>Indicate </a:t>
                      </a:r>
                      <a:r>
                        <a:rPr lang="en-US" sz="1400" b="1" i="0" u="none" dirty="0">
                          <a:solidFill>
                            <a:schemeClr val="tx1"/>
                          </a:solidFill>
                          <a:latin typeface="Arial" pitchFamily="34" charset="0"/>
                          <a:cs typeface="Arial" pitchFamily="34" charset="0"/>
                        </a:rPr>
                        <a:t>what resources are required to </a:t>
                      </a:r>
                      <a:r>
                        <a:rPr lang="en-US" sz="1400" b="1" i="0" dirty="0">
                          <a:solidFill>
                            <a:schemeClr val="tx1"/>
                          </a:solidFill>
                          <a:latin typeface="Arial" pitchFamily="34" charset="0"/>
                          <a:cs typeface="Arial" pitchFamily="34" charset="0"/>
                        </a:rPr>
                        <a:t>cover the risk.  What is the the performance impact?)</a:t>
                      </a:r>
                      <a:endParaRPr lang="en-US" sz="1400" b="1" kern="1200" dirty="0">
                        <a:solidFill>
                          <a:schemeClr val="tx1"/>
                        </a:solidFill>
                        <a:latin typeface="Arial" pitchFamily="34" charset="0"/>
                        <a:ea typeface="+mn-ea"/>
                        <a:cs typeface="Arial" pitchFamily="34" charset="0"/>
                      </a:endParaRPr>
                    </a:p>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endParaRPr kumimoji="0" lang="en-US" sz="1400" b="1" i="0" u="none" strike="noStrike" cap="none" normalizeH="0" baseline="0" dirty="0">
                        <a:ln>
                          <a:noFill/>
                        </a:ln>
                        <a:solidFill>
                          <a:schemeClr val="tx2"/>
                        </a:solidFill>
                        <a:effectLst/>
                        <a:latin typeface="Arial" charset="0"/>
                      </a:endParaRPr>
                    </a:p>
                  </a:txBody>
                  <a:tcPr marT="45729" marB="4572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518337">
                <a:tc gridSpan="2">
                  <a:txBody>
                    <a:bodyPr/>
                    <a:lstStyle/>
                    <a:p>
                      <a:pPr marL="0" marR="0" lvl="0" indent="0" algn="l" defTabSz="914400" rtl="0" eaLnBrk="0" fontAlgn="base" latinLnBrk="0" hangingPunct="0">
                        <a:lnSpc>
                          <a:spcPct val="100000"/>
                        </a:lnSpc>
                        <a:spcBef>
                          <a:spcPct val="0"/>
                        </a:spcBef>
                        <a:spcAft>
                          <a:spcPct val="0"/>
                        </a:spcAft>
                        <a:buClr>
                          <a:srgbClr val="151C77"/>
                        </a:buClr>
                        <a:buSzPct val="80000"/>
                        <a:buFont typeface="Wingdings" pitchFamily="2" charset="2"/>
                        <a:buNone/>
                        <a:tabLst/>
                      </a:pPr>
                      <a:r>
                        <a:rPr kumimoji="0" lang="en-US" sz="1400" b="1" i="0" u="sng" strike="noStrike" cap="none" normalizeH="0" baseline="0" dirty="0">
                          <a:ln>
                            <a:noFill/>
                          </a:ln>
                          <a:solidFill>
                            <a:schemeClr val="tx2"/>
                          </a:solidFill>
                          <a:effectLst/>
                          <a:latin typeface="Arial" charset="0"/>
                        </a:rPr>
                        <a:t>Post Risk Management Rating:</a:t>
                      </a:r>
                      <a:r>
                        <a:rPr kumimoji="0" lang="en-US" sz="1400" b="1" i="0" u="none" strike="noStrike" cap="none" normalizeH="0" baseline="0" dirty="0">
                          <a:ln>
                            <a:noFill/>
                          </a:ln>
                          <a:solidFill>
                            <a:schemeClr val="tx2"/>
                          </a:solidFill>
                          <a:effectLst/>
                          <a:latin typeface="Arial" charset="0"/>
                        </a:rPr>
                        <a:t> </a:t>
                      </a:r>
                      <a:r>
                        <a:rPr kumimoji="0" lang="en-US" sz="1400" b="1" i="0" u="none" strike="noStrike" cap="none" normalizeH="0" baseline="0" dirty="0">
                          <a:ln>
                            <a:noFill/>
                          </a:ln>
                          <a:solidFill>
                            <a:schemeClr val="tx1"/>
                          </a:solidFill>
                          <a:effectLst/>
                          <a:latin typeface="Arial" charset="0"/>
                        </a:rPr>
                        <a:t>Likelihood=1, Consequence =2 </a:t>
                      </a:r>
                      <a:r>
                        <a:rPr kumimoji="0" lang="en-US" sz="1400" b="1" i="0" u="none" strike="noStrike" cap="none" normalizeH="0" baseline="0" dirty="0">
                          <a:ln>
                            <a:noFill/>
                          </a:ln>
                          <a:solidFill>
                            <a:schemeClr val="accent1"/>
                          </a:solidFill>
                          <a:effectLst/>
                          <a:latin typeface="Arial" charset="0"/>
                        </a:rPr>
                        <a:t>(GREEN)</a:t>
                      </a:r>
                      <a:endParaRPr kumimoji="0" lang="en-US" sz="2000" b="1" i="0" u="none" strike="noStrike" cap="none" normalizeH="0" baseline="0" dirty="0">
                        <a:ln>
                          <a:noFill/>
                        </a:ln>
                        <a:solidFill>
                          <a:schemeClr val="accent1"/>
                        </a:solidFill>
                        <a:effectLst/>
                        <a:latin typeface="Arial" charset="0"/>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endParaRPr kumimoji="0" lang="en-US" sz="2000" b="1" i="0" u="none" strike="noStrike" cap="none" normalizeH="0" baseline="0" dirty="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19832" name="TextBox 3"/>
          <p:cNvSpPr txBox="1">
            <a:spLocks noChangeArrowheads="1"/>
          </p:cNvSpPr>
          <p:nvPr/>
        </p:nvSpPr>
        <p:spPr bwMode="auto">
          <a:xfrm>
            <a:off x="219075" y="5737225"/>
            <a:ext cx="8494713" cy="615950"/>
          </a:xfrm>
          <a:prstGeom prst="rect">
            <a:avLst/>
          </a:prstGeom>
          <a:solidFill>
            <a:srgbClr val="FFFF00"/>
          </a:solidFill>
          <a:ln w="9525">
            <a:solidFill>
              <a:schemeClr val="tx1"/>
            </a:solidFill>
            <a:miter lim="800000"/>
            <a:headEnd/>
            <a:tailEnd/>
          </a:ln>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700"/>
              <a:t>All High &amp; Moderate Risks should be identified.  Recommend Program Office prepare a Risk Mitigation chart &amp; provide in back-up</a:t>
            </a:r>
          </a:p>
        </p:txBody>
      </p:sp>
      <p:sp>
        <p:nvSpPr>
          <p:cNvPr id="119833" name="TextBox 4"/>
          <p:cNvSpPr txBox="1">
            <a:spLocks noChangeArrowheads="1"/>
          </p:cNvSpPr>
          <p:nvPr/>
        </p:nvSpPr>
        <p:spPr bwMode="auto">
          <a:xfrm>
            <a:off x="4805363" y="265113"/>
            <a:ext cx="38322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4000" i="1">
                <a:solidFill>
                  <a:srgbClr val="002060"/>
                </a:solidFill>
              </a:rPr>
              <a:t>Risk Mitigation</a:t>
            </a:r>
          </a:p>
        </p:txBody>
      </p:sp>
      <p:sp>
        <p:nvSpPr>
          <p:cNvPr id="119834" name="Slide Number Placeholder 3"/>
          <p:cNvSpPr>
            <a:spLocks noGrp="1"/>
          </p:cNvSpPr>
          <p:nvPr>
            <p:ph type="sldNum" sz="quarter" idx="10"/>
          </p:nvPr>
        </p:nvSpPr>
        <p:spPr>
          <a:xfrm>
            <a:off x="7534275" y="6505575"/>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3F14A0E0-FDD2-4A94-ACD6-01D82029F586}" type="slidenum">
              <a:rPr lang="en-US" altLang="en-US" sz="1000" b="0" smtClean="0">
                <a:solidFill>
                  <a:srgbClr val="969696"/>
                </a:solidFill>
              </a:rPr>
              <a:pPr>
                <a:spcBef>
                  <a:spcPct val="0"/>
                </a:spcBef>
                <a:buClrTx/>
                <a:buSzTx/>
                <a:buFontTx/>
                <a:buNone/>
              </a:pPr>
              <a:t>45</a:t>
            </a:fld>
            <a:endParaRPr lang="en-US" altLang="en-US" sz="1000" b="0">
              <a:solidFill>
                <a:srgbClr val="969696"/>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76213" y="5494338"/>
            <a:ext cx="8763000" cy="954087"/>
          </a:xfrm>
          <a:prstGeom prst="rect">
            <a:avLst/>
          </a:prstGeom>
          <a:solidFill>
            <a:srgbClr val="FDE9D9"/>
          </a:solidFill>
        </p:spPr>
        <p:style>
          <a:lnRef idx="2">
            <a:schemeClr val="accent4"/>
          </a:lnRef>
          <a:fillRef idx="1">
            <a:schemeClr val="lt1"/>
          </a:fillRef>
          <a:effectRef idx="0">
            <a:schemeClr val="accent4"/>
          </a:effectRef>
          <a:fontRef idx="minor">
            <a:schemeClr val="dk1"/>
          </a:fontRef>
        </p:style>
        <p:txBody>
          <a:bodyPr>
            <a:spAutoFit/>
          </a:bodyPr>
          <a:lstStyle/>
          <a:p>
            <a:pPr algn="ctr">
              <a:defRPr/>
            </a:pPr>
            <a:r>
              <a:rPr lang="en-US" b="1" u="sng" dirty="0">
                <a:solidFill>
                  <a:srgbClr val="000000"/>
                </a:solidFill>
              </a:rPr>
              <a:t>Planned</a:t>
            </a:r>
          </a:p>
          <a:p>
            <a:pPr marL="285750" indent="-285750" algn="ctr">
              <a:buFont typeface="Arial" pitchFamily="34" charset="0"/>
              <a:buChar char="•"/>
              <a:defRPr/>
            </a:pPr>
            <a:r>
              <a:rPr lang="en-US" b="1" dirty="0">
                <a:solidFill>
                  <a:srgbClr val="000000"/>
                </a:solidFill>
              </a:rPr>
              <a:t>FY16-FY18:	$70.292M; EMD Phase 2 (Contract Award) Source Selection Savings</a:t>
            </a:r>
          </a:p>
          <a:p>
            <a:pPr marL="285750" indent="-285750" algn="ctr">
              <a:buFont typeface="Arial" pitchFamily="34" charset="0"/>
              <a:buChar char="•"/>
              <a:defRPr/>
            </a:pPr>
            <a:r>
              <a:rPr lang="en-US" b="1" dirty="0">
                <a:solidFill>
                  <a:srgbClr val="000000"/>
                </a:solidFill>
              </a:rPr>
              <a:t>FY 17:		$24.500M; Flight Body-2</a:t>
            </a:r>
          </a:p>
          <a:p>
            <a:pPr marL="285750" indent="-285750" algn="ctr">
              <a:buFont typeface="Arial" pitchFamily="34" charset="0"/>
              <a:buChar char="•"/>
              <a:defRPr/>
            </a:pPr>
            <a:r>
              <a:rPr lang="en-US" b="1" dirty="0">
                <a:solidFill>
                  <a:srgbClr val="000000"/>
                </a:solidFill>
              </a:rPr>
              <a:t>FY18:		$26.000M; EMD Phase 2 Test Activities </a:t>
            </a:r>
          </a:p>
        </p:txBody>
      </p:sp>
      <p:sp>
        <p:nvSpPr>
          <p:cNvPr id="9" name="TextBox 8"/>
          <p:cNvSpPr txBox="1"/>
          <p:nvPr/>
        </p:nvSpPr>
        <p:spPr>
          <a:xfrm>
            <a:off x="174625" y="4732338"/>
            <a:ext cx="8763000" cy="739775"/>
          </a:xfrm>
          <a:prstGeom prst="rect">
            <a:avLst/>
          </a:prstGeom>
          <a:solidFill>
            <a:srgbClr val="CCFFCC"/>
          </a:solidFill>
        </p:spPr>
        <p:style>
          <a:lnRef idx="2">
            <a:schemeClr val="accent4"/>
          </a:lnRef>
          <a:fillRef idx="1">
            <a:schemeClr val="lt1"/>
          </a:fillRef>
          <a:effectRef idx="0">
            <a:schemeClr val="accent4"/>
          </a:effectRef>
          <a:fontRef idx="minor">
            <a:schemeClr val="dk1"/>
          </a:fontRef>
        </p:style>
        <p:txBody>
          <a:bodyPr>
            <a:spAutoFit/>
          </a:bodyPr>
          <a:lstStyle/>
          <a:p>
            <a:pPr algn="ctr">
              <a:defRPr/>
            </a:pPr>
            <a:r>
              <a:rPr lang="en-US" b="1" u="sng" dirty="0">
                <a:solidFill>
                  <a:srgbClr val="000000"/>
                </a:solidFill>
              </a:rPr>
              <a:t>Realized</a:t>
            </a:r>
          </a:p>
          <a:p>
            <a:pPr marL="285750" indent="-285750" algn="ctr">
              <a:buFont typeface="Arial" pitchFamily="34" charset="0"/>
              <a:buChar char="•"/>
              <a:defRPr/>
            </a:pPr>
            <a:r>
              <a:rPr lang="en-US" b="1" dirty="0">
                <a:solidFill>
                  <a:srgbClr val="000000"/>
                </a:solidFill>
              </a:rPr>
              <a:t>FY13:		$ 1.400M; EMD Phase 1 Aircraft Integration</a:t>
            </a:r>
          </a:p>
          <a:p>
            <a:pPr marL="285750" indent="-285750" algn="ctr">
              <a:buFont typeface="Arial" pitchFamily="34" charset="0"/>
              <a:buChar char="•"/>
              <a:defRPr/>
            </a:pPr>
            <a:r>
              <a:rPr lang="en-US" b="1" dirty="0">
                <a:solidFill>
                  <a:srgbClr val="000000"/>
                </a:solidFill>
              </a:rPr>
              <a:t>FY13:		$11.000M; EMD Phase 1 Test Activities</a:t>
            </a:r>
          </a:p>
        </p:txBody>
      </p:sp>
      <p:sp>
        <p:nvSpPr>
          <p:cNvPr id="121860" name="Title 1"/>
          <p:cNvSpPr>
            <a:spLocks noGrp="1"/>
          </p:cNvSpPr>
          <p:nvPr>
            <p:ph type="title"/>
          </p:nvPr>
        </p:nvSpPr>
        <p:spPr>
          <a:xfrm>
            <a:off x="2363788" y="354013"/>
            <a:ext cx="6403975" cy="1020762"/>
          </a:xfrm>
        </p:spPr>
        <p:txBody>
          <a:bodyPr/>
          <a:lstStyle/>
          <a:p>
            <a:r>
              <a:rPr lang="en-US" altLang="en-US"/>
              <a:t>Should Cost Summary</a:t>
            </a:r>
            <a:br>
              <a:rPr lang="en-US" altLang="en-US"/>
            </a:br>
            <a:endParaRPr lang="en-US" altLang="en-US"/>
          </a:p>
        </p:txBody>
      </p:sp>
      <p:graphicFrame>
        <p:nvGraphicFramePr>
          <p:cNvPr id="121861" name="Object 4"/>
          <p:cNvGraphicFramePr>
            <a:graphicFrameLocks noChangeAspect="1"/>
          </p:cNvGraphicFramePr>
          <p:nvPr/>
        </p:nvGraphicFramePr>
        <p:xfrm>
          <a:off x="85725" y="1531938"/>
          <a:ext cx="9058275" cy="3095625"/>
        </p:xfrm>
        <a:graphic>
          <a:graphicData uri="http://schemas.openxmlformats.org/presentationml/2006/ole">
            <mc:AlternateContent xmlns:mc="http://schemas.openxmlformats.org/markup-compatibility/2006">
              <mc:Choice xmlns:v="urn:schemas-microsoft-com:vml" Requires="v">
                <p:oleObj name="Worksheet" r:id="rId3" imgW="11953824" imgH="3019357" progId="Excel.Sheet.12">
                  <p:embed/>
                </p:oleObj>
              </mc:Choice>
              <mc:Fallback>
                <p:oleObj name="Worksheet" r:id="rId3" imgW="11953824" imgH="3019357" progId="Excel.Sheet.1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725" y="1531938"/>
                        <a:ext cx="9058275"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TextBox 12"/>
          <p:cNvSpPr txBox="1"/>
          <p:nvPr/>
        </p:nvSpPr>
        <p:spPr>
          <a:xfrm>
            <a:off x="7172325" y="6530975"/>
            <a:ext cx="1627188" cy="277813"/>
          </a:xfrm>
          <a:prstGeom prst="rect">
            <a:avLst/>
          </a:prstGeom>
          <a:solidFill>
            <a:schemeClr val="accent6"/>
          </a:solidFill>
        </p:spPr>
        <p:txBody>
          <a:bodyPr>
            <a:spAutoFit/>
          </a:bodyPr>
          <a:lstStyle/>
          <a:p>
            <a:pPr algn="ctr">
              <a:defRPr/>
            </a:pPr>
            <a:r>
              <a:rPr lang="en-US" b="1" dirty="0">
                <a:solidFill>
                  <a:schemeClr val="bg1"/>
                </a:solidFill>
              </a:rPr>
              <a:t>See Notes Page</a:t>
            </a:r>
          </a:p>
        </p:txBody>
      </p:sp>
      <p:sp>
        <p:nvSpPr>
          <p:cNvPr id="121863" name="AutoShape 150"/>
          <p:cNvSpPr>
            <a:spLocks noChangeArrowheads="1"/>
          </p:cNvSpPr>
          <p:nvPr/>
        </p:nvSpPr>
        <p:spPr bwMode="auto">
          <a:xfrm>
            <a:off x="4532313" y="5089525"/>
            <a:ext cx="4267200" cy="809625"/>
          </a:xfrm>
          <a:prstGeom prst="wedgeRoundRectCallout">
            <a:avLst>
              <a:gd name="adj1" fmla="val -41778"/>
              <a:gd name="adj2" fmla="val -240704"/>
              <a:gd name="adj3" fmla="val 16667"/>
            </a:avLst>
          </a:prstGeom>
          <a:solidFill>
            <a:srgbClr val="FFCC00"/>
          </a:solidFill>
          <a:ln w="12700">
            <a:solidFill>
              <a:schemeClr val="tx1"/>
            </a:solidFill>
            <a:miter lim="800000"/>
            <a:headEnd/>
            <a:tailEnd/>
          </a:ln>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t>Ensure all Should Cost Initiatives are PEO-Approved in CCaRS and values are consistent.  Use Back-up slides to elaborate on each initiative.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050"/>
          <p:cNvSpPr txBox="1">
            <a:spLocks noChangeArrowheads="1"/>
          </p:cNvSpPr>
          <p:nvPr/>
        </p:nvSpPr>
        <p:spPr bwMode="auto">
          <a:xfrm>
            <a:off x="4724400" y="1273175"/>
            <a:ext cx="4418013" cy="245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0000"/>
              </a:lnSpc>
              <a:spcBef>
                <a:spcPct val="0"/>
              </a:spcBef>
              <a:buClrTx/>
              <a:buSzTx/>
              <a:buFontTx/>
              <a:buNone/>
            </a:pPr>
            <a:r>
              <a:rPr lang="en-US" altLang="en-US" u="sng">
                <a:solidFill>
                  <a:schemeClr val="tx2"/>
                </a:solidFill>
              </a:rPr>
              <a:t>Decision Authority</a:t>
            </a:r>
          </a:p>
          <a:p>
            <a:pPr>
              <a:lnSpc>
                <a:spcPct val="80000"/>
              </a:lnSpc>
              <a:buClrTx/>
              <a:buSzTx/>
              <a:buFontTx/>
              <a:buNone/>
            </a:pPr>
            <a:r>
              <a:rPr lang="en-US" altLang="en-US" sz="1600" b="0">
                <a:solidFill>
                  <a:schemeClr val="tx2"/>
                </a:solidFill>
              </a:rPr>
              <a:t>MDA: </a:t>
            </a:r>
            <a:endParaRPr lang="en-US" altLang="en-US" sz="1600" b="0"/>
          </a:p>
          <a:p>
            <a:pPr>
              <a:spcBef>
                <a:spcPct val="20000"/>
              </a:spcBef>
              <a:buClrTx/>
              <a:buSzTx/>
              <a:buFontTx/>
              <a:buNone/>
            </a:pPr>
            <a:r>
              <a:rPr lang="en-US" altLang="en-US" sz="1600" b="0">
                <a:solidFill>
                  <a:schemeClr val="tx2"/>
                </a:solidFill>
              </a:rPr>
              <a:t>PEO Program: (AFPEO/XX)		</a:t>
            </a:r>
          </a:p>
          <a:p>
            <a:pPr>
              <a:spcBef>
                <a:spcPct val="20000"/>
              </a:spcBef>
              <a:buClrTx/>
              <a:buSzTx/>
              <a:buFontTx/>
              <a:buNone/>
            </a:pPr>
            <a:r>
              <a:rPr lang="en-US" altLang="en-US" sz="1600" b="0">
                <a:solidFill>
                  <a:schemeClr val="tx2"/>
                </a:solidFill>
              </a:rPr>
              <a:t>ACAT Level:	</a:t>
            </a:r>
          </a:p>
          <a:p>
            <a:pPr>
              <a:spcBef>
                <a:spcPct val="40000"/>
              </a:spcBef>
              <a:buClrTx/>
              <a:buSzTx/>
              <a:buFontTx/>
              <a:buNone/>
            </a:pPr>
            <a:r>
              <a:rPr lang="en-US" altLang="en-US" sz="1600" b="0">
                <a:solidFill>
                  <a:schemeClr val="tx2"/>
                </a:solidFill>
              </a:rPr>
              <a:t>SSA:	</a:t>
            </a:r>
          </a:p>
          <a:p>
            <a:pPr>
              <a:buClrTx/>
              <a:buSzTx/>
              <a:buFontTx/>
              <a:buNone/>
            </a:pPr>
            <a:r>
              <a:rPr lang="en-US" altLang="en-US" sz="1600" b="0">
                <a:solidFill>
                  <a:schemeClr val="tx2"/>
                </a:solidFill>
              </a:rPr>
              <a:t>Delegations: (SSA, ASP Chair, LCMP, etc)</a:t>
            </a:r>
          </a:p>
          <a:p>
            <a:pPr algn="ctr">
              <a:spcBef>
                <a:spcPct val="20000"/>
              </a:spcBef>
              <a:buClrTx/>
              <a:buSzTx/>
              <a:buFontTx/>
              <a:buNone/>
            </a:pPr>
            <a:r>
              <a:rPr lang="en-US" altLang="en-US" sz="1600" b="0">
                <a:solidFill>
                  <a:schemeClr val="tx2"/>
                </a:solidFill>
              </a:rPr>
              <a:t>   </a:t>
            </a:r>
          </a:p>
          <a:p>
            <a:pPr algn="ctr">
              <a:lnSpc>
                <a:spcPct val="80000"/>
              </a:lnSpc>
              <a:spcBef>
                <a:spcPct val="0"/>
              </a:spcBef>
              <a:buClrTx/>
              <a:buSzTx/>
              <a:buFontTx/>
              <a:buNone/>
            </a:pPr>
            <a:endParaRPr lang="en-US" altLang="en-US" sz="1600" b="0">
              <a:solidFill>
                <a:schemeClr val="tx2"/>
              </a:solidFill>
            </a:endParaRPr>
          </a:p>
        </p:txBody>
      </p:sp>
      <p:sp>
        <p:nvSpPr>
          <p:cNvPr id="41987" name="Text Box 2051"/>
          <p:cNvSpPr txBox="1">
            <a:spLocks noChangeArrowheads="1"/>
          </p:cNvSpPr>
          <p:nvPr/>
        </p:nvSpPr>
        <p:spPr bwMode="auto">
          <a:xfrm>
            <a:off x="4724400" y="4067175"/>
            <a:ext cx="4419600" cy="169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90000"/>
              </a:lnSpc>
              <a:spcBef>
                <a:spcPct val="0"/>
              </a:spcBef>
              <a:buClrTx/>
              <a:buSzTx/>
              <a:buFontTx/>
              <a:buNone/>
            </a:pPr>
            <a:r>
              <a:rPr lang="en-US" altLang="en-US" u="sng">
                <a:solidFill>
                  <a:schemeClr val="tx2"/>
                </a:solidFill>
              </a:rPr>
              <a:t>Strategy</a:t>
            </a:r>
          </a:p>
          <a:p>
            <a:pPr>
              <a:lnSpc>
                <a:spcPct val="70000"/>
              </a:lnSpc>
              <a:spcAft>
                <a:spcPct val="20000"/>
              </a:spcAft>
              <a:buClrTx/>
              <a:buSzTx/>
              <a:buFontTx/>
              <a:buNone/>
            </a:pPr>
            <a:r>
              <a:rPr lang="en-US" altLang="en-US" sz="1600" b="0">
                <a:solidFill>
                  <a:schemeClr val="tx2"/>
                </a:solidFill>
              </a:rPr>
              <a:t>Competitive or sole source:</a:t>
            </a:r>
          </a:p>
          <a:p>
            <a:pPr>
              <a:lnSpc>
                <a:spcPct val="90000"/>
              </a:lnSpc>
              <a:spcBef>
                <a:spcPct val="0"/>
              </a:spcBef>
              <a:buClrTx/>
              <a:buSzTx/>
              <a:buFontTx/>
              <a:buNone/>
            </a:pPr>
            <a:r>
              <a:rPr lang="en-US" altLang="en-US" sz="1600" b="0">
                <a:solidFill>
                  <a:schemeClr val="tx2"/>
                </a:solidFill>
              </a:rPr>
              <a:t>Contract Type:</a:t>
            </a:r>
            <a:endParaRPr lang="en-US" altLang="en-US" sz="1600">
              <a:solidFill>
                <a:schemeClr val="tx2"/>
              </a:solidFill>
            </a:endParaRPr>
          </a:p>
          <a:p>
            <a:pPr>
              <a:lnSpc>
                <a:spcPct val="90000"/>
              </a:lnSpc>
              <a:spcBef>
                <a:spcPct val="20000"/>
              </a:spcBef>
              <a:buClrTx/>
              <a:buSzTx/>
              <a:buFontTx/>
              <a:buNone/>
            </a:pPr>
            <a:r>
              <a:rPr lang="en-US" altLang="en-US" sz="1600" b="0">
                <a:solidFill>
                  <a:schemeClr val="tx2"/>
                </a:solidFill>
              </a:rPr>
              <a:t>Estimated Contract Award:</a:t>
            </a:r>
          </a:p>
          <a:p>
            <a:pPr>
              <a:lnSpc>
                <a:spcPct val="90000"/>
              </a:lnSpc>
              <a:spcBef>
                <a:spcPct val="20000"/>
              </a:spcBef>
              <a:buClrTx/>
              <a:buSzTx/>
              <a:buFontTx/>
              <a:buNone/>
            </a:pPr>
            <a:r>
              <a:rPr lang="en-US" altLang="en-US" sz="1600" b="0">
                <a:solidFill>
                  <a:schemeClr val="tx2"/>
                </a:solidFill>
              </a:rPr>
              <a:t>Schedule: (MS A, MS B, IOC) </a:t>
            </a:r>
          </a:p>
          <a:p>
            <a:pPr algn="ctr">
              <a:lnSpc>
                <a:spcPct val="90000"/>
              </a:lnSpc>
              <a:spcBef>
                <a:spcPct val="0"/>
              </a:spcBef>
              <a:buClrTx/>
              <a:buSzTx/>
              <a:buFontTx/>
              <a:buNone/>
            </a:pPr>
            <a:endParaRPr lang="en-US" altLang="en-US" sz="1600" b="0">
              <a:solidFill>
                <a:schemeClr val="tx2"/>
              </a:solidFill>
            </a:endParaRPr>
          </a:p>
        </p:txBody>
      </p:sp>
      <p:sp>
        <p:nvSpPr>
          <p:cNvPr id="41988" name="Text Box 2052"/>
          <p:cNvSpPr txBox="1">
            <a:spLocks noChangeArrowheads="1"/>
          </p:cNvSpPr>
          <p:nvPr/>
        </p:nvSpPr>
        <p:spPr bwMode="auto">
          <a:xfrm>
            <a:off x="1816100" y="319088"/>
            <a:ext cx="69135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r">
              <a:spcBef>
                <a:spcPct val="0"/>
              </a:spcBef>
              <a:buClrTx/>
              <a:buSzTx/>
              <a:buFontTx/>
              <a:buNone/>
            </a:pPr>
            <a:r>
              <a:rPr lang="en-US" altLang="en-US" sz="3600" i="1">
                <a:solidFill>
                  <a:srgbClr val="002060"/>
                </a:solidFill>
              </a:rPr>
              <a:t>Program Structure</a:t>
            </a:r>
          </a:p>
        </p:txBody>
      </p:sp>
      <p:sp>
        <p:nvSpPr>
          <p:cNvPr id="41989" name="Text Box 2053"/>
          <p:cNvSpPr txBox="1">
            <a:spLocks noChangeArrowheads="1"/>
          </p:cNvSpPr>
          <p:nvPr/>
        </p:nvSpPr>
        <p:spPr bwMode="auto">
          <a:xfrm>
            <a:off x="203200" y="4105275"/>
            <a:ext cx="4321175" cy="157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0000"/>
              </a:lnSpc>
              <a:buClrTx/>
              <a:buSzTx/>
              <a:buFontTx/>
              <a:buNone/>
            </a:pPr>
            <a:r>
              <a:rPr lang="en-US" altLang="en-US" u="sng">
                <a:solidFill>
                  <a:schemeClr val="tx2"/>
                </a:solidFill>
              </a:rPr>
              <a:t>Financial Data</a:t>
            </a:r>
          </a:p>
          <a:p>
            <a:pPr>
              <a:lnSpc>
                <a:spcPct val="80000"/>
              </a:lnSpc>
              <a:buClrTx/>
              <a:buSzTx/>
              <a:buFontTx/>
              <a:buNone/>
            </a:pPr>
            <a:r>
              <a:rPr lang="en-US" altLang="en-US" sz="1600" b="0">
                <a:solidFill>
                  <a:schemeClr val="tx2"/>
                </a:solidFill>
              </a:rPr>
              <a:t>Est. Contract Value (Pre-EMD): </a:t>
            </a:r>
            <a:endParaRPr lang="en-US" altLang="en-US" sz="1600" b="0"/>
          </a:p>
          <a:p>
            <a:pPr>
              <a:spcBef>
                <a:spcPct val="25000"/>
              </a:spcBef>
              <a:buClrTx/>
              <a:buSzTx/>
              <a:buFontTx/>
              <a:buNone/>
            </a:pPr>
            <a:r>
              <a:rPr lang="en-US" altLang="en-US" sz="1600" b="0"/>
              <a:t>Est. Total Program (qty): </a:t>
            </a:r>
          </a:p>
          <a:p>
            <a:pPr>
              <a:spcBef>
                <a:spcPct val="25000"/>
              </a:spcBef>
              <a:buClrTx/>
              <a:buSzTx/>
              <a:buFontTx/>
              <a:buNone/>
            </a:pPr>
            <a:r>
              <a:rPr lang="en-US" altLang="en-US" sz="1600" b="0">
                <a:solidFill>
                  <a:schemeClr val="tx2"/>
                </a:solidFill>
              </a:rPr>
              <a:t>Fund Type (Pre-EMD):</a:t>
            </a:r>
          </a:p>
          <a:p>
            <a:pPr>
              <a:spcBef>
                <a:spcPct val="25000"/>
              </a:spcBef>
              <a:buClrTx/>
              <a:buSzTx/>
              <a:buFontTx/>
              <a:buNone/>
            </a:pPr>
            <a:r>
              <a:rPr lang="en-US" altLang="en-US" sz="1600" b="0">
                <a:solidFill>
                  <a:schemeClr val="tx2"/>
                </a:solidFill>
              </a:rPr>
              <a:t>New Start (Congressional):  </a:t>
            </a:r>
          </a:p>
        </p:txBody>
      </p:sp>
      <p:sp>
        <p:nvSpPr>
          <p:cNvPr id="41990" name="Line 2054"/>
          <p:cNvSpPr>
            <a:spLocks noChangeShapeType="1"/>
          </p:cNvSpPr>
          <p:nvPr/>
        </p:nvSpPr>
        <p:spPr bwMode="auto">
          <a:xfrm>
            <a:off x="4572000" y="1304925"/>
            <a:ext cx="0" cy="51816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991" name="Line 2055"/>
          <p:cNvSpPr>
            <a:spLocks noChangeShapeType="1"/>
          </p:cNvSpPr>
          <p:nvPr/>
        </p:nvSpPr>
        <p:spPr bwMode="auto">
          <a:xfrm flipV="1">
            <a:off x="0" y="3995738"/>
            <a:ext cx="9144000"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992" name="Text Box 2056"/>
          <p:cNvSpPr txBox="1">
            <a:spLocks noChangeArrowheads="1"/>
          </p:cNvSpPr>
          <p:nvPr/>
        </p:nvSpPr>
        <p:spPr bwMode="auto">
          <a:xfrm>
            <a:off x="203200" y="1231900"/>
            <a:ext cx="4445000" cy="202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u="sng">
                <a:solidFill>
                  <a:schemeClr val="tx2"/>
                </a:solidFill>
              </a:rPr>
              <a:t>Requirements/Direction</a:t>
            </a:r>
          </a:p>
          <a:p>
            <a:pPr>
              <a:lnSpc>
                <a:spcPct val="80000"/>
              </a:lnSpc>
              <a:spcBef>
                <a:spcPct val="0"/>
              </a:spcBef>
              <a:buClrTx/>
              <a:buSzTx/>
              <a:buFontTx/>
              <a:buNone/>
            </a:pPr>
            <a:endParaRPr lang="en-US" altLang="en-US" sz="1600" b="0">
              <a:solidFill>
                <a:schemeClr val="tx2"/>
              </a:solidFill>
            </a:endParaRPr>
          </a:p>
          <a:p>
            <a:pPr>
              <a:lnSpc>
                <a:spcPct val="80000"/>
              </a:lnSpc>
              <a:spcBef>
                <a:spcPct val="0"/>
              </a:spcBef>
              <a:buClrTx/>
              <a:buSzTx/>
              <a:buFontTx/>
              <a:buNone/>
            </a:pPr>
            <a:r>
              <a:rPr lang="en-US" altLang="en-US" sz="1600" b="0">
                <a:solidFill>
                  <a:schemeClr val="tx2"/>
                </a:solidFill>
              </a:rPr>
              <a:t>Using Organization(s):</a:t>
            </a:r>
          </a:p>
          <a:p>
            <a:pPr>
              <a:spcBef>
                <a:spcPct val="0"/>
              </a:spcBef>
              <a:buClrTx/>
              <a:buSzTx/>
              <a:buFontTx/>
              <a:buNone/>
            </a:pPr>
            <a:r>
              <a:rPr lang="en-US" altLang="en-US" sz="1600" b="0">
                <a:solidFill>
                  <a:schemeClr val="tx2"/>
                </a:solidFill>
              </a:rPr>
              <a:t>Capabilities Document: (</a:t>
            </a:r>
            <a:r>
              <a:rPr lang="en-US" altLang="en-US" sz="1600" b="0"/>
              <a:t>ICD, CDD, CPD) </a:t>
            </a:r>
            <a:endParaRPr lang="en-US" altLang="en-US" sz="1600" b="0">
              <a:solidFill>
                <a:schemeClr val="tx2"/>
              </a:solidFill>
            </a:endParaRPr>
          </a:p>
          <a:p>
            <a:pPr>
              <a:spcBef>
                <a:spcPct val="0"/>
              </a:spcBef>
              <a:buClrTx/>
              <a:buSzTx/>
              <a:buFontTx/>
              <a:buNone/>
            </a:pPr>
            <a:r>
              <a:rPr lang="en-US" altLang="en-US" sz="1600" b="0">
                <a:solidFill>
                  <a:schemeClr val="tx2"/>
                </a:solidFill>
              </a:rPr>
              <a:t>Joint requirement:</a:t>
            </a:r>
            <a:endParaRPr lang="en-US" altLang="en-US" sz="2400" b="0"/>
          </a:p>
          <a:p>
            <a:pPr>
              <a:spcBef>
                <a:spcPct val="0"/>
              </a:spcBef>
              <a:buClrTx/>
              <a:buSzTx/>
              <a:buFontTx/>
              <a:buNone/>
            </a:pPr>
            <a:r>
              <a:rPr lang="en-US" altLang="en-US" sz="1600" b="0">
                <a:solidFill>
                  <a:schemeClr val="tx2"/>
                </a:solidFill>
              </a:rPr>
              <a:t>FMS:</a:t>
            </a:r>
          </a:p>
          <a:p>
            <a:pPr>
              <a:spcBef>
                <a:spcPct val="0"/>
              </a:spcBef>
              <a:buClrTx/>
              <a:buSzTx/>
              <a:buFontTx/>
              <a:buNone/>
            </a:pPr>
            <a:r>
              <a:rPr lang="en-US" altLang="en-US" sz="1600" b="0">
                <a:solidFill>
                  <a:schemeClr val="tx2"/>
                </a:solidFill>
              </a:rPr>
              <a:t>Technical Risk: </a:t>
            </a:r>
          </a:p>
          <a:p>
            <a:pPr>
              <a:spcBef>
                <a:spcPct val="0"/>
              </a:spcBef>
              <a:buClrTx/>
              <a:buSzTx/>
              <a:buFontTx/>
              <a:buNone/>
            </a:pPr>
            <a:r>
              <a:rPr lang="en-US" altLang="en-US" sz="1600" b="0">
                <a:solidFill>
                  <a:schemeClr val="tx2"/>
                </a:solidFill>
              </a:rPr>
              <a:t>ADM:	</a:t>
            </a:r>
          </a:p>
        </p:txBody>
      </p:sp>
      <p:sp>
        <p:nvSpPr>
          <p:cNvPr id="41993" name="Slide Number Placeholder 8"/>
          <p:cNvSpPr>
            <a:spLocks noGrp="1"/>
          </p:cNvSpPr>
          <p:nvPr>
            <p:ph type="sldNum" sz="quarter" idx="11"/>
          </p:nvPr>
        </p:nvSpPr>
        <p:spPr>
          <a:xfrm>
            <a:off x="7586663" y="6496050"/>
            <a:ext cx="11430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C783D5A2-C865-419E-A26B-21784135C9CB}" type="slidenum">
              <a:rPr lang="en-US" altLang="en-US" sz="1000" b="0" smtClean="0">
                <a:solidFill>
                  <a:srgbClr val="7F7F7F"/>
                </a:solidFill>
              </a:rPr>
              <a:pPr>
                <a:spcBef>
                  <a:spcPct val="0"/>
                </a:spcBef>
                <a:buClrTx/>
                <a:buSzTx/>
                <a:buFontTx/>
                <a:buNone/>
              </a:pPr>
              <a:t>5</a:t>
            </a:fld>
            <a:endParaRPr lang="en-US" altLang="en-US" sz="1000" b="0">
              <a:solidFill>
                <a:schemeClr val="bg2"/>
              </a:solidFill>
            </a:endParaRPr>
          </a:p>
        </p:txBody>
      </p:sp>
    </p:spTree>
  </p:cSld>
  <p:clrMapOvr>
    <a:masterClrMapping/>
  </p:clrMapOvr>
  <p:transition>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a:spLocks noGrp="1"/>
          </p:cNvSpPr>
          <p:nvPr>
            <p:ph type="sldNum" sz="quarter" idx="11"/>
          </p:nvPr>
        </p:nvSpPr>
        <p:spPr>
          <a:xfrm>
            <a:off x="7673975" y="6459538"/>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9EA9804D-8410-4A2F-A687-87781734D0B8}" type="slidenum">
              <a:rPr lang="en-US" altLang="en-US" sz="1000" b="0" smtClean="0">
                <a:solidFill>
                  <a:srgbClr val="969696"/>
                </a:solidFill>
              </a:rPr>
              <a:pPr>
                <a:spcBef>
                  <a:spcPct val="0"/>
                </a:spcBef>
                <a:buClrTx/>
                <a:buSzTx/>
                <a:buFontTx/>
                <a:buNone/>
              </a:pPr>
              <a:t>6</a:t>
            </a:fld>
            <a:endParaRPr lang="en-US" altLang="en-US" sz="1000" b="0">
              <a:solidFill>
                <a:srgbClr val="969696"/>
              </a:solidFill>
            </a:endParaRPr>
          </a:p>
        </p:txBody>
      </p:sp>
      <p:sp>
        <p:nvSpPr>
          <p:cNvPr id="44035" name="Rectangle 134"/>
          <p:cNvSpPr>
            <a:spLocks noChangeArrowheads="1"/>
          </p:cNvSpPr>
          <p:nvPr/>
        </p:nvSpPr>
        <p:spPr bwMode="auto">
          <a:xfrm>
            <a:off x="0" y="5335588"/>
            <a:ext cx="9144000" cy="457200"/>
          </a:xfrm>
          <a:prstGeom prst="rect">
            <a:avLst/>
          </a:prstGeom>
          <a:solidFill>
            <a:srgbClr val="FFCC99"/>
          </a:solidFill>
          <a:ln w="12700">
            <a:solidFill>
              <a:schemeClr val="tx1"/>
            </a:solidFill>
            <a:miter lim="800000"/>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4036" name="Rectangle 2"/>
          <p:cNvSpPr>
            <a:spLocks noChangeArrowheads="1"/>
          </p:cNvSpPr>
          <p:nvPr/>
        </p:nvSpPr>
        <p:spPr bwMode="auto">
          <a:xfrm>
            <a:off x="0" y="5716588"/>
            <a:ext cx="9144000" cy="609600"/>
          </a:xfrm>
          <a:prstGeom prst="rect">
            <a:avLst/>
          </a:prstGeom>
          <a:solidFill>
            <a:schemeClr val="accent1"/>
          </a:solidFill>
          <a:ln w="12700">
            <a:solidFill>
              <a:schemeClr val="tx1"/>
            </a:solidFill>
            <a:miter lim="800000"/>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4037" name="Rectangle 3"/>
          <p:cNvSpPr>
            <a:spLocks noChangeArrowheads="1"/>
          </p:cNvSpPr>
          <p:nvPr/>
        </p:nvSpPr>
        <p:spPr bwMode="auto">
          <a:xfrm>
            <a:off x="0" y="4597400"/>
            <a:ext cx="9144000" cy="738188"/>
          </a:xfrm>
          <a:prstGeom prst="rect">
            <a:avLst/>
          </a:prstGeom>
          <a:solidFill>
            <a:srgbClr val="FFFF66"/>
          </a:solidFill>
          <a:ln w="12700">
            <a:solidFill>
              <a:schemeClr val="tx1"/>
            </a:solidFill>
            <a:miter lim="800000"/>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4038" name="Rectangle 4"/>
          <p:cNvSpPr>
            <a:spLocks noChangeArrowheads="1"/>
          </p:cNvSpPr>
          <p:nvPr/>
        </p:nvSpPr>
        <p:spPr bwMode="auto">
          <a:xfrm>
            <a:off x="0" y="3354388"/>
            <a:ext cx="9144000" cy="762000"/>
          </a:xfrm>
          <a:prstGeom prst="rect">
            <a:avLst/>
          </a:prstGeom>
          <a:solidFill>
            <a:srgbClr val="C0C0C0"/>
          </a:solidFill>
          <a:ln w="12700">
            <a:solidFill>
              <a:schemeClr val="tx1"/>
            </a:solidFill>
            <a:miter lim="800000"/>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4039" name="Line 5"/>
          <p:cNvSpPr>
            <a:spLocks noChangeShapeType="1"/>
          </p:cNvSpPr>
          <p:nvPr/>
        </p:nvSpPr>
        <p:spPr bwMode="auto">
          <a:xfrm flipH="1">
            <a:off x="1071563" y="2320925"/>
            <a:ext cx="11112" cy="3979863"/>
          </a:xfrm>
          <a:prstGeom prst="line">
            <a:avLst/>
          </a:prstGeom>
          <a:noFill/>
          <a:ln w="9525">
            <a:solidFill>
              <a:schemeClr val="tx1"/>
            </a:solidFill>
            <a:prstDash val="dash"/>
            <a:round/>
            <a:headEnd/>
            <a:tailEnd type="arrow" w="sm" len="med"/>
          </a:ln>
          <a:extLst>
            <a:ext uri="{909E8E84-426E-40DD-AFC4-6F175D3DCCD1}">
              <a14:hiddenFill xmlns:a14="http://schemas.microsoft.com/office/drawing/2010/main">
                <a:noFill/>
              </a14:hiddenFill>
            </a:ext>
          </a:extLst>
        </p:spPr>
        <p:txBody>
          <a:bodyPr/>
          <a:lstStyle/>
          <a:p>
            <a:endParaRPr lang="en-US"/>
          </a:p>
        </p:txBody>
      </p:sp>
      <p:sp>
        <p:nvSpPr>
          <p:cNvPr id="44040" name="Rectangle 6"/>
          <p:cNvSpPr>
            <a:spLocks noGrp="1" noChangeArrowheads="1"/>
          </p:cNvSpPr>
          <p:nvPr>
            <p:ph type="title"/>
          </p:nvPr>
        </p:nvSpPr>
        <p:spPr>
          <a:xfrm>
            <a:off x="1547813" y="293688"/>
            <a:ext cx="7239000" cy="838200"/>
          </a:xfrm>
        </p:spPr>
        <p:txBody>
          <a:bodyPr/>
          <a:lstStyle/>
          <a:p>
            <a:pPr>
              <a:lnSpc>
                <a:spcPct val="80000"/>
              </a:lnSpc>
            </a:pPr>
            <a:r>
              <a:rPr lang="en-US" altLang="en-US"/>
              <a:t>Program Schedule</a:t>
            </a:r>
            <a:endParaRPr lang="en-US" altLang="en-US" sz="2800"/>
          </a:p>
        </p:txBody>
      </p:sp>
      <p:sp>
        <p:nvSpPr>
          <p:cNvPr id="44041" name="Line 7"/>
          <p:cNvSpPr>
            <a:spLocks noChangeShapeType="1"/>
          </p:cNvSpPr>
          <p:nvPr/>
        </p:nvSpPr>
        <p:spPr bwMode="auto">
          <a:xfrm>
            <a:off x="19050" y="4135438"/>
            <a:ext cx="91249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2" name="Rectangle 8"/>
          <p:cNvSpPr>
            <a:spLocks noChangeArrowheads="1"/>
          </p:cNvSpPr>
          <p:nvPr/>
        </p:nvSpPr>
        <p:spPr bwMode="auto">
          <a:xfrm>
            <a:off x="5729288" y="1933575"/>
            <a:ext cx="352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MS C </a:t>
            </a:r>
          </a:p>
        </p:txBody>
      </p:sp>
      <p:sp>
        <p:nvSpPr>
          <p:cNvPr id="44043" name="Rectangle 9"/>
          <p:cNvSpPr>
            <a:spLocks noChangeArrowheads="1"/>
          </p:cNvSpPr>
          <p:nvPr/>
        </p:nvSpPr>
        <p:spPr bwMode="auto">
          <a:xfrm>
            <a:off x="66675" y="4660900"/>
            <a:ext cx="965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t>Development</a:t>
            </a:r>
          </a:p>
        </p:txBody>
      </p:sp>
      <p:grpSp>
        <p:nvGrpSpPr>
          <p:cNvPr id="44044" name="Group 10"/>
          <p:cNvGrpSpPr>
            <a:grpSpLocks/>
          </p:cNvGrpSpPr>
          <p:nvPr/>
        </p:nvGrpSpPr>
        <p:grpSpPr bwMode="auto">
          <a:xfrm>
            <a:off x="2822575" y="2098675"/>
            <a:ext cx="144463" cy="146050"/>
            <a:chOff x="4101" y="1125"/>
            <a:chExt cx="90" cy="81"/>
          </a:xfrm>
        </p:grpSpPr>
        <p:grpSp>
          <p:nvGrpSpPr>
            <p:cNvPr id="44191" name="Group 11"/>
            <p:cNvGrpSpPr>
              <a:grpSpLocks/>
            </p:cNvGrpSpPr>
            <p:nvPr/>
          </p:nvGrpSpPr>
          <p:grpSpPr bwMode="auto">
            <a:xfrm>
              <a:off x="4106" y="1127"/>
              <a:ext cx="81" cy="74"/>
              <a:chOff x="3576" y="1067"/>
              <a:chExt cx="81" cy="74"/>
            </a:xfrm>
          </p:grpSpPr>
          <p:sp>
            <p:nvSpPr>
              <p:cNvPr id="44193" name="Oval 12"/>
              <p:cNvSpPr>
                <a:spLocks noChangeArrowheads="1"/>
              </p:cNvSpPr>
              <p:nvPr/>
            </p:nvSpPr>
            <p:spPr bwMode="auto">
              <a:xfrm>
                <a:off x="3576" y="1067"/>
                <a:ext cx="81" cy="74"/>
              </a:xfrm>
              <a:prstGeom prst="ellipse">
                <a:avLst/>
              </a:pr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4194" name="Freeform 13"/>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4192" name="Rectangle 14"/>
            <p:cNvSpPr>
              <a:spLocks noChangeArrowheads="1"/>
            </p:cNvSpPr>
            <p:nvPr/>
          </p:nvSpPr>
          <p:spPr bwMode="auto">
            <a:xfrm>
              <a:off x="4101" y="1125"/>
              <a:ext cx="90" cy="8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4045" name="Rectangle 15"/>
          <p:cNvSpPr>
            <a:spLocks noChangeArrowheads="1"/>
          </p:cNvSpPr>
          <p:nvPr/>
        </p:nvSpPr>
        <p:spPr bwMode="auto">
          <a:xfrm>
            <a:off x="2660650" y="1933575"/>
            <a:ext cx="352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MS B </a:t>
            </a:r>
          </a:p>
        </p:txBody>
      </p:sp>
      <p:grpSp>
        <p:nvGrpSpPr>
          <p:cNvPr id="44046" name="Group 16"/>
          <p:cNvGrpSpPr>
            <a:grpSpLocks/>
          </p:cNvGrpSpPr>
          <p:nvPr/>
        </p:nvGrpSpPr>
        <p:grpSpPr bwMode="auto">
          <a:xfrm>
            <a:off x="7554913" y="3424238"/>
            <a:ext cx="1447800" cy="623887"/>
            <a:chOff x="4692" y="1170"/>
            <a:chExt cx="912" cy="393"/>
          </a:xfrm>
        </p:grpSpPr>
        <p:sp>
          <p:nvSpPr>
            <p:cNvPr id="44180" name="Rectangle 17"/>
            <p:cNvSpPr>
              <a:spLocks noChangeArrowheads="1"/>
            </p:cNvSpPr>
            <p:nvPr/>
          </p:nvSpPr>
          <p:spPr bwMode="auto">
            <a:xfrm>
              <a:off x="4692" y="1178"/>
              <a:ext cx="912" cy="385"/>
            </a:xfrm>
            <a:prstGeom prst="rect">
              <a:avLst/>
            </a:prstGeom>
            <a:solidFill>
              <a:schemeClr val="bg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nvGrpSpPr>
            <p:cNvPr id="44181" name="Group 18"/>
            <p:cNvGrpSpPr>
              <a:grpSpLocks/>
            </p:cNvGrpSpPr>
            <p:nvPr/>
          </p:nvGrpSpPr>
          <p:grpSpPr bwMode="auto">
            <a:xfrm>
              <a:off x="5490" y="1443"/>
              <a:ext cx="90" cy="92"/>
              <a:chOff x="4101" y="1125"/>
              <a:chExt cx="90" cy="81"/>
            </a:xfrm>
          </p:grpSpPr>
          <p:grpSp>
            <p:nvGrpSpPr>
              <p:cNvPr id="44187" name="Group 19"/>
              <p:cNvGrpSpPr>
                <a:grpSpLocks/>
              </p:cNvGrpSpPr>
              <p:nvPr/>
            </p:nvGrpSpPr>
            <p:grpSpPr bwMode="auto">
              <a:xfrm>
                <a:off x="4106" y="1127"/>
                <a:ext cx="81" cy="74"/>
                <a:chOff x="3576" y="1067"/>
                <a:chExt cx="81" cy="74"/>
              </a:xfrm>
            </p:grpSpPr>
            <p:sp>
              <p:nvSpPr>
                <p:cNvPr id="44189" name="Oval 20"/>
                <p:cNvSpPr>
                  <a:spLocks noChangeArrowheads="1"/>
                </p:cNvSpPr>
                <p:nvPr/>
              </p:nvSpPr>
              <p:spPr bwMode="auto">
                <a:xfrm>
                  <a:off x="3576" y="1067"/>
                  <a:ext cx="81" cy="74"/>
                </a:xfrm>
                <a:prstGeom prst="ellipse">
                  <a:avLst/>
                </a:pr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4190" name="Freeform 21"/>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4188" name="Rectangle 22"/>
              <p:cNvSpPr>
                <a:spLocks noChangeArrowheads="1"/>
              </p:cNvSpPr>
              <p:nvPr/>
            </p:nvSpPr>
            <p:spPr bwMode="auto">
              <a:xfrm>
                <a:off x="4101" y="1125"/>
                <a:ext cx="90" cy="8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4182" name="Line 23"/>
            <p:cNvSpPr>
              <a:spLocks noChangeShapeType="1"/>
            </p:cNvSpPr>
            <p:nvPr/>
          </p:nvSpPr>
          <p:spPr bwMode="auto">
            <a:xfrm>
              <a:off x="4692" y="1305"/>
              <a:ext cx="9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183" name="Text Box 24"/>
            <p:cNvSpPr txBox="1">
              <a:spLocks noChangeArrowheads="1"/>
            </p:cNvSpPr>
            <p:nvPr/>
          </p:nvSpPr>
          <p:spPr bwMode="auto">
            <a:xfrm>
              <a:off x="4988" y="1170"/>
              <a:ext cx="449"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000"/>
                <a:t>LEGEND</a:t>
              </a:r>
            </a:p>
          </p:txBody>
        </p:sp>
        <p:sp>
          <p:nvSpPr>
            <p:cNvPr id="44184" name="Rectangle 25"/>
            <p:cNvSpPr>
              <a:spLocks noChangeArrowheads="1"/>
            </p:cNvSpPr>
            <p:nvPr/>
          </p:nvSpPr>
          <p:spPr bwMode="auto">
            <a:xfrm>
              <a:off x="4716" y="1323"/>
              <a:ext cx="762"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Program  Milestone </a:t>
              </a:r>
            </a:p>
          </p:txBody>
        </p:sp>
        <p:sp>
          <p:nvSpPr>
            <p:cNvPr id="44185" name="Freeform 26"/>
            <p:cNvSpPr>
              <a:spLocks/>
            </p:cNvSpPr>
            <p:nvPr/>
          </p:nvSpPr>
          <p:spPr bwMode="auto">
            <a:xfrm>
              <a:off x="5494" y="1355"/>
              <a:ext cx="70" cy="50"/>
            </a:xfrm>
            <a:custGeom>
              <a:avLst/>
              <a:gdLst>
                <a:gd name="T0" fmla="*/ 15381 w 59"/>
                <a:gd name="T1" fmla="*/ 2810 h 44"/>
                <a:gd name="T2" fmla="*/ 0 w 59"/>
                <a:gd name="T3" fmla="*/ 2810 h 44"/>
                <a:gd name="T4" fmla="*/ 31085 w 59"/>
                <a:gd name="T5" fmla="*/ 8388 h 44"/>
                <a:gd name="T6" fmla="*/ 65062 w 59"/>
                <a:gd name="T7" fmla="*/ 2810 h 44"/>
                <a:gd name="T8" fmla="*/ 48769 w 59"/>
                <a:gd name="T9" fmla="*/ 2810 h 44"/>
                <a:gd name="T10" fmla="*/ 48769 w 59"/>
                <a:gd name="T11" fmla="*/ 0 h 44"/>
                <a:gd name="T12" fmla="*/ 15381 w 59"/>
                <a:gd name="T13" fmla="*/ 0 h 44"/>
                <a:gd name="T14" fmla="*/ 15381 w 59"/>
                <a:gd name="T15" fmla="*/ 2810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186" name="Rectangle 27"/>
            <p:cNvSpPr>
              <a:spLocks noChangeArrowheads="1"/>
            </p:cNvSpPr>
            <p:nvPr/>
          </p:nvSpPr>
          <p:spPr bwMode="auto">
            <a:xfrm>
              <a:off x="4720" y="1455"/>
              <a:ext cx="61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Gov’t Milestone </a:t>
              </a:r>
            </a:p>
          </p:txBody>
        </p:sp>
      </p:grpSp>
      <p:sp>
        <p:nvSpPr>
          <p:cNvPr id="44047" name="Rectangle 28"/>
          <p:cNvSpPr>
            <a:spLocks noChangeArrowheads="1"/>
          </p:cNvSpPr>
          <p:nvPr/>
        </p:nvSpPr>
        <p:spPr bwMode="auto">
          <a:xfrm>
            <a:off x="258763" y="1500188"/>
            <a:ext cx="24606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t>FY:</a:t>
            </a:r>
          </a:p>
        </p:txBody>
      </p:sp>
      <p:grpSp>
        <p:nvGrpSpPr>
          <p:cNvPr id="44048" name="Group 29"/>
          <p:cNvGrpSpPr>
            <a:grpSpLocks/>
          </p:cNvGrpSpPr>
          <p:nvPr/>
        </p:nvGrpSpPr>
        <p:grpSpPr bwMode="auto">
          <a:xfrm>
            <a:off x="5824538" y="2092325"/>
            <a:ext cx="142875" cy="146050"/>
            <a:chOff x="4101" y="1125"/>
            <a:chExt cx="90" cy="81"/>
          </a:xfrm>
        </p:grpSpPr>
        <p:grpSp>
          <p:nvGrpSpPr>
            <p:cNvPr id="44176" name="Group 30"/>
            <p:cNvGrpSpPr>
              <a:grpSpLocks/>
            </p:cNvGrpSpPr>
            <p:nvPr/>
          </p:nvGrpSpPr>
          <p:grpSpPr bwMode="auto">
            <a:xfrm>
              <a:off x="4106" y="1127"/>
              <a:ext cx="81" cy="74"/>
              <a:chOff x="3576" y="1067"/>
              <a:chExt cx="81" cy="74"/>
            </a:xfrm>
          </p:grpSpPr>
          <p:sp>
            <p:nvSpPr>
              <p:cNvPr id="44178" name="Oval 31"/>
              <p:cNvSpPr>
                <a:spLocks noChangeArrowheads="1"/>
              </p:cNvSpPr>
              <p:nvPr/>
            </p:nvSpPr>
            <p:spPr bwMode="auto">
              <a:xfrm>
                <a:off x="3576" y="1067"/>
                <a:ext cx="81" cy="74"/>
              </a:xfrm>
              <a:prstGeom prst="ellipse">
                <a:avLst/>
              </a:pr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4179" name="Freeform 32"/>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4177" name="Rectangle 33"/>
            <p:cNvSpPr>
              <a:spLocks noChangeArrowheads="1"/>
            </p:cNvSpPr>
            <p:nvPr/>
          </p:nvSpPr>
          <p:spPr bwMode="auto">
            <a:xfrm>
              <a:off x="4101" y="1125"/>
              <a:ext cx="90" cy="8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4049" name="Rectangle 34"/>
          <p:cNvSpPr>
            <a:spLocks noChangeArrowheads="1"/>
          </p:cNvSpPr>
          <p:nvPr/>
        </p:nvSpPr>
        <p:spPr bwMode="auto">
          <a:xfrm>
            <a:off x="88900" y="5915025"/>
            <a:ext cx="102393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t>PRODUCTION</a:t>
            </a:r>
          </a:p>
        </p:txBody>
      </p:sp>
      <p:sp>
        <p:nvSpPr>
          <p:cNvPr id="44050" name="Line 35"/>
          <p:cNvSpPr>
            <a:spLocks noChangeShapeType="1"/>
          </p:cNvSpPr>
          <p:nvPr/>
        </p:nvSpPr>
        <p:spPr bwMode="auto">
          <a:xfrm>
            <a:off x="30163" y="5338763"/>
            <a:ext cx="9113837"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1" name="Rectangle 36"/>
          <p:cNvSpPr>
            <a:spLocks noChangeArrowheads="1"/>
          </p:cNvSpPr>
          <p:nvPr/>
        </p:nvSpPr>
        <p:spPr bwMode="auto">
          <a:xfrm>
            <a:off x="2892425" y="4654550"/>
            <a:ext cx="3409950" cy="241300"/>
          </a:xfrm>
          <a:prstGeom prst="rect">
            <a:avLst/>
          </a:prstGeom>
          <a:solidFill>
            <a:srgbClr val="FFAF5F"/>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EMD</a:t>
            </a:r>
          </a:p>
        </p:txBody>
      </p:sp>
      <p:sp>
        <p:nvSpPr>
          <p:cNvPr id="44052" name="Line 37"/>
          <p:cNvSpPr>
            <a:spLocks noChangeShapeType="1"/>
          </p:cNvSpPr>
          <p:nvPr/>
        </p:nvSpPr>
        <p:spPr bwMode="auto">
          <a:xfrm flipH="1">
            <a:off x="2876550" y="2247900"/>
            <a:ext cx="0" cy="4052888"/>
          </a:xfrm>
          <a:prstGeom prst="line">
            <a:avLst/>
          </a:prstGeom>
          <a:noFill/>
          <a:ln w="9525">
            <a:solidFill>
              <a:schemeClr val="tx1"/>
            </a:solidFill>
            <a:prstDash val="dash"/>
            <a:round/>
            <a:headEnd/>
            <a:tailEnd type="arrow" w="sm" len="med"/>
          </a:ln>
          <a:extLst>
            <a:ext uri="{909E8E84-426E-40DD-AFC4-6F175D3DCCD1}">
              <a14:hiddenFill xmlns:a14="http://schemas.microsoft.com/office/drawing/2010/main">
                <a:noFill/>
              </a14:hiddenFill>
            </a:ext>
          </a:extLst>
        </p:spPr>
        <p:txBody>
          <a:bodyPr/>
          <a:lstStyle/>
          <a:p>
            <a:endParaRPr lang="en-US"/>
          </a:p>
        </p:txBody>
      </p:sp>
      <p:sp>
        <p:nvSpPr>
          <p:cNvPr id="44053" name="Rectangle 38"/>
          <p:cNvSpPr>
            <a:spLocks noChangeArrowheads="1"/>
          </p:cNvSpPr>
          <p:nvPr/>
        </p:nvSpPr>
        <p:spPr bwMode="auto">
          <a:xfrm>
            <a:off x="7207250" y="2001838"/>
            <a:ext cx="295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IOC</a:t>
            </a:r>
          </a:p>
          <a:p>
            <a:pPr algn="ctr">
              <a:spcBef>
                <a:spcPct val="0"/>
              </a:spcBef>
              <a:buClrTx/>
              <a:buSzTx/>
              <a:buFontTx/>
              <a:buNone/>
            </a:pPr>
            <a:r>
              <a:rPr lang="en-US" altLang="en-US" sz="1000"/>
              <a:t>(6/6) </a:t>
            </a:r>
          </a:p>
        </p:txBody>
      </p:sp>
      <p:sp>
        <p:nvSpPr>
          <p:cNvPr id="44054" name="Rectangle 39"/>
          <p:cNvSpPr>
            <a:spLocks noChangeArrowheads="1"/>
          </p:cNvSpPr>
          <p:nvPr/>
        </p:nvSpPr>
        <p:spPr bwMode="auto">
          <a:xfrm>
            <a:off x="4121150" y="5003800"/>
            <a:ext cx="914400" cy="152400"/>
          </a:xfrm>
          <a:prstGeom prst="rect">
            <a:avLst/>
          </a:prstGeom>
          <a:solidFill>
            <a:srgbClr val="FFAD5B"/>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CT&amp;E</a:t>
            </a:r>
          </a:p>
        </p:txBody>
      </p:sp>
      <p:sp>
        <p:nvSpPr>
          <p:cNvPr id="44055" name="Rectangle 40"/>
          <p:cNvSpPr>
            <a:spLocks noChangeArrowheads="1"/>
          </p:cNvSpPr>
          <p:nvPr/>
        </p:nvSpPr>
        <p:spPr bwMode="auto">
          <a:xfrm>
            <a:off x="6529388" y="6073775"/>
            <a:ext cx="750887" cy="138113"/>
          </a:xfrm>
          <a:prstGeom prst="rect">
            <a:avLst/>
          </a:prstGeom>
          <a:solidFill>
            <a:srgbClr val="99FF99"/>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FRP</a:t>
            </a:r>
          </a:p>
        </p:txBody>
      </p:sp>
      <p:sp>
        <p:nvSpPr>
          <p:cNvPr id="44056" name="Rectangle 41"/>
          <p:cNvSpPr>
            <a:spLocks noChangeArrowheads="1"/>
          </p:cNvSpPr>
          <p:nvPr/>
        </p:nvSpPr>
        <p:spPr bwMode="auto">
          <a:xfrm>
            <a:off x="5035550" y="5156200"/>
            <a:ext cx="1476375" cy="152400"/>
          </a:xfrm>
          <a:prstGeom prst="rect">
            <a:avLst/>
          </a:prstGeom>
          <a:gradFill rotWithShape="0">
            <a:gsLst>
              <a:gs pos="0">
                <a:srgbClr val="FFAD5B"/>
              </a:gs>
              <a:gs pos="100000">
                <a:srgbClr val="FFFFFF"/>
              </a:gs>
            </a:gsLst>
            <a:lin ang="0" scaled="1"/>
          </a:gra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DT&amp;E                  IOT&amp;E</a:t>
            </a:r>
          </a:p>
        </p:txBody>
      </p:sp>
      <p:sp>
        <p:nvSpPr>
          <p:cNvPr id="44057" name="Line 42"/>
          <p:cNvSpPr>
            <a:spLocks noChangeShapeType="1"/>
          </p:cNvSpPr>
          <p:nvPr/>
        </p:nvSpPr>
        <p:spPr bwMode="auto">
          <a:xfrm flipH="1">
            <a:off x="5913438" y="2247900"/>
            <a:ext cx="0" cy="4052888"/>
          </a:xfrm>
          <a:prstGeom prst="line">
            <a:avLst/>
          </a:prstGeom>
          <a:noFill/>
          <a:ln w="9525">
            <a:solidFill>
              <a:schemeClr val="tx1"/>
            </a:solidFill>
            <a:prstDash val="dash"/>
            <a:round/>
            <a:headEnd/>
            <a:tailEnd type="arrow" w="sm" len="med"/>
          </a:ln>
          <a:extLst>
            <a:ext uri="{909E8E84-426E-40DD-AFC4-6F175D3DCCD1}">
              <a14:hiddenFill xmlns:a14="http://schemas.microsoft.com/office/drawing/2010/main">
                <a:noFill/>
              </a14:hiddenFill>
            </a:ext>
          </a:extLst>
        </p:spPr>
        <p:txBody>
          <a:bodyPr/>
          <a:lstStyle/>
          <a:p>
            <a:endParaRPr lang="en-US"/>
          </a:p>
        </p:txBody>
      </p:sp>
      <p:sp>
        <p:nvSpPr>
          <p:cNvPr id="44058" name="Rectangle 44"/>
          <p:cNvSpPr>
            <a:spLocks noChangeArrowheads="1"/>
          </p:cNvSpPr>
          <p:nvPr/>
        </p:nvSpPr>
        <p:spPr bwMode="auto">
          <a:xfrm>
            <a:off x="5910263" y="5856288"/>
            <a:ext cx="771525" cy="152400"/>
          </a:xfrm>
          <a:prstGeom prst="rect">
            <a:avLst/>
          </a:prstGeom>
          <a:solidFill>
            <a:srgbClr val="99FF99"/>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LRIP </a:t>
            </a:r>
          </a:p>
        </p:txBody>
      </p:sp>
      <p:sp>
        <p:nvSpPr>
          <p:cNvPr id="44059" name="Text Box 45"/>
          <p:cNvSpPr txBox="1">
            <a:spLocks noChangeArrowheads="1"/>
          </p:cNvSpPr>
          <p:nvPr/>
        </p:nvSpPr>
        <p:spPr bwMode="auto">
          <a:xfrm>
            <a:off x="6705600" y="5853113"/>
            <a:ext cx="12906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buClrTx/>
              <a:buSzTx/>
              <a:buFontTx/>
              <a:buNone/>
            </a:pPr>
            <a:r>
              <a:rPr lang="en-US" altLang="en-US" sz="1000"/>
              <a:t># of items</a:t>
            </a:r>
          </a:p>
        </p:txBody>
      </p:sp>
      <p:sp>
        <p:nvSpPr>
          <p:cNvPr id="44060" name="Text Box 46"/>
          <p:cNvSpPr txBox="1">
            <a:spLocks noChangeArrowheads="1"/>
          </p:cNvSpPr>
          <p:nvPr/>
        </p:nvSpPr>
        <p:spPr bwMode="auto">
          <a:xfrm>
            <a:off x="7391400" y="6005513"/>
            <a:ext cx="14557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buClrTx/>
              <a:buSzTx/>
              <a:buFontTx/>
              <a:buNone/>
            </a:pPr>
            <a:r>
              <a:rPr lang="en-US" altLang="en-US" sz="1000"/>
              <a:t># of Items</a:t>
            </a:r>
          </a:p>
        </p:txBody>
      </p:sp>
      <p:grpSp>
        <p:nvGrpSpPr>
          <p:cNvPr id="44061" name="Group 47"/>
          <p:cNvGrpSpPr>
            <a:grpSpLocks/>
          </p:cNvGrpSpPr>
          <p:nvPr/>
        </p:nvGrpSpPr>
        <p:grpSpPr bwMode="auto">
          <a:xfrm>
            <a:off x="6996113" y="2078038"/>
            <a:ext cx="141287" cy="146050"/>
            <a:chOff x="4101" y="1125"/>
            <a:chExt cx="90" cy="81"/>
          </a:xfrm>
        </p:grpSpPr>
        <p:grpSp>
          <p:nvGrpSpPr>
            <p:cNvPr id="44172" name="Group 48"/>
            <p:cNvGrpSpPr>
              <a:grpSpLocks/>
            </p:cNvGrpSpPr>
            <p:nvPr/>
          </p:nvGrpSpPr>
          <p:grpSpPr bwMode="auto">
            <a:xfrm>
              <a:off x="4106" y="1127"/>
              <a:ext cx="81" cy="74"/>
              <a:chOff x="3576" y="1067"/>
              <a:chExt cx="81" cy="74"/>
            </a:xfrm>
          </p:grpSpPr>
          <p:sp>
            <p:nvSpPr>
              <p:cNvPr id="44174" name="Oval 49"/>
              <p:cNvSpPr>
                <a:spLocks noChangeArrowheads="1"/>
              </p:cNvSpPr>
              <p:nvPr/>
            </p:nvSpPr>
            <p:spPr bwMode="auto">
              <a:xfrm>
                <a:off x="3576" y="1067"/>
                <a:ext cx="81" cy="74"/>
              </a:xfrm>
              <a:prstGeom prst="ellipse">
                <a:avLst/>
              </a:pr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4175" name="Freeform 50"/>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4173" name="Rectangle 51"/>
            <p:cNvSpPr>
              <a:spLocks noChangeArrowheads="1"/>
            </p:cNvSpPr>
            <p:nvPr/>
          </p:nvSpPr>
          <p:spPr bwMode="auto">
            <a:xfrm>
              <a:off x="4101" y="1125"/>
              <a:ext cx="90" cy="8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4062" name="Line 52"/>
          <p:cNvSpPr>
            <a:spLocks noChangeShapeType="1"/>
          </p:cNvSpPr>
          <p:nvPr/>
        </p:nvSpPr>
        <p:spPr bwMode="auto">
          <a:xfrm flipH="1">
            <a:off x="7075488" y="2247900"/>
            <a:ext cx="0" cy="4052888"/>
          </a:xfrm>
          <a:prstGeom prst="line">
            <a:avLst/>
          </a:prstGeom>
          <a:noFill/>
          <a:ln w="9525">
            <a:solidFill>
              <a:schemeClr val="tx1"/>
            </a:solidFill>
            <a:prstDash val="dash"/>
            <a:round/>
            <a:headEnd/>
            <a:tailEnd type="arrow" w="sm" len="med"/>
          </a:ln>
          <a:extLst>
            <a:ext uri="{909E8E84-426E-40DD-AFC4-6F175D3DCCD1}">
              <a14:hiddenFill xmlns:a14="http://schemas.microsoft.com/office/drawing/2010/main">
                <a:noFill/>
              </a14:hiddenFill>
            </a:ext>
          </a:extLst>
        </p:spPr>
        <p:txBody>
          <a:bodyPr/>
          <a:lstStyle/>
          <a:p>
            <a:endParaRPr lang="en-US"/>
          </a:p>
        </p:txBody>
      </p:sp>
      <p:sp>
        <p:nvSpPr>
          <p:cNvPr id="44063" name="Line 53"/>
          <p:cNvSpPr>
            <a:spLocks noChangeShapeType="1"/>
          </p:cNvSpPr>
          <p:nvPr/>
        </p:nvSpPr>
        <p:spPr bwMode="auto">
          <a:xfrm>
            <a:off x="6502400" y="2247900"/>
            <a:ext cx="14288" cy="4052888"/>
          </a:xfrm>
          <a:prstGeom prst="line">
            <a:avLst/>
          </a:prstGeom>
          <a:noFill/>
          <a:ln w="9525">
            <a:solidFill>
              <a:schemeClr val="tx1"/>
            </a:solidFill>
            <a:prstDash val="dash"/>
            <a:round/>
            <a:headEnd/>
            <a:tailEnd type="arrow" w="sm" len="med"/>
          </a:ln>
          <a:extLst>
            <a:ext uri="{909E8E84-426E-40DD-AFC4-6F175D3DCCD1}">
              <a14:hiddenFill xmlns:a14="http://schemas.microsoft.com/office/drawing/2010/main">
                <a:noFill/>
              </a14:hiddenFill>
            </a:ext>
          </a:extLst>
        </p:spPr>
        <p:txBody>
          <a:bodyPr/>
          <a:lstStyle/>
          <a:p>
            <a:endParaRPr lang="en-US"/>
          </a:p>
        </p:txBody>
      </p:sp>
      <p:sp>
        <p:nvSpPr>
          <p:cNvPr id="44064" name="Rectangle 54"/>
          <p:cNvSpPr>
            <a:spLocks noChangeArrowheads="1"/>
          </p:cNvSpPr>
          <p:nvPr/>
        </p:nvSpPr>
        <p:spPr bwMode="auto">
          <a:xfrm>
            <a:off x="6391275" y="2009775"/>
            <a:ext cx="2889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FRP </a:t>
            </a:r>
          </a:p>
        </p:txBody>
      </p:sp>
      <p:sp>
        <p:nvSpPr>
          <p:cNvPr id="44065" name="Line 55"/>
          <p:cNvSpPr>
            <a:spLocks noChangeShapeType="1"/>
          </p:cNvSpPr>
          <p:nvPr/>
        </p:nvSpPr>
        <p:spPr bwMode="auto">
          <a:xfrm>
            <a:off x="1355725" y="1441450"/>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6" name="Line 56"/>
          <p:cNvSpPr>
            <a:spLocks noChangeShapeType="1"/>
          </p:cNvSpPr>
          <p:nvPr/>
        </p:nvSpPr>
        <p:spPr bwMode="auto">
          <a:xfrm>
            <a:off x="2030413" y="1441450"/>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7" name="Line 57"/>
          <p:cNvSpPr>
            <a:spLocks noChangeShapeType="1"/>
          </p:cNvSpPr>
          <p:nvPr/>
        </p:nvSpPr>
        <p:spPr bwMode="auto">
          <a:xfrm>
            <a:off x="2708275" y="1441450"/>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8" name="Line 58"/>
          <p:cNvSpPr>
            <a:spLocks noChangeShapeType="1"/>
          </p:cNvSpPr>
          <p:nvPr/>
        </p:nvSpPr>
        <p:spPr bwMode="auto">
          <a:xfrm>
            <a:off x="3368675" y="1443038"/>
            <a:ext cx="0" cy="2968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9" name="Line 59"/>
          <p:cNvSpPr>
            <a:spLocks noChangeShapeType="1"/>
          </p:cNvSpPr>
          <p:nvPr/>
        </p:nvSpPr>
        <p:spPr bwMode="auto">
          <a:xfrm>
            <a:off x="5364163" y="1441450"/>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70" name="Line 60"/>
          <p:cNvSpPr>
            <a:spLocks noChangeShapeType="1"/>
          </p:cNvSpPr>
          <p:nvPr/>
        </p:nvSpPr>
        <p:spPr bwMode="auto">
          <a:xfrm>
            <a:off x="7323138" y="1443038"/>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71" name="Line 61"/>
          <p:cNvSpPr>
            <a:spLocks noChangeShapeType="1"/>
          </p:cNvSpPr>
          <p:nvPr/>
        </p:nvSpPr>
        <p:spPr bwMode="auto">
          <a:xfrm>
            <a:off x="6664325" y="1441450"/>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72" name="Line 62"/>
          <p:cNvSpPr>
            <a:spLocks noChangeShapeType="1"/>
          </p:cNvSpPr>
          <p:nvPr/>
        </p:nvSpPr>
        <p:spPr bwMode="auto">
          <a:xfrm>
            <a:off x="6067425" y="1441450"/>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73" name="Line 63"/>
          <p:cNvSpPr>
            <a:spLocks noChangeShapeType="1"/>
          </p:cNvSpPr>
          <p:nvPr/>
        </p:nvSpPr>
        <p:spPr bwMode="auto">
          <a:xfrm>
            <a:off x="4713288" y="1441450"/>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74" name="Line 64"/>
          <p:cNvSpPr>
            <a:spLocks noChangeShapeType="1"/>
          </p:cNvSpPr>
          <p:nvPr/>
        </p:nvSpPr>
        <p:spPr bwMode="auto">
          <a:xfrm>
            <a:off x="4046538" y="1441450"/>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75" name="Line 65"/>
          <p:cNvSpPr>
            <a:spLocks noChangeShapeType="1"/>
          </p:cNvSpPr>
          <p:nvPr/>
        </p:nvSpPr>
        <p:spPr bwMode="auto">
          <a:xfrm>
            <a:off x="654050" y="1441450"/>
            <a:ext cx="0" cy="2984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76" name="Rectangle 66"/>
          <p:cNvSpPr>
            <a:spLocks noChangeArrowheads="1"/>
          </p:cNvSpPr>
          <p:nvPr/>
        </p:nvSpPr>
        <p:spPr bwMode="auto">
          <a:xfrm>
            <a:off x="868363" y="1525588"/>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2014</a:t>
            </a:r>
            <a:endParaRPr lang="en-US" altLang="en-US" sz="1200" b="0"/>
          </a:p>
        </p:txBody>
      </p:sp>
      <p:sp>
        <p:nvSpPr>
          <p:cNvPr id="44077" name="Rectangle 67"/>
          <p:cNvSpPr>
            <a:spLocks noChangeArrowheads="1"/>
          </p:cNvSpPr>
          <p:nvPr/>
        </p:nvSpPr>
        <p:spPr bwMode="auto">
          <a:xfrm>
            <a:off x="1573213" y="1525588"/>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2015</a:t>
            </a:r>
            <a:endParaRPr lang="en-US" altLang="en-US" sz="1200" b="0"/>
          </a:p>
        </p:txBody>
      </p:sp>
      <p:sp>
        <p:nvSpPr>
          <p:cNvPr id="44078" name="Rectangle 68"/>
          <p:cNvSpPr>
            <a:spLocks noChangeArrowheads="1"/>
          </p:cNvSpPr>
          <p:nvPr/>
        </p:nvSpPr>
        <p:spPr bwMode="auto">
          <a:xfrm>
            <a:off x="2241550" y="1525588"/>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2016</a:t>
            </a:r>
            <a:endParaRPr lang="en-US" altLang="en-US" sz="1200" b="0"/>
          </a:p>
        </p:txBody>
      </p:sp>
      <p:sp>
        <p:nvSpPr>
          <p:cNvPr id="44079" name="Rectangle 69"/>
          <p:cNvSpPr>
            <a:spLocks noChangeArrowheads="1"/>
          </p:cNvSpPr>
          <p:nvPr/>
        </p:nvSpPr>
        <p:spPr bwMode="auto">
          <a:xfrm>
            <a:off x="2903538" y="1525588"/>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2017</a:t>
            </a:r>
            <a:endParaRPr lang="en-US" altLang="en-US" sz="1200" b="0"/>
          </a:p>
        </p:txBody>
      </p:sp>
      <p:sp>
        <p:nvSpPr>
          <p:cNvPr id="44080" name="Rectangle 70"/>
          <p:cNvSpPr>
            <a:spLocks noChangeArrowheads="1"/>
          </p:cNvSpPr>
          <p:nvPr/>
        </p:nvSpPr>
        <p:spPr bwMode="auto">
          <a:xfrm>
            <a:off x="3570288" y="1525588"/>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2018</a:t>
            </a:r>
            <a:endParaRPr lang="en-US" altLang="en-US" sz="1200" b="0"/>
          </a:p>
        </p:txBody>
      </p:sp>
      <p:sp>
        <p:nvSpPr>
          <p:cNvPr id="44081" name="Rectangle 71"/>
          <p:cNvSpPr>
            <a:spLocks noChangeArrowheads="1"/>
          </p:cNvSpPr>
          <p:nvPr/>
        </p:nvSpPr>
        <p:spPr bwMode="auto">
          <a:xfrm>
            <a:off x="4219575" y="1525588"/>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2019</a:t>
            </a:r>
            <a:endParaRPr lang="en-US" altLang="en-US" sz="1200" b="0"/>
          </a:p>
        </p:txBody>
      </p:sp>
      <p:sp>
        <p:nvSpPr>
          <p:cNvPr id="44082" name="Rectangle 72"/>
          <p:cNvSpPr>
            <a:spLocks noChangeArrowheads="1"/>
          </p:cNvSpPr>
          <p:nvPr/>
        </p:nvSpPr>
        <p:spPr bwMode="auto">
          <a:xfrm>
            <a:off x="4879975" y="1527175"/>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2020</a:t>
            </a:r>
            <a:endParaRPr lang="en-US" altLang="en-US" sz="1200" b="0"/>
          </a:p>
        </p:txBody>
      </p:sp>
      <p:sp>
        <p:nvSpPr>
          <p:cNvPr id="44083" name="Rectangle 73"/>
          <p:cNvSpPr>
            <a:spLocks noChangeArrowheads="1"/>
          </p:cNvSpPr>
          <p:nvPr/>
        </p:nvSpPr>
        <p:spPr bwMode="auto">
          <a:xfrm>
            <a:off x="5527675" y="1527175"/>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2021</a:t>
            </a:r>
            <a:endParaRPr lang="en-US" altLang="en-US" sz="1200" b="0"/>
          </a:p>
        </p:txBody>
      </p:sp>
      <p:sp>
        <p:nvSpPr>
          <p:cNvPr id="44084" name="Rectangle 74"/>
          <p:cNvSpPr>
            <a:spLocks noChangeArrowheads="1"/>
          </p:cNvSpPr>
          <p:nvPr/>
        </p:nvSpPr>
        <p:spPr bwMode="auto">
          <a:xfrm>
            <a:off x="6218238" y="1525588"/>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2022</a:t>
            </a:r>
            <a:endParaRPr lang="en-US" altLang="en-US" sz="1200" b="0"/>
          </a:p>
        </p:txBody>
      </p:sp>
      <p:sp>
        <p:nvSpPr>
          <p:cNvPr id="44085" name="Rectangle 75"/>
          <p:cNvSpPr>
            <a:spLocks noChangeArrowheads="1"/>
          </p:cNvSpPr>
          <p:nvPr/>
        </p:nvSpPr>
        <p:spPr bwMode="auto">
          <a:xfrm>
            <a:off x="6823075" y="1525588"/>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2023</a:t>
            </a:r>
            <a:endParaRPr lang="en-US" altLang="en-US" sz="1200" b="0"/>
          </a:p>
        </p:txBody>
      </p:sp>
      <p:sp>
        <p:nvSpPr>
          <p:cNvPr id="44086" name="Line 76"/>
          <p:cNvSpPr>
            <a:spLocks noChangeShapeType="1"/>
          </p:cNvSpPr>
          <p:nvPr/>
        </p:nvSpPr>
        <p:spPr bwMode="auto">
          <a:xfrm>
            <a:off x="7989888" y="1443038"/>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87" name="Rectangle 77"/>
          <p:cNvSpPr>
            <a:spLocks noChangeArrowheads="1"/>
          </p:cNvSpPr>
          <p:nvPr/>
        </p:nvSpPr>
        <p:spPr bwMode="auto">
          <a:xfrm>
            <a:off x="7440613" y="1525588"/>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2024</a:t>
            </a:r>
            <a:endParaRPr lang="en-US" altLang="en-US" sz="1200" b="0"/>
          </a:p>
        </p:txBody>
      </p:sp>
      <p:sp>
        <p:nvSpPr>
          <p:cNvPr id="44088" name="Rectangle 78"/>
          <p:cNvSpPr>
            <a:spLocks noChangeArrowheads="1"/>
          </p:cNvSpPr>
          <p:nvPr/>
        </p:nvSpPr>
        <p:spPr bwMode="auto">
          <a:xfrm>
            <a:off x="8066088" y="1527175"/>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2025</a:t>
            </a:r>
            <a:endParaRPr lang="en-US" altLang="en-US" sz="1200" b="0"/>
          </a:p>
        </p:txBody>
      </p:sp>
      <p:sp>
        <p:nvSpPr>
          <p:cNvPr id="44089" name="Rectangle 79"/>
          <p:cNvSpPr>
            <a:spLocks noChangeArrowheads="1"/>
          </p:cNvSpPr>
          <p:nvPr/>
        </p:nvSpPr>
        <p:spPr bwMode="auto">
          <a:xfrm>
            <a:off x="658813" y="1449388"/>
            <a:ext cx="8485187" cy="292100"/>
          </a:xfrm>
          <a:prstGeom prst="rect">
            <a:avLst/>
          </a:prstGeom>
          <a:noFill/>
          <a:ln w="2857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4090" name="Rectangle 80"/>
          <p:cNvSpPr>
            <a:spLocks noChangeArrowheads="1"/>
          </p:cNvSpPr>
          <p:nvPr/>
        </p:nvSpPr>
        <p:spPr bwMode="auto">
          <a:xfrm>
            <a:off x="30163" y="1741488"/>
            <a:ext cx="9113837" cy="4559300"/>
          </a:xfrm>
          <a:prstGeom prst="rect">
            <a:avLst/>
          </a:prstGeom>
          <a:noFill/>
          <a:ln w="2857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4091" name="Rectangle 81"/>
          <p:cNvSpPr>
            <a:spLocks noChangeArrowheads="1"/>
          </p:cNvSpPr>
          <p:nvPr/>
        </p:nvSpPr>
        <p:spPr bwMode="auto">
          <a:xfrm>
            <a:off x="150813" y="3167063"/>
            <a:ext cx="25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solidFill>
                  <a:schemeClr val="accent2"/>
                </a:solidFill>
              </a:rPr>
              <a:t>ICD </a:t>
            </a:r>
          </a:p>
        </p:txBody>
      </p:sp>
      <p:grpSp>
        <p:nvGrpSpPr>
          <p:cNvPr id="44092" name="Group 82"/>
          <p:cNvGrpSpPr>
            <a:grpSpLocks/>
          </p:cNvGrpSpPr>
          <p:nvPr/>
        </p:nvGrpSpPr>
        <p:grpSpPr bwMode="auto">
          <a:xfrm>
            <a:off x="398463" y="3151188"/>
            <a:ext cx="144462" cy="146050"/>
            <a:chOff x="4101" y="1125"/>
            <a:chExt cx="90" cy="81"/>
          </a:xfrm>
        </p:grpSpPr>
        <p:grpSp>
          <p:nvGrpSpPr>
            <p:cNvPr id="44168" name="Group 83"/>
            <p:cNvGrpSpPr>
              <a:grpSpLocks/>
            </p:cNvGrpSpPr>
            <p:nvPr/>
          </p:nvGrpSpPr>
          <p:grpSpPr bwMode="auto">
            <a:xfrm>
              <a:off x="4106" y="1127"/>
              <a:ext cx="81" cy="74"/>
              <a:chOff x="3576" y="1067"/>
              <a:chExt cx="81" cy="74"/>
            </a:xfrm>
          </p:grpSpPr>
          <p:sp>
            <p:nvSpPr>
              <p:cNvPr id="44170" name="Oval 84"/>
              <p:cNvSpPr>
                <a:spLocks noChangeArrowheads="1"/>
              </p:cNvSpPr>
              <p:nvPr/>
            </p:nvSpPr>
            <p:spPr bwMode="auto">
              <a:xfrm>
                <a:off x="3576" y="1067"/>
                <a:ext cx="81" cy="74"/>
              </a:xfrm>
              <a:prstGeom prst="ellipse">
                <a:avLst/>
              </a:pr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4171" name="Freeform 85"/>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4169" name="Rectangle 86"/>
            <p:cNvSpPr>
              <a:spLocks noChangeArrowheads="1"/>
            </p:cNvSpPr>
            <p:nvPr/>
          </p:nvSpPr>
          <p:spPr bwMode="auto">
            <a:xfrm>
              <a:off x="4101" y="1125"/>
              <a:ext cx="90" cy="81"/>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4093" name="Rectangle 87"/>
          <p:cNvSpPr>
            <a:spLocks noChangeArrowheads="1"/>
          </p:cNvSpPr>
          <p:nvPr/>
        </p:nvSpPr>
        <p:spPr bwMode="auto">
          <a:xfrm>
            <a:off x="1236663" y="3168650"/>
            <a:ext cx="3111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solidFill>
                  <a:schemeClr val="accent2"/>
                </a:solidFill>
              </a:rPr>
              <a:t>CDD </a:t>
            </a:r>
          </a:p>
        </p:txBody>
      </p:sp>
      <p:grpSp>
        <p:nvGrpSpPr>
          <p:cNvPr id="44094" name="Group 88"/>
          <p:cNvGrpSpPr>
            <a:grpSpLocks/>
          </p:cNvGrpSpPr>
          <p:nvPr/>
        </p:nvGrpSpPr>
        <p:grpSpPr bwMode="auto">
          <a:xfrm>
            <a:off x="1538288" y="3151188"/>
            <a:ext cx="144462" cy="146050"/>
            <a:chOff x="4101" y="1125"/>
            <a:chExt cx="90" cy="81"/>
          </a:xfrm>
        </p:grpSpPr>
        <p:grpSp>
          <p:nvGrpSpPr>
            <p:cNvPr id="44164" name="Group 89"/>
            <p:cNvGrpSpPr>
              <a:grpSpLocks/>
            </p:cNvGrpSpPr>
            <p:nvPr/>
          </p:nvGrpSpPr>
          <p:grpSpPr bwMode="auto">
            <a:xfrm>
              <a:off x="4106" y="1127"/>
              <a:ext cx="81" cy="74"/>
              <a:chOff x="3576" y="1067"/>
              <a:chExt cx="81" cy="74"/>
            </a:xfrm>
          </p:grpSpPr>
          <p:sp>
            <p:nvSpPr>
              <p:cNvPr id="44166" name="Oval 90"/>
              <p:cNvSpPr>
                <a:spLocks noChangeArrowheads="1"/>
              </p:cNvSpPr>
              <p:nvPr/>
            </p:nvSpPr>
            <p:spPr bwMode="auto">
              <a:xfrm>
                <a:off x="3576" y="1067"/>
                <a:ext cx="81" cy="74"/>
              </a:xfrm>
              <a:prstGeom prst="ellipse">
                <a:avLst/>
              </a:pr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4167" name="Freeform 91"/>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4165" name="Rectangle 92"/>
            <p:cNvSpPr>
              <a:spLocks noChangeArrowheads="1"/>
            </p:cNvSpPr>
            <p:nvPr/>
          </p:nvSpPr>
          <p:spPr bwMode="auto">
            <a:xfrm>
              <a:off x="4101" y="1125"/>
              <a:ext cx="90" cy="81"/>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4095" name="Rectangle 93"/>
          <p:cNvSpPr>
            <a:spLocks noChangeArrowheads="1"/>
          </p:cNvSpPr>
          <p:nvPr/>
        </p:nvSpPr>
        <p:spPr bwMode="auto">
          <a:xfrm>
            <a:off x="5076825" y="3140075"/>
            <a:ext cx="303213"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solidFill>
                  <a:schemeClr val="accent2"/>
                </a:solidFill>
              </a:rPr>
              <a:t>CPD </a:t>
            </a:r>
          </a:p>
        </p:txBody>
      </p:sp>
      <p:grpSp>
        <p:nvGrpSpPr>
          <p:cNvPr id="44096" name="Group 94"/>
          <p:cNvGrpSpPr>
            <a:grpSpLocks/>
          </p:cNvGrpSpPr>
          <p:nvPr/>
        </p:nvGrpSpPr>
        <p:grpSpPr bwMode="auto">
          <a:xfrm>
            <a:off x="5359400" y="3122613"/>
            <a:ext cx="144463" cy="146050"/>
            <a:chOff x="4101" y="1125"/>
            <a:chExt cx="90" cy="81"/>
          </a:xfrm>
        </p:grpSpPr>
        <p:grpSp>
          <p:nvGrpSpPr>
            <p:cNvPr id="44160" name="Group 95"/>
            <p:cNvGrpSpPr>
              <a:grpSpLocks/>
            </p:cNvGrpSpPr>
            <p:nvPr/>
          </p:nvGrpSpPr>
          <p:grpSpPr bwMode="auto">
            <a:xfrm>
              <a:off x="4106" y="1127"/>
              <a:ext cx="81" cy="74"/>
              <a:chOff x="3576" y="1067"/>
              <a:chExt cx="81" cy="74"/>
            </a:xfrm>
          </p:grpSpPr>
          <p:sp>
            <p:nvSpPr>
              <p:cNvPr id="44162" name="Oval 96"/>
              <p:cNvSpPr>
                <a:spLocks noChangeArrowheads="1"/>
              </p:cNvSpPr>
              <p:nvPr/>
            </p:nvSpPr>
            <p:spPr bwMode="auto">
              <a:xfrm>
                <a:off x="3576" y="1067"/>
                <a:ext cx="81" cy="74"/>
              </a:xfrm>
              <a:prstGeom prst="ellipse">
                <a:avLst/>
              </a:pr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4163" name="Freeform 97"/>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4161" name="Rectangle 98"/>
            <p:cNvSpPr>
              <a:spLocks noChangeArrowheads="1"/>
            </p:cNvSpPr>
            <p:nvPr/>
          </p:nvSpPr>
          <p:spPr bwMode="auto">
            <a:xfrm>
              <a:off x="4101" y="1125"/>
              <a:ext cx="90" cy="81"/>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4097" name="Rectangle 99"/>
          <p:cNvSpPr>
            <a:spLocks noChangeArrowheads="1"/>
          </p:cNvSpPr>
          <p:nvPr/>
        </p:nvSpPr>
        <p:spPr bwMode="auto">
          <a:xfrm>
            <a:off x="74613" y="2822575"/>
            <a:ext cx="7096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solidFill>
                  <a:schemeClr val="accent2"/>
                </a:solidFill>
              </a:rPr>
              <a:t>Capabilities</a:t>
            </a:r>
          </a:p>
          <a:p>
            <a:pPr algn="ctr">
              <a:spcBef>
                <a:spcPct val="0"/>
              </a:spcBef>
              <a:buClrTx/>
              <a:buSzTx/>
              <a:buFontTx/>
              <a:buNone/>
            </a:pPr>
            <a:r>
              <a:rPr lang="en-US" altLang="en-US" sz="1000">
                <a:solidFill>
                  <a:schemeClr val="accent2"/>
                </a:solidFill>
              </a:rPr>
              <a:t>Documents</a:t>
            </a:r>
          </a:p>
        </p:txBody>
      </p:sp>
      <p:sp>
        <p:nvSpPr>
          <p:cNvPr id="44098" name="Line 100"/>
          <p:cNvSpPr>
            <a:spLocks noChangeShapeType="1"/>
          </p:cNvSpPr>
          <p:nvPr/>
        </p:nvSpPr>
        <p:spPr bwMode="auto">
          <a:xfrm>
            <a:off x="28575" y="3373438"/>
            <a:ext cx="911542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99" name="Line 101"/>
          <p:cNvSpPr>
            <a:spLocks noChangeShapeType="1"/>
          </p:cNvSpPr>
          <p:nvPr/>
        </p:nvSpPr>
        <p:spPr bwMode="auto">
          <a:xfrm>
            <a:off x="8640763" y="1449388"/>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4100" name="Group 102"/>
          <p:cNvGrpSpPr>
            <a:grpSpLocks/>
          </p:cNvGrpSpPr>
          <p:nvPr/>
        </p:nvGrpSpPr>
        <p:grpSpPr bwMode="auto">
          <a:xfrm flipH="1">
            <a:off x="982663" y="3562350"/>
            <a:ext cx="1047750" cy="244475"/>
            <a:chOff x="698" y="1712"/>
            <a:chExt cx="454" cy="155"/>
          </a:xfrm>
        </p:grpSpPr>
        <p:sp>
          <p:nvSpPr>
            <p:cNvPr id="44158" name="Freeform 103"/>
            <p:cNvSpPr>
              <a:spLocks/>
            </p:cNvSpPr>
            <p:nvPr/>
          </p:nvSpPr>
          <p:spPr bwMode="auto">
            <a:xfrm>
              <a:off x="698" y="1728"/>
              <a:ext cx="454" cy="100"/>
            </a:xfrm>
            <a:custGeom>
              <a:avLst/>
              <a:gdLst>
                <a:gd name="T0" fmla="*/ 454 w 454"/>
                <a:gd name="T1" fmla="*/ 100 h 100"/>
                <a:gd name="T2" fmla="*/ 0 w 454"/>
                <a:gd name="T3" fmla="*/ 99 h 100"/>
                <a:gd name="T4" fmla="*/ 186 w 454"/>
                <a:gd name="T5" fmla="*/ 0 h 100"/>
                <a:gd name="T6" fmla="*/ 454 w 454"/>
                <a:gd name="T7" fmla="*/ 1 h 100"/>
                <a:gd name="T8" fmla="*/ 454 w 454"/>
                <a:gd name="T9" fmla="*/ 100 h 100"/>
                <a:gd name="T10" fmla="*/ 0 60000 65536"/>
                <a:gd name="T11" fmla="*/ 0 60000 65536"/>
                <a:gd name="T12" fmla="*/ 0 60000 65536"/>
                <a:gd name="T13" fmla="*/ 0 60000 65536"/>
                <a:gd name="T14" fmla="*/ 0 60000 65536"/>
                <a:gd name="T15" fmla="*/ 0 w 454"/>
                <a:gd name="T16" fmla="*/ 0 h 100"/>
                <a:gd name="T17" fmla="*/ 454 w 454"/>
                <a:gd name="T18" fmla="*/ 100 h 100"/>
              </a:gdLst>
              <a:ahLst/>
              <a:cxnLst>
                <a:cxn ang="T10">
                  <a:pos x="T0" y="T1"/>
                </a:cxn>
                <a:cxn ang="T11">
                  <a:pos x="T2" y="T3"/>
                </a:cxn>
                <a:cxn ang="T12">
                  <a:pos x="T4" y="T5"/>
                </a:cxn>
                <a:cxn ang="T13">
                  <a:pos x="T6" y="T7"/>
                </a:cxn>
                <a:cxn ang="T14">
                  <a:pos x="T8" y="T9"/>
                </a:cxn>
              </a:cxnLst>
              <a:rect l="T15" t="T16" r="T17" b="T18"/>
              <a:pathLst>
                <a:path w="454" h="100">
                  <a:moveTo>
                    <a:pt x="454" y="100"/>
                  </a:moveTo>
                  <a:lnTo>
                    <a:pt x="0" y="99"/>
                  </a:lnTo>
                  <a:lnTo>
                    <a:pt x="186" y="0"/>
                  </a:lnTo>
                  <a:lnTo>
                    <a:pt x="454" y="1"/>
                  </a:lnTo>
                  <a:lnTo>
                    <a:pt x="454" y="100"/>
                  </a:lnTo>
                  <a:close/>
                </a:path>
              </a:pathLst>
            </a:custGeom>
            <a:solidFill>
              <a:srgbClr val="0099FF"/>
            </a:solidFill>
            <a:ln w="9525">
              <a:solidFill>
                <a:schemeClr val="tx1"/>
              </a:solidFill>
              <a:round/>
              <a:headEnd/>
              <a:tailEnd/>
            </a:ln>
          </p:spPr>
          <p:txBody>
            <a:bodyPr/>
            <a:lstStyle/>
            <a:p>
              <a:endParaRPr lang="en-US"/>
            </a:p>
          </p:txBody>
        </p:sp>
        <p:sp>
          <p:nvSpPr>
            <p:cNvPr id="44159" name="Text Box 104"/>
            <p:cNvSpPr txBox="1">
              <a:spLocks noChangeArrowheads="1"/>
            </p:cNvSpPr>
            <p:nvPr/>
          </p:nvSpPr>
          <p:spPr bwMode="auto">
            <a:xfrm>
              <a:off x="895" y="1712"/>
              <a:ext cx="8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1000">
                <a:solidFill>
                  <a:srgbClr val="FFFF99"/>
                </a:solidFill>
              </a:endParaRPr>
            </a:p>
          </p:txBody>
        </p:sp>
      </p:grpSp>
      <p:sp>
        <p:nvSpPr>
          <p:cNvPr id="44101" name="Rectangle 105"/>
          <p:cNvSpPr>
            <a:spLocks noChangeArrowheads="1"/>
          </p:cNvSpPr>
          <p:nvPr/>
        </p:nvSpPr>
        <p:spPr bwMode="auto">
          <a:xfrm>
            <a:off x="8707438" y="1520825"/>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2026</a:t>
            </a:r>
            <a:endParaRPr lang="en-US" altLang="en-US" sz="1200" b="0"/>
          </a:p>
        </p:txBody>
      </p:sp>
      <p:sp>
        <p:nvSpPr>
          <p:cNvPr id="44102" name="Line 106"/>
          <p:cNvSpPr>
            <a:spLocks noChangeShapeType="1"/>
          </p:cNvSpPr>
          <p:nvPr/>
        </p:nvSpPr>
        <p:spPr bwMode="auto">
          <a:xfrm>
            <a:off x="1255713" y="3321050"/>
            <a:ext cx="0" cy="539750"/>
          </a:xfrm>
          <a:prstGeom prst="line">
            <a:avLst/>
          </a:prstGeom>
          <a:noFill/>
          <a:ln w="9525">
            <a:solidFill>
              <a:schemeClr val="accent2"/>
            </a:solidFill>
            <a:prstDash val="dash"/>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4103" name="Line 107"/>
          <p:cNvSpPr>
            <a:spLocks noChangeShapeType="1"/>
          </p:cNvSpPr>
          <p:nvPr/>
        </p:nvSpPr>
        <p:spPr bwMode="auto">
          <a:xfrm>
            <a:off x="19050" y="2763838"/>
            <a:ext cx="911542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104" name="Rectangle 108"/>
          <p:cNvSpPr>
            <a:spLocks noChangeArrowheads="1"/>
          </p:cNvSpPr>
          <p:nvPr/>
        </p:nvSpPr>
        <p:spPr bwMode="auto">
          <a:xfrm>
            <a:off x="85725" y="3451225"/>
            <a:ext cx="4222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t>Tech </a:t>
            </a:r>
          </a:p>
          <a:p>
            <a:pPr algn="ctr">
              <a:spcBef>
                <a:spcPct val="0"/>
              </a:spcBef>
              <a:buClrTx/>
              <a:buSzTx/>
              <a:buFontTx/>
              <a:buNone/>
            </a:pPr>
            <a:r>
              <a:rPr lang="en-US" altLang="en-US" sz="1200"/>
              <a:t>Demo</a:t>
            </a:r>
          </a:p>
        </p:txBody>
      </p:sp>
      <p:sp>
        <p:nvSpPr>
          <p:cNvPr id="44105" name="Rectangle 109"/>
          <p:cNvSpPr>
            <a:spLocks noChangeArrowheads="1"/>
          </p:cNvSpPr>
          <p:nvPr/>
        </p:nvSpPr>
        <p:spPr bwMode="auto">
          <a:xfrm>
            <a:off x="76200" y="1784350"/>
            <a:ext cx="9413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t>Milestones:</a:t>
            </a:r>
          </a:p>
        </p:txBody>
      </p:sp>
      <p:sp>
        <p:nvSpPr>
          <p:cNvPr id="44106" name="Rectangle 110"/>
          <p:cNvSpPr>
            <a:spLocks noChangeArrowheads="1"/>
          </p:cNvSpPr>
          <p:nvPr/>
        </p:nvSpPr>
        <p:spPr bwMode="auto">
          <a:xfrm>
            <a:off x="80963" y="2016125"/>
            <a:ext cx="527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Concept</a:t>
            </a:r>
          </a:p>
          <a:p>
            <a:pPr algn="ctr">
              <a:spcBef>
                <a:spcPct val="0"/>
              </a:spcBef>
              <a:buClrTx/>
              <a:buSzTx/>
              <a:buFontTx/>
              <a:buNone/>
            </a:pPr>
            <a:r>
              <a:rPr lang="en-US" altLang="en-US" sz="1000"/>
              <a:t>Decision</a:t>
            </a:r>
          </a:p>
        </p:txBody>
      </p:sp>
      <p:grpSp>
        <p:nvGrpSpPr>
          <p:cNvPr id="44107" name="Group 111"/>
          <p:cNvGrpSpPr>
            <a:grpSpLocks/>
          </p:cNvGrpSpPr>
          <p:nvPr/>
        </p:nvGrpSpPr>
        <p:grpSpPr bwMode="auto">
          <a:xfrm>
            <a:off x="1022350" y="2093913"/>
            <a:ext cx="144463" cy="146050"/>
            <a:chOff x="4101" y="1125"/>
            <a:chExt cx="90" cy="81"/>
          </a:xfrm>
        </p:grpSpPr>
        <p:grpSp>
          <p:nvGrpSpPr>
            <p:cNvPr id="44154" name="Group 112"/>
            <p:cNvGrpSpPr>
              <a:grpSpLocks/>
            </p:cNvGrpSpPr>
            <p:nvPr/>
          </p:nvGrpSpPr>
          <p:grpSpPr bwMode="auto">
            <a:xfrm>
              <a:off x="4106" y="1127"/>
              <a:ext cx="81" cy="74"/>
              <a:chOff x="3576" y="1067"/>
              <a:chExt cx="81" cy="74"/>
            </a:xfrm>
          </p:grpSpPr>
          <p:sp>
            <p:nvSpPr>
              <p:cNvPr id="44156" name="Oval 113"/>
              <p:cNvSpPr>
                <a:spLocks noChangeArrowheads="1"/>
              </p:cNvSpPr>
              <p:nvPr/>
            </p:nvSpPr>
            <p:spPr bwMode="auto">
              <a:xfrm>
                <a:off x="3576" y="1067"/>
                <a:ext cx="81" cy="74"/>
              </a:xfrm>
              <a:prstGeom prst="ellipse">
                <a:avLst/>
              </a:pr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4157" name="Freeform 114"/>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4155" name="Rectangle 115"/>
            <p:cNvSpPr>
              <a:spLocks noChangeArrowheads="1"/>
            </p:cNvSpPr>
            <p:nvPr/>
          </p:nvSpPr>
          <p:spPr bwMode="auto">
            <a:xfrm>
              <a:off x="4101" y="1125"/>
              <a:ext cx="90" cy="8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4108" name="Rectangle 116"/>
          <p:cNvSpPr>
            <a:spLocks noChangeArrowheads="1"/>
          </p:cNvSpPr>
          <p:nvPr/>
        </p:nvSpPr>
        <p:spPr bwMode="auto">
          <a:xfrm>
            <a:off x="908050" y="1928813"/>
            <a:ext cx="352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MS A </a:t>
            </a:r>
          </a:p>
        </p:txBody>
      </p:sp>
      <p:grpSp>
        <p:nvGrpSpPr>
          <p:cNvPr id="44109" name="Group 117"/>
          <p:cNvGrpSpPr>
            <a:grpSpLocks/>
          </p:cNvGrpSpPr>
          <p:nvPr/>
        </p:nvGrpSpPr>
        <p:grpSpPr bwMode="auto">
          <a:xfrm>
            <a:off x="3787775" y="2065338"/>
            <a:ext cx="144463" cy="146050"/>
            <a:chOff x="4101" y="1125"/>
            <a:chExt cx="90" cy="81"/>
          </a:xfrm>
        </p:grpSpPr>
        <p:grpSp>
          <p:nvGrpSpPr>
            <p:cNvPr id="44150" name="Group 118"/>
            <p:cNvGrpSpPr>
              <a:grpSpLocks/>
            </p:cNvGrpSpPr>
            <p:nvPr/>
          </p:nvGrpSpPr>
          <p:grpSpPr bwMode="auto">
            <a:xfrm>
              <a:off x="4106" y="1127"/>
              <a:ext cx="81" cy="74"/>
              <a:chOff x="3576" y="1067"/>
              <a:chExt cx="81" cy="74"/>
            </a:xfrm>
          </p:grpSpPr>
          <p:sp>
            <p:nvSpPr>
              <p:cNvPr id="44152" name="Oval 119"/>
              <p:cNvSpPr>
                <a:spLocks noChangeArrowheads="1"/>
              </p:cNvSpPr>
              <p:nvPr/>
            </p:nvSpPr>
            <p:spPr bwMode="auto">
              <a:xfrm>
                <a:off x="3576" y="1067"/>
                <a:ext cx="81" cy="74"/>
              </a:xfrm>
              <a:prstGeom prst="ellipse">
                <a:avLst/>
              </a:pr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4153" name="Freeform 120"/>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4151" name="Rectangle 121"/>
            <p:cNvSpPr>
              <a:spLocks noChangeArrowheads="1"/>
            </p:cNvSpPr>
            <p:nvPr/>
          </p:nvSpPr>
          <p:spPr bwMode="auto">
            <a:xfrm>
              <a:off x="4101" y="1125"/>
              <a:ext cx="90" cy="8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4110" name="Rectangle 122"/>
          <p:cNvSpPr>
            <a:spLocks noChangeArrowheads="1"/>
          </p:cNvSpPr>
          <p:nvPr/>
        </p:nvSpPr>
        <p:spPr bwMode="auto">
          <a:xfrm>
            <a:off x="3690938" y="1906588"/>
            <a:ext cx="3111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CDR </a:t>
            </a:r>
          </a:p>
        </p:txBody>
      </p:sp>
      <p:sp>
        <p:nvSpPr>
          <p:cNvPr id="44111" name="Line 123"/>
          <p:cNvSpPr>
            <a:spLocks noChangeShapeType="1"/>
          </p:cNvSpPr>
          <p:nvPr/>
        </p:nvSpPr>
        <p:spPr bwMode="auto">
          <a:xfrm flipH="1">
            <a:off x="3859213" y="2211388"/>
            <a:ext cx="4762" cy="2854325"/>
          </a:xfrm>
          <a:prstGeom prst="line">
            <a:avLst/>
          </a:prstGeom>
          <a:noFill/>
          <a:ln w="9525">
            <a:solidFill>
              <a:schemeClr val="tx1"/>
            </a:solidFill>
            <a:prstDash val="dash"/>
            <a:round/>
            <a:headEnd/>
            <a:tailEnd type="arrow" w="sm" len="med"/>
          </a:ln>
          <a:extLst>
            <a:ext uri="{909E8E84-426E-40DD-AFC4-6F175D3DCCD1}">
              <a14:hiddenFill xmlns:a14="http://schemas.microsoft.com/office/drawing/2010/main">
                <a:noFill/>
              </a14:hiddenFill>
            </a:ext>
          </a:extLst>
        </p:spPr>
        <p:txBody>
          <a:bodyPr/>
          <a:lstStyle/>
          <a:p>
            <a:endParaRPr lang="en-US"/>
          </a:p>
        </p:txBody>
      </p:sp>
      <p:sp>
        <p:nvSpPr>
          <p:cNvPr id="44112" name="AutoShape 124"/>
          <p:cNvSpPr>
            <a:spLocks noChangeArrowheads="1"/>
          </p:cNvSpPr>
          <p:nvPr/>
        </p:nvSpPr>
        <p:spPr bwMode="auto">
          <a:xfrm>
            <a:off x="1960563" y="4137025"/>
            <a:ext cx="152400" cy="228600"/>
          </a:xfrm>
          <a:prstGeom prst="triangle">
            <a:avLst>
              <a:gd name="adj" fmla="val 50000"/>
            </a:avLst>
          </a:prstGeom>
          <a:solidFill>
            <a:schemeClr val="accent1"/>
          </a:solidFill>
          <a:ln w="12700">
            <a:solidFill>
              <a:schemeClr val="tx1"/>
            </a:solidFill>
            <a:miter lim="800000"/>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4113" name="Rectangle 125"/>
          <p:cNvSpPr>
            <a:spLocks noChangeArrowheads="1"/>
          </p:cNvSpPr>
          <p:nvPr/>
        </p:nvSpPr>
        <p:spPr bwMode="auto">
          <a:xfrm>
            <a:off x="1731963" y="4376738"/>
            <a:ext cx="5207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RFP Rel </a:t>
            </a:r>
          </a:p>
        </p:txBody>
      </p:sp>
      <p:sp>
        <p:nvSpPr>
          <p:cNvPr id="44114" name="AutoShape 127"/>
          <p:cNvSpPr>
            <a:spLocks noChangeArrowheads="1"/>
          </p:cNvSpPr>
          <p:nvPr/>
        </p:nvSpPr>
        <p:spPr bwMode="auto">
          <a:xfrm>
            <a:off x="8807450" y="3659188"/>
            <a:ext cx="152400" cy="152400"/>
          </a:xfrm>
          <a:prstGeom prst="triangle">
            <a:avLst>
              <a:gd name="adj" fmla="val 50000"/>
            </a:avLst>
          </a:prstGeom>
          <a:solidFill>
            <a:schemeClr val="accent1"/>
          </a:solidFill>
          <a:ln w="12700">
            <a:solidFill>
              <a:schemeClr val="tx1"/>
            </a:solidFill>
            <a:miter lim="800000"/>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nvGrpSpPr>
          <p:cNvPr id="44115" name="Group 128"/>
          <p:cNvGrpSpPr>
            <a:grpSpLocks/>
          </p:cNvGrpSpPr>
          <p:nvPr/>
        </p:nvGrpSpPr>
        <p:grpSpPr bwMode="auto">
          <a:xfrm>
            <a:off x="1828800" y="5411788"/>
            <a:ext cx="144463" cy="146050"/>
            <a:chOff x="4101" y="1125"/>
            <a:chExt cx="90" cy="81"/>
          </a:xfrm>
        </p:grpSpPr>
        <p:grpSp>
          <p:nvGrpSpPr>
            <p:cNvPr id="44146" name="Group 129"/>
            <p:cNvGrpSpPr>
              <a:grpSpLocks/>
            </p:cNvGrpSpPr>
            <p:nvPr/>
          </p:nvGrpSpPr>
          <p:grpSpPr bwMode="auto">
            <a:xfrm>
              <a:off x="4106" y="1127"/>
              <a:ext cx="81" cy="74"/>
              <a:chOff x="3576" y="1067"/>
              <a:chExt cx="81" cy="74"/>
            </a:xfrm>
          </p:grpSpPr>
          <p:sp>
            <p:nvSpPr>
              <p:cNvPr id="44148" name="Oval 130"/>
              <p:cNvSpPr>
                <a:spLocks noChangeArrowheads="1"/>
              </p:cNvSpPr>
              <p:nvPr/>
            </p:nvSpPr>
            <p:spPr bwMode="auto">
              <a:xfrm>
                <a:off x="3576" y="1067"/>
                <a:ext cx="81" cy="74"/>
              </a:xfrm>
              <a:prstGeom prst="ellipse">
                <a:avLst/>
              </a:pr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4149" name="Freeform 131"/>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4147" name="Rectangle 132"/>
            <p:cNvSpPr>
              <a:spLocks noChangeArrowheads="1"/>
            </p:cNvSpPr>
            <p:nvPr/>
          </p:nvSpPr>
          <p:spPr bwMode="auto">
            <a:xfrm>
              <a:off x="4101" y="1125"/>
              <a:ext cx="90" cy="81"/>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4116" name="Rectangle 133"/>
          <p:cNvSpPr>
            <a:spLocks noChangeArrowheads="1"/>
          </p:cNvSpPr>
          <p:nvPr/>
        </p:nvSpPr>
        <p:spPr bwMode="auto">
          <a:xfrm>
            <a:off x="1676400" y="5564188"/>
            <a:ext cx="369888"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DSOR</a:t>
            </a:r>
          </a:p>
        </p:txBody>
      </p:sp>
      <p:sp>
        <p:nvSpPr>
          <p:cNvPr id="44117" name="Rectangle 136"/>
          <p:cNvSpPr>
            <a:spLocks noChangeArrowheads="1"/>
          </p:cNvSpPr>
          <p:nvPr/>
        </p:nvSpPr>
        <p:spPr bwMode="auto">
          <a:xfrm>
            <a:off x="76200" y="5411788"/>
            <a:ext cx="669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t>Logistics</a:t>
            </a:r>
          </a:p>
        </p:txBody>
      </p:sp>
      <p:sp>
        <p:nvSpPr>
          <p:cNvPr id="44118" name="AutoShape 124"/>
          <p:cNvSpPr>
            <a:spLocks noChangeArrowheads="1"/>
          </p:cNvSpPr>
          <p:nvPr/>
        </p:nvSpPr>
        <p:spPr bwMode="auto">
          <a:xfrm>
            <a:off x="2524125" y="4660900"/>
            <a:ext cx="152400" cy="228600"/>
          </a:xfrm>
          <a:prstGeom prst="triangle">
            <a:avLst>
              <a:gd name="adj" fmla="val 50000"/>
            </a:avLst>
          </a:prstGeom>
          <a:solidFill>
            <a:schemeClr val="accent1"/>
          </a:solidFill>
          <a:ln w="12700">
            <a:solidFill>
              <a:schemeClr val="tx1"/>
            </a:solidFill>
            <a:miter lim="800000"/>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4119" name="Rectangle 125"/>
          <p:cNvSpPr>
            <a:spLocks noChangeArrowheads="1"/>
          </p:cNvSpPr>
          <p:nvPr/>
        </p:nvSpPr>
        <p:spPr bwMode="auto">
          <a:xfrm>
            <a:off x="2468563" y="4933950"/>
            <a:ext cx="2714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PDR</a:t>
            </a:r>
          </a:p>
        </p:txBody>
      </p:sp>
      <p:sp>
        <p:nvSpPr>
          <p:cNvPr id="44120" name="AutoShape 124"/>
          <p:cNvSpPr>
            <a:spLocks noChangeArrowheads="1"/>
          </p:cNvSpPr>
          <p:nvPr/>
        </p:nvSpPr>
        <p:spPr bwMode="auto">
          <a:xfrm>
            <a:off x="3027363" y="4932363"/>
            <a:ext cx="152400" cy="228600"/>
          </a:xfrm>
          <a:prstGeom prst="triangle">
            <a:avLst>
              <a:gd name="adj" fmla="val 50000"/>
            </a:avLst>
          </a:prstGeom>
          <a:solidFill>
            <a:schemeClr val="accent1"/>
          </a:solidFill>
          <a:ln w="12700">
            <a:solidFill>
              <a:schemeClr val="tx1"/>
            </a:solidFill>
            <a:miter lim="800000"/>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4121" name="Rectangle 125"/>
          <p:cNvSpPr>
            <a:spLocks noChangeArrowheads="1"/>
          </p:cNvSpPr>
          <p:nvPr/>
        </p:nvSpPr>
        <p:spPr bwMode="auto">
          <a:xfrm>
            <a:off x="2971800" y="5160963"/>
            <a:ext cx="220663"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IBR</a:t>
            </a:r>
          </a:p>
        </p:txBody>
      </p:sp>
      <p:grpSp>
        <p:nvGrpSpPr>
          <p:cNvPr id="44122" name="Group 128"/>
          <p:cNvGrpSpPr>
            <a:grpSpLocks/>
          </p:cNvGrpSpPr>
          <p:nvPr/>
        </p:nvGrpSpPr>
        <p:grpSpPr bwMode="auto">
          <a:xfrm>
            <a:off x="2960688" y="5410200"/>
            <a:ext cx="144462" cy="146050"/>
            <a:chOff x="4101" y="1125"/>
            <a:chExt cx="90" cy="81"/>
          </a:xfrm>
        </p:grpSpPr>
        <p:grpSp>
          <p:nvGrpSpPr>
            <p:cNvPr id="44142" name="Group 129"/>
            <p:cNvGrpSpPr>
              <a:grpSpLocks/>
            </p:cNvGrpSpPr>
            <p:nvPr/>
          </p:nvGrpSpPr>
          <p:grpSpPr bwMode="auto">
            <a:xfrm>
              <a:off x="4106" y="1127"/>
              <a:ext cx="81" cy="74"/>
              <a:chOff x="3576" y="1067"/>
              <a:chExt cx="81" cy="74"/>
            </a:xfrm>
          </p:grpSpPr>
          <p:sp>
            <p:nvSpPr>
              <p:cNvPr id="44144" name="Oval 130"/>
              <p:cNvSpPr>
                <a:spLocks noChangeArrowheads="1"/>
              </p:cNvSpPr>
              <p:nvPr/>
            </p:nvSpPr>
            <p:spPr bwMode="auto">
              <a:xfrm>
                <a:off x="3576" y="1067"/>
                <a:ext cx="81" cy="74"/>
              </a:xfrm>
              <a:prstGeom prst="ellipse">
                <a:avLst/>
              </a:pr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4145" name="Freeform 131"/>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4143" name="Rectangle 132"/>
            <p:cNvSpPr>
              <a:spLocks noChangeArrowheads="1"/>
            </p:cNvSpPr>
            <p:nvPr/>
          </p:nvSpPr>
          <p:spPr bwMode="auto">
            <a:xfrm>
              <a:off x="4101" y="1125"/>
              <a:ext cx="90" cy="81"/>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4123" name="Rectangle 133"/>
          <p:cNvSpPr>
            <a:spLocks noChangeArrowheads="1"/>
          </p:cNvSpPr>
          <p:nvPr/>
        </p:nvSpPr>
        <p:spPr bwMode="auto">
          <a:xfrm>
            <a:off x="2843213" y="5562600"/>
            <a:ext cx="795337"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ED Guidance</a:t>
            </a:r>
          </a:p>
        </p:txBody>
      </p:sp>
      <p:grpSp>
        <p:nvGrpSpPr>
          <p:cNvPr id="44124" name="Group 128"/>
          <p:cNvGrpSpPr>
            <a:grpSpLocks/>
          </p:cNvGrpSpPr>
          <p:nvPr/>
        </p:nvGrpSpPr>
        <p:grpSpPr bwMode="auto">
          <a:xfrm>
            <a:off x="8620125" y="5360988"/>
            <a:ext cx="144463" cy="146050"/>
            <a:chOff x="4101" y="1125"/>
            <a:chExt cx="90" cy="81"/>
          </a:xfrm>
        </p:grpSpPr>
        <p:grpSp>
          <p:nvGrpSpPr>
            <p:cNvPr id="44138" name="Group 129"/>
            <p:cNvGrpSpPr>
              <a:grpSpLocks/>
            </p:cNvGrpSpPr>
            <p:nvPr/>
          </p:nvGrpSpPr>
          <p:grpSpPr bwMode="auto">
            <a:xfrm>
              <a:off x="4106" y="1127"/>
              <a:ext cx="81" cy="74"/>
              <a:chOff x="3576" y="1067"/>
              <a:chExt cx="81" cy="74"/>
            </a:xfrm>
          </p:grpSpPr>
          <p:sp>
            <p:nvSpPr>
              <p:cNvPr id="44140" name="Oval 130"/>
              <p:cNvSpPr>
                <a:spLocks noChangeArrowheads="1"/>
              </p:cNvSpPr>
              <p:nvPr/>
            </p:nvSpPr>
            <p:spPr bwMode="auto">
              <a:xfrm>
                <a:off x="3576" y="1067"/>
                <a:ext cx="81" cy="74"/>
              </a:xfrm>
              <a:prstGeom prst="ellipse">
                <a:avLst/>
              </a:pr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4141" name="Freeform 131"/>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4139" name="Rectangle 132"/>
            <p:cNvSpPr>
              <a:spLocks noChangeArrowheads="1"/>
            </p:cNvSpPr>
            <p:nvPr/>
          </p:nvSpPr>
          <p:spPr bwMode="auto">
            <a:xfrm>
              <a:off x="4101" y="1125"/>
              <a:ext cx="90" cy="81"/>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4125" name="Rectangle 133"/>
          <p:cNvSpPr>
            <a:spLocks noChangeArrowheads="1"/>
          </p:cNvSpPr>
          <p:nvPr/>
        </p:nvSpPr>
        <p:spPr bwMode="auto">
          <a:xfrm>
            <a:off x="8348663" y="5513388"/>
            <a:ext cx="6540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Depot</a:t>
            </a:r>
          </a:p>
          <a:p>
            <a:pPr algn="ctr">
              <a:spcBef>
                <a:spcPct val="0"/>
              </a:spcBef>
              <a:buClrTx/>
              <a:buSzTx/>
              <a:buFontTx/>
              <a:buNone/>
            </a:pPr>
            <a:r>
              <a:rPr lang="en-US" altLang="en-US" sz="1000"/>
              <a:t> Activation</a:t>
            </a:r>
          </a:p>
        </p:txBody>
      </p:sp>
      <p:sp>
        <p:nvSpPr>
          <p:cNvPr id="44126" name="Rectangle 9"/>
          <p:cNvSpPr>
            <a:spLocks noChangeArrowheads="1"/>
          </p:cNvSpPr>
          <p:nvPr/>
        </p:nvSpPr>
        <p:spPr bwMode="auto">
          <a:xfrm>
            <a:off x="63500" y="4167188"/>
            <a:ext cx="9937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100"/>
              <a:t>Major Contract</a:t>
            </a:r>
          </a:p>
          <a:p>
            <a:pPr algn="ctr">
              <a:spcBef>
                <a:spcPct val="0"/>
              </a:spcBef>
              <a:buClrTx/>
              <a:buSzTx/>
              <a:buFontTx/>
              <a:buNone/>
            </a:pPr>
            <a:r>
              <a:rPr lang="en-US" altLang="en-US" sz="1100"/>
              <a:t>Events</a:t>
            </a:r>
          </a:p>
        </p:txBody>
      </p:sp>
      <p:sp>
        <p:nvSpPr>
          <p:cNvPr id="44127" name="AutoShape 124"/>
          <p:cNvSpPr>
            <a:spLocks noChangeArrowheads="1"/>
          </p:cNvSpPr>
          <p:nvPr/>
        </p:nvSpPr>
        <p:spPr bwMode="auto">
          <a:xfrm>
            <a:off x="2300288" y="4144963"/>
            <a:ext cx="152400" cy="228600"/>
          </a:xfrm>
          <a:prstGeom prst="triangle">
            <a:avLst>
              <a:gd name="adj" fmla="val 50000"/>
            </a:avLst>
          </a:prstGeom>
          <a:solidFill>
            <a:schemeClr val="accent1"/>
          </a:solidFill>
          <a:ln w="12700">
            <a:solidFill>
              <a:schemeClr val="tx1"/>
            </a:solidFill>
            <a:miter lim="800000"/>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4128" name="Rectangle 125"/>
          <p:cNvSpPr>
            <a:spLocks noChangeArrowheads="1"/>
          </p:cNvSpPr>
          <p:nvPr/>
        </p:nvSpPr>
        <p:spPr bwMode="auto">
          <a:xfrm>
            <a:off x="2341563" y="4384675"/>
            <a:ext cx="185737"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CA</a:t>
            </a:r>
          </a:p>
        </p:txBody>
      </p:sp>
      <p:grpSp>
        <p:nvGrpSpPr>
          <p:cNvPr id="44129" name="Group 111"/>
          <p:cNvGrpSpPr>
            <a:grpSpLocks/>
          </p:cNvGrpSpPr>
          <p:nvPr/>
        </p:nvGrpSpPr>
        <p:grpSpPr bwMode="auto">
          <a:xfrm>
            <a:off x="2006600" y="2439988"/>
            <a:ext cx="144463" cy="146050"/>
            <a:chOff x="4101" y="1125"/>
            <a:chExt cx="90" cy="81"/>
          </a:xfrm>
        </p:grpSpPr>
        <p:grpSp>
          <p:nvGrpSpPr>
            <p:cNvPr id="44134" name="Group 112"/>
            <p:cNvGrpSpPr>
              <a:grpSpLocks/>
            </p:cNvGrpSpPr>
            <p:nvPr/>
          </p:nvGrpSpPr>
          <p:grpSpPr bwMode="auto">
            <a:xfrm>
              <a:off x="4106" y="1127"/>
              <a:ext cx="81" cy="74"/>
              <a:chOff x="3576" y="1067"/>
              <a:chExt cx="81" cy="74"/>
            </a:xfrm>
          </p:grpSpPr>
          <p:sp>
            <p:nvSpPr>
              <p:cNvPr id="44136" name="Oval 113"/>
              <p:cNvSpPr>
                <a:spLocks noChangeArrowheads="1"/>
              </p:cNvSpPr>
              <p:nvPr/>
            </p:nvSpPr>
            <p:spPr bwMode="auto">
              <a:xfrm>
                <a:off x="3576" y="1067"/>
                <a:ext cx="81" cy="74"/>
              </a:xfrm>
              <a:prstGeom prst="ellipse">
                <a:avLst/>
              </a:pr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4137" name="Freeform 114"/>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4135" name="Rectangle 115"/>
            <p:cNvSpPr>
              <a:spLocks noChangeArrowheads="1"/>
            </p:cNvSpPr>
            <p:nvPr/>
          </p:nvSpPr>
          <p:spPr bwMode="auto">
            <a:xfrm>
              <a:off x="4101" y="1125"/>
              <a:ext cx="90" cy="8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4130" name="Rectangle 116"/>
          <p:cNvSpPr>
            <a:spLocks noChangeArrowheads="1"/>
          </p:cNvSpPr>
          <p:nvPr/>
        </p:nvSpPr>
        <p:spPr bwMode="auto">
          <a:xfrm>
            <a:off x="1793875" y="2154238"/>
            <a:ext cx="1130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Development RFP </a:t>
            </a:r>
          </a:p>
          <a:p>
            <a:pPr algn="ctr">
              <a:spcBef>
                <a:spcPct val="0"/>
              </a:spcBef>
              <a:buClrTx/>
              <a:buSzTx/>
              <a:buFontTx/>
              <a:buNone/>
            </a:pPr>
            <a:r>
              <a:rPr lang="en-US" altLang="en-US" sz="1000"/>
              <a:t>Review</a:t>
            </a:r>
          </a:p>
        </p:txBody>
      </p:sp>
      <p:sp>
        <p:nvSpPr>
          <p:cNvPr id="44131" name="TextBox 163"/>
          <p:cNvSpPr txBox="1">
            <a:spLocks noChangeArrowheads="1"/>
          </p:cNvSpPr>
          <p:nvPr/>
        </p:nvSpPr>
        <p:spPr bwMode="auto">
          <a:xfrm>
            <a:off x="1495425" y="1216025"/>
            <a:ext cx="11715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i="1">
                <a:solidFill>
                  <a:srgbClr val="FF0000"/>
                </a:solidFill>
                <a:latin typeface="Tahoma" panose="020B0604030504040204" pitchFamily="34" charset="0"/>
                <a:cs typeface="Tahoma" panose="020B0604030504040204" pitchFamily="34" charset="0"/>
              </a:rPr>
              <a:t>Time Now</a:t>
            </a:r>
          </a:p>
        </p:txBody>
      </p:sp>
      <p:sp>
        <p:nvSpPr>
          <p:cNvPr id="44132" name="Line 276"/>
          <p:cNvSpPr>
            <a:spLocks noChangeShapeType="1"/>
          </p:cNvSpPr>
          <p:nvPr/>
        </p:nvSpPr>
        <p:spPr bwMode="auto">
          <a:xfrm>
            <a:off x="1990725" y="1257300"/>
            <a:ext cx="34925" cy="5183188"/>
          </a:xfrm>
          <a:prstGeom prst="line">
            <a:avLst/>
          </a:prstGeom>
          <a:noFill/>
          <a:ln w="12700">
            <a:solidFill>
              <a:srgbClr val="FF0000"/>
            </a:solidFill>
            <a:prstDash val="dash"/>
            <a:round/>
            <a:headEnd/>
            <a:tailEnd type="none" w="med" len="sm"/>
          </a:ln>
          <a:extLst>
            <a:ext uri="{909E8E84-426E-40DD-AFC4-6F175D3DCCD1}">
              <a14:hiddenFill xmlns:a14="http://schemas.microsoft.com/office/drawing/2010/main">
                <a:noFill/>
              </a14:hiddenFill>
            </a:ext>
          </a:extLst>
        </p:spPr>
        <p:txBody>
          <a:bodyPr/>
          <a:lstStyle/>
          <a:p>
            <a:endParaRPr lang="en-US"/>
          </a:p>
        </p:txBody>
      </p:sp>
      <p:sp>
        <p:nvSpPr>
          <p:cNvPr id="44133" name="TextBox 27"/>
          <p:cNvSpPr txBox="1">
            <a:spLocks noChangeArrowheads="1"/>
          </p:cNvSpPr>
          <p:nvPr/>
        </p:nvSpPr>
        <p:spPr bwMode="auto">
          <a:xfrm>
            <a:off x="363538" y="6362700"/>
            <a:ext cx="8393112" cy="401638"/>
          </a:xfrm>
          <a:prstGeom prst="rect">
            <a:avLst/>
          </a:prstGeom>
          <a:solidFill>
            <a:srgbClr val="FFFF00"/>
          </a:solidFill>
          <a:ln w="9525">
            <a:solidFill>
              <a:schemeClr val="tx1"/>
            </a:solidFill>
            <a:miter lim="800000"/>
            <a:headEnd/>
            <a:tailEnd/>
          </a:ln>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b="0"/>
              <a:t>Discuss MTA/Sect 804 Transition Strategy</a:t>
            </a:r>
          </a:p>
        </p:txBody>
      </p:sp>
      <p:grpSp>
        <p:nvGrpSpPr>
          <p:cNvPr id="163" name="Group 162"/>
          <p:cNvGrpSpPr/>
          <p:nvPr/>
        </p:nvGrpSpPr>
        <p:grpSpPr>
          <a:xfrm>
            <a:off x="3927476" y="1545120"/>
            <a:ext cx="1969262" cy="1633537"/>
            <a:chOff x="4432300" y="1839913"/>
            <a:chExt cx="1969262" cy="1633537"/>
          </a:xfrm>
        </p:grpSpPr>
        <p:grpSp>
          <p:nvGrpSpPr>
            <p:cNvPr id="164" name="Group 163"/>
            <p:cNvGrpSpPr/>
            <p:nvPr/>
          </p:nvGrpSpPr>
          <p:grpSpPr>
            <a:xfrm>
              <a:off x="4687802" y="2365375"/>
              <a:ext cx="1206409" cy="902791"/>
              <a:chOff x="4687802" y="2365375"/>
              <a:chExt cx="1206409" cy="902791"/>
            </a:xfrm>
          </p:grpSpPr>
          <p:sp>
            <p:nvSpPr>
              <p:cNvPr id="167" name="Freeform 201"/>
              <p:cNvSpPr>
                <a:spLocks/>
              </p:cNvSpPr>
              <p:nvPr/>
            </p:nvSpPr>
            <p:spPr bwMode="auto">
              <a:xfrm>
                <a:off x="5019839" y="2365375"/>
                <a:ext cx="169117" cy="111125"/>
              </a:xfrm>
              <a:custGeom>
                <a:avLst/>
                <a:gdLst>
                  <a:gd name="T0" fmla="*/ 42 w 84"/>
                  <a:gd name="T1" fmla="*/ 0 h 70"/>
                  <a:gd name="T2" fmla="*/ 0 w 84"/>
                  <a:gd name="T3" fmla="*/ 70 h 70"/>
                  <a:gd name="T4" fmla="*/ 84 w 84"/>
                  <a:gd name="T5" fmla="*/ 70 h 70"/>
                  <a:gd name="T6" fmla="*/ 42 w 84"/>
                  <a:gd name="T7" fmla="*/ 0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4" h="70">
                    <a:moveTo>
                      <a:pt x="42" y="0"/>
                    </a:moveTo>
                    <a:lnTo>
                      <a:pt x="0" y="70"/>
                    </a:lnTo>
                    <a:lnTo>
                      <a:pt x="84" y="70"/>
                    </a:lnTo>
                    <a:lnTo>
                      <a:pt x="42" y="0"/>
                    </a:lnTo>
                    <a:close/>
                  </a:path>
                </a:pathLst>
              </a:custGeom>
              <a:solidFill>
                <a:srgbClr val="7030A0"/>
              </a:solidFill>
              <a:ln w="6350" cap="rnd">
                <a:solidFill>
                  <a:schemeClr val="accent1"/>
                </a:solidFill>
                <a:prstDash val="solid"/>
                <a:round/>
                <a:headEnd/>
                <a:tailEnd/>
              </a:ln>
            </p:spPr>
            <p:txBody>
              <a:bodyPr/>
              <a:lstStyle/>
              <a:p>
                <a:pPr eaLnBrk="0" fontAlgn="base" hangingPunct="0">
                  <a:spcBef>
                    <a:spcPct val="0"/>
                  </a:spcBef>
                  <a:spcAft>
                    <a:spcPct val="0"/>
                  </a:spcAft>
                </a:pPr>
                <a:endParaRPr lang="en-US" sz="1400" dirty="0">
                  <a:solidFill>
                    <a:srgbClr val="000000"/>
                  </a:solidFill>
                </a:endParaRPr>
              </a:p>
            </p:txBody>
          </p:sp>
          <p:sp>
            <p:nvSpPr>
              <p:cNvPr id="168" name="TextBox 167"/>
              <p:cNvSpPr txBox="1"/>
              <p:nvPr/>
            </p:nvSpPr>
            <p:spPr>
              <a:xfrm>
                <a:off x="4687802" y="2498725"/>
                <a:ext cx="1206409" cy="769441"/>
              </a:xfrm>
              <a:prstGeom prst="rect">
                <a:avLst/>
              </a:prstGeom>
              <a:noFill/>
              <a:ln>
                <a:solidFill>
                  <a:schemeClr val="accent1"/>
                </a:solidFill>
              </a:ln>
            </p:spPr>
            <p:txBody>
              <a:bodyPr wrap="square" rtlCol="0">
                <a:spAutoFit/>
              </a:bodyPr>
              <a:lstStyle/>
              <a:p>
                <a:r>
                  <a:rPr lang="en-US" sz="1100" dirty="0"/>
                  <a:t>Consider SSRA (regulatory) and ESC (statutory) status. </a:t>
                </a:r>
              </a:p>
            </p:txBody>
          </p:sp>
        </p:grpSp>
        <p:sp>
          <p:nvSpPr>
            <p:cNvPr id="166" name="Rectangle 165"/>
            <p:cNvSpPr/>
            <p:nvPr/>
          </p:nvSpPr>
          <p:spPr bwMode="auto">
            <a:xfrm>
              <a:off x="4432300" y="1839913"/>
              <a:ext cx="1969262" cy="1633537"/>
            </a:xfrm>
            <a:prstGeom prst="rect">
              <a:avLst/>
            </a:prstGeom>
            <a:noFill/>
            <a:ln w="3810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grpSp>
    </p:spTree>
  </p:cSld>
  <p:clrMapOvr>
    <a:masterClrMapping/>
  </p:clrMapOvr>
  <p:transition>
    <p:split orient="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Rectangle 3"/>
          <p:cNvSpPr txBox="1">
            <a:spLocks noChangeArrowheads="1"/>
          </p:cNvSpPr>
          <p:nvPr/>
        </p:nvSpPr>
        <p:spPr bwMode="auto">
          <a:xfrm>
            <a:off x="185738" y="4632325"/>
            <a:ext cx="8958262" cy="1501775"/>
          </a:xfrm>
          <a:prstGeom prst="rect">
            <a:avLst/>
          </a:prstGeom>
          <a:noFill/>
          <a:ln w="9525">
            <a:noFill/>
            <a:miter lim="800000"/>
            <a:headEnd/>
            <a:tailEnd/>
          </a:ln>
        </p:spPr>
        <p:txBody>
          <a:bodyPr rIns="0"/>
          <a:lstStyle>
            <a:lvl1pPr marL="285750" indent="-285750" algn="l" rtl="0" eaLnBrk="0" fontAlgn="base" hangingPunct="0">
              <a:spcBef>
                <a:spcPct val="50000"/>
              </a:spcBef>
              <a:spcAft>
                <a:spcPct val="0"/>
              </a:spcAft>
              <a:buClr>
                <a:srgbClr val="151C77"/>
              </a:buClr>
              <a:buSzPct val="80000"/>
              <a:buFont typeface="Wingdings" pitchFamily="2" charset="2"/>
              <a:buChar char="n"/>
              <a:defRPr sz="2000" b="1">
                <a:solidFill>
                  <a:schemeClr val="tx1"/>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a:lstStyle>
          <a:p>
            <a:pPr marL="0" indent="0">
              <a:spcBef>
                <a:spcPts val="600"/>
              </a:spcBef>
              <a:spcAft>
                <a:spcPts val="300"/>
              </a:spcAft>
              <a:buFont typeface="Wingdings" pitchFamily="2" charset="2"/>
              <a:buNone/>
              <a:defRPr/>
            </a:pPr>
            <a:r>
              <a:rPr lang="en-US" sz="1800" dirty="0">
                <a:solidFill>
                  <a:srgbClr val="000000"/>
                </a:solidFill>
              </a:rPr>
              <a:t>Summarize Benefits/Impacts</a:t>
            </a:r>
          </a:p>
          <a:p>
            <a:pPr>
              <a:spcBef>
                <a:spcPts val="600"/>
              </a:spcBef>
              <a:spcAft>
                <a:spcPts val="300"/>
              </a:spcAft>
              <a:defRPr/>
            </a:pPr>
            <a:r>
              <a:rPr lang="en-US" sz="1800" b="0" dirty="0">
                <a:solidFill>
                  <a:srgbClr val="000000"/>
                </a:solidFill>
              </a:rPr>
              <a:t>Initial capability available 3 years earlier… </a:t>
            </a:r>
          </a:p>
          <a:p>
            <a:pPr marL="0" indent="0">
              <a:spcBef>
                <a:spcPts val="600"/>
              </a:spcBef>
              <a:spcAft>
                <a:spcPts val="300"/>
              </a:spcAft>
              <a:buFont typeface="Wingdings" pitchFamily="2" charset="2"/>
              <a:buNone/>
              <a:defRPr/>
            </a:pPr>
            <a:endParaRPr lang="en-US" sz="1800" b="0" dirty="0">
              <a:solidFill>
                <a:srgbClr val="000000"/>
              </a:solidFill>
            </a:endParaRPr>
          </a:p>
        </p:txBody>
      </p:sp>
      <p:sp>
        <p:nvSpPr>
          <p:cNvPr id="46083" name="Slide Number Placeholder 3"/>
          <p:cNvSpPr>
            <a:spLocks noGrp="1"/>
          </p:cNvSpPr>
          <p:nvPr>
            <p:ph type="sldNum" sz="quarter" idx="11"/>
          </p:nvPr>
        </p:nvSpPr>
        <p:spPr>
          <a:xfrm>
            <a:off x="7640638" y="6502400"/>
            <a:ext cx="11430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BF25953C-285D-4DA3-B1AD-F4494348AAE9}" type="slidenum">
              <a:rPr lang="en-US" altLang="en-US" sz="1000" b="0" smtClean="0">
                <a:solidFill>
                  <a:srgbClr val="7F7F7F"/>
                </a:solidFill>
              </a:rPr>
              <a:pPr>
                <a:spcBef>
                  <a:spcPct val="0"/>
                </a:spcBef>
                <a:buClrTx/>
                <a:buSzTx/>
                <a:buFontTx/>
                <a:buNone/>
              </a:pPr>
              <a:t>7</a:t>
            </a:fld>
            <a:endParaRPr lang="en-US" altLang="en-US" sz="1000" b="0">
              <a:solidFill>
                <a:srgbClr val="7F7F7F"/>
              </a:solidFill>
            </a:endParaRPr>
          </a:p>
        </p:txBody>
      </p:sp>
      <p:graphicFrame>
        <p:nvGraphicFramePr>
          <p:cNvPr id="10" name="Table 9"/>
          <p:cNvGraphicFramePr>
            <a:graphicFrameLocks noGrp="1"/>
          </p:cNvGraphicFramePr>
          <p:nvPr/>
        </p:nvGraphicFramePr>
        <p:xfrm>
          <a:off x="576263" y="1470025"/>
          <a:ext cx="8410560" cy="3119438"/>
        </p:xfrm>
        <a:graphic>
          <a:graphicData uri="http://schemas.openxmlformats.org/drawingml/2006/table">
            <a:tbl>
              <a:tblPr/>
              <a:tblGrid>
                <a:gridCol w="105132">
                  <a:extLst>
                    <a:ext uri="{9D8B030D-6E8A-4147-A177-3AD203B41FA5}">
                      <a16:colId xmlns:a16="http://schemas.microsoft.com/office/drawing/2014/main" val="20001"/>
                    </a:ext>
                  </a:extLst>
                </a:gridCol>
                <a:gridCol w="105132">
                  <a:extLst>
                    <a:ext uri="{9D8B030D-6E8A-4147-A177-3AD203B41FA5}">
                      <a16:colId xmlns:a16="http://schemas.microsoft.com/office/drawing/2014/main" val="20002"/>
                    </a:ext>
                  </a:extLst>
                </a:gridCol>
                <a:gridCol w="105132">
                  <a:extLst>
                    <a:ext uri="{9D8B030D-6E8A-4147-A177-3AD203B41FA5}">
                      <a16:colId xmlns:a16="http://schemas.microsoft.com/office/drawing/2014/main" val="20003"/>
                    </a:ext>
                  </a:extLst>
                </a:gridCol>
                <a:gridCol w="105132">
                  <a:extLst>
                    <a:ext uri="{9D8B030D-6E8A-4147-A177-3AD203B41FA5}">
                      <a16:colId xmlns:a16="http://schemas.microsoft.com/office/drawing/2014/main" val="20004"/>
                    </a:ext>
                  </a:extLst>
                </a:gridCol>
                <a:gridCol w="105132">
                  <a:extLst>
                    <a:ext uri="{9D8B030D-6E8A-4147-A177-3AD203B41FA5}">
                      <a16:colId xmlns:a16="http://schemas.microsoft.com/office/drawing/2014/main" val="20005"/>
                    </a:ext>
                  </a:extLst>
                </a:gridCol>
                <a:gridCol w="105132">
                  <a:extLst>
                    <a:ext uri="{9D8B030D-6E8A-4147-A177-3AD203B41FA5}">
                      <a16:colId xmlns:a16="http://schemas.microsoft.com/office/drawing/2014/main" val="20006"/>
                    </a:ext>
                  </a:extLst>
                </a:gridCol>
                <a:gridCol w="105132">
                  <a:extLst>
                    <a:ext uri="{9D8B030D-6E8A-4147-A177-3AD203B41FA5}">
                      <a16:colId xmlns:a16="http://schemas.microsoft.com/office/drawing/2014/main" val="20007"/>
                    </a:ext>
                  </a:extLst>
                </a:gridCol>
                <a:gridCol w="105132">
                  <a:extLst>
                    <a:ext uri="{9D8B030D-6E8A-4147-A177-3AD203B41FA5}">
                      <a16:colId xmlns:a16="http://schemas.microsoft.com/office/drawing/2014/main" val="20008"/>
                    </a:ext>
                  </a:extLst>
                </a:gridCol>
                <a:gridCol w="105132">
                  <a:extLst>
                    <a:ext uri="{9D8B030D-6E8A-4147-A177-3AD203B41FA5}">
                      <a16:colId xmlns:a16="http://schemas.microsoft.com/office/drawing/2014/main" val="20009"/>
                    </a:ext>
                  </a:extLst>
                </a:gridCol>
                <a:gridCol w="85267">
                  <a:extLst>
                    <a:ext uri="{9D8B030D-6E8A-4147-A177-3AD203B41FA5}">
                      <a16:colId xmlns:a16="http://schemas.microsoft.com/office/drawing/2014/main" val="20010"/>
                    </a:ext>
                  </a:extLst>
                </a:gridCol>
                <a:gridCol w="124997">
                  <a:extLst>
                    <a:ext uri="{9D8B030D-6E8A-4147-A177-3AD203B41FA5}">
                      <a16:colId xmlns:a16="http://schemas.microsoft.com/office/drawing/2014/main" val="20011"/>
                    </a:ext>
                  </a:extLst>
                </a:gridCol>
                <a:gridCol w="105132">
                  <a:extLst>
                    <a:ext uri="{9D8B030D-6E8A-4147-A177-3AD203B41FA5}">
                      <a16:colId xmlns:a16="http://schemas.microsoft.com/office/drawing/2014/main" val="20012"/>
                    </a:ext>
                  </a:extLst>
                </a:gridCol>
                <a:gridCol w="105132">
                  <a:extLst>
                    <a:ext uri="{9D8B030D-6E8A-4147-A177-3AD203B41FA5}">
                      <a16:colId xmlns:a16="http://schemas.microsoft.com/office/drawing/2014/main" val="20013"/>
                    </a:ext>
                  </a:extLst>
                </a:gridCol>
                <a:gridCol w="105132">
                  <a:extLst>
                    <a:ext uri="{9D8B030D-6E8A-4147-A177-3AD203B41FA5}">
                      <a16:colId xmlns:a16="http://schemas.microsoft.com/office/drawing/2014/main" val="20014"/>
                    </a:ext>
                  </a:extLst>
                </a:gridCol>
                <a:gridCol w="105132">
                  <a:extLst>
                    <a:ext uri="{9D8B030D-6E8A-4147-A177-3AD203B41FA5}">
                      <a16:colId xmlns:a16="http://schemas.microsoft.com/office/drawing/2014/main" val="20015"/>
                    </a:ext>
                  </a:extLst>
                </a:gridCol>
                <a:gridCol w="105132">
                  <a:extLst>
                    <a:ext uri="{9D8B030D-6E8A-4147-A177-3AD203B41FA5}">
                      <a16:colId xmlns:a16="http://schemas.microsoft.com/office/drawing/2014/main" val="20016"/>
                    </a:ext>
                  </a:extLst>
                </a:gridCol>
                <a:gridCol w="105132">
                  <a:extLst>
                    <a:ext uri="{9D8B030D-6E8A-4147-A177-3AD203B41FA5}">
                      <a16:colId xmlns:a16="http://schemas.microsoft.com/office/drawing/2014/main" val="20017"/>
                    </a:ext>
                  </a:extLst>
                </a:gridCol>
                <a:gridCol w="105132">
                  <a:extLst>
                    <a:ext uri="{9D8B030D-6E8A-4147-A177-3AD203B41FA5}">
                      <a16:colId xmlns:a16="http://schemas.microsoft.com/office/drawing/2014/main" val="20018"/>
                    </a:ext>
                  </a:extLst>
                </a:gridCol>
                <a:gridCol w="105132">
                  <a:extLst>
                    <a:ext uri="{9D8B030D-6E8A-4147-A177-3AD203B41FA5}">
                      <a16:colId xmlns:a16="http://schemas.microsoft.com/office/drawing/2014/main" val="20019"/>
                    </a:ext>
                  </a:extLst>
                </a:gridCol>
                <a:gridCol w="105132">
                  <a:extLst>
                    <a:ext uri="{9D8B030D-6E8A-4147-A177-3AD203B41FA5}">
                      <a16:colId xmlns:a16="http://schemas.microsoft.com/office/drawing/2014/main" val="20020"/>
                    </a:ext>
                  </a:extLst>
                </a:gridCol>
                <a:gridCol w="105132">
                  <a:extLst>
                    <a:ext uri="{9D8B030D-6E8A-4147-A177-3AD203B41FA5}">
                      <a16:colId xmlns:a16="http://schemas.microsoft.com/office/drawing/2014/main" val="20021"/>
                    </a:ext>
                  </a:extLst>
                </a:gridCol>
                <a:gridCol w="105132">
                  <a:extLst>
                    <a:ext uri="{9D8B030D-6E8A-4147-A177-3AD203B41FA5}">
                      <a16:colId xmlns:a16="http://schemas.microsoft.com/office/drawing/2014/main" val="20022"/>
                    </a:ext>
                  </a:extLst>
                </a:gridCol>
                <a:gridCol w="105132">
                  <a:extLst>
                    <a:ext uri="{9D8B030D-6E8A-4147-A177-3AD203B41FA5}">
                      <a16:colId xmlns:a16="http://schemas.microsoft.com/office/drawing/2014/main" val="20023"/>
                    </a:ext>
                  </a:extLst>
                </a:gridCol>
                <a:gridCol w="105132">
                  <a:extLst>
                    <a:ext uri="{9D8B030D-6E8A-4147-A177-3AD203B41FA5}">
                      <a16:colId xmlns:a16="http://schemas.microsoft.com/office/drawing/2014/main" val="20024"/>
                    </a:ext>
                  </a:extLst>
                </a:gridCol>
                <a:gridCol w="105132">
                  <a:extLst>
                    <a:ext uri="{9D8B030D-6E8A-4147-A177-3AD203B41FA5}">
                      <a16:colId xmlns:a16="http://schemas.microsoft.com/office/drawing/2014/main" val="20025"/>
                    </a:ext>
                  </a:extLst>
                </a:gridCol>
                <a:gridCol w="105132">
                  <a:extLst>
                    <a:ext uri="{9D8B030D-6E8A-4147-A177-3AD203B41FA5}">
                      <a16:colId xmlns:a16="http://schemas.microsoft.com/office/drawing/2014/main" val="20026"/>
                    </a:ext>
                  </a:extLst>
                </a:gridCol>
                <a:gridCol w="105132">
                  <a:extLst>
                    <a:ext uri="{9D8B030D-6E8A-4147-A177-3AD203B41FA5}">
                      <a16:colId xmlns:a16="http://schemas.microsoft.com/office/drawing/2014/main" val="20027"/>
                    </a:ext>
                  </a:extLst>
                </a:gridCol>
                <a:gridCol w="105132">
                  <a:extLst>
                    <a:ext uri="{9D8B030D-6E8A-4147-A177-3AD203B41FA5}">
                      <a16:colId xmlns:a16="http://schemas.microsoft.com/office/drawing/2014/main" val="20028"/>
                    </a:ext>
                  </a:extLst>
                </a:gridCol>
                <a:gridCol w="105132">
                  <a:extLst>
                    <a:ext uri="{9D8B030D-6E8A-4147-A177-3AD203B41FA5}">
                      <a16:colId xmlns:a16="http://schemas.microsoft.com/office/drawing/2014/main" val="20029"/>
                    </a:ext>
                  </a:extLst>
                </a:gridCol>
                <a:gridCol w="105132">
                  <a:extLst>
                    <a:ext uri="{9D8B030D-6E8A-4147-A177-3AD203B41FA5}">
                      <a16:colId xmlns:a16="http://schemas.microsoft.com/office/drawing/2014/main" val="20030"/>
                    </a:ext>
                  </a:extLst>
                </a:gridCol>
                <a:gridCol w="105132">
                  <a:extLst>
                    <a:ext uri="{9D8B030D-6E8A-4147-A177-3AD203B41FA5}">
                      <a16:colId xmlns:a16="http://schemas.microsoft.com/office/drawing/2014/main" val="20031"/>
                    </a:ext>
                  </a:extLst>
                </a:gridCol>
                <a:gridCol w="105132">
                  <a:extLst>
                    <a:ext uri="{9D8B030D-6E8A-4147-A177-3AD203B41FA5}">
                      <a16:colId xmlns:a16="http://schemas.microsoft.com/office/drawing/2014/main" val="20032"/>
                    </a:ext>
                  </a:extLst>
                </a:gridCol>
                <a:gridCol w="105132">
                  <a:extLst>
                    <a:ext uri="{9D8B030D-6E8A-4147-A177-3AD203B41FA5}">
                      <a16:colId xmlns:a16="http://schemas.microsoft.com/office/drawing/2014/main" val="20033"/>
                    </a:ext>
                  </a:extLst>
                </a:gridCol>
                <a:gridCol w="105132">
                  <a:extLst>
                    <a:ext uri="{9D8B030D-6E8A-4147-A177-3AD203B41FA5}">
                      <a16:colId xmlns:a16="http://schemas.microsoft.com/office/drawing/2014/main" val="20034"/>
                    </a:ext>
                  </a:extLst>
                </a:gridCol>
                <a:gridCol w="105132">
                  <a:extLst>
                    <a:ext uri="{9D8B030D-6E8A-4147-A177-3AD203B41FA5}">
                      <a16:colId xmlns:a16="http://schemas.microsoft.com/office/drawing/2014/main" val="20035"/>
                    </a:ext>
                  </a:extLst>
                </a:gridCol>
                <a:gridCol w="105132">
                  <a:extLst>
                    <a:ext uri="{9D8B030D-6E8A-4147-A177-3AD203B41FA5}">
                      <a16:colId xmlns:a16="http://schemas.microsoft.com/office/drawing/2014/main" val="20036"/>
                    </a:ext>
                  </a:extLst>
                </a:gridCol>
                <a:gridCol w="105132">
                  <a:extLst>
                    <a:ext uri="{9D8B030D-6E8A-4147-A177-3AD203B41FA5}">
                      <a16:colId xmlns:a16="http://schemas.microsoft.com/office/drawing/2014/main" val="20037"/>
                    </a:ext>
                  </a:extLst>
                </a:gridCol>
                <a:gridCol w="105132">
                  <a:extLst>
                    <a:ext uri="{9D8B030D-6E8A-4147-A177-3AD203B41FA5}">
                      <a16:colId xmlns:a16="http://schemas.microsoft.com/office/drawing/2014/main" val="20038"/>
                    </a:ext>
                  </a:extLst>
                </a:gridCol>
                <a:gridCol w="105132">
                  <a:extLst>
                    <a:ext uri="{9D8B030D-6E8A-4147-A177-3AD203B41FA5}">
                      <a16:colId xmlns:a16="http://schemas.microsoft.com/office/drawing/2014/main" val="20039"/>
                    </a:ext>
                  </a:extLst>
                </a:gridCol>
                <a:gridCol w="105132">
                  <a:extLst>
                    <a:ext uri="{9D8B030D-6E8A-4147-A177-3AD203B41FA5}">
                      <a16:colId xmlns:a16="http://schemas.microsoft.com/office/drawing/2014/main" val="20040"/>
                    </a:ext>
                  </a:extLst>
                </a:gridCol>
                <a:gridCol w="105132">
                  <a:extLst>
                    <a:ext uri="{9D8B030D-6E8A-4147-A177-3AD203B41FA5}">
                      <a16:colId xmlns:a16="http://schemas.microsoft.com/office/drawing/2014/main" val="20041"/>
                    </a:ext>
                  </a:extLst>
                </a:gridCol>
                <a:gridCol w="105132">
                  <a:extLst>
                    <a:ext uri="{9D8B030D-6E8A-4147-A177-3AD203B41FA5}">
                      <a16:colId xmlns:a16="http://schemas.microsoft.com/office/drawing/2014/main" val="20042"/>
                    </a:ext>
                  </a:extLst>
                </a:gridCol>
                <a:gridCol w="105132">
                  <a:extLst>
                    <a:ext uri="{9D8B030D-6E8A-4147-A177-3AD203B41FA5}">
                      <a16:colId xmlns:a16="http://schemas.microsoft.com/office/drawing/2014/main" val="20043"/>
                    </a:ext>
                  </a:extLst>
                </a:gridCol>
                <a:gridCol w="105132">
                  <a:extLst>
                    <a:ext uri="{9D8B030D-6E8A-4147-A177-3AD203B41FA5}">
                      <a16:colId xmlns:a16="http://schemas.microsoft.com/office/drawing/2014/main" val="20044"/>
                    </a:ext>
                  </a:extLst>
                </a:gridCol>
                <a:gridCol w="105132">
                  <a:extLst>
                    <a:ext uri="{9D8B030D-6E8A-4147-A177-3AD203B41FA5}">
                      <a16:colId xmlns:a16="http://schemas.microsoft.com/office/drawing/2014/main" val="20045"/>
                    </a:ext>
                  </a:extLst>
                </a:gridCol>
                <a:gridCol w="105132">
                  <a:extLst>
                    <a:ext uri="{9D8B030D-6E8A-4147-A177-3AD203B41FA5}">
                      <a16:colId xmlns:a16="http://schemas.microsoft.com/office/drawing/2014/main" val="20046"/>
                    </a:ext>
                  </a:extLst>
                </a:gridCol>
                <a:gridCol w="105132">
                  <a:extLst>
                    <a:ext uri="{9D8B030D-6E8A-4147-A177-3AD203B41FA5}">
                      <a16:colId xmlns:a16="http://schemas.microsoft.com/office/drawing/2014/main" val="20047"/>
                    </a:ext>
                  </a:extLst>
                </a:gridCol>
                <a:gridCol w="105132">
                  <a:extLst>
                    <a:ext uri="{9D8B030D-6E8A-4147-A177-3AD203B41FA5}">
                      <a16:colId xmlns:a16="http://schemas.microsoft.com/office/drawing/2014/main" val="20048"/>
                    </a:ext>
                  </a:extLst>
                </a:gridCol>
                <a:gridCol w="105132">
                  <a:extLst>
                    <a:ext uri="{9D8B030D-6E8A-4147-A177-3AD203B41FA5}">
                      <a16:colId xmlns:a16="http://schemas.microsoft.com/office/drawing/2014/main" val="20049"/>
                    </a:ext>
                  </a:extLst>
                </a:gridCol>
                <a:gridCol w="105132">
                  <a:extLst>
                    <a:ext uri="{9D8B030D-6E8A-4147-A177-3AD203B41FA5}">
                      <a16:colId xmlns:a16="http://schemas.microsoft.com/office/drawing/2014/main" val="20050"/>
                    </a:ext>
                  </a:extLst>
                </a:gridCol>
                <a:gridCol w="105132">
                  <a:extLst>
                    <a:ext uri="{9D8B030D-6E8A-4147-A177-3AD203B41FA5}">
                      <a16:colId xmlns:a16="http://schemas.microsoft.com/office/drawing/2014/main" val="20051"/>
                    </a:ext>
                  </a:extLst>
                </a:gridCol>
                <a:gridCol w="105132">
                  <a:extLst>
                    <a:ext uri="{9D8B030D-6E8A-4147-A177-3AD203B41FA5}">
                      <a16:colId xmlns:a16="http://schemas.microsoft.com/office/drawing/2014/main" val="20052"/>
                    </a:ext>
                  </a:extLst>
                </a:gridCol>
                <a:gridCol w="105132">
                  <a:extLst>
                    <a:ext uri="{9D8B030D-6E8A-4147-A177-3AD203B41FA5}">
                      <a16:colId xmlns:a16="http://schemas.microsoft.com/office/drawing/2014/main" val="20053"/>
                    </a:ext>
                  </a:extLst>
                </a:gridCol>
                <a:gridCol w="105132">
                  <a:extLst>
                    <a:ext uri="{9D8B030D-6E8A-4147-A177-3AD203B41FA5}">
                      <a16:colId xmlns:a16="http://schemas.microsoft.com/office/drawing/2014/main" val="20054"/>
                    </a:ext>
                  </a:extLst>
                </a:gridCol>
                <a:gridCol w="105132">
                  <a:extLst>
                    <a:ext uri="{9D8B030D-6E8A-4147-A177-3AD203B41FA5}">
                      <a16:colId xmlns:a16="http://schemas.microsoft.com/office/drawing/2014/main" val="20055"/>
                    </a:ext>
                  </a:extLst>
                </a:gridCol>
                <a:gridCol w="105132">
                  <a:extLst>
                    <a:ext uri="{9D8B030D-6E8A-4147-A177-3AD203B41FA5}">
                      <a16:colId xmlns:a16="http://schemas.microsoft.com/office/drawing/2014/main" val="20056"/>
                    </a:ext>
                  </a:extLst>
                </a:gridCol>
                <a:gridCol w="105132">
                  <a:extLst>
                    <a:ext uri="{9D8B030D-6E8A-4147-A177-3AD203B41FA5}">
                      <a16:colId xmlns:a16="http://schemas.microsoft.com/office/drawing/2014/main" val="20057"/>
                    </a:ext>
                  </a:extLst>
                </a:gridCol>
                <a:gridCol w="105132">
                  <a:extLst>
                    <a:ext uri="{9D8B030D-6E8A-4147-A177-3AD203B41FA5}">
                      <a16:colId xmlns:a16="http://schemas.microsoft.com/office/drawing/2014/main" val="20058"/>
                    </a:ext>
                  </a:extLst>
                </a:gridCol>
                <a:gridCol w="105132">
                  <a:extLst>
                    <a:ext uri="{9D8B030D-6E8A-4147-A177-3AD203B41FA5}">
                      <a16:colId xmlns:a16="http://schemas.microsoft.com/office/drawing/2014/main" val="20059"/>
                    </a:ext>
                  </a:extLst>
                </a:gridCol>
                <a:gridCol w="105132">
                  <a:extLst>
                    <a:ext uri="{9D8B030D-6E8A-4147-A177-3AD203B41FA5}">
                      <a16:colId xmlns:a16="http://schemas.microsoft.com/office/drawing/2014/main" val="20060"/>
                    </a:ext>
                  </a:extLst>
                </a:gridCol>
                <a:gridCol w="105132">
                  <a:extLst>
                    <a:ext uri="{9D8B030D-6E8A-4147-A177-3AD203B41FA5}">
                      <a16:colId xmlns:a16="http://schemas.microsoft.com/office/drawing/2014/main" val="20061"/>
                    </a:ext>
                  </a:extLst>
                </a:gridCol>
                <a:gridCol w="105132">
                  <a:extLst>
                    <a:ext uri="{9D8B030D-6E8A-4147-A177-3AD203B41FA5}">
                      <a16:colId xmlns:a16="http://schemas.microsoft.com/office/drawing/2014/main" val="20062"/>
                    </a:ext>
                  </a:extLst>
                </a:gridCol>
                <a:gridCol w="105132">
                  <a:extLst>
                    <a:ext uri="{9D8B030D-6E8A-4147-A177-3AD203B41FA5}">
                      <a16:colId xmlns:a16="http://schemas.microsoft.com/office/drawing/2014/main" val="20063"/>
                    </a:ext>
                  </a:extLst>
                </a:gridCol>
                <a:gridCol w="105132">
                  <a:extLst>
                    <a:ext uri="{9D8B030D-6E8A-4147-A177-3AD203B41FA5}">
                      <a16:colId xmlns:a16="http://schemas.microsoft.com/office/drawing/2014/main" val="20064"/>
                    </a:ext>
                  </a:extLst>
                </a:gridCol>
                <a:gridCol w="105132">
                  <a:extLst>
                    <a:ext uri="{9D8B030D-6E8A-4147-A177-3AD203B41FA5}">
                      <a16:colId xmlns:a16="http://schemas.microsoft.com/office/drawing/2014/main" val="20065"/>
                    </a:ext>
                  </a:extLst>
                </a:gridCol>
                <a:gridCol w="105132">
                  <a:extLst>
                    <a:ext uri="{9D8B030D-6E8A-4147-A177-3AD203B41FA5}">
                      <a16:colId xmlns:a16="http://schemas.microsoft.com/office/drawing/2014/main" val="20066"/>
                    </a:ext>
                  </a:extLst>
                </a:gridCol>
                <a:gridCol w="105132">
                  <a:extLst>
                    <a:ext uri="{9D8B030D-6E8A-4147-A177-3AD203B41FA5}">
                      <a16:colId xmlns:a16="http://schemas.microsoft.com/office/drawing/2014/main" val="20067"/>
                    </a:ext>
                  </a:extLst>
                </a:gridCol>
                <a:gridCol w="105132">
                  <a:extLst>
                    <a:ext uri="{9D8B030D-6E8A-4147-A177-3AD203B41FA5}">
                      <a16:colId xmlns:a16="http://schemas.microsoft.com/office/drawing/2014/main" val="20068"/>
                    </a:ext>
                  </a:extLst>
                </a:gridCol>
                <a:gridCol w="105132">
                  <a:extLst>
                    <a:ext uri="{9D8B030D-6E8A-4147-A177-3AD203B41FA5}">
                      <a16:colId xmlns:a16="http://schemas.microsoft.com/office/drawing/2014/main" val="20069"/>
                    </a:ext>
                  </a:extLst>
                </a:gridCol>
                <a:gridCol w="105132">
                  <a:extLst>
                    <a:ext uri="{9D8B030D-6E8A-4147-A177-3AD203B41FA5}">
                      <a16:colId xmlns:a16="http://schemas.microsoft.com/office/drawing/2014/main" val="20070"/>
                    </a:ext>
                  </a:extLst>
                </a:gridCol>
                <a:gridCol w="105132">
                  <a:extLst>
                    <a:ext uri="{9D8B030D-6E8A-4147-A177-3AD203B41FA5}">
                      <a16:colId xmlns:a16="http://schemas.microsoft.com/office/drawing/2014/main" val="20071"/>
                    </a:ext>
                  </a:extLst>
                </a:gridCol>
                <a:gridCol w="105132">
                  <a:extLst>
                    <a:ext uri="{9D8B030D-6E8A-4147-A177-3AD203B41FA5}">
                      <a16:colId xmlns:a16="http://schemas.microsoft.com/office/drawing/2014/main" val="20072"/>
                    </a:ext>
                  </a:extLst>
                </a:gridCol>
                <a:gridCol w="105132">
                  <a:extLst>
                    <a:ext uri="{9D8B030D-6E8A-4147-A177-3AD203B41FA5}">
                      <a16:colId xmlns:a16="http://schemas.microsoft.com/office/drawing/2014/main" val="20073"/>
                    </a:ext>
                  </a:extLst>
                </a:gridCol>
                <a:gridCol w="105132">
                  <a:extLst>
                    <a:ext uri="{9D8B030D-6E8A-4147-A177-3AD203B41FA5}">
                      <a16:colId xmlns:a16="http://schemas.microsoft.com/office/drawing/2014/main" val="20074"/>
                    </a:ext>
                  </a:extLst>
                </a:gridCol>
                <a:gridCol w="105132">
                  <a:extLst>
                    <a:ext uri="{9D8B030D-6E8A-4147-A177-3AD203B41FA5}">
                      <a16:colId xmlns:a16="http://schemas.microsoft.com/office/drawing/2014/main" val="20075"/>
                    </a:ext>
                  </a:extLst>
                </a:gridCol>
                <a:gridCol w="105132">
                  <a:extLst>
                    <a:ext uri="{9D8B030D-6E8A-4147-A177-3AD203B41FA5}">
                      <a16:colId xmlns:a16="http://schemas.microsoft.com/office/drawing/2014/main" val="20076"/>
                    </a:ext>
                  </a:extLst>
                </a:gridCol>
                <a:gridCol w="105132">
                  <a:extLst>
                    <a:ext uri="{9D8B030D-6E8A-4147-A177-3AD203B41FA5}">
                      <a16:colId xmlns:a16="http://schemas.microsoft.com/office/drawing/2014/main" val="20077"/>
                    </a:ext>
                  </a:extLst>
                </a:gridCol>
                <a:gridCol w="105132">
                  <a:extLst>
                    <a:ext uri="{9D8B030D-6E8A-4147-A177-3AD203B41FA5}">
                      <a16:colId xmlns:a16="http://schemas.microsoft.com/office/drawing/2014/main" val="20078"/>
                    </a:ext>
                  </a:extLst>
                </a:gridCol>
                <a:gridCol w="105132">
                  <a:extLst>
                    <a:ext uri="{9D8B030D-6E8A-4147-A177-3AD203B41FA5}">
                      <a16:colId xmlns:a16="http://schemas.microsoft.com/office/drawing/2014/main" val="20079"/>
                    </a:ext>
                  </a:extLst>
                </a:gridCol>
                <a:gridCol w="105132">
                  <a:extLst>
                    <a:ext uri="{9D8B030D-6E8A-4147-A177-3AD203B41FA5}">
                      <a16:colId xmlns:a16="http://schemas.microsoft.com/office/drawing/2014/main" val="20080"/>
                    </a:ext>
                  </a:extLst>
                </a:gridCol>
              </a:tblGrid>
              <a:tr h="327464">
                <a:tc gridSpan="4">
                  <a:txBody>
                    <a:bodyPr/>
                    <a:lstStyle/>
                    <a:p>
                      <a:pPr algn="ctr" fontAlgn="b"/>
                      <a:r>
                        <a:rPr lang="en-US" sz="1000" b="0" i="0" u="none" strike="noStrike" dirty="0">
                          <a:solidFill>
                            <a:srgbClr val="FFFFFF"/>
                          </a:solidFill>
                          <a:effectLst/>
                          <a:latin typeface="+mj-lt"/>
                          <a:cs typeface="Helvetica" panose="020B0604020202020204" pitchFamily="34" charset="0"/>
                        </a:rPr>
                        <a:t>FY18</a:t>
                      </a:r>
                    </a:p>
                    <a:p>
                      <a:pPr algn="ctr" fontAlgn="b"/>
                      <a:endParaRPr lang="en-US" sz="1000" b="0" i="0" u="none" strike="noStrike" dirty="0">
                        <a:solidFill>
                          <a:srgbClr val="FFFFFF"/>
                        </a:solidFill>
                        <a:effectLst/>
                        <a:latin typeface="+mj-lt"/>
                        <a:cs typeface="Helvetica" panose="020B0604020202020204" pitchFamily="34" charset="0"/>
                      </a:endParaRPr>
                    </a:p>
                  </a:txBody>
                  <a:tcPr marL="6456" marR="6456" marT="6455"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51C77"/>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a:solidFill>
                            <a:srgbClr val="FFFFFF"/>
                          </a:solidFill>
                          <a:effectLst/>
                          <a:latin typeface="+mj-lt"/>
                          <a:cs typeface="Helvetica" panose="020B0604020202020204" pitchFamily="34" charset="0"/>
                        </a:rPr>
                        <a:t>FY19</a:t>
                      </a:r>
                    </a:p>
                    <a:p>
                      <a:pPr algn="ctr" fontAlgn="b"/>
                      <a:endParaRPr lang="en-US" sz="1000" b="0" i="0" u="none" strike="noStrike" dirty="0">
                        <a:solidFill>
                          <a:srgbClr val="FFFFFF"/>
                        </a:solidFill>
                        <a:effectLst/>
                        <a:latin typeface="+mj-lt"/>
                        <a:cs typeface="Helvetica" panose="020B0604020202020204" pitchFamily="34" charset="0"/>
                      </a:endParaRPr>
                    </a:p>
                  </a:txBody>
                  <a:tcPr marL="6456" marR="6456" marT="64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51C77"/>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a:solidFill>
                            <a:srgbClr val="FFFFFF"/>
                          </a:solidFill>
                          <a:effectLst/>
                          <a:latin typeface="+mj-lt"/>
                          <a:cs typeface="Helvetica" panose="020B0604020202020204" pitchFamily="34" charset="0"/>
                        </a:rPr>
                        <a:t>FY20</a:t>
                      </a:r>
                    </a:p>
                    <a:p>
                      <a:pPr algn="ctr" fontAlgn="b"/>
                      <a:endParaRPr lang="en-US" sz="1000" b="0" i="0" u="none" strike="noStrike" dirty="0">
                        <a:solidFill>
                          <a:srgbClr val="FFFFFF"/>
                        </a:solidFill>
                        <a:effectLst/>
                        <a:latin typeface="+mj-lt"/>
                        <a:cs typeface="Helvetica" panose="020B0604020202020204" pitchFamily="34" charset="0"/>
                      </a:endParaRPr>
                    </a:p>
                  </a:txBody>
                  <a:tcPr marL="6456" marR="6456" marT="64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51C77"/>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FFFF"/>
                          </a:solidFill>
                          <a:effectLst/>
                          <a:latin typeface="+mj-lt"/>
                          <a:cs typeface="Helvetica" panose="020B0604020202020204" pitchFamily="34" charset="0"/>
                        </a:rPr>
                        <a:t>FY21</a:t>
                      </a:r>
                    </a:p>
                  </a:txBody>
                  <a:tcPr marL="6456" marR="6456" marT="64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51C77"/>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a:solidFill>
                            <a:srgbClr val="FFFFFF"/>
                          </a:solidFill>
                          <a:effectLst/>
                          <a:latin typeface="+mj-lt"/>
                          <a:cs typeface="Helvetica" panose="020B0604020202020204" pitchFamily="34" charset="0"/>
                        </a:rPr>
                        <a:t>FY22</a:t>
                      </a:r>
                    </a:p>
                  </a:txBody>
                  <a:tcPr marL="6456" marR="6456" marT="64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51C77"/>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a:solidFill>
                            <a:srgbClr val="FFFFFF"/>
                          </a:solidFill>
                          <a:effectLst/>
                          <a:latin typeface="+mj-lt"/>
                          <a:cs typeface="Helvetica" panose="020B0604020202020204" pitchFamily="34" charset="0"/>
                        </a:rPr>
                        <a:t>FY23</a:t>
                      </a:r>
                    </a:p>
                    <a:p>
                      <a:pPr algn="ctr" fontAlgn="b"/>
                      <a:endParaRPr lang="en-US" sz="1000" b="0" i="0" u="none" strike="noStrike" dirty="0">
                        <a:solidFill>
                          <a:srgbClr val="FFFFFF"/>
                        </a:solidFill>
                        <a:effectLst/>
                        <a:latin typeface="+mj-lt"/>
                        <a:cs typeface="Helvetica" panose="020B0604020202020204" pitchFamily="34" charset="0"/>
                      </a:endParaRPr>
                    </a:p>
                  </a:txBody>
                  <a:tcPr marL="6456" marR="6456" marT="64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51C77"/>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a:solidFill>
                            <a:srgbClr val="FFFFFF"/>
                          </a:solidFill>
                          <a:effectLst/>
                          <a:latin typeface="+mj-lt"/>
                          <a:cs typeface="Helvetica" panose="020B0604020202020204" pitchFamily="34" charset="0"/>
                        </a:rPr>
                        <a:t>FY24</a:t>
                      </a:r>
                    </a:p>
                  </a:txBody>
                  <a:tcPr marL="6456" marR="6456" marT="64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51C77"/>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a:solidFill>
                            <a:srgbClr val="FFFFFF"/>
                          </a:solidFill>
                          <a:effectLst/>
                          <a:latin typeface="+mj-lt"/>
                          <a:cs typeface="Helvetica" panose="020B0604020202020204" pitchFamily="34" charset="0"/>
                        </a:rPr>
                        <a:t>FY25</a:t>
                      </a:r>
                    </a:p>
                  </a:txBody>
                  <a:tcPr marL="6456" marR="6456" marT="64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51C77"/>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a:solidFill>
                            <a:srgbClr val="FFFFFF"/>
                          </a:solidFill>
                          <a:effectLst/>
                          <a:latin typeface="+mj-lt"/>
                          <a:cs typeface="Helvetica" panose="020B0604020202020204" pitchFamily="34" charset="0"/>
                        </a:rPr>
                        <a:t>FY26</a:t>
                      </a:r>
                    </a:p>
                    <a:p>
                      <a:pPr algn="ctr" fontAlgn="b"/>
                      <a:endParaRPr lang="en-US" sz="1000" b="0" i="0" u="none" strike="noStrike" dirty="0">
                        <a:solidFill>
                          <a:srgbClr val="FFFFFF"/>
                        </a:solidFill>
                        <a:effectLst/>
                        <a:latin typeface="+mj-lt"/>
                        <a:cs typeface="Helvetica" panose="020B0604020202020204" pitchFamily="34" charset="0"/>
                      </a:endParaRPr>
                    </a:p>
                  </a:txBody>
                  <a:tcPr marL="6456" marR="6456" marT="64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51C77"/>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a:solidFill>
                            <a:srgbClr val="FFFFFF"/>
                          </a:solidFill>
                          <a:effectLst/>
                          <a:latin typeface="+mj-lt"/>
                          <a:cs typeface="Helvetica" panose="020B0604020202020204" pitchFamily="34" charset="0"/>
                        </a:rPr>
                        <a:t>FY27</a:t>
                      </a:r>
                    </a:p>
                  </a:txBody>
                  <a:tcPr marL="6456" marR="6456" marT="64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51C77"/>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a:solidFill>
                            <a:srgbClr val="FFFFFF"/>
                          </a:solidFill>
                          <a:effectLst/>
                          <a:latin typeface="+mj-lt"/>
                          <a:cs typeface="Helvetica" panose="020B0604020202020204" pitchFamily="34" charset="0"/>
                        </a:rPr>
                        <a:t>FY28</a:t>
                      </a:r>
                    </a:p>
                  </a:txBody>
                  <a:tcPr marL="6456" marR="6456" marT="64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51C77"/>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a:solidFill>
                            <a:srgbClr val="FFFFFF"/>
                          </a:solidFill>
                          <a:effectLst/>
                          <a:latin typeface="+mj-lt"/>
                          <a:cs typeface="Helvetica" panose="020B0604020202020204" pitchFamily="34" charset="0"/>
                        </a:rPr>
                        <a:t>FY29</a:t>
                      </a:r>
                    </a:p>
                  </a:txBody>
                  <a:tcPr marL="6456" marR="6456" marT="64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51C77"/>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a:solidFill>
                            <a:srgbClr val="FFFFFF"/>
                          </a:solidFill>
                          <a:effectLst/>
                          <a:latin typeface="+mj-lt"/>
                          <a:cs typeface="Helvetica" panose="020B0604020202020204" pitchFamily="34" charset="0"/>
                        </a:rPr>
                        <a:t>FY30</a:t>
                      </a:r>
                    </a:p>
                  </a:txBody>
                  <a:tcPr marL="6456" marR="6456" marT="64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51C77"/>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a:solidFill>
                            <a:srgbClr val="FFFFFF"/>
                          </a:solidFill>
                          <a:effectLst/>
                          <a:latin typeface="+mj-lt"/>
                          <a:cs typeface="Helvetica" panose="020B0604020202020204" pitchFamily="34" charset="0"/>
                        </a:rPr>
                        <a:t>FY31</a:t>
                      </a:r>
                    </a:p>
                  </a:txBody>
                  <a:tcPr marL="6456" marR="6456" marT="64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51C77"/>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a:solidFill>
                            <a:srgbClr val="FFFFFF"/>
                          </a:solidFill>
                          <a:effectLst/>
                          <a:latin typeface="+mj-lt"/>
                          <a:cs typeface="Helvetica" panose="020B0604020202020204" pitchFamily="34" charset="0"/>
                        </a:rPr>
                        <a:t>FY32</a:t>
                      </a:r>
                    </a:p>
                  </a:txBody>
                  <a:tcPr marL="6456" marR="6456" marT="64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51C77"/>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a:solidFill>
                            <a:srgbClr val="FFFFFF"/>
                          </a:solidFill>
                          <a:effectLst/>
                          <a:latin typeface="+mj-lt"/>
                          <a:cs typeface="Helvetica" panose="020B0604020202020204" pitchFamily="34" charset="0"/>
                        </a:rPr>
                        <a:t>FY33</a:t>
                      </a:r>
                    </a:p>
                  </a:txBody>
                  <a:tcPr marL="6456" marR="6456" marT="64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51C77"/>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a:solidFill>
                            <a:srgbClr val="FFFFFF"/>
                          </a:solidFill>
                          <a:effectLst/>
                          <a:latin typeface="+mj-lt"/>
                          <a:cs typeface="Helvetica" panose="020B0604020202020204" pitchFamily="34" charset="0"/>
                        </a:rPr>
                        <a:t>FY34</a:t>
                      </a:r>
                    </a:p>
                  </a:txBody>
                  <a:tcPr marL="6456" marR="6456" marT="64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51C77"/>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a:solidFill>
                            <a:srgbClr val="FFFFFF"/>
                          </a:solidFill>
                          <a:effectLst/>
                          <a:latin typeface="+mj-lt"/>
                          <a:cs typeface="Helvetica" panose="020B0604020202020204" pitchFamily="34" charset="0"/>
                        </a:rPr>
                        <a:t>FY35</a:t>
                      </a:r>
                    </a:p>
                  </a:txBody>
                  <a:tcPr marL="6456" marR="6456" marT="64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51C77"/>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a:solidFill>
                            <a:srgbClr val="FFFFFF"/>
                          </a:solidFill>
                          <a:effectLst/>
                          <a:latin typeface="+mj-lt"/>
                          <a:cs typeface="Helvetica" panose="020B0604020202020204" pitchFamily="34" charset="0"/>
                        </a:rPr>
                        <a:t>FY36</a:t>
                      </a:r>
                    </a:p>
                  </a:txBody>
                  <a:tcPr marL="6456" marR="6456" marT="6455" marB="0">
                    <a:lnL w="635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51C77"/>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FFFF"/>
                          </a:solidFill>
                          <a:effectLst/>
                          <a:latin typeface="+mj-lt"/>
                          <a:cs typeface="Helvetica" panose="020B0604020202020204" pitchFamily="34" charset="0"/>
                        </a:rPr>
                        <a:t>FY37</a:t>
                      </a:r>
                    </a:p>
                  </a:txBody>
                  <a:tcPr marL="6456" marR="6456" marT="6455"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51C77"/>
                    </a:solidFill>
                  </a:tcPr>
                </a:tc>
                <a:tc hMerge="1">
                  <a:txBody>
                    <a:bodyPr/>
                    <a:lstStyle/>
                    <a:p>
                      <a:pPr algn="ctr" fontAlgn="b"/>
                      <a:endParaRPr lang="en-US" sz="1000" b="1" i="0" u="none" strike="noStrike" dirty="0">
                        <a:solidFill>
                          <a:srgbClr val="FFFFFF"/>
                        </a:solidFill>
                        <a:effectLst/>
                        <a:latin typeface="Calibri" panose="020F0502020204030204" pitchFamily="34" charset="0"/>
                      </a:endParaRPr>
                    </a:p>
                  </a:txBody>
                  <a:tcPr marL="6456" marR="6456" marT="6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hMerge="1">
                  <a:txBody>
                    <a:bodyPr/>
                    <a:lstStyle/>
                    <a:p>
                      <a:pPr algn="ctr" fontAlgn="b"/>
                      <a:endParaRPr lang="en-US" sz="1000" b="1" i="0" u="none" strike="noStrike" dirty="0">
                        <a:solidFill>
                          <a:srgbClr val="FFFFFF"/>
                        </a:solidFill>
                        <a:effectLst/>
                        <a:latin typeface="Calibri" panose="020F0502020204030204" pitchFamily="34" charset="0"/>
                      </a:endParaRPr>
                    </a:p>
                  </a:txBody>
                  <a:tcPr marL="6456" marR="6456" marT="6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hMerge="1">
                  <a:txBody>
                    <a:bodyPr/>
                    <a:lstStyle/>
                    <a:p>
                      <a:pPr algn="ctr" fontAlgn="b"/>
                      <a:endParaRPr lang="en-US" sz="1000" b="1" i="0" u="none" strike="noStrike" dirty="0">
                        <a:solidFill>
                          <a:srgbClr val="FFFFFF"/>
                        </a:solidFill>
                        <a:effectLst/>
                        <a:latin typeface="Calibri" panose="020F0502020204030204" pitchFamily="34" charset="0"/>
                      </a:endParaRPr>
                    </a:p>
                  </a:txBody>
                  <a:tcPr marL="6456" marR="6456" marT="6456" marB="0" anchor="ctr">
                    <a:lnL w="635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extLst>
                  <a:ext uri="{0D108BD9-81ED-4DB2-BD59-A6C34878D82A}">
                    <a16:rowId xmlns:a16="http://schemas.microsoft.com/office/drawing/2014/main" val="10000"/>
                  </a:ext>
                </a:extLst>
              </a:tr>
              <a:tr h="934340">
                <a:tc>
                  <a:txBody>
                    <a:bodyPr/>
                    <a:lstStyle/>
                    <a:p>
                      <a:endParaRPr lang="en-US" sz="4000" dirty="0"/>
                    </a:p>
                  </a:txBody>
                  <a:tcPr marL="6456" marR="6456" marT="645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9525"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04631">
                <a:tc>
                  <a:txBody>
                    <a:bodyPr/>
                    <a:lstStyle/>
                    <a:p>
                      <a:endParaRPr lang="en-US" sz="500" dirty="0"/>
                    </a:p>
                  </a:txBody>
                  <a:tcPr marL="6456" marR="6456" marT="6455"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500" dirty="0"/>
                    </a:p>
                  </a:txBody>
                  <a:tcPr marL="6456" marR="6456" marT="64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1753003">
                <a:tc>
                  <a:txBody>
                    <a:bodyPr/>
                    <a:lstStyle/>
                    <a:p>
                      <a:endParaRPr lang="en-US" sz="8300" dirty="0"/>
                    </a:p>
                  </a:txBody>
                  <a:tcPr marL="6456" marR="6456" marT="645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9525"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300" dirty="0"/>
                    </a:p>
                  </a:txBody>
                  <a:tcPr marL="6456" marR="6456" marT="6455"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42" name="Rectangle 41"/>
          <p:cNvSpPr/>
          <p:nvPr/>
        </p:nvSpPr>
        <p:spPr>
          <a:xfrm>
            <a:off x="185359" y="1804886"/>
            <a:ext cx="390048" cy="914400"/>
          </a:xfrm>
          <a:prstGeom prst="rect">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en-US" sz="1100" b="1" dirty="0">
                <a:solidFill>
                  <a:srgbClr val="000000"/>
                </a:solidFill>
                <a:ea typeface="Microsoft Sans Serif" panose="020B0604020202020204" pitchFamily="34" charset="0"/>
                <a:cs typeface="Microsoft Sans Serif" panose="020B0604020202020204" pitchFamily="34" charset="0"/>
              </a:rPr>
              <a:t>5000.02 Program</a:t>
            </a:r>
          </a:p>
        </p:txBody>
      </p:sp>
      <p:sp>
        <p:nvSpPr>
          <p:cNvPr id="44" name="Rectangle 43"/>
          <p:cNvSpPr/>
          <p:nvPr/>
        </p:nvSpPr>
        <p:spPr>
          <a:xfrm>
            <a:off x="185359" y="2836427"/>
            <a:ext cx="390048" cy="1746504"/>
          </a:xfrm>
          <a:prstGeom prst="rect">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en-US" sz="1100" b="1" dirty="0">
                <a:solidFill>
                  <a:srgbClr val="000000"/>
                </a:solidFill>
                <a:ea typeface="Microsoft Sans Serif" panose="020B0604020202020204" pitchFamily="34" charset="0"/>
                <a:cs typeface="Microsoft Sans Serif" panose="020B0604020202020204" pitchFamily="34" charset="0"/>
              </a:rPr>
              <a:t>Section 804 Activity</a:t>
            </a:r>
          </a:p>
        </p:txBody>
      </p:sp>
      <p:sp>
        <p:nvSpPr>
          <p:cNvPr id="79" name="Rectangle 78"/>
          <p:cNvSpPr/>
          <p:nvPr/>
        </p:nvSpPr>
        <p:spPr>
          <a:xfrm>
            <a:off x="1582738" y="2133600"/>
            <a:ext cx="1404937" cy="206375"/>
          </a:xfrm>
          <a:prstGeom prst="rect">
            <a:avLst/>
          </a:prstGeom>
          <a:solidFill>
            <a:schemeClr val="accent6">
              <a:lumMod val="40000"/>
              <a:lumOff val="60000"/>
            </a:schemeClr>
          </a:solidFill>
          <a:ln w="9525" cap="flat" cmpd="sng" algn="ctr">
            <a:solidFill>
              <a:sysClr val="windowText" lastClr="000000"/>
            </a:solidFill>
            <a:prstDash val="solid"/>
          </a:ln>
          <a:effectLst/>
        </p:spPr>
        <p:txBody>
          <a:bodyPr wrap="none" tIns="0" bIns="0" anchor="ctr"/>
          <a:lstStyle/>
          <a:p>
            <a:pPr defTabSz="449454" eaLnBrk="1" fontAlgn="auto" hangingPunct="1">
              <a:spcBef>
                <a:spcPts val="0"/>
              </a:spcBef>
              <a:spcAft>
                <a:spcPts val="0"/>
              </a:spcAft>
              <a:defRPr/>
            </a:pPr>
            <a:r>
              <a:rPr lang="en-US" sz="1000" kern="0" dirty="0">
                <a:solidFill>
                  <a:prstClr val="white"/>
                </a:solidFill>
                <a:cs typeface="Arial" panose="020B0604020202020204" pitchFamily="34" charset="0"/>
              </a:rPr>
              <a:t>          TMRR</a:t>
            </a:r>
          </a:p>
        </p:txBody>
      </p:sp>
      <p:sp>
        <p:nvSpPr>
          <p:cNvPr id="80" name="TextBox 79"/>
          <p:cNvSpPr txBox="1"/>
          <p:nvPr/>
        </p:nvSpPr>
        <p:spPr>
          <a:xfrm>
            <a:off x="1368425" y="1978025"/>
            <a:ext cx="406400" cy="153988"/>
          </a:xfrm>
          <a:prstGeom prst="rect">
            <a:avLst/>
          </a:prstGeom>
          <a:noFill/>
        </p:spPr>
        <p:txBody>
          <a:bodyPr lIns="0" tIns="0" rIns="0" bIns="0" anchor="ctr">
            <a:spAutoFit/>
          </a:bodyPr>
          <a:lstStyle/>
          <a:p>
            <a:pPr algn="ctr" defTabSz="449454" eaLnBrk="1" fontAlgn="auto" hangingPunct="1">
              <a:spcBef>
                <a:spcPts val="0"/>
              </a:spcBef>
              <a:spcAft>
                <a:spcPts val="0"/>
              </a:spcAft>
              <a:defRPr/>
            </a:pPr>
            <a:r>
              <a:rPr lang="en-US" sz="1000" kern="0" dirty="0">
                <a:solidFill>
                  <a:prstClr val="black"/>
                </a:solidFill>
                <a:cs typeface="Arial" panose="020B0604020202020204" pitchFamily="34" charset="0"/>
              </a:rPr>
              <a:t>ATP</a:t>
            </a:r>
          </a:p>
        </p:txBody>
      </p:sp>
      <p:sp>
        <p:nvSpPr>
          <p:cNvPr id="81" name="TextBox 80"/>
          <p:cNvSpPr txBox="1"/>
          <p:nvPr/>
        </p:nvSpPr>
        <p:spPr>
          <a:xfrm>
            <a:off x="2552700" y="1833563"/>
            <a:ext cx="269875" cy="123825"/>
          </a:xfrm>
          <a:prstGeom prst="rect">
            <a:avLst/>
          </a:prstGeom>
          <a:noFill/>
        </p:spPr>
        <p:txBody>
          <a:bodyPr lIns="0" tIns="0" rIns="0" bIns="0" anchor="ctr">
            <a:spAutoFit/>
          </a:bodyPr>
          <a:lstStyle/>
          <a:p>
            <a:pPr algn="ctr" defTabSz="449454" eaLnBrk="1" fontAlgn="auto" hangingPunct="1">
              <a:spcBef>
                <a:spcPts val="0"/>
              </a:spcBef>
              <a:spcAft>
                <a:spcPts val="0"/>
              </a:spcAft>
              <a:defRPr/>
            </a:pPr>
            <a:r>
              <a:rPr lang="en-US" sz="800" kern="0" dirty="0">
                <a:solidFill>
                  <a:prstClr val="black"/>
                </a:solidFill>
                <a:cs typeface="Arial" panose="020B0604020202020204" pitchFamily="34" charset="0"/>
              </a:rPr>
              <a:t>PDR</a:t>
            </a:r>
          </a:p>
        </p:txBody>
      </p:sp>
      <p:sp>
        <p:nvSpPr>
          <p:cNvPr id="82" name="TextBox 81"/>
          <p:cNvSpPr txBox="1"/>
          <p:nvPr/>
        </p:nvSpPr>
        <p:spPr>
          <a:xfrm>
            <a:off x="1782763" y="1838325"/>
            <a:ext cx="306387" cy="122238"/>
          </a:xfrm>
          <a:prstGeom prst="rect">
            <a:avLst/>
          </a:prstGeom>
          <a:noFill/>
        </p:spPr>
        <p:txBody>
          <a:bodyPr lIns="0" tIns="0" rIns="0" bIns="0" anchor="ctr">
            <a:spAutoFit/>
          </a:bodyPr>
          <a:lstStyle/>
          <a:p>
            <a:pPr algn="ctr" defTabSz="449454" eaLnBrk="1" fontAlgn="auto" hangingPunct="1">
              <a:spcBef>
                <a:spcPts val="0"/>
              </a:spcBef>
              <a:spcAft>
                <a:spcPts val="0"/>
              </a:spcAft>
              <a:defRPr/>
            </a:pPr>
            <a:r>
              <a:rPr lang="en-US" sz="800" kern="0" dirty="0">
                <a:solidFill>
                  <a:prstClr val="black"/>
                </a:solidFill>
                <a:cs typeface="Arial" panose="020B0604020202020204" pitchFamily="34" charset="0"/>
              </a:rPr>
              <a:t>SRR</a:t>
            </a:r>
          </a:p>
        </p:txBody>
      </p:sp>
      <p:sp>
        <p:nvSpPr>
          <p:cNvPr id="83" name="TextBox 82"/>
          <p:cNvSpPr txBox="1"/>
          <p:nvPr/>
        </p:nvSpPr>
        <p:spPr>
          <a:xfrm>
            <a:off x="2122488" y="1835150"/>
            <a:ext cx="279400" cy="123825"/>
          </a:xfrm>
          <a:prstGeom prst="rect">
            <a:avLst/>
          </a:prstGeom>
          <a:noFill/>
        </p:spPr>
        <p:txBody>
          <a:bodyPr lIns="0" tIns="0" rIns="0" bIns="0" anchor="ctr">
            <a:spAutoFit/>
          </a:bodyPr>
          <a:lstStyle/>
          <a:p>
            <a:pPr algn="ctr" defTabSz="449454" eaLnBrk="1" fontAlgn="auto" hangingPunct="1">
              <a:spcBef>
                <a:spcPts val="0"/>
              </a:spcBef>
              <a:spcAft>
                <a:spcPts val="0"/>
              </a:spcAft>
              <a:defRPr/>
            </a:pPr>
            <a:r>
              <a:rPr lang="en-US" sz="800" kern="0" dirty="0">
                <a:solidFill>
                  <a:prstClr val="black"/>
                </a:solidFill>
                <a:cs typeface="Arial" panose="020B0604020202020204" pitchFamily="34" charset="0"/>
              </a:rPr>
              <a:t>SFR</a:t>
            </a:r>
          </a:p>
        </p:txBody>
      </p:sp>
      <p:sp>
        <p:nvSpPr>
          <p:cNvPr id="84" name="Isosceles Triangle 83"/>
          <p:cNvSpPr>
            <a:spLocks noChangeAspect="1"/>
          </p:cNvSpPr>
          <p:nvPr/>
        </p:nvSpPr>
        <p:spPr>
          <a:xfrm>
            <a:off x="1865313" y="1998663"/>
            <a:ext cx="134937" cy="134937"/>
          </a:xfrm>
          <a:prstGeom prst="triangle">
            <a:avLst/>
          </a:prstGeom>
          <a:solidFill>
            <a:schemeClr val="accent6">
              <a:lumMod val="40000"/>
              <a:lumOff val="60000"/>
            </a:schemeClr>
          </a:solidFill>
          <a:ln w="9525" cap="flat" cmpd="sng" algn="ctr">
            <a:solidFill>
              <a:sysClr val="windowText" lastClr="000000"/>
            </a:solidFill>
            <a:prstDash val="solid"/>
          </a:ln>
          <a:effectLst/>
        </p:spPr>
        <p:txBody>
          <a:bodyPr anchor="ctr"/>
          <a:lstStyle/>
          <a:p>
            <a:pPr algn="ctr" defTabSz="449454" eaLnBrk="1" fontAlgn="auto" hangingPunct="1">
              <a:spcBef>
                <a:spcPts val="0"/>
              </a:spcBef>
              <a:spcAft>
                <a:spcPts val="0"/>
              </a:spcAft>
              <a:defRPr/>
            </a:pPr>
            <a:endParaRPr lang="en-US" sz="900" kern="0" dirty="0">
              <a:solidFill>
                <a:prstClr val="white"/>
              </a:solidFill>
              <a:cs typeface="Arial" panose="020B0604020202020204" pitchFamily="34" charset="0"/>
            </a:endParaRPr>
          </a:p>
        </p:txBody>
      </p:sp>
      <p:sp>
        <p:nvSpPr>
          <p:cNvPr id="85" name="Isosceles Triangle 84"/>
          <p:cNvSpPr>
            <a:spLocks noChangeAspect="1"/>
          </p:cNvSpPr>
          <p:nvPr/>
        </p:nvSpPr>
        <p:spPr>
          <a:xfrm>
            <a:off x="2613025" y="1998663"/>
            <a:ext cx="134938" cy="134937"/>
          </a:xfrm>
          <a:prstGeom prst="triangle">
            <a:avLst/>
          </a:prstGeom>
          <a:solidFill>
            <a:schemeClr val="accent6">
              <a:lumMod val="40000"/>
              <a:lumOff val="60000"/>
            </a:schemeClr>
          </a:solidFill>
          <a:ln w="9525" cap="flat" cmpd="sng" algn="ctr">
            <a:solidFill>
              <a:sysClr val="windowText" lastClr="000000"/>
            </a:solidFill>
            <a:prstDash val="solid"/>
          </a:ln>
          <a:effectLst/>
        </p:spPr>
        <p:txBody>
          <a:bodyPr anchor="ctr"/>
          <a:lstStyle/>
          <a:p>
            <a:pPr algn="ctr" defTabSz="449454" eaLnBrk="1" fontAlgn="auto" hangingPunct="1">
              <a:spcBef>
                <a:spcPts val="0"/>
              </a:spcBef>
              <a:spcAft>
                <a:spcPts val="0"/>
              </a:spcAft>
              <a:defRPr/>
            </a:pPr>
            <a:endParaRPr lang="en-US" sz="900" kern="0" dirty="0">
              <a:solidFill>
                <a:prstClr val="white"/>
              </a:solidFill>
              <a:cs typeface="Arial" panose="020B0604020202020204" pitchFamily="34" charset="0"/>
            </a:endParaRPr>
          </a:p>
        </p:txBody>
      </p:sp>
      <p:sp>
        <p:nvSpPr>
          <p:cNvPr id="86" name="Rectangle 85"/>
          <p:cNvSpPr/>
          <p:nvPr/>
        </p:nvSpPr>
        <p:spPr>
          <a:xfrm>
            <a:off x="1108075" y="2128838"/>
            <a:ext cx="474663" cy="211137"/>
          </a:xfrm>
          <a:prstGeom prst="rect">
            <a:avLst/>
          </a:prstGeom>
          <a:solidFill>
            <a:schemeClr val="accent6">
              <a:lumMod val="20000"/>
              <a:lumOff val="80000"/>
            </a:schemeClr>
          </a:solidFill>
          <a:ln w="9525" cap="flat" cmpd="sng" algn="ctr">
            <a:solidFill>
              <a:schemeClr val="tx1"/>
            </a:solidFill>
            <a:prstDash val="solid"/>
          </a:ln>
          <a:effectLst/>
        </p:spPr>
        <p:txBody>
          <a:bodyPr wrap="none" lIns="0" tIns="0" rIns="0" bIns="0" anchor="ctr"/>
          <a:lstStyle/>
          <a:p>
            <a:pPr algn="ctr" eaLnBrk="1" hangingPunct="1">
              <a:defRPr/>
            </a:pPr>
            <a:r>
              <a:rPr lang="en-US" sz="1000" dirty="0">
                <a:solidFill>
                  <a:prstClr val="black"/>
                </a:solidFill>
                <a:cs typeface="Arial" panose="020B0604020202020204" pitchFamily="34" charset="0"/>
              </a:rPr>
              <a:t>SS</a:t>
            </a:r>
          </a:p>
        </p:txBody>
      </p:sp>
      <p:sp>
        <p:nvSpPr>
          <p:cNvPr id="87" name="Rectangle 86"/>
          <p:cNvSpPr/>
          <p:nvPr/>
        </p:nvSpPr>
        <p:spPr>
          <a:xfrm>
            <a:off x="573088" y="2128838"/>
            <a:ext cx="644525" cy="211137"/>
          </a:xfrm>
          <a:prstGeom prst="rect">
            <a:avLst/>
          </a:prstGeom>
          <a:solidFill>
            <a:schemeClr val="accent6">
              <a:lumMod val="20000"/>
              <a:lumOff val="80000"/>
            </a:schemeClr>
          </a:solidFill>
          <a:ln w="9525" cap="flat" cmpd="sng" algn="ctr">
            <a:solidFill>
              <a:schemeClr val="tx1"/>
            </a:solidFill>
            <a:prstDash val="solid"/>
          </a:ln>
          <a:effectLst/>
        </p:spPr>
        <p:txBody>
          <a:bodyPr wrap="none" lIns="0" tIns="0" rIns="0" bIns="0" anchor="ctr"/>
          <a:lstStyle/>
          <a:p>
            <a:pPr algn="ctr" eaLnBrk="1" hangingPunct="1">
              <a:defRPr/>
            </a:pPr>
            <a:r>
              <a:rPr lang="en-US" sz="900" dirty="0">
                <a:solidFill>
                  <a:prstClr val="black"/>
                </a:solidFill>
                <a:cs typeface="Arial" panose="020B0604020202020204" pitchFamily="34" charset="0"/>
              </a:rPr>
              <a:t>ASD/RFP</a:t>
            </a:r>
            <a:endParaRPr lang="en-US" sz="1000" dirty="0">
              <a:solidFill>
                <a:prstClr val="black"/>
              </a:solidFill>
              <a:cs typeface="Arial" panose="020B0604020202020204" pitchFamily="34" charset="0"/>
            </a:endParaRPr>
          </a:p>
        </p:txBody>
      </p:sp>
      <p:sp>
        <p:nvSpPr>
          <p:cNvPr id="89" name="TextBox 88"/>
          <p:cNvSpPr txBox="1"/>
          <p:nvPr/>
        </p:nvSpPr>
        <p:spPr>
          <a:xfrm>
            <a:off x="2843213" y="1984375"/>
            <a:ext cx="231775" cy="138113"/>
          </a:xfrm>
          <a:prstGeom prst="rect">
            <a:avLst/>
          </a:prstGeom>
          <a:noFill/>
        </p:spPr>
        <p:txBody>
          <a:bodyPr wrap="none" lIns="0" tIns="0" rIns="0" bIns="0" anchor="ctr"/>
          <a:lstStyle/>
          <a:p>
            <a:pPr algn="ctr" defTabSz="449454" eaLnBrk="1" fontAlgn="auto" hangingPunct="1">
              <a:spcBef>
                <a:spcPts val="0"/>
              </a:spcBef>
              <a:spcAft>
                <a:spcPts val="0"/>
              </a:spcAft>
              <a:defRPr/>
            </a:pPr>
            <a:r>
              <a:rPr lang="en-US" sz="1000" kern="0" dirty="0">
                <a:solidFill>
                  <a:prstClr val="black"/>
                </a:solidFill>
                <a:cs typeface="Arial" panose="020B0604020202020204" pitchFamily="34" charset="0"/>
              </a:rPr>
              <a:t>ATP</a:t>
            </a:r>
          </a:p>
        </p:txBody>
      </p:sp>
      <p:sp>
        <p:nvSpPr>
          <p:cNvPr id="90" name="Isosceles Triangle 89"/>
          <p:cNvSpPr>
            <a:spLocks noChangeAspect="1"/>
          </p:cNvSpPr>
          <p:nvPr/>
        </p:nvSpPr>
        <p:spPr>
          <a:xfrm>
            <a:off x="3430588" y="1973263"/>
            <a:ext cx="165100" cy="165100"/>
          </a:xfrm>
          <a:prstGeom prst="triangle">
            <a:avLst/>
          </a:prstGeom>
          <a:solidFill>
            <a:srgbClr val="5656D6"/>
          </a:solidFill>
          <a:ln w="9525" cap="flat" cmpd="sng" algn="ctr">
            <a:solidFill>
              <a:sysClr val="windowText" lastClr="000000"/>
            </a:solidFill>
            <a:prstDash val="solid"/>
          </a:ln>
          <a:effectLst/>
        </p:spPr>
        <p:txBody>
          <a:bodyPr anchor="ctr"/>
          <a:lstStyle/>
          <a:p>
            <a:pPr algn="ctr" defTabSz="449454" eaLnBrk="1" fontAlgn="auto" hangingPunct="1">
              <a:spcBef>
                <a:spcPts val="0"/>
              </a:spcBef>
              <a:spcAft>
                <a:spcPts val="0"/>
              </a:spcAft>
              <a:defRPr/>
            </a:pPr>
            <a:endParaRPr lang="en-US" sz="900" kern="0" dirty="0">
              <a:solidFill>
                <a:prstClr val="white"/>
              </a:solidFill>
              <a:cs typeface="Arial" panose="020B0604020202020204" pitchFamily="34" charset="0"/>
            </a:endParaRPr>
          </a:p>
        </p:txBody>
      </p:sp>
      <p:sp>
        <p:nvSpPr>
          <p:cNvPr id="91" name="TextBox 90"/>
          <p:cNvSpPr txBox="1"/>
          <p:nvPr/>
        </p:nvSpPr>
        <p:spPr>
          <a:xfrm>
            <a:off x="3354388" y="1835150"/>
            <a:ext cx="315912" cy="123825"/>
          </a:xfrm>
          <a:prstGeom prst="rect">
            <a:avLst/>
          </a:prstGeom>
          <a:noFill/>
        </p:spPr>
        <p:txBody>
          <a:bodyPr lIns="0" tIns="0" rIns="0" bIns="0" anchor="ctr">
            <a:spAutoFit/>
          </a:bodyPr>
          <a:lstStyle/>
          <a:p>
            <a:pPr algn="ctr" defTabSz="449454" eaLnBrk="1" fontAlgn="auto" hangingPunct="1">
              <a:spcBef>
                <a:spcPts val="0"/>
              </a:spcBef>
              <a:spcAft>
                <a:spcPts val="0"/>
              </a:spcAft>
              <a:defRPr/>
            </a:pPr>
            <a:r>
              <a:rPr lang="en-US" sz="800" kern="0" dirty="0">
                <a:solidFill>
                  <a:prstClr val="black"/>
                </a:solidFill>
                <a:cs typeface="Arial" panose="020B0604020202020204" pitchFamily="34" charset="0"/>
              </a:rPr>
              <a:t>CDR</a:t>
            </a:r>
          </a:p>
        </p:txBody>
      </p:sp>
      <p:sp>
        <p:nvSpPr>
          <p:cNvPr id="92" name="Rectangle 91"/>
          <p:cNvSpPr/>
          <p:nvPr/>
        </p:nvSpPr>
        <p:spPr>
          <a:xfrm>
            <a:off x="2989263" y="2133600"/>
            <a:ext cx="1795462" cy="206375"/>
          </a:xfrm>
          <a:prstGeom prst="rect">
            <a:avLst/>
          </a:prstGeom>
          <a:solidFill>
            <a:srgbClr val="5656D6"/>
          </a:solidFill>
          <a:ln w="9525" cap="flat" cmpd="sng" algn="ctr">
            <a:solidFill>
              <a:schemeClr val="tx1"/>
            </a:solidFill>
            <a:prstDash val="solid"/>
          </a:ln>
          <a:effectLst/>
        </p:spPr>
        <p:txBody>
          <a:bodyPr wrap="none" lIns="0" tIns="0" rIns="0" bIns="0" anchor="ctr"/>
          <a:lstStyle/>
          <a:p>
            <a:pPr algn="ctr" eaLnBrk="1" hangingPunct="1">
              <a:defRPr/>
            </a:pPr>
            <a:r>
              <a:rPr lang="en-US" sz="1000" kern="0" dirty="0">
                <a:solidFill>
                  <a:srgbClr val="FFFFFF"/>
                </a:solidFill>
                <a:cs typeface="Arial" panose="020B0604020202020204" pitchFamily="34" charset="0"/>
              </a:rPr>
              <a:t>EMD</a:t>
            </a:r>
          </a:p>
        </p:txBody>
      </p:sp>
      <p:sp>
        <p:nvSpPr>
          <p:cNvPr id="93" name="Rectangle 92"/>
          <p:cNvSpPr/>
          <p:nvPr/>
        </p:nvSpPr>
        <p:spPr>
          <a:xfrm>
            <a:off x="4784725" y="2130425"/>
            <a:ext cx="3798888" cy="211138"/>
          </a:xfrm>
          <a:prstGeom prst="rect">
            <a:avLst/>
          </a:prstGeom>
          <a:solidFill>
            <a:schemeClr val="accent6">
              <a:lumMod val="50000"/>
            </a:schemeClr>
          </a:solidFill>
          <a:ln w="9525" cap="flat" cmpd="sng" algn="ctr">
            <a:solidFill>
              <a:sysClr val="windowText" lastClr="000000"/>
            </a:solidFill>
            <a:prstDash val="solid"/>
          </a:ln>
          <a:effectLst/>
        </p:spPr>
        <p:txBody>
          <a:bodyPr wrap="none" lIns="0" tIns="0" rIns="0" bIns="0" anchor="ctr"/>
          <a:lstStyle/>
          <a:p>
            <a:pPr algn="ctr" defTabSz="449454" eaLnBrk="1" fontAlgn="auto" hangingPunct="1">
              <a:spcBef>
                <a:spcPts val="0"/>
              </a:spcBef>
              <a:spcAft>
                <a:spcPts val="0"/>
              </a:spcAft>
              <a:defRPr/>
            </a:pPr>
            <a:r>
              <a:rPr lang="en-US" sz="1000" kern="0" dirty="0">
                <a:solidFill>
                  <a:srgbClr val="FFFFFF"/>
                </a:solidFill>
                <a:cs typeface="Arial" panose="020B0604020202020204" pitchFamily="34" charset="0"/>
              </a:rPr>
              <a:t>Production</a:t>
            </a:r>
          </a:p>
        </p:txBody>
      </p:sp>
      <p:sp>
        <p:nvSpPr>
          <p:cNvPr id="95" name="Isosceles Triangle 94"/>
          <p:cNvSpPr>
            <a:spLocks noChangeAspect="1"/>
          </p:cNvSpPr>
          <p:nvPr/>
        </p:nvSpPr>
        <p:spPr>
          <a:xfrm>
            <a:off x="4713288" y="1974850"/>
            <a:ext cx="157162" cy="157163"/>
          </a:xfrm>
          <a:prstGeom prst="triangle">
            <a:avLst/>
          </a:prstGeom>
          <a:solidFill>
            <a:schemeClr val="accent6">
              <a:lumMod val="50000"/>
            </a:schemeClr>
          </a:solidFill>
          <a:ln w="9525" cap="flat" cmpd="sng" algn="ctr">
            <a:solidFill>
              <a:sysClr val="windowText" lastClr="000000"/>
            </a:solidFill>
            <a:prstDash val="solid"/>
          </a:ln>
          <a:effectLst/>
        </p:spPr>
        <p:txBody>
          <a:bodyPr anchor="ctr"/>
          <a:lstStyle/>
          <a:p>
            <a:pPr algn="ctr" defTabSz="449454" eaLnBrk="1" fontAlgn="auto" hangingPunct="1">
              <a:spcBef>
                <a:spcPts val="0"/>
              </a:spcBef>
              <a:spcAft>
                <a:spcPts val="0"/>
              </a:spcAft>
              <a:defRPr/>
            </a:pPr>
            <a:endParaRPr lang="en-US" sz="900" kern="0" dirty="0">
              <a:solidFill>
                <a:srgbClr val="FFFFFF"/>
              </a:solidFill>
              <a:cs typeface="Arial" panose="020B0604020202020204" pitchFamily="34" charset="0"/>
            </a:endParaRPr>
          </a:p>
        </p:txBody>
      </p:sp>
      <p:sp>
        <p:nvSpPr>
          <p:cNvPr id="96" name="5-Point Star 95"/>
          <p:cNvSpPr>
            <a:spLocks noChangeAspect="1"/>
          </p:cNvSpPr>
          <p:nvPr/>
        </p:nvSpPr>
        <p:spPr>
          <a:xfrm>
            <a:off x="3314700" y="2297113"/>
            <a:ext cx="163513" cy="165100"/>
          </a:xfrm>
          <a:prstGeom prst="star5">
            <a:avLst/>
          </a:prstGeom>
          <a:solidFill>
            <a:srgbClr val="FFFF00"/>
          </a:solidFill>
          <a:ln w="9525" cap="flat" cmpd="sng" algn="ctr">
            <a:solidFill>
              <a:sysClr val="windowText" lastClr="000000"/>
            </a:solidFill>
            <a:prstDash val="solid"/>
          </a:ln>
          <a:effectLst/>
        </p:spPr>
        <p:txBody>
          <a:bodyPr lIns="45720" rIns="45720" anchor="ctr"/>
          <a:lstStyle/>
          <a:p>
            <a:pPr algn="ctr" defTabSz="449454" eaLnBrk="1" fontAlgn="auto" hangingPunct="1">
              <a:spcBef>
                <a:spcPts val="0"/>
              </a:spcBef>
              <a:spcAft>
                <a:spcPts val="0"/>
              </a:spcAft>
              <a:defRPr/>
            </a:pPr>
            <a:endParaRPr lang="en-US" sz="900" kern="0" dirty="0">
              <a:solidFill>
                <a:prstClr val="white"/>
              </a:solidFill>
              <a:cs typeface="Arial" panose="020B0604020202020204" pitchFamily="34" charset="0"/>
            </a:endParaRPr>
          </a:p>
        </p:txBody>
      </p:sp>
      <p:sp>
        <p:nvSpPr>
          <p:cNvPr id="97" name="TextBox 96"/>
          <p:cNvSpPr txBox="1"/>
          <p:nvPr/>
        </p:nvSpPr>
        <p:spPr>
          <a:xfrm>
            <a:off x="1003300" y="2487613"/>
            <a:ext cx="385763" cy="109537"/>
          </a:xfrm>
          <a:prstGeom prst="rect">
            <a:avLst/>
          </a:prstGeom>
          <a:noFill/>
        </p:spPr>
        <p:txBody>
          <a:bodyPr wrap="none" lIns="0" tIns="0" rIns="0" bIns="0" anchor="ctr"/>
          <a:lstStyle/>
          <a:p>
            <a:pPr algn="ctr" defTabSz="449454" eaLnBrk="1" fontAlgn="auto" hangingPunct="1">
              <a:spcBef>
                <a:spcPts val="0"/>
              </a:spcBef>
              <a:spcAft>
                <a:spcPts val="0"/>
              </a:spcAft>
              <a:defRPr/>
            </a:pPr>
            <a:r>
              <a:rPr lang="en-US" sz="1000" kern="0" dirty="0">
                <a:solidFill>
                  <a:prstClr val="black"/>
                </a:solidFill>
                <a:cs typeface="Arial" panose="020B0604020202020204" pitchFamily="34" charset="0"/>
              </a:rPr>
              <a:t>MS-A</a:t>
            </a:r>
          </a:p>
        </p:txBody>
      </p:sp>
      <p:sp>
        <p:nvSpPr>
          <p:cNvPr id="98" name="Diamond 97"/>
          <p:cNvSpPr/>
          <p:nvPr/>
        </p:nvSpPr>
        <p:spPr>
          <a:xfrm>
            <a:off x="2133600" y="2314575"/>
            <a:ext cx="165100" cy="165100"/>
          </a:xfrm>
          <a:prstGeom prst="diamond">
            <a:avLst/>
          </a:prstGeom>
          <a:solidFill>
            <a:srgbClr val="FFFF00"/>
          </a:solidFill>
          <a:ln w="9525" cap="flat" cmpd="sng" algn="ctr">
            <a:solidFill>
              <a:sysClr val="windowText" lastClr="000000"/>
            </a:solidFill>
            <a:prstDash val="solid"/>
          </a:ln>
          <a:effectLst/>
        </p:spPr>
        <p:txBody>
          <a:bodyPr anchor="ctr"/>
          <a:lstStyle/>
          <a:p>
            <a:pPr algn="ctr" defTabSz="449454" eaLnBrk="1" fontAlgn="auto" hangingPunct="1">
              <a:spcBef>
                <a:spcPts val="0"/>
              </a:spcBef>
              <a:spcAft>
                <a:spcPts val="0"/>
              </a:spcAft>
              <a:defRPr/>
            </a:pPr>
            <a:endParaRPr lang="en-US" sz="900" kern="0" dirty="0">
              <a:solidFill>
                <a:prstClr val="white"/>
              </a:solidFill>
              <a:latin typeface="Calibri"/>
              <a:cs typeface="Arial" panose="020B0604020202020204" pitchFamily="34" charset="0"/>
            </a:endParaRPr>
          </a:p>
        </p:txBody>
      </p:sp>
      <p:sp>
        <p:nvSpPr>
          <p:cNvPr id="99" name="5-Point Star 98"/>
          <p:cNvSpPr>
            <a:spLocks noChangeAspect="1"/>
          </p:cNvSpPr>
          <p:nvPr/>
        </p:nvSpPr>
        <p:spPr>
          <a:xfrm>
            <a:off x="4619625" y="2301875"/>
            <a:ext cx="165100" cy="165100"/>
          </a:xfrm>
          <a:prstGeom prst="star5">
            <a:avLst/>
          </a:prstGeom>
          <a:solidFill>
            <a:srgbClr val="FFFF00"/>
          </a:solidFill>
          <a:ln w="9525" cap="flat" cmpd="sng" algn="ctr">
            <a:solidFill>
              <a:sysClr val="windowText" lastClr="000000"/>
            </a:solidFill>
            <a:prstDash val="solid"/>
          </a:ln>
          <a:effectLst/>
        </p:spPr>
        <p:txBody>
          <a:bodyPr lIns="45720" rIns="45720" anchor="ctr"/>
          <a:lstStyle/>
          <a:p>
            <a:pPr algn="ctr" defTabSz="449454" eaLnBrk="1" fontAlgn="auto" hangingPunct="1">
              <a:spcBef>
                <a:spcPts val="0"/>
              </a:spcBef>
              <a:spcAft>
                <a:spcPts val="0"/>
              </a:spcAft>
              <a:defRPr/>
            </a:pPr>
            <a:endParaRPr lang="en-US" sz="900" kern="0" dirty="0">
              <a:solidFill>
                <a:prstClr val="white"/>
              </a:solidFill>
              <a:cs typeface="Arial" panose="020B0604020202020204" pitchFamily="34" charset="0"/>
            </a:endParaRPr>
          </a:p>
        </p:txBody>
      </p:sp>
      <p:sp>
        <p:nvSpPr>
          <p:cNvPr id="100" name="TextBox 99"/>
          <p:cNvSpPr txBox="1"/>
          <p:nvPr/>
        </p:nvSpPr>
        <p:spPr>
          <a:xfrm>
            <a:off x="4529138" y="2465388"/>
            <a:ext cx="346075" cy="153987"/>
          </a:xfrm>
          <a:prstGeom prst="rect">
            <a:avLst/>
          </a:prstGeom>
          <a:noFill/>
        </p:spPr>
        <p:txBody>
          <a:bodyPr lIns="0" tIns="0" rIns="0" bIns="0" anchor="ctr">
            <a:spAutoFit/>
          </a:bodyPr>
          <a:lstStyle/>
          <a:p>
            <a:pPr algn="ctr" defTabSz="449454" eaLnBrk="1" fontAlgn="auto" hangingPunct="1">
              <a:spcBef>
                <a:spcPts val="0"/>
              </a:spcBef>
              <a:spcAft>
                <a:spcPts val="0"/>
              </a:spcAft>
              <a:defRPr/>
            </a:pPr>
            <a:r>
              <a:rPr lang="en-US" sz="1000" kern="0" dirty="0">
                <a:solidFill>
                  <a:prstClr val="black"/>
                </a:solidFill>
                <a:cs typeface="Arial" panose="020B0604020202020204" pitchFamily="34" charset="0"/>
              </a:rPr>
              <a:t>MS-C</a:t>
            </a:r>
          </a:p>
        </p:txBody>
      </p:sp>
      <p:sp>
        <p:nvSpPr>
          <p:cNvPr id="101" name="TextBox 100"/>
          <p:cNvSpPr txBox="1"/>
          <p:nvPr/>
        </p:nvSpPr>
        <p:spPr>
          <a:xfrm>
            <a:off x="1933575" y="2478088"/>
            <a:ext cx="261938" cy="138112"/>
          </a:xfrm>
          <a:prstGeom prst="rect">
            <a:avLst/>
          </a:prstGeom>
          <a:noFill/>
        </p:spPr>
        <p:txBody>
          <a:bodyPr wrap="none" lIns="0" tIns="0" rIns="0" bIns="0" anchor="ctr"/>
          <a:lstStyle/>
          <a:p>
            <a:pPr algn="ctr" defTabSz="449454" eaLnBrk="1" fontAlgn="auto" hangingPunct="1">
              <a:spcBef>
                <a:spcPts val="0"/>
              </a:spcBef>
              <a:spcAft>
                <a:spcPts val="0"/>
              </a:spcAft>
              <a:defRPr/>
            </a:pPr>
            <a:r>
              <a:rPr lang="en-US" sz="1000" kern="0" dirty="0">
                <a:solidFill>
                  <a:prstClr val="black"/>
                </a:solidFill>
                <a:cs typeface="Arial" panose="020B0604020202020204" pitchFamily="34" charset="0"/>
              </a:rPr>
              <a:t>CDD-V</a:t>
            </a:r>
          </a:p>
        </p:txBody>
      </p:sp>
      <p:sp>
        <p:nvSpPr>
          <p:cNvPr id="102" name="Diamond 101"/>
          <p:cNvSpPr/>
          <p:nvPr/>
        </p:nvSpPr>
        <p:spPr>
          <a:xfrm>
            <a:off x="2481263" y="2312988"/>
            <a:ext cx="165100" cy="165100"/>
          </a:xfrm>
          <a:prstGeom prst="diamond">
            <a:avLst/>
          </a:prstGeom>
          <a:solidFill>
            <a:srgbClr val="FFFF00"/>
          </a:solidFill>
          <a:ln w="9525" cap="flat" cmpd="sng" algn="ctr">
            <a:solidFill>
              <a:sysClr val="windowText" lastClr="000000"/>
            </a:solidFill>
            <a:prstDash val="solid"/>
          </a:ln>
          <a:effectLst/>
        </p:spPr>
        <p:txBody>
          <a:bodyPr anchor="ctr"/>
          <a:lstStyle/>
          <a:p>
            <a:pPr algn="ctr" defTabSz="449454" eaLnBrk="1" fontAlgn="auto" hangingPunct="1">
              <a:spcBef>
                <a:spcPts val="0"/>
              </a:spcBef>
              <a:spcAft>
                <a:spcPts val="0"/>
              </a:spcAft>
              <a:defRPr/>
            </a:pPr>
            <a:endParaRPr lang="en-US" sz="900" kern="0" dirty="0">
              <a:solidFill>
                <a:prstClr val="white"/>
              </a:solidFill>
              <a:latin typeface="Calibri"/>
              <a:cs typeface="Arial" panose="020B0604020202020204" pitchFamily="34" charset="0"/>
            </a:endParaRPr>
          </a:p>
        </p:txBody>
      </p:sp>
      <p:sp>
        <p:nvSpPr>
          <p:cNvPr id="103" name="Diamond 102"/>
          <p:cNvSpPr/>
          <p:nvPr/>
        </p:nvSpPr>
        <p:spPr>
          <a:xfrm>
            <a:off x="865188" y="2319338"/>
            <a:ext cx="165100" cy="163512"/>
          </a:xfrm>
          <a:prstGeom prst="diamond">
            <a:avLst/>
          </a:prstGeom>
          <a:solidFill>
            <a:srgbClr val="FFFF00"/>
          </a:solidFill>
          <a:ln w="9525" cap="flat" cmpd="sng" algn="ctr">
            <a:solidFill>
              <a:sysClr val="windowText" lastClr="000000"/>
            </a:solidFill>
            <a:prstDash val="solid"/>
          </a:ln>
          <a:effectLst/>
        </p:spPr>
        <p:txBody>
          <a:bodyPr anchor="ctr"/>
          <a:lstStyle/>
          <a:p>
            <a:pPr algn="ctr" defTabSz="449454" eaLnBrk="1" fontAlgn="auto" hangingPunct="1">
              <a:spcBef>
                <a:spcPts val="0"/>
              </a:spcBef>
              <a:spcAft>
                <a:spcPts val="0"/>
              </a:spcAft>
              <a:defRPr/>
            </a:pPr>
            <a:endParaRPr lang="en-US" sz="900" kern="0" dirty="0">
              <a:solidFill>
                <a:prstClr val="white"/>
              </a:solidFill>
              <a:latin typeface="Calibri"/>
              <a:cs typeface="Arial" panose="020B0604020202020204" pitchFamily="34" charset="0"/>
            </a:endParaRPr>
          </a:p>
        </p:txBody>
      </p:sp>
      <p:sp>
        <p:nvSpPr>
          <p:cNvPr id="104" name="TextBox 103"/>
          <p:cNvSpPr txBox="1"/>
          <p:nvPr/>
        </p:nvSpPr>
        <p:spPr>
          <a:xfrm>
            <a:off x="609600" y="2493963"/>
            <a:ext cx="385763" cy="139700"/>
          </a:xfrm>
          <a:prstGeom prst="rect">
            <a:avLst/>
          </a:prstGeom>
          <a:noFill/>
        </p:spPr>
        <p:txBody>
          <a:bodyPr wrap="none" lIns="0" tIns="0" rIns="0" bIns="0" anchor="ctr"/>
          <a:lstStyle/>
          <a:p>
            <a:pPr algn="ctr" defTabSz="449454" eaLnBrk="1" fontAlgn="auto" hangingPunct="1">
              <a:lnSpc>
                <a:spcPct val="75000"/>
              </a:lnSpc>
              <a:spcBef>
                <a:spcPts val="0"/>
              </a:spcBef>
              <a:spcAft>
                <a:spcPts val="0"/>
              </a:spcAft>
              <a:defRPr/>
            </a:pPr>
            <a:r>
              <a:rPr lang="en-US" sz="1000" kern="0" dirty="0" err="1">
                <a:solidFill>
                  <a:prstClr val="black"/>
                </a:solidFill>
                <a:cs typeface="Arial" panose="020B0604020202020204" pitchFamily="34" charset="0"/>
              </a:rPr>
              <a:t>dCDD</a:t>
            </a:r>
            <a:endParaRPr lang="en-US" sz="1000" kern="0" dirty="0">
              <a:solidFill>
                <a:prstClr val="black"/>
              </a:solidFill>
              <a:cs typeface="Arial" panose="020B0604020202020204" pitchFamily="34" charset="0"/>
            </a:endParaRPr>
          </a:p>
        </p:txBody>
      </p:sp>
      <p:sp>
        <p:nvSpPr>
          <p:cNvPr id="105" name="5-Point Star 104"/>
          <p:cNvSpPr>
            <a:spLocks noChangeAspect="1"/>
          </p:cNvSpPr>
          <p:nvPr/>
        </p:nvSpPr>
        <p:spPr>
          <a:xfrm>
            <a:off x="998538" y="2300288"/>
            <a:ext cx="163512" cy="161925"/>
          </a:xfrm>
          <a:prstGeom prst="star5">
            <a:avLst>
              <a:gd name="adj" fmla="val 19099"/>
              <a:gd name="hf" fmla="val 105146"/>
              <a:gd name="vf" fmla="val 110557"/>
            </a:avLst>
          </a:prstGeom>
          <a:solidFill>
            <a:srgbClr val="FFFF00"/>
          </a:solidFill>
          <a:ln w="9525" cap="flat" cmpd="sng" algn="ctr">
            <a:solidFill>
              <a:sysClr val="windowText" lastClr="000000"/>
            </a:solidFill>
            <a:prstDash val="solid"/>
          </a:ln>
          <a:effectLst/>
        </p:spPr>
        <p:txBody>
          <a:bodyPr lIns="45720" rIns="45720" anchor="ctr"/>
          <a:lstStyle/>
          <a:p>
            <a:pPr algn="ctr" defTabSz="449454" eaLnBrk="1" fontAlgn="auto" hangingPunct="1">
              <a:spcBef>
                <a:spcPts val="0"/>
              </a:spcBef>
              <a:spcAft>
                <a:spcPts val="0"/>
              </a:spcAft>
              <a:defRPr/>
            </a:pPr>
            <a:endParaRPr lang="en-US" sz="900" kern="0" dirty="0">
              <a:solidFill>
                <a:prstClr val="white"/>
              </a:solidFill>
              <a:cs typeface="Arial" panose="020B0604020202020204" pitchFamily="34" charset="0"/>
            </a:endParaRPr>
          </a:p>
        </p:txBody>
      </p:sp>
      <p:sp>
        <p:nvSpPr>
          <p:cNvPr id="106" name="TextBox 105"/>
          <p:cNvSpPr txBox="1"/>
          <p:nvPr/>
        </p:nvSpPr>
        <p:spPr>
          <a:xfrm>
            <a:off x="3187700" y="2466975"/>
            <a:ext cx="331788" cy="153988"/>
          </a:xfrm>
          <a:prstGeom prst="rect">
            <a:avLst/>
          </a:prstGeom>
          <a:noFill/>
        </p:spPr>
        <p:txBody>
          <a:bodyPr lIns="0" tIns="0" rIns="0" bIns="0" anchor="ctr">
            <a:spAutoFit/>
          </a:bodyPr>
          <a:lstStyle/>
          <a:p>
            <a:pPr algn="ctr" defTabSz="449454" eaLnBrk="1" fontAlgn="auto" hangingPunct="1">
              <a:spcBef>
                <a:spcPts val="0"/>
              </a:spcBef>
              <a:spcAft>
                <a:spcPts val="0"/>
              </a:spcAft>
              <a:defRPr/>
            </a:pPr>
            <a:r>
              <a:rPr lang="en-US" sz="1000" kern="0" dirty="0">
                <a:solidFill>
                  <a:prstClr val="black"/>
                </a:solidFill>
                <a:cs typeface="Arial" panose="020B0604020202020204" pitchFamily="34" charset="0"/>
              </a:rPr>
              <a:t>MS-B</a:t>
            </a:r>
          </a:p>
        </p:txBody>
      </p:sp>
      <p:sp>
        <p:nvSpPr>
          <p:cNvPr id="107" name="TextBox 106"/>
          <p:cNvSpPr txBox="1"/>
          <p:nvPr/>
        </p:nvSpPr>
        <p:spPr>
          <a:xfrm>
            <a:off x="2387600" y="2465388"/>
            <a:ext cx="531813" cy="153987"/>
          </a:xfrm>
          <a:prstGeom prst="rect">
            <a:avLst/>
          </a:prstGeom>
          <a:noFill/>
        </p:spPr>
        <p:txBody>
          <a:bodyPr lIns="0" tIns="0" rIns="0" bIns="0" anchor="ctr">
            <a:spAutoFit/>
          </a:bodyPr>
          <a:lstStyle/>
          <a:p>
            <a:pPr algn="ctr" defTabSz="449454" eaLnBrk="1" fontAlgn="auto" hangingPunct="1">
              <a:spcBef>
                <a:spcPts val="0"/>
              </a:spcBef>
              <a:spcAft>
                <a:spcPts val="0"/>
              </a:spcAft>
              <a:defRPr/>
            </a:pPr>
            <a:r>
              <a:rPr lang="en-US" sz="1000" kern="0" dirty="0">
                <a:solidFill>
                  <a:prstClr val="black"/>
                </a:solidFill>
                <a:cs typeface="Arial" panose="020B0604020202020204" pitchFamily="34" charset="0"/>
              </a:rPr>
              <a:t>DRFPRD</a:t>
            </a:r>
          </a:p>
        </p:txBody>
      </p:sp>
      <p:sp>
        <p:nvSpPr>
          <p:cNvPr id="108" name="Isosceles Triangle 107"/>
          <p:cNvSpPr>
            <a:spLocks noChangeAspect="1"/>
          </p:cNvSpPr>
          <p:nvPr/>
        </p:nvSpPr>
        <p:spPr>
          <a:xfrm>
            <a:off x="2189163" y="1998663"/>
            <a:ext cx="133350" cy="134937"/>
          </a:xfrm>
          <a:prstGeom prst="triangle">
            <a:avLst/>
          </a:prstGeom>
          <a:solidFill>
            <a:schemeClr val="accent6">
              <a:lumMod val="40000"/>
              <a:lumOff val="60000"/>
            </a:schemeClr>
          </a:solidFill>
          <a:ln w="9525" cap="flat" cmpd="sng" algn="ctr">
            <a:solidFill>
              <a:sysClr val="windowText" lastClr="000000"/>
            </a:solidFill>
            <a:prstDash val="solid"/>
          </a:ln>
          <a:effectLst/>
        </p:spPr>
        <p:txBody>
          <a:bodyPr anchor="ctr"/>
          <a:lstStyle/>
          <a:p>
            <a:pPr algn="ctr" defTabSz="449454" eaLnBrk="1" fontAlgn="auto" hangingPunct="1">
              <a:spcBef>
                <a:spcPts val="0"/>
              </a:spcBef>
              <a:spcAft>
                <a:spcPts val="0"/>
              </a:spcAft>
              <a:defRPr/>
            </a:pPr>
            <a:endParaRPr lang="en-US" sz="900" kern="0" dirty="0">
              <a:solidFill>
                <a:prstClr val="white"/>
              </a:solidFill>
              <a:cs typeface="Arial" panose="020B0604020202020204" pitchFamily="34" charset="0"/>
            </a:endParaRPr>
          </a:p>
        </p:txBody>
      </p:sp>
      <p:sp>
        <p:nvSpPr>
          <p:cNvPr id="109" name="Diamond 108"/>
          <p:cNvSpPr>
            <a:spLocks noChangeAspect="1"/>
          </p:cNvSpPr>
          <p:nvPr/>
        </p:nvSpPr>
        <p:spPr>
          <a:xfrm>
            <a:off x="2892425" y="2130425"/>
            <a:ext cx="207963" cy="209550"/>
          </a:xfrm>
          <a:prstGeom prst="diamond">
            <a:avLst/>
          </a:prstGeom>
          <a:solidFill>
            <a:srgbClr val="F79646"/>
          </a:solidFill>
          <a:ln w="9525" cap="flat" cmpd="sng" algn="ctr">
            <a:solidFill>
              <a:sysClr val="windowText" lastClr="000000"/>
            </a:solidFill>
            <a:prstDash val="solid"/>
          </a:ln>
          <a:effectLst/>
        </p:spPr>
        <p:txBody>
          <a:bodyPr tIns="0" anchor="ctr"/>
          <a:lstStyle/>
          <a:p>
            <a:pPr algn="ctr" defTabSz="449454" eaLnBrk="1" fontAlgn="auto" hangingPunct="1">
              <a:spcBef>
                <a:spcPts val="0"/>
              </a:spcBef>
              <a:spcAft>
                <a:spcPts val="0"/>
              </a:spcAft>
              <a:defRPr/>
            </a:pPr>
            <a:endParaRPr lang="en-US" sz="900" kern="0" dirty="0">
              <a:solidFill>
                <a:prstClr val="white"/>
              </a:solidFill>
              <a:cs typeface="Arial" panose="020B0604020202020204" pitchFamily="34" charset="0"/>
            </a:endParaRPr>
          </a:p>
        </p:txBody>
      </p:sp>
      <p:sp>
        <p:nvSpPr>
          <p:cNvPr id="110" name="5-Point Star 109"/>
          <p:cNvSpPr>
            <a:spLocks noChangeAspect="1"/>
          </p:cNvSpPr>
          <p:nvPr/>
        </p:nvSpPr>
        <p:spPr>
          <a:xfrm>
            <a:off x="968375" y="4162425"/>
            <a:ext cx="163513" cy="161925"/>
          </a:xfrm>
          <a:prstGeom prst="star5">
            <a:avLst>
              <a:gd name="adj" fmla="val 19099"/>
              <a:gd name="hf" fmla="val 105146"/>
              <a:gd name="vf" fmla="val 110557"/>
            </a:avLst>
          </a:prstGeom>
          <a:solidFill>
            <a:srgbClr val="FFFF00"/>
          </a:solidFill>
          <a:ln w="9525" cap="flat" cmpd="sng" algn="ctr">
            <a:solidFill>
              <a:sysClr val="windowText" lastClr="000000"/>
            </a:solidFill>
            <a:prstDash val="solid"/>
          </a:ln>
          <a:effectLst/>
        </p:spPr>
        <p:txBody>
          <a:bodyPr lIns="45720" rIns="45720" anchor="ctr"/>
          <a:lstStyle/>
          <a:p>
            <a:pPr algn="ctr" defTabSz="449454" eaLnBrk="1" fontAlgn="auto" hangingPunct="1">
              <a:spcBef>
                <a:spcPts val="0"/>
              </a:spcBef>
              <a:spcAft>
                <a:spcPts val="0"/>
              </a:spcAft>
              <a:defRPr/>
            </a:pPr>
            <a:endParaRPr lang="en-US" sz="900" kern="0" dirty="0">
              <a:solidFill>
                <a:prstClr val="white"/>
              </a:solidFill>
              <a:cs typeface="Arial" panose="020B0604020202020204" pitchFamily="34" charset="0"/>
            </a:endParaRPr>
          </a:p>
        </p:txBody>
      </p:sp>
      <p:sp>
        <p:nvSpPr>
          <p:cNvPr id="135" name="TextBox 134"/>
          <p:cNvSpPr txBox="1"/>
          <p:nvPr/>
        </p:nvSpPr>
        <p:spPr>
          <a:xfrm>
            <a:off x="939800" y="4408488"/>
            <a:ext cx="385763" cy="109537"/>
          </a:xfrm>
          <a:prstGeom prst="rect">
            <a:avLst/>
          </a:prstGeom>
          <a:noFill/>
        </p:spPr>
        <p:txBody>
          <a:bodyPr wrap="none" lIns="0" tIns="0" rIns="0" bIns="0" anchor="ctr"/>
          <a:lstStyle/>
          <a:p>
            <a:pPr algn="ctr" defTabSz="449454" eaLnBrk="1" fontAlgn="auto" hangingPunct="1">
              <a:lnSpc>
                <a:spcPct val="75000"/>
              </a:lnSpc>
              <a:spcBef>
                <a:spcPts val="0"/>
              </a:spcBef>
              <a:spcAft>
                <a:spcPts val="0"/>
              </a:spcAft>
              <a:defRPr/>
            </a:pPr>
            <a:r>
              <a:rPr lang="en-US" sz="1000" kern="0" dirty="0">
                <a:solidFill>
                  <a:prstClr val="black"/>
                </a:solidFill>
                <a:cs typeface="Arial" panose="020B0604020202020204" pitchFamily="34" charset="0"/>
              </a:rPr>
              <a:t>Rapid Prototyping</a:t>
            </a:r>
          </a:p>
          <a:p>
            <a:pPr algn="ctr" defTabSz="449454" eaLnBrk="1" fontAlgn="auto" hangingPunct="1">
              <a:lnSpc>
                <a:spcPct val="75000"/>
              </a:lnSpc>
              <a:spcBef>
                <a:spcPts val="0"/>
              </a:spcBef>
              <a:spcAft>
                <a:spcPts val="0"/>
              </a:spcAft>
              <a:defRPr/>
            </a:pPr>
            <a:r>
              <a:rPr lang="en-US" sz="1000" kern="0" dirty="0">
                <a:solidFill>
                  <a:prstClr val="black"/>
                </a:solidFill>
                <a:cs typeface="Arial" panose="020B0604020202020204" pitchFamily="34" charset="0"/>
              </a:rPr>
              <a:t>Spiral  Decision</a:t>
            </a:r>
          </a:p>
        </p:txBody>
      </p:sp>
      <p:sp>
        <p:nvSpPr>
          <p:cNvPr id="136" name="5-Point Star 135"/>
          <p:cNvSpPr>
            <a:spLocks noChangeAspect="1"/>
          </p:cNvSpPr>
          <p:nvPr/>
        </p:nvSpPr>
        <p:spPr>
          <a:xfrm>
            <a:off x="2374900" y="4162425"/>
            <a:ext cx="165100" cy="161925"/>
          </a:xfrm>
          <a:prstGeom prst="star5">
            <a:avLst>
              <a:gd name="adj" fmla="val 19099"/>
              <a:gd name="hf" fmla="val 105146"/>
              <a:gd name="vf" fmla="val 110557"/>
            </a:avLst>
          </a:prstGeom>
          <a:solidFill>
            <a:srgbClr val="FFFF00"/>
          </a:solidFill>
          <a:ln w="9525" cap="flat" cmpd="sng" algn="ctr">
            <a:solidFill>
              <a:sysClr val="windowText" lastClr="000000"/>
            </a:solidFill>
            <a:prstDash val="solid"/>
          </a:ln>
          <a:effectLst/>
        </p:spPr>
        <p:txBody>
          <a:bodyPr lIns="45720" rIns="45720" anchor="ctr"/>
          <a:lstStyle/>
          <a:p>
            <a:pPr algn="ctr" defTabSz="449454" eaLnBrk="1" fontAlgn="auto" hangingPunct="1">
              <a:spcBef>
                <a:spcPts val="0"/>
              </a:spcBef>
              <a:spcAft>
                <a:spcPts val="0"/>
              </a:spcAft>
              <a:defRPr/>
            </a:pPr>
            <a:endParaRPr lang="en-US" sz="900" kern="0" dirty="0">
              <a:solidFill>
                <a:prstClr val="white"/>
              </a:solidFill>
              <a:cs typeface="Arial" panose="020B0604020202020204" pitchFamily="34" charset="0"/>
            </a:endParaRPr>
          </a:p>
        </p:txBody>
      </p:sp>
      <p:sp>
        <p:nvSpPr>
          <p:cNvPr id="137" name="TextBox 136"/>
          <p:cNvSpPr txBox="1"/>
          <p:nvPr/>
        </p:nvSpPr>
        <p:spPr>
          <a:xfrm>
            <a:off x="2243138" y="4408488"/>
            <a:ext cx="387350" cy="109537"/>
          </a:xfrm>
          <a:prstGeom prst="rect">
            <a:avLst/>
          </a:prstGeom>
          <a:noFill/>
        </p:spPr>
        <p:txBody>
          <a:bodyPr wrap="none" lIns="0" tIns="0" rIns="0" bIns="0" anchor="ctr"/>
          <a:lstStyle/>
          <a:p>
            <a:pPr algn="ctr" defTabSz="449454" eaLnBrk="1" fontAlgn="auto" hangingPunct="1">
              <a:lnSpc>
                <a:spcPct val="75000"/>
              </a:lnSpc>
              <a:spcBef>
                <a:spcPts val="0"/>
              </a:spcBef>
              <a:spcAft>
                <a:spcPts val="0"/>
              </a:spcAft>
              <a:defRPr/>
            </a:pPr>
            <a:r>
              <a:rPr lang="en-US" sz="1000" kern="0" dirty="0">
                <a:solidFill>
                  <a:prstClr val="black"/>
                </a:solidFill>
                <a:cs typeface="Arial" panose="020B0604020202020204" pitchFamily="34" charset="0"/>
              </a:rPr>
              <a:t>Development Spiral/</a:t>
            </a:r>
          </a:p>
          <a:p>
            <a:pPr algn="ctr" defTabSz="449454" eaLnBrk="1" fontAlgn="auto" hangingPunct="1">
              <a:lnSpc>
                <a:spcPct val="75000"/>
              </a:lnSpc>
              <a:spcBef>
                <a:spcPts val="0"/>
              </a:spcBef>
              <a:spcAft>
                <a:spcPts val="0"/>
              </a:spcAft>
              <a:defRPr/>
            </a:pPr>
            <a:r>
              <a:rPr lang="en-US" sz="1000" kern="0" dirty="0">
                <a:solidFill>
                  <a:prstClr val="black"/>
                </a:solidFill>
                <a:cs typeface="Arial" panose="020B0604020202020204" pitchFamily="34" charset="0"/>
              </a:rPr>
              <a:t>Production Decision</a:t>
            </a:r>
          </a:p>
        </p:txBody>
      </p:sp>
      <p:sp>
        <p:nvSpPr>
          <p:cNvPr id="138" name="TextBox 137"/>
          <p:cNvSpPr txBox="1"/>
          <p:nvPr/>
        </p:nvSpPr>
        <p:spPr>
          <a:xfrm>
            <a:off x="3632200" y="4408488"/>
            <a:ext cx="387350" cy="109537"/>
          </a:xfrm>
          <a:prstGeom prst="rect">
            <a:avLst/>
          </a:prstGeom>
          <a:noFill/>
        </p:spPr>
        <p:txBody>
          <a:bodyPr wrap="none" lIns="0" tIns="0" rIns="0" bIns="0" anchor="ctr"/>
          <a:lstStyle/>
          <a:p>
            <a:pPr algn="ctr" defTabSz="449454" eaLnBrk="1" fontAlgn="auto" hangingPunct="1">
              <a:lnSpc>
                <a:spcPct val="75000"/>
              </a:lnSpc>
              <a:spcBef>
                <a:spcPts val="0"/>
              </a:spcBef>
              <a:spcAft>
                <a:spcPts val="0"/>
              </a:spcAft>
              <a:defRPr/>
            </a:pPr>
            <a:r>
              <a:rPr lang="en-US" sz="1000" kern="0" dirty="0">
                <a:solidFill>
                  <a:prstClr val="black"/>
                </a:solidFill>
                <a:cs typeface="Arial" panose="020B0604020202020204" pitchFamily="34" charset="0"/>
              </a:rPr>
              <a:t>Production Decision</a:t>
            </a:r>
          </a:p>
        </p:txBody>
      </p:sp>
      <p:sp>
        <p:nvSpPr>
          <p:cNvPr id="139" name="5-Point Star 138"/>
          <p:cNvSpPr>
            <a:spLocks noChangeAspect="1"/>
          </p:cNvSpPr>
          <p:nvPr/>
        </p:nvSpPr>
        <p:spPr>
          <a:xfrm>
            <a:off x="3705225" y="4162425"/>
            <a:ext cx="165100" cy="161925"/>
          </a:xfrm>
          <a:prstGeom prst="star5">
            <a:avLst>
              <a:gd name="adj" fmla="val 19099"/>
              <a:gd name="hf" fmla="val 105146"/>
              <a:gd name="vf" fmla="val 110557"/>
            </a:avLst>
          </a:prstGeom>
          <a:solidFill>
            <a:srgbClr val="FFFF00"/>
          </a:solidFill>
          <a:ln w="9525" cap="flat" cmpd="sng" algn="ctr">
            <a:solidFill>
              <a:sysClr val="windowText" lastClr="000000"/>
            </a:solidFill>
            <a:prstDash val="solid"/>
          </a:ln>
          <a:effectLst/>
        </p:spPr>
        <p:txBody>
          <a:bodyPr lIns="45720" rIns="45720" anchor="ctr"/>
          <a:lstStyle/>
          <a:p>
            <a:pPr algn="ctr" defTabSz="449454" eaLnBrk="1" fontAlgn="auto" hangingPunct="1">
              <a:spcBef>
                <a:spcPts val="0"/>
              </a:spcBef>
              <a:spcAft>
                <a:spcPts val="0"/>
              </a:spcAft>
              <a:defRPr/>
            </a:pPr>
            <a:endParaRPr lang="en-US" sz="900" kern="0" dirty="0">
              <a:solidFill>
                <a:prstClr val="white"/>
              </a:solidFill>
              <a:cs typeface="Arial" panose="020B0604020202020204" pitchFamily="34" charset="0"/>
            </a:endParaRPr>
          </a:p>
        </p:txBody>
      </p:sp>
      <p:sp>
        <p:nvSpPr>
          <p:cNvPr id="140" name="Diamond 139"/>
          <p:cNvSpPr>
            <a:spLocks noChangeAspect="1"/>
          </p:cNvSpPr>
          <p:nvPr/>
        </p:nvSpPr>
        <p:spPr>
          <a:xfrm>
            <a:off x="1481138" y="2132013"/>
            <a:ext cx="207962" cy="209550"/>
          </a:xfrm>
          <a:prstGeom prst="diamond">
            <a:avLst/>
          </a:prstGeom>
          <a:solidFill>
            <a:srgbClr val="F79646"/>
          </a:solidFill>
          <a:ln w="9525" cap="flat" cmpd="sng" algn="ctr">
            <a:solidFill>
              <a:sysClr val="windowText" lastClr="000000"/>
            </a:solidFill>
            <a:prstDash val="solid"/>
          </a:ln>
          <a:effectLst/>
        </p:spPr>
        <p:txBody>
          <a:bodyPr tIns="0" anchor="ctr"/>
          <a:lstStyle/>
          <a:p>
            <a:pPr algn="ctr" defTabSz="449454" eaLnBrk="1" fontAlgn="auto" hangingPunct="1">
              <a:spcBef>
                <a:spcPts val="0"/>
              </a:spcBef>
              <a:spcAft>
                <a:spcPts val="0"/>
              </a:spcAft>
              <a:defRPr/>
            </a:pPr>
            <a:endParaRPr lang="en-US" sz="900" kern="0" dirty="0">
              <a:solidFill>
                <a:prstClr val="white"/>
              </a:solidFill>
              <a:cs typeface="Arial" panose="020B0604020202020204" pitchFamily="34" charset="0"/>
            </a:endParaRPr>
          </a:p>
        </p:txBody>
      </p:sp>
      <p:sp>
        <p:nvSpPr>
          <p:cNvPr id="71" name="Title 1"/>
          <p:cNvSpPr txBox="1">
            <a:spLocks/>
          </p:cNvSpPr>
          <p:nvPr/>
        </p:nvSpPr>
        <p:spPr>
          <a:xfrm>
            <a:off x="1958975" y="0"/>
            <a:ext cx="6848475" cy="1219200"/>
          </a:xfrm>
          <a:prstGeom prst="rect">
            <a:avLst/>
          </a:prstGeom>
        </p:spPr>
        <p:txBody>
          <a:bodyPr anchor="b"/>
          <a:lst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a:lstStyle>
          <a:p>
            <a:pPr>
              <a:defRPr/>
            </a:pPr>
            <a:r>
              <a:rPr lang="en-US" kern="0" dirty="0"/>
              <a:t>Traditional vs MTA </a:t>
            </a:r>
          </a:p>
          <a:p>
            <a:pPr>
              <a:defRPr/>
            </a:pPr>
            <a:r>
              <a:rPr lang="en-US" sz="2000" kern="0" dirty="0"/>
              <a:t>Schedule Benefit</a:t>
            </a:r>
          </a:p>
        </p:txBody>
      </p:sp>
      <p:grpSp>
        <p:nvGrpSpPr>
          <p:cNvPr id="46552" name="Group 5"/>
          <p:cNvGrpSpPr>
            <a:grpSpLocks/>
          </p:cNvGrpSpPr>
          <p:nvPr/>
        </p:nvGrpSpPr>
        <p:grpSpPr bwMode="auto">
          <a:xfrm>
            <a:off x="1404938" y="2811463"/>
            <a:ext cx="2062162" cy="466725"/>
            <a:chOff x="1404899" y="2588084"/>
            <a:chExt cx="2062874" cy="466526"/>
          </a:xfrm>
        </p:grpSpPr>
        <p:sp>
          <p:nvSpPr>
            <p:cNvPr id="126" name="Rectangle 125"/>
            <p:cNvSpPr/>
            <p:nvPr/>
          </p:nvSpPr>
          <p:spPr>
            <a:xfrm>
              <a:off x="1490654" y="2843562"/>
              <a:ext cx="1497529" cy="209461"/>
            </a:xfrm>
            <a:prstGeom prst="rect">
              <a:avLst/>
            </a:prstGeom>
            <a:solidFill>
              <a:schemeClr val="accent6">
                <a:lumMod val="60000"/>
                <a:lumOff val="40000"/>
              </a:schemeClr>
            </a:solidFill>
            <a:ln w="9525" cap="flat" cmpd="sng" algn="ctr">
              <a:solidFill>
                <a:sysClr val="windowText" lastClr="000000"/>
              </a:solidFill>
              <a:prstDash val="solid"/>
            </a:ln>
            <a:effectLst/>
          </p:spPr>
          <p:txBody>
            <a:bodyPr wrap="none" tIns="0" rIns="0" bIns="0" anchor="ctr"/>
            <a:lstStyle/>
            <a:p>
              <a:pPr marL="55563" algn="r" defTabSz="449454" eaLnBrk="1" fontAlgn="auto" hangingPunct="1">
                <a:spcBef>
                  <a:spcPts val="0"/>
                </a:spcBef>
                <a:spcAft>
                  <a:spcPts val="0"/>
                </a:spcAft>
                <a:defRPr/>
              </a:pPr>
              <a:r>
                <a:rPr lang="en-US" sz="1000" kern="0" dirty="0">
                  <a:solidFill>
                    <a:srgbClr val="FFFFFF"/>
                  </a:solidFill>
                  <a:cs typeface="Arial" panose="020B0604020202020204" pitchFamily="34" charset="0"/>
                </a:rPr>
                <a:t>Rapid Prototyping Spiral</a:t>
              </a:r>
            </a:p>
          </p:txBody>
        </p:sp>
        <p:sp>
          <p:nvSpPr>
            <p:cNvPr id="127" name="TextBox 126"/>
            <p:cNvSpPr txBox="1"/>
            <p:nvPr/>
          </p:nvSpPr>
          <p:spPr>
            <a:xfrm>
              <a:off x="1490654" y="2588084"/>
              <a:ext cx="397012" cy="123772"/>
            </a:xfrm>
            <a:prstGeom prst="rect">
              <a:avLst/>
            </a:prstGeom>
            <a:noFill/>
          </p:spPr>
          <p:txBody>
            <a:bodyPr lIns="0" tIns="0" rIns="0" bIns="0">
              <a:spAutoFit/>
            </a:bodyPr>
            <a:lstStyle/>
            <a:p>
              <a:pPr algn="ctr" defTabSz="449454" eaLnBrk="1" fontAlgn="auto" hangingPunct="1">
                <a:spcBef>
                  <a:spcPts val="0"/>
                </a:spcBef>
                <a:spcAft>
                  <a:spcPts val="0"/>
                </a:spcAft>
                <a:defRPr/>
              </a:pPr>
              <a:r>
                <a:rPr lang="en-US" sz="800" kern="0" dirty="0">
                  <a:solidFill>
                    <a:prstClr val="black"/>
                  </a:solidFill>
                  <a:cs typeface="Arial" panose="020B0604020202020204" pitchFamily="34" charset="0"/>
                </a:rPr>
                <a:t>PDR</a:t>
              </a:r>
            </a:p>
          </p:txBody>
        </p:sp>
        <p:sp>
          <p:nvSpPr>
            <p:cNvPr id="128" name="TextBox 127"/>
            <p:cNvSpPr txBox="1"/>
            <p:nvPr/>
          </p:nvSpPr>
          <p:spPr>
            <a:xfrm>
              <a:off x="1843200" y="2588084"/>
              <a:ext cx="397012" cy="123772"/>
            </a:xfrm>
            <a:prstGeom prst="rect">
              <a:avLst/>
            </a:prstGeom>
            <a:noFill/>
          </p:spPr>
          <p:txBody>
            <a:bodyPr lIns="0" tIns="0" rIns="0" bIns="0">
              <a:spAutoFit/>
            </a:bodyPr>
            <a:lstStyle/>
            <a:p>
              <a:pPr algn="ctr" defTabSz="449454" eaLnBrk="1" fontAlgn="auto" hangingPunct="1">
                <a:spcBef>
                  <a:spcPts val="0"/>
                </a:spcBef>
                <a:spcAft>
                  <a:spcPts val="0"/>
                </a:spcAft>
                <a:defRPr/>
              </a:pPr>
              <a:r>
                <a:rPr lang="en-US" sz="800" kern="0" dirty="0">
                  <a:solidFill>
                    <a:prstClr val="black"/>
                  </a:solidFill>
                  <a:cs typeface="Arial" panose="020B0604020202020204" pitchFamily="34" charset="0"/>
                </a:rPr>
                <a:t>CDR</a:t>
              </a:r>
            </a:p>
          </p:txBody>
        </p:sp>
        <p:sp>
          <p:nvSpPr>
            <p:cNvPr id="129" name="Isosceles Triangle 128"/>
            <p:cNvSpPr>
              <a:spLocks noChangeAspect="1"/>
            </p:cNvSpPr>
            <p:nvPr/>
          </p:nvSpPr>
          <p:spPr>
            <a:xfrm>
              <a:off x="1746329" y="2716616"/>
              <a:ext cx="165157" cy="128533"/>
            </a:xfrm>
            <a:prstGeom prst="triangle">
              <a:avLst/>
            </a:prstGeom>
            <a:solidFill>
              <a:schemeClr val="accent6">
                <a:lumMod val="60000"/>
                <a:lumOff val="40000"/>
              </a:schemeClr>
            </a:solidFill>
            <a:ln w="9525" cap="flat" cmpd="sng" algn="ctr">
              <a:solidFill>
                <a:sysClr val="windowText" lastClr="000000"/>
              </a:solidFill>
              <a:prstDash val="solid"/>
            </a:ln>
            <a:effectLst/>
          </p:spPr>
          <p:txBody>
            <a:bodyPr anchor="ctr"/>
            <a:lstStyle/>
            <a:p>
              <a:pPr algn="ctr" defTabSz="449454" eaLnBrk="1" fontAlgn="auto" hangingPunct="1">
                <a:spcBef>
                  <a:spcPts val="0"/>
                </a:spcBef>
                <a:spcAft>
                  <a:spcPts val="0"/>
                </a:spcAft>
                <a:defRPr/>
              </a:pPr>
              <a:endParaRPr lang="en-US" sz="900" kern="0" dirty="0">
                <a:solidFill>
                  <a:prstClr val="white"/>
                </a:solidFill>
                <a:cs typeface="Arial" panose="020B0604020202020204" pitchFamily="34" charset="0"/>
              </a:endParaRPr>
            </a:p>
          </p:txBody>
        </p:sp>
        <p:sp>
          <p:nvSpPr>
            <p:cNvPr id="133" name="Isosceles Triangle 132"/>
            <p:cNvSpPr>
              <a:spLocks noChangeAspect="1"/>
            </p:cNvSpPr>
            <p:nvPr/>
          </p:nvSpPr>
          <p:spPr>
            <a:xfrm>
              <a:off x="3231154" y="2716616"/>
              <a:ext cx="165157" cy="126946"/>
            </a:xfrm>
            <a:prstGeom prst="triangle">
              <a:avLst/>
            </a:prstGeom>
            <a:solidFill>
              <a:schemeClr val="accent6">
                <a:lumMod val="60000"/>
                <a:lumOff val="40000"/>
              </a:schemeClr>
            </a:solidFill>
            <a:ln w="9525" cap="flat" cmpd="sng" algn="ctr">
              <a:solidFill>
                <a:sysClr val="windowText" lastClr="000000"/>
              </a:solidFill>
              <a:prstDash val="solid"/>
            </a:ln>
            <a:effectLst/>
          </p:spPr>
          <p:txBody>
            <a:bodyPr anchor="ctr"/>
            <a:lstStyle/>
            <a:p>
              <a:pPr algn="ctr" defTabSz="449454" eaLnBrk="1" fontAlgn="auto" hangingPunct="1">
                <a:spcBef>
                  <a:spcPts val="0"/>
                </a:spcBef>
                <a:spcAft>
                  <a:spcPts val="0"/>
                </a:spcAft>
                <a:defRPr/>
              </a:pPr>
              <a:endParaRPr lang="en-US" sz="900" kern="0" dirty="0">
                <a:solidFill>
                  <a:prstClr val="white"/>
                </a:solidFill>
                <a:cs typeface="Arial" panose="020B0604020202020204" pitchFamily="34" charset="0"/>
              </a:endParaRPr>
            </a:p>
          </p:txBody>
        </p:sp>
        <p:sp>
          <p:nvSpPr>
            <p:cNvPr id="134" name="Isosceles Triangle 133"/>
            <p:cNvSpPr>
              <a:spLocks noChangeAspect="1"/>
            </p:cNvSpPr>
            <p:nvPr/>
          </p:nvSpPr>
          <p:spPr>
            <a:xfrm>
              <a:off x="3302616" y="2713443"/>
              <a:ext cx="165157" cy="128533"/>
            </a:xfrm>
            <a:prstGeom prst="triangle">
              <a:avLst/>
            </a:prstGeom>
            <a:solidFill>
              <a:schemeClr val="accent6">
                <a:lumMod val="60000"/>
                <a:lumOff val="40000"/>
              </a:schemeClr>
            </a:solidFill>
            <a:ln w="9525" cap="flat" cmpd="sng" algn="ctr">
              <a:solidFill>
                <a:sysClr val="windowText" lastClr="000000"/>
              </a:solidFill>
              <a:prstDash val="solid"/>
            </a:ln>
            <a:effectLst/>
          </p:spPr>
          <p:txBody>
            <a:bodyPr anchor="ctr"/>
            <a:lstStyle/>
            <a:p>
              <a:pPr algn="ctr" defTabSz="449454" eaLnBrk="1" fontAlgn="auto" hangingPunct="1">
                <a:spcBef>
                  <a:spcPts val="0"/>
                </a:spcBef>
                <a:spcAft>
                  <a:spcPts val="0"/>
                </a:spcAft>
                <a:defRPr/>
              </a:pPr>
              <a:endParaRPr lang="en-US" sz="900" kern="0" dirty="0">
                <a:solidFill>
                  <a:prstClr val="white"/>
                </a:solidFill>
                <a:cs typeface="Arial" panose="020B0604020202020204" pitchFamily="34" charset="0"/>
              </a:endParaRPr>
            </a:p>
          </p:txBody>
        </p:sp>
        <p:sp>
          <p:nvSpPr>
            <p:cNvPr id="73" name="Rectangle 72"/>
            <p:cNvSpPr/>
            <p:nvPr/>
          </p:nvSpPr>
          <p:spPr>
            <a:xfrm>
              <a:off x="2988182" y="2841976"/>
              <a:ext cx="425597" cy="209461"/>
            </a:xfrm>
            <a:prstGeom prst="rect">
              <a:avLst/>
            </a:prstGeom>
            <a:solidFill>
              <a:schemeClr val="accent6">
                <a:lumMod val="60000"/>
                <a:lumOff val="40000"/>
              </a:schemeClr>
            </a:solidFill>
            <a:ln w="9525" cap="flat" cmpd="sng" algn="ctr">
              <a:solidFill>
                <a:sysClr val="windowText" lastClr="000000"/>
              </a:solidFill>
              <a:prstDash val="solid"/>
            </a:ln>
            <a:effectLst/>
          </p:spPr>
          <p:txBody>
            <a:bodyPr wrap="none" tIns="0" bIns="0" anchor="ctr"/>
            <a:lstStyle/>
            <a:p>
              <a:pPr algn="ctr" defTabSz="449454" eaLnBrk="1" fontAlgn="auto" hangingPunct="1">
                <a:spcBef>
                  <a:spcPts val="0"/>
                </a:spcBef>
                <a:spcAft>
                  <a:spcPts val="0"/>
                </a:spcAft>
                <a:defRPr/>
              </a:pPr>
              <a:r>
                <a:rPr lang="en-US" sz="1000" kern="0" dirty="0">
                  <a:solidFill>
                    <a:srgbClr val="FFFFFF"/>
                  </a:solidFill>
                  <a:cs typeface="Arial" panose="020B0604020202020204" pitchFamily="34" charset="0"/>
                </a:rPr>
                <a:t>SVI&amp;T</a:t>
              </a:r>
            </a:p>
          </p:txBody>
        </p:sp>
        <p:sp>
          <p:nvSpPr>
            <p:cNvPr id="75" name="Diamond 74"/>
            <p:cNvSpPr>
              <a:spLocks noChangeAspect="1"/>
            </p:cNvSpPr>
            <p:nvPr/>
          </p:nvSpPr>
          <p:spPr>
            <a:xfrm>
              <a:off x="1404899" y="2845149"/>
              <a:ext cx="209622" cy="209461"/>
            </a:xfrm>
            <a:prstGeom prst="diamond">
              <a:avLst/>
            </a:prstGeom>
            <a:solidFill>
              <a:srgbClr val="F79646"/>
            </a:solidFill>
            <a:ln w="9525" cap="flat" cmpd="sng" algn="ctr">
              <a:solidFill>
                <a:sysClr val="windowText" lastClr="000000"/>
              </a:solidFill>
              <a:prstDash val="solid"/>
            </a:ln>
            <a:effectLst/>
          </p:spPr>
          <p:txBody>
            <a:bodyPr tIns="0" anchor="ctr"/>
            <a:lstStyle/>
            <a:p>
              <a:pPr algn="ctr" defTabSz="449454" eaLnBrk="1" fontAlgn="auto" hangingPunct="1">
                <a:spcBef>
                  <a:spcPts val="0"/>
                </a:spcBef>
                <a:spcAft>
                  <a:spcPts val="0"/>
                </a:spcAft>
                <a:defRPr/>
              </a:pPr>
              <a:endParaRPr lang="en-US" sz="900" kern="0" dirty="0">
                <a:solidFill>
                  <a:prstClr val="white"/>
                </a:solidFill>
                <a:cs typeface="Arial" panose="020B0604020202020204" pitchFamily="34" charset="0"/>
              </a:endParaRPr>
            </a:p>
          </p:txBody>
        </p:sp>
      </p:grpSp>
      <p:grpSp>
        <p:nvGrpSpPr>
          <p:cNvPr id="46553" name="Group 3"/>
          <p:cNvGrpSpPr>
            <a:grpSpLocks/>
          </p:cNvGrpSpPr>
          <p:nvPr/>
        </p:nvGrpSpPr>
        <p:grpSpPr bwMode="auto">
          <a:xfrm>
            <a:off x="2459038" y="3306763"/>
            <a:ext cx="2114550" cy="473075"/>
            <a:chOff x="2459453" y="3046657"/>
            <a:chExt cx="2114231" cy="472304"/>
          </a:xfrm>
        </p:grpSpPr>
        <p:sp>
          <p:nvSpPr>
            <p:cNvPr id="112" name="Rectangle 111"/>
            <p:cNvSpPr/>
            <p:nvPr/>
          </p:nvSpPr>
          <p:spPr>
            <a:xfrm>
              <a:off x="2565799" y="3308167"/>
              <a:ext cx="1463454" cy="210794"/>
            </a:xfrm>
            <a:prstGeom prst="rect">
              <a:avLst/>
            </a:prstGeom>
            <a:solidFill>
              <a:srgbClr val="5656D6"/>
            </a:solidFill>
            <a:ln w="9525" cap="flat" cmpd="sng" algn="ctr">
              <a:solidFill>
                <a:sysClr val="windowText" lastClr="000000"/>
              </a:solidFill>
              <a:prstDash val="solid"/>
            </a:ln>
            <a:effectLst/>
          </p:spPr>
          <p:txBody>
            <a:bodyPr wrap="none" tIns="0" bIns="0" anchor="ctr"/>
            <a:lstStyle/>
            <a:p>
              <a:pPr algn="ctr" defTabSz="449454" eaLnBrk="1" fontAlgn="auto" hangingPunct="1">
                <a:spcBef>
                  <a:spcPts val="0"/>
                </a:spcBef>
                <a:spcAft>
                  <a:spcPts val="0"/>
                </a:spcAft>
                <a:defRPr/>
              </a:pPr>
              <a:r>
                <a:rPr lang="en-US" sz="1000" kern="0" dirty="0">
                  <a:solidFill>
                    <a:srgbClr val="FFFFFF"/>
                  </a:solidFill>
                  <a:cs typeface="Arial" panose="020B0604020202020204" pitchFamily="34" charset="0"/>
                </a:rPr>
                <a:t>Development Spiral</a:t>
              </a:r>
            </a:p>
          </p:txBody>
        </p:sp>
        <p:sp>
          <p:nvSpPr>
            <p:cNvPr id="113" name="TextBox 112"/>
            <p:cNvSpPr txBox="1"/>
            <p:nvPr/>
          </p:nvSpPr>
          <p:spPr>
            <a:xfrm>
              <a:off x="2775317" y="3046657"/>
              <a:ext cx="431735" cy="123623"/>
            </a:xfrm>
            <a:prstGeom prst="rect">
              <a:avLst/>
            </a:prstGeom>
            <a:noFill/>
          </p:spPr>
          <p:txBody>
            <a:bodyPr lIns="0" tIns="0" rIns="0" bIns="0">
              <a:spAutoFit/>
            </a:bodyPr>
            <a:lstStyle/>
            <a:p>
              <a:pPr algn="ctr" defTabSz="449454" eaLnBrk="1" fontAlgn="auto" hangingPunct="1">
                <a:spcBef>
                  <a:spcPts val="0"/>
                </a:spcBef>
                <a:spcAft>
                  <a:spcPts val="0"/>
                </a:spcAft>
                <a:defRPr/>
              </a:pPr>
              <a:r>
                <a:rPr lang="en-US" sz="800" kern="0" dirty="0">
                  <a:solidFill>
                    <a:prstClr val="black"/>
                  </a:solidFill>
                  <a:cs typeface="Arial" panose="020B0604020202020204" pitchFamily="34" charset="0"/>
                </a:rPr>
                <a:t>PDR</a:t>
              </a:r>
            </a:p>
          </p:txBody>
        </p:sp>
        <p:sp>
          <p:nvSpPr>
            <p:cNvPr id="114" name="TextBox 113"/>
            <p:cNvSpPr txBox="1"/>
            <p:nvPr/>
          </p:nvSpPr>
          <p:spPr>
            <a:xfrm>
              <a:off x="3119753" y="3048241"/>
              <a:ext cx="430147" cy="122039"/>
            </a:xfrm>
            <a:prstGeom prst="rect">
              <a:avLst/>
            </a:prstGeom>
            <a:noFill/>
          </p:spPr>
          <p:txBody>
            <a:bodyPr lIns="0" tIns="0" rIns="0" bIns="0">
              <a:spAutoFit/>
            </a:bodyPr>
            <a:lstStyle/>
            <a:p>
              <a:pPr algn="ctr" defTabSz="449454" eaLnBrk="1" fontAlgn="auto" hangingPunct="1">
                <a:spcBef>
                  <a:spcPts val="0"/>
                </a:spcBef>
                <a:spcAft>
                  <a:spcPts val="0"/>
                </a:spcAft>
                <a:defRPr/>
              </a:pPr>
              <a:r>
                <a:rPr lang="en-US" sz="800" kern="0" dirty="0">
                  <a:solidFill>
                    <a:prstClr val="black"/>
                  </a:solidFill>
                  <a:cs typeface="Arial" panose="020B0604020202020204" pitchFamily="34" charset="0"/>
                </a:rPr>
                <a:t>CDR</a:t>
              </a:r>
            </a:p>
          </p:txBody>
        </p:sp>
        <p:sp>
          <p:nvSpPr>
            <p:cNvPr id="115" name="Isosceles Triangle 114"/>
            <p:cNvSpPr>
              <a:spLocks noChangeAspect="1"/>
            </p:cNvSpPr>
            <p:nvPr/>
          </p:nvSpPr>
          <p:spPr>
            <a:xfrm>
              <a:off x="2948329" y="3181374"/>
              <a:ext cx="177773" cy="126793"/>
            </a:xfrm>
            <a:prstGeom prst="triangle">
              <a:avLst/>
            </a:prstGeom>
            <a:solidFill>
              <a:schemeClr val="accent6">
                <a:lumMod val="60000"/>
                <a:lumOff val="40000"/>
              </a:schemeClr>
            </a:solidFill>
            <a:ln w="9525" cap="flat" cmpd="sng" algn="ctr">
              <a:solidFill>
                <a:sysClr val="windowText" lastClr="000000"/>
              </a:solidFill>
              <a:prstDash val="solid"/>
            </a:ln>
            <a:effectLst/>
          </p:spPr>
          <p:txBody>
            <a:bodyPr anchor="ctr"/>
            <a:lstStyle/>
            <a:p>
              <a:pPr algn="ctr" defTabSz="449454" eaLnBrk="1" fontAlgn="auto" hangingPunct="1">
                <a:spcBef>
                  <a:spcPts val="0"/>
                </a:spcBef>
                <a:spcAft>
                  <a:spcPts val="0"/>
                </a:spcAft>
                <a:defRPr/>
              </a:pPr>
              <a:endParaRPr lang="en-US" sz="1000" kern="0" dirty="0">
                <a:solidFill>
                  <a:prstClr val="white"/>
                </a:solidFill>
                <a:cs typeface="Arial" panose="020B0604020202020204" pitchFamily="34" charset="0"/>
              </a:endParaRPr>
            </a:p>
          </p:txBody>
        </p:sp>
        <p:sp>
          <p:nvSpPr>
            <p:cNvPr id="116" name="Isosceles Triangle 115"/>
            <p:cNvSpPr>
              <a:spLocks noChangeAspect="1"/>
            </p:cNvSpPr>
            <p:nvPr/>
          </p:nvSpPr>
          <p:spPr>
            <a:xfrm>
              <a:off x="3219750" y="3181374"/>
              <a:ext cx="177773" cy="126793"/>
            </a:xfrm>
            <a:prstGeom prst="triangle">
              <a:avLst/>
            </a:prstGeom>
            <a:solidFill>
              <a:schemeClr val="accent6">
                <a:lumMod val="60000"/>
                <a:lumOff val="40000"/>
              </a:schemeClr>
            </a:solidFill>
            <a:ln w="9525" cap="flat" cmpd="sng" algn="ctr">
              <a:solidFill>
                <a:sysClr val="windowText" lastClr="000000"/>
              </a:solidFill>
              <a:prstDash val="solid"/>
            </a:ln>
            <a:effectLst/>
          </p:spPr>
          <p:txBody>
            <a:bodyPr anchor="ctr"/>
            <a:lstStyle/>
            <a:p>
              <a:pPr algn="ctr" defTabSz="449454" eaLnBrk="1" fontAlgn="auto" hangingPunct="1">
                <a:spcBef>
                  <a:spcPts val="0"/>
                </a:spcBef>
                <a:spcAft>
                  <a:spcPts val="0"/>
                </a:spcAft>
                <a:defRPr/>
              </a:pPr>
              <a:endParaRPr lang="en-US" sz="1000" kern="0" dirty="0">
                <a:solidFill>
                  <a:prstClr val="white"/>
                </a:solidFill>
                <a:cs typeface="Arial" panose="020B0604020202020204" pitchFamily="34" charset="0"/>
              </a:endParaRPr>
            </a:p>
          </p:txBody>
        </p:sp>
        <p:sp>
          <p:nvSpPr>
            <p:cNvPr id="117" name="Isosceles Triangle 116"/>
            <p:cNvSpPr>
              <a:spLocks noChangeAspect="1"/>
            </p:cNvSpPr>
            <p:nvPr/>
          </p:nvSpPr>
          <p:spPr>
            <a:xfrm>
              <a:off x="4313373" y="3179790"/>
              <a:ext cx="177773" cy="126793"/>
            </a:xfrm>
            <a:prstGeom prst="triangle">
              <a:avLst/>
            </a:prstGeom>
            <a:solidFill>
              <a:schemeClr val="accent6">
                <a:lumMod val="60000"/>
                <a:lumOff val="40000"/>
              </a:schemeClr>
            </a:solidFill>
            <a:ln w="9525" cap="flat" cmpd="sng" algn="ctr">
              <a:solidFill>
                <a:sysClr val="windowText" lastClr="000000"/>
              </a:solidFill>
              <a:prstDash val="solid"/>
            </a:ln>
            <a:effectLst/>
          </p:spPr>
          <p:txBody>
            <a:bodyPr anchor="ctr"/>
            <a:lstStyle/>
            <a:p>
              <a:pPr algn="ctr" defTabSz="449454" eaLnBrk="1" fontAlgn="auto" hangingPunct="1">
                <a:spcBef>
                  <a:spcPts val="0"/>
                </a:spcBef>
                <a:spcAft>
                  <a:spcPts val="0"/>
                </a:spcAft>
                <a:defRPr/>
              </a:pPr>
              <a:endParaRPr lang="en-US" sz="1000" kern="0" dirty="0">
                <a:solidFill>
                  <a:prstClr val="white"/>
                </a:solidFill>
                <a:cs typeface="Arial" panose="020B0604020202020204" pitchFamily="34" charset="0"/>
              </a:endParaRPr>
            </a:p>
          </p:txBody>
        </p:sp>
        <p:sp>
          <p:nvSpPr>
            <p:cNvPr id="118" name="Isosceles Triangle 117"/>
            <p:cNvSpPr>
              <a:spLocks noChangeAspect="1"/>
            </p:cNvSpPr>
            <p:nvPr/>
          </p:nvSpPr>
          <p:spPr>
            <a:xfrm>
              <a:off x="4395911" y="3179790"/>
              <a:ext cx="177773" cy="126793"/>
            </a:xfrm>
            <a:prstGeom prst="triangle">
              <a:avLst/>
            </a:prstGeom>
            <a:solidFill>
              <a:schemeClr val="accent6">
                <a:lumMod val="60000"/>
                <a:lumOff val="40000"/>
              </a:schemeClr>
            </a:solidFill>
            <a:ln w="9525" cap="flat" cmpd="sng" algn="ctr">
              <a:solidFill>
                <a:sysClr val="windowText" lastClr="000000"/>
              </a:solidFill>
              <a:prstDash val="solid"/>
            </a:ln>
            <a:effectLst/>
          </p:spPr>
          <p:txBody>
            <a:bodyPr anchor="ctr"/>
            <a:lstStyle/>
            <a:p>
              <a:pPr algn="ctr" defTabSz="449454" eaLnBrk="1" fontAlgn="auto" hangingPunct="1">
                <a:spcBef>
                  <a:spcPts val="0"/>
                </a:spcBef>
                <a:spcAft>
                  <a:spcPts val="0"/>
                </a:spcAft>
                <a:defRPr/>
              </a:pPr>
              <a:endParaRPr lang="en-US" sz="1000" kern="0" dirty="0">
                <a:solidFill>
                  <a:prstClr val="white"/>
                </a:solidFill>
                <a:cs typeface="Arial" panose="020B0604020202020204" pitchFamily="34" charset="0"/>
              </a:endParaRPr>
            </a:p>
          </p:txBody>
        </p:sp>
        <p:sp>
          <p:nvSpPr>
            <p:cNvPr id="141" name="Diamond 140"/>
            <p:cNvSpPr>
              <a:spLocks noChangeAspect="1"/>
            </p:cNvSpPr>
            <p:nvPr/>
          </p:nvSpPr>
          <p:spPr>
            <a:xfrm>
              <a:off x="2459453" y="3309753"/>
              <a:ext cx="209518" cy="209208"/>
            </a:xfrm>
            <a:prstGeom prst="diamond">
              <a:avLst/>
            </a:prstGeom>
            <a:solidFill>
              <a:srgbClr val="F79646"/>
            </a:solidFill>
            <a:ln w="9525" cap="flat" cmpd="sng" algn="ctr">
              <a:solidFill>
                <a:sysClr val="windowText" lastClr="000000"/>
              </a:solidFill>
              <a:prstDash val="solid"/>
            </a:ln>
            <a:effectLst/>
          </p:spPr>
          <p:txBody>
            <a:bodyPr tIns="0" anchor="ctr"/>
            <a:lstStyle/>
            <a:p>
              <a:pPr algn="ctr" defTabSz="449454" eaLnBrk="1" fontAlgn="auto" hangingPunct="1">
                <a:spcBef>
                  <a:spcPts val="0"/>
                </a:spcBef>
                <a:spcAft>
                  <a:spcPts val="0"/>
                </a:spcAft>
                <a:defRPr/>
              </a:pPr>
              <a:endParaRPr lang="en-US" sz="900" kern="0" dirty="0">
                <a:solidFill>
                  <a:prstClr val="white"/>
                </a:solidFill>
                <a:cs typeface="Arial" panose="020B0604020202020204" pitchFamily="34" charset="0"/>
              </a:endParaRPr>
            </a:p>
          </p:txBody>
        </p:sp>
        <p:sp>
          <p:nvSpPr>
            <p:cNvPr id="77" name="Rectangle 76"/>
            <p:cNvSpPr/>
            <p:nvPr/>
          </p:nvSpPr>
          <p:spPr>
            <a:xfrm>
              <a:off x="4030841" y="3308167"/>
              <a:ext cx="425386" cy="210794"/>
            </a:xfrm>
            <a:prstGeom prst="rect">
              <a:avLst/>
            </a:prstGeom>
            <a:solidFill>
              <a:srgbClr val="5656D6"/>
            </a:solidFill>
            <a:ln w="9525" cap="flat" cmpd="sng" algn="ctr">
              <a:solidFill>
                <a:sysClr val="windowText" lastClr="000000"/>
              </a:solidFill>
              <a:prstDash val="solid"/>
            </a:ln>
            <a:effectLst/>
          </p:spPr>
          <p:txBody>
            <a:bodyPr wrap="none" tIns="0" bIns="0" anchor="ctr"/>
            <a:lstStyle/>
            <a:p>
              <a:pPr algn="ctr" defTabSz="449454" eaLnBrk="1" fontAlgn="auto" hangingPunct="1">
                <a:spcBef>
                  <a:spcPts val="0"/>
                </a:spcBef>
                <a:spcAft>
                  <a:spcPts val="0"/>
                </a:spcAft>
                <a:defRPr/>
              </a:pPr>
              <a:r>
                <a:rPr lang="en-US" sz="1000" kern="0" dirty="0">
                  <a:solidFill>
                    <a:srgbClr val="FFFFFF"/>
                  </a:solidFill>
                  <a:cs typeface="Arial" panose="020B0604020202020204" pitchFamily="34" charset="0"/>
                </a:rPr>
                <a:t>SVI&amp;T</a:t>
              </a:r>
            </a:p>
          </p:txBody>
        </p:sp>
      </p:grpSp>
      <p:sp>
        <p:nvSpPr>
          <p:cNvPr id="120" name="Rectangle 119"/>
          <p:cNvSpPr/>
          <p:nvPr/>
        </p:nvSpPr>
        <p:spPr>
          <a:xfrm>
            <a:off x="4048125" y="3973513"/>
            <a:ext cx="4019550" cy="203200"/>
          </a:xfrm>
          <a:prstGeom prst="rect">
            <a:avLst/>
          </a:prstGeom>
          <a:solidFill>
            <a:schemeClr val="accent6">
              <a:lumMod val="50000"/>
            </a:schemeClr>
          </a:solidFill>
          <a:ln w="9525" cap="flat" cmpd="sng" algn="ctr">
            <a:solidFill>
              <a:sysClr val="windowText" lastClr="000000"/>
            </a:solidFill>
            <a:prstDash val="solid"/>
          </a:ln>
          <a:effectLst/>
        </p:spPr>
        <p:txBody>
          <a:bodyPr wrap="none" tIns="0" bIns="0" anchor="ctr"/>
          <a:lstStyle/>
          <a:p>
            <a:pPr algn="ctr" defTabSz="449454" eaLnBrk="1" fontAlgn="auto" hangingPunct="1">
              <a:spcBef>
                <a:spcPts val="0"/>
              </a:spcBef>
              <a:spcAft>
                <a:spcPts val="0"/>
              </a:spcAft>
              <a:defRPr/>
            </a:pPr>
            <a:r>
              <a:rPr lang="en-US" sz="1000" kern="0" dirty="0">
                <a:solidFill>
                  <a:srgbClr val="FFFFFF"/>
                </a:solidFill>
                <a:cs typeface="Arial" panose="020B0604020202020204" pitchFamily="34" charset="0"/>
              </a:rPr>
              <a:t>Production/Fielding</a:t>
            </a:r>
          </a:p>
        </p:txBody>
      </p:sp>
      <p:sp>
        <p:nvSpPr>
          <p:cNvPr id="121" name="Isosceles Triangle 120"/>
          <p:cNvSpPr>
            <a:spLocks noChangeAspect="1"/>
          </p:cNvSpPr>
          <p:nvPr/>
        </p:nvSpPr>
        <p:spPr>
          <a:xfrm>
            <a:off x="4278313" y="3844925"/>
            <a:ext cx="177800" cy="127000"/>
          </a:xfrm>
          <a:prstGeom prst="triangle">
            <a:avLst/>
          </a:prstGeom>
          <a:solidFill>
            <a:schemeClr val="accent6">
              <a:lumMod val="50000"/>
            </a:schemeClr>
          </a:solidFill>
          <a:ln w="9525" cap="flat" cmpd="sng" algn="ctr">
            <a:solidFill>
              <a:sysClr val="windowText" lastClr="000000"/>
            </a:solidFill>
            <a:prstDash val="solid"/>
          </a:ln>
          <a:effectLst/>
        </p:spPr>
        <p:txBody>
          <a:bodyPr anchor="ctr"/>
          <a:lstStyle/>
          <a:p>
            <a:pPr algn="ctr" defTabSz="449454" eaLnBrk="1" fontAlgn="auto" hangingPunct="1">
              <a:spcBef>
                <a:spcPts val="0"/>
              </a:spcBef>
              <a:spcAft>
                <a:spcPts val="0"/>
              </a:spcAft>
              <a:defRPr/>
            </a:pPr>
            <a:endParaRPr lang="en-US" sz="1000" kern="0" dirty="0">
              <a:solidFill>
                <a:srgbClr val="FFFFFF"/>
              </a:solidFill>
              <a:cs typeface="Arial" panose="020B0604020202020204" pitchFamily="34" charset="0"/>
            </a:endParaRPr>
          </a:p>
        </p:txBody>
      </p:sp>
      <p:sp>
        <p:nvSpPr>
          <p:cNvPr id="125" name="TextBox 124"/>
          <p:cNvSpPr txBox="1"/>
          <p:nvPr/>
        </p:nvSpPr>
        <p:spPr>
          <a:xfrm>
            <a:off x="4464050" y="3813175"/>
            <a:ext cx="336550" cy="123825"/>
          </a:xfrm>
          <a:prstGeom prst="rect">
            <a:avLst/>
          </a:prstGeom>
          <a:noFill/>
        </p:spPr>
        <p:txBody>
          <a:bodyPr lIns="0" tIns="0" rIns="0" bIns="0">
            <a:spAutoFit/>
          </a:bodyPr>
          <a:lstStyle/>
          <a:p>
            <a:pPr algn="ctr" defTabSz="449454" eaLnBrk="1" fontAlgn="auto" hangingPunct="1">
              <a:spcBef>
                <a:spcPts val="0"/>
              </a:spcBef>
              <a:spcAft>
                <a:spcPts val="0"/>
              </a:spcAft>
              <a:defRPr/>
            </a:pPr>
            <a:r>
              <a:rPr lang="el-GR" sz="800" kern="0" dirty="0">
                <a:solidFill>
                  <a:prstClr val="black"/>
                </a:solidFill>
                <a:cs typeface="Arial" panose="020B0604020202020204" pitchFamily="34" charset="0"/>
              </a:rPr>
              <a:t>Δ</a:t>
            </a:r>
            <a:r>
              <a:rPr lang="en-US" sz="800" kern="0" dirty="0">
                <a:solidFill>
                  <a:prstClr val="black"/>
                </a:solidFill>
                <a:cs typeface="Arial" panose="020B0604020202020204" pitchFamily="34" charset="0"/>
              </a:rPr>
              <a:t>CDR</a:t>
            </a:r>
          </a:p>
        </p:txBody>
      </p:sp>
      <p:sp>
        <p:nvSpPr>
          <p:cNvPr id="143" name="Diamond 142"/>
          <p:cNvSpPr>
            <a:spLocks noChangeAspect="1"/>
          </p:cNvSpPr>
          <p:nvPr/>
        </p:nvSpPr>
        <p:spPr>
          <a:xfrm>
            <a:off x="3954463" y="3965575"/>
            <a:ext cx="198437" cy="211138"/>
          </a:xfrm>
          <a:prstGeom prst="diamond">
            <a:avLst/>
          </a:prstGeom>
          <a:solidFill>
            <a:srgbClr val="F79646"/>
          </a:solidFill>
          <a:ln w="9525" cap="flat" cmpd="sng" algn="ctr">
            <a:solidFill>
              <a:sysClr val="windowText" lastClr="000000"/>
            </a:solidFill>
            <a:prstDash val="solid"/>
          </a:ln>
          <a:effectLst/>
        </p:spPr>
        <p:txBody>
          <a:bodyPr tIns="0" anchor="ctr"/>
          <a:lstStyle/>
          <a:p>
            <a:pPr algn="ctr" defTabSz="449454" eaLnBrk="1" fontAlgn="auto" hangingPunct="1">
              <a:spcBef>
                <a:spcPts val="0"/>
              </a:spcBef>
              <a:spcAft>
                <a:spcPts val="0"/>
              </a:spcAft>
              <a:defRPr/>
            </a:pPr>
            <a:endParaRPr lang="en-US" sz="900" kern="0" dirty="0">
              <a:solidFill>
                <a:prstClr val="white"/>
              </a:solidFill>
              <a:cs typeface="Arial" panose="020B0604020202020204" pitchFamily="34" charset="0"/>
            </a:endParaRPr>
          </a:p>
        </p:txBody>
      </p:sp>
      <p:sp>
        <p:nvSpPr>
          <p:cNvPr id="88" name="Isosceles Triangle 87"/>
          <p:cNvSpPr>
            <a:spLocks noChangeAspect="1"/>
          </p:cNvSpPr>
          <p:nvPr/>
        </p:nvSpPr>
        <p:spPr>
          <a:xfrm>
            <a:off x="5340350" y="3849688"/>
            <a:ext cx="163513" cy="127000"/>
          </a:xfrm>
          <a:prstGeom prst="triangle">
            <a:avLst/>
          </a:prstGeom>
          <a:solidFill>
            <a:schemeClr val="accent6">
              <a:lumMod val="50000"/>
            </a:schemeClr>
          </a:solidFill>
          <a:ln w="9525" cap="flat" cmpd="sng" algn="ctr">
            <a:solidFill>
              <a:sysClr val="windowText" lastClr="000000"/>
            </a:solidFill>
            <a:prstDash val="solid"/>
          </a:ln>
          <a:effectLst/>
        </p:spPr>
        <p:txBody>
          <a:bodyPr anchor="ctr"/>
          <a:lstStyle/>
          <a:p>
            <a:pPr algn="ctr" defTabSz="449454" eaLnBrk="1" fontAlgn="auto" hangingPunct="1">
              <a:spcBef>
                <a:spcPts val="0"/>
              </a:spcBef>
              <a:spcAft>
                <a:spcPts val="0"/>
              </a:spcAft>
              <a:defRPr/>
            </a:pPr>
            <a:endParaRPr lang="en-US" sz="1000" kern="0" dirty="0">
              <a:solidFill>
                <a:srgbClr val="FFFFFF"/>
              </a:solidFill>
              <a:cs typeface="Arial" panose="020B0604020202020204" pitchFamily="34" charset="0"/>
            </a:endParaRPr>
          </a:p>
        </p:txBody>
      </p:sp>
      <p:sp>
        <p:nvSpPr>
          <p:cNvPr id="123" name="Isosceles Triangle 122"/>
          <p:cNvSpPr>
            <a:spLocks noChangeAspect="1"/>
          </p:cNvSpPr>
          <p:nvPr/>
        </p:nvSpPr>
        <p:spPr>
          <a:xfrm>
            <a:off x="5767388" y="3849688"/>
            <a:ext cx="165100" cy="127000"/>
          </a:xfrm>
          <a:prstGeom prst="triangle">
            <a:avLst/>
          </a:prstGeom>
          <a:solidFill>
            <a:schemeClr val="accent6">
              <a:lumMod val="50000"/>
            </a:schemeClr>
          </a:solidFill>
          <a:ln w="9525" cap="flat" cmpd="sng" algn="ctr">
            <a:solidFill>
              <a:sysClr val="windowText" lastClr="000000"/>
            </a:solidFill>
            <a:prstDash val="solid"/>
          </a:ln>
          <a:effectLst/>
        </p:spPr>
        <p:txBody>
          <a:bodyPr anchor="ctr"/>
          <a:lstStyle/>
          <a:p>
            <a:pPr algn="ctr" defTabSz="449454" eaLnBrk="1" fontAlgn="auto" hangingPunct="1">
              <a:spcBef>
                <a:spcPts val="0"/>
              </a:spcBef>
              <a:spcAft>
                <a:spcPts val="0"/>
              </a:spcAft>
              <a:defRPr/>
            </a:pPr>
            <a:endParaRPr lang="en-US" sz="1000" kern="0" dirty="0">
              <a:solidFill>
                <a:srgbClr val="FFFFFF"/>
              </a:solidFill>
              <a:cs typeface="Arial" panose="020B0604020202020204" pitchFamily="34" charset="0"/>
            </a:endParaRPr>
          </a:p>
        </p:txBody>
      </p:sp>
      <p:sp>
        <p:nvSpPr>
          <p:cNvPr id="144" name="Isosceles Triangle 143"/>
          <p:cNvSpPr>
            <a:spLocks noChangeAspect="1"/>
          </p:cNvSpPr>
          <p:nvPr/>
        </p:nvSpPr>
        <p:spPr>
          <a:xfrm>
            <a:off x="6194425" y="3849688"/>
            <a:ext cx="165100" cy="127000"/>
          </a:xfrm>
          <a:prstGeom prst="triangle">
            <a:avLst/>
          </a:prstGeom>
          <a:solidFill>
            <a:schemeClr val="accent6">
              <a:lumMod val="50000"/>
            </a:schemeClr>
          </a:solidFill>
          <a:ln w="9525" cap="flat" cmpd="sng" algn="ctr">
            <a:solidFill>
              <a:sysClr val="windowText" lastClr="000000"/>
            </a:solidFill>
            <a:prstDash val="solid"/>
          </a:ln>
          <a:effectLst/>
        </p:spPr>
        <p:txBody>
          <a:bodyPr anchor="ctr"/>
          <a:lstStyle/>
          <a:p>
            <a:pPr algn="ctr" defTabSz="449454" eaLnBrk="1" fontAlgn="auto" hangingPunct="1">
              <a:spcBef>
                <a:spcPts val="0"/>
              </a:spcBef>
              <a:spcAft>
                <a:spcPts val="0"/>
              </a:spcAft>
              <a:defRPr/>
            </a:pPr>
            <a:endParaRPr lang="en-US" sz="1000" kern="0" dirty="0">
              <a:solidFill>
                <a:srgbClr val="FFFFFF"/>
              </a:solidFill>
              <a:cs typeface="Arial" panose="020B0604020202020204" pitchFamily="34" charset="0"/>
            </a:endParaRPr>
          </a:p>
        </p:txBody>
      </p:sp>
      <p:sp>
        <p:nvSpPr>
          <p:cNvPr id="146" name="Isosceles Triangle 145"/>
          <p:cNvSpPr>
            <a:spLocks noChangeAspect="1"/>
          </p:cNvSpPr>
          <p:nvPr/>
        </p:nvSpPr>
        <p:spPr>
          <a:xfrm>
            <a:off x="6621463" y="3849688"/>
            <a:ext cx="165100" cy="127000"/>
          </a:xfrm>
          <a:prstGeom prst="triangle">
            <a:avLst/>
          </a:prstGeom>
          <a:solidFill>
            <a:schemeClr val="accent6">
              <a:lumMod val="50000"/>
            </a:schemeClr>
          </a:solidFill>
          <a:ln w="9525" cap="flat" cmpd="sng" algn="ctr">
            <a:solidFill>
              <a:sysClr val="windowText" lastClr="000000"/>
            </a:solidFill>
            <a:prstDash val="solid"/>
          </a:ln>
          <a:effectLst/>
        </p:spPr>
        <p:txBody>
          <a:bodyPr anchor="ctr"/>
          <a:lstStyle/>
          <a:p>
            <a:pPr algn="ctr" defTabSz="449454" eaLnBrk="1" fontAlgn="auto" hangingPunct="1">
              <a:spcBef>
                <a:spcPts val="0"/>
              </a:spcBef>
              <a:spcAft>
                <a:spcPts val="0"/>
              </a:spcAft>
              <a:defRPr/>
            </a:pPr>
            <a:endParaRPr lang="en-US" sz="1000" kern="0" dirty="0">
              <a:solidFill>
                <a:srgbClr val="FFFFFF"/>
              </a:solidFill>
              <a:cs typeface="Arial" panose="020B0604020202020204" pitchFamily="34" charset="0"/>
            </a:endParaRPr>
          </a:p>
        </p:txBody>
      </p:sp>
      <p:sp>
        <p:nvSpPr>
          <p:cNvPr id="148" name="Isosceles Triangle 147"/>
          <p:cNvSpPr>
            <a:spLocks noChangeAspect="1"/>
          </p:cNvSpPr>
          <p:nvPr/>
        </p:nvSpPr>
        <p:spPr>
          <a:xfrm>
            <a:off x="7048500" y="3849688"/>
            <a:ext cx="165100" cy="127000"/>
          </a:xfrm>
          <a:prstGeom prst="triangle">
            <a:avLst/>
          </a:prstGeom>
          <a:solidFill>
            <a:schemeClr val="accent6">
              <a:lumMod val="50000"/>
            </a:schemeClr>
          </a:solidFill>
          <a:ln w="9525" cap="flat" cmpd="sng" algn="ctr">
            <a:solidFill>
              <a:sysClr val="windowText" lastClr="000000"/>
            </a:solidFill>
            <a:prstDash val="solid"/>
          </a:ln>
          <a:effectLst/>
        </p:spPr>
        <p:txBody>
          <a:bodyPr anchor="ctr"/>
          <a:lstStyle/>
          <a:p>
            <a:pPr algn="ctr" defTabSz="449454" eaLnBrk="1" fontAlgn="auto" hangingPunct="1">
              <a:spcBef>
                <a:spcPts val="0"/>
              </a:spcBef>
              <a:spcAft>
                <a:spcPts val="0"/>
              </a:spcAft>
              <a:defRPr/>
            </a:pPr>
            <a:endParaRPr lang="en-US" sz="1000" kern="0" dirty="0">
              <a:solidFill>
                <a:srgbClr val="FFFFFF"/>
              </a:solidFill>
              <a:cs typeface="Arial" panose="020B0604020202020204" pitchFamily="34" charset="0"/>
            </a:endParaRPr>
          </a:p>
        </p:txBody>
      </p:sp>
      <p:sp>
        <p:nvSpPr>
          <p:cNvPr id="150" name="Isosceles Triangle 149"/>
          <p:cNvSpPr>
            <a:spLocks noChangeAspect="1"/>
          </p:cNvSpPr>
          <p:nvPr/>
        </p:nvSpPr>
        <p:spPr>
          <a:xfrm>
            <a:off x="7477125" y="3849688"/>
            <a:ext cx="163513" cy="127000"/>
          </a:xfrm>
          <a:prstGeom prst="triangle">
            <a:avLst/>
          </a:prstGeom>
          <a:solidFill>
            <a:schemeClr val="accent6">
              <a:lumMod val="50000"/>
            </a:schemeClr>
          </a:solidFill>
          <a:ln w="9525" cap="flat" cmpd="sng" algn="ctr">
            <a:solidFill>
              <a:sysClr val="windowText" lastClr="000000"/>
            </a:solidFill>
            <a:prstDash val="solid"/>
          </a:ln>
          <a:effectLst/>
        </p:spPr>
        <p:txBody>
          <a:bodyPr anchor="ctr"/>
          <a:lstStyle/>
          <a:p>
            <a:pPr algn="ctr" defTabSz="449454" eaLnBrk="1" fontAlgn="auto" hangingPunct="1">
              <a:spcBef>
                <a:spcPts val="0"/>
              </a:spcBef>
              <a:spcAft>
                <a:spcPts val="0"/>
              </a:spcAft>
              <a:defRPr/>
            </a:pPr>
            <a:endParaRPr lang="en-US" sz="1000" kern="0" dirty="0">
              <a:solidFill>
                <a:srgbClr val="FFFFFF"/>
              </a:solidFill>
              <a:cs typeface="Arial" panose="020B0604020202020204" pitchFamily="34" charset="0"/>
            </a:endParaRPr>
          </a:p>
        </p:txBody>
      </p:sp>
      <p:sp>
        <p:nvSpPr>
          <p:cNvPr id="152" name="Isosceles Triangle 151"/>
          <p:cNvSpPr>
            <a:spLocks noChangeAspect="1"/>
          </p:cNvSpPr>
          <p:nvPr/>
        </p:nvSpPr>
        <p:spPr>
          <a:xfrm>
            <a:off x="7904163" y="3849688"/>
            <a:ext cx="163512" cy="127000"/>
          </a:xfrm>
          <a:prstGeom prst="triangle">
            <a:avLst/>
          </a:prstGeom>
          <a:solidFill>
            <a:schemeClr val="accent6">
              <a:lumMod val="50000"/>
            </a:schemeClr>
          </a:solidFill>
          <a:ln w="9525" cap="flat" cmpd="sng" algn="ctr">
            <a:solidFill>
              <a:sysClr val="windowText" lastClr="000000"/>
            </a:solidFill>
            <a:prstDash val="solid"/>
          </a:ln>
          <a:effectLst/>
        </p:spPr>
        <p:txBody>
          <a:bodyPr anchor="ctr"/>
          <a:lstStyle/>
          <a:p>
            <a:pPr algn="ctr" defTabSz="449454" eaLnBrk="1" fontAlgn="auto" hangingPunct="1">
              <a:spcBef>
                <a:spcPts val="0"/>
              </a:spcBef>
              <a:spcAft>
                <a:spcPts val="0"/>
              </a:spcAft>
              <a:defRPr/>
            </a:pPr>
            <a:endParaRPr lang="en-US" sz="1000" kern="0" dirty="0">
              <a:solidFill>
                <a:srgbClr val="FFFFFF"/>
              </a:solidFill>
              <a:cs typeface="Arial" panose="020B0604020202020204" pitchFamily="34" charset="0"/>
            </a:endParaRPr>
          </a:p>
        </p:txBody>
      </p:sp>
      <p:sp>
        <p:nvSpPr>
          <p:cNvPr id="46565" name="TextBox 166"/>
          <p:cNvSpPr txBox="1">
            <a:spLocks noChangeArrowheads="1"/>
          </p:cNvSpPr>
          <p:nvPr/>
        </p:nvSpPr>
        <p:spPr bwMode="auto">
          <a:xfrm>
            <a:off x="5648325" y="3649663"/>
            <a:ext cx="40640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449263">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44926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44926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44926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449263">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44926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44926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44926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44926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000" b="0">
                <a:solidFill>
                  <a:srgbClr val="000000"/>
                </a:solidFill>
                <a:cs typeface="Arial" panose="020B0604020202020204" pitchFamily="34" charset="0"/>
              </a:rPr>
              <a:t>4</a:t>
            </a:r>
          </a:p>
        </p:txBody>
      </p:sp>
      <p:sp>
        <p:nvSpPr>
          <p:cNvPr id="46566" name="TextBox 167"/>
          <p:cNvSpPr txBox="1">
            <a:spLocks noChangeArrowheads="1"/>
          </p:cNvSpPr>
          <p:nvPr/>
        </p:nvSpPr>
        <p:spPr bwMode="auto">
          <a:xfrm>
            <a:off x="6073775" y="3649663"/>
            <a:ext cx="40640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449263">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44926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44926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44926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449263">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44926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44926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44926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44926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000" b="0">
                <a:solidFill>
                  <a:srgbClr val="000000"/>
                </a:solidFill>
                <a:cs typeface="Arial" panose="020B0604020202020204" pitchFamily="34" charset="0"/>
              </a:rPr>
              <a:t>5</a:t>
            </a:r>
          </a:p>
        </p:txBody>
      </p:sp>
      <p:sp>
        <p:nvSpPr>
          <p:cNvPr id="46567" name="TextBox 168"/>
          <p:cNvSpPr txBox="1">
            <a:spLocks noChangeArrowheads="1"/>
          </p:cNvSpPr>
          <p:nvPr/>
        </p:nvSpPr>
        <p:spPr bwMode="auto">
          <a:xfrm>
            <a:off x="6499225" y="3649663"/>
            <a:ext cx="40640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449263">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44926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44926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44926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449263">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44926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44926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44926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44926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000" b="0">
                <a:solidFill>
                  <a:srgbClr val="000000"/>
                </a:solidFill>
                <a:cs typeface="Arial" panose="020B0604020202020204" pitchFamily="34" charset="0"/>
              </a:rPr>
              <a:t>6</a:t>
            </a:r>
          </a:p>
        </p:txBody>
      </p:sp>
      <p:sp>
        <p:nvSpPr>
          <p:cNvPr id="46568" name="TextBox 169"/>
          <p:cNvSpPr txBox="1">
            <a:spLocks noChangeArrowheads="1"/>
          </p:cNvSpPr>
          <p:nvPr/>
        </p:nvSpPr>
        <p:spPr bwMode="auto">
          <a:xfrm>
            <a:off x="6938963" y="3649663"/>
            <a:ext cx="40640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449263">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44926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44926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44926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449263">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44926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44926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44926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44926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000" b="0">
                <a:solidFill>
                  <a:srgbClr val="000000"/>
                </a:solidFill>
                <a:cs typeface="Arial" panose="020B0604020202020204" pitchFamily="34" charset="0"/>
              </a:rPr>
              <a:t>7</a:t>
            </a:r>
          </a:p>
        </p:txBody>
      </p:sp>
      <p:sp>
        <p:nvSpPr>
          <p:cNvPr id="46569" name="TextBox 170"/>
          <p:cNvSpPr txBox="1">
            <a:spLocks noChangeArrowheads="1"/>
          </p:cNvSpPr>
          <p:nvPr/>
        </p:nvSpPr>
        <p:spPr bwMode="auto">
          <a:xfrm>
            <a:off x="7364413" y="3649663"/>
            <a:ext cx="40640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449263">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44926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44926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44926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449263">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44926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44926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44926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44926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000" b="0">
                <a:solidFill>
                  <a:srgbClr val="000000"/>
                </a:solidFill>
                <a:cs typeface="Arial" panose="020B0604020202020204" pitchFamily="34" charset="0"/>
              </a:rPr>
              <a:t>8</a:t>
            </a:r>
          </a:p>
        </p:txBody>
      </p:sp>
      <p:sp>
        <p:nvSpPr>
          <p:cNvPr id="46570" name="TextBox 171"/>
          <p:cNvSpPr txBox="1">
            <a:spLocks noChangeArrowheads="1"/>
          </p:cNvSpPr>
          <p:nvPr/>
        </p:nvSpPr>
        <p:spPr bwMode="auto">
          <a:xfrm>
            <a:off x="7788275" y="3649663"/>
            <a:ext cx="407988"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449263">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44926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44926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44926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449263">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44926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44926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44926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44926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000" b="0">
                <a:solidFill>
                  <a:srgbClr val="000000"/>
                </a:solidFill>
                <a:cs typeface="Arial" panose="020B0604020202020204" pitchFamily="34" charset="0"/>
              </a:rPr>
              <a:t>9</a:t>
            </a:r>
          </a:p>
        </p:txBody>
      </p:sp>
      <p:sp>
        <p:nvSpPr>
          <p:cNvPr id="159" name="Isosceles Triangle 158"/>
          <p:cNvSpPr>
            <a:spLocks noChangeAspect="1"/>
          </p:cNvSpPr>
          <p:nvPr/>
        </p:nvSpPr>
        <p:spPr>
          <a:xfrm>
            <a:off x="5438775" y="1974850"/>
            <a:ext cx="157163" cy="157163"/>
          </a:xfrm>
          <a:prstGeom prst="triangle">
            <a:avLst/>
          </a:prstGeom>
          <a:solidFill>
            <a:schemeClr val="accent6">
              <a:lumMod val="50000"/>
            </a:schemeClr>
          </a:solidFill>
          <a:ln w="9525" cap="flat" cmpd="sng" algn="ctr">
            <a:solidFill>
              <a:sysClr val="windowText" lastClr="000000"/>
            </a:solidFill>
            <a:prstDash val="solid"/>
          </a:ln>
          <a:effectLst/>
        </p:spPr>
        <p:txBody>
          <a:bodyPr anchor="ctr"/>
          <a:lstStyle/>
          <a:p>
            <a:pPr algn="ctr" defTabSz="449454" eaLnBrk="1" fontAlgn="auto" hangingPunct="1">
              <a:spcBef>
                <a:spcPts val="0"/>
              </a:spcBef>
              <a:spcAft>
                <a:spcPts val="0"/>
              </a:spcAft>
              <a:defRPr/>
            </a:pPr>
            <a:endParaRPr lang="en-US" sz="900" kern="0" dirty="0">
              <a:solidFill>
                <a:srgbClr val="FFFFFF"/>
              </a:solidFill>
              <a:cs typeface="Arial" panose="020B0604020202020204" pitchFamily="34" charset="0"/>
            </a:endParaRPr>
          </a:p>
        </p:txBody>
      </p:sp>
      <p:sp>
        <p:nvSpPr>
          <p:cNvPr id="160" name="Isosceles Triangle 159"/>
          <p:cNvSpPr>
            <a:spLocks noChangeAspect="1"/>
          </p:cNvSpPr>
          <p:nvPr/>
        </p:nvSpPr>
        <p:spPr>
          <a:xfrm>
            <a:off x="5856288" y="1974850"/>
            <a:ext cx="157162" cy="157163"/>
          </a:xfrm>
          <a:prstGeom prst="triangle">
            <a:avLst/>
          </a:prstGeom>
          <a:solidFill>
            <a:schemeClr val="accent6">
              <a:lumMod val="50000"/>
            </a:schemeClr>
          </a:solidFill>
          <a:ln w="9525" cap="flat" cmpd="sng" algn="ctr">
            <a:solidFill>
              <a:sysClr val="windowText" lastClr="000000"/>
            </a:solidFill>
            <a:prstDash val="solid"/>
          </a:ln>
          <a:effectLst/>
        </p:spPr>
        <p:txBody>
          <a:bodyPr anchor="ctr"/>
          <a:lstStyle/>
          <a:p>
            <a:pPr algn="ctr" defTabSz="449454" eaLnBrk="1" fontAlgn="auto" hangingPunct="1">
              <a:spcBef>
                <a:spcPts val="0"/>
              </a:spcBef>
              <a:spcAft>
                <a:spcPts val="0"/>
              </a:spcAft>
              <a:defRPr/>
            </a:pPr>
            <a:endParaRPr lang="en-US" sz="900" kern="0" dirty="0">
              <a:solidFill>
                <a:srgbClr val="FFFFFF"/>
              </a:solidFill>
              <a:cs typeface="Arial" panose="020B0604020202020204" pitchFamily="34" charset="0"/>
            </a:endParaRPr>
          </a:p>
        </p:txBody>
      </p:sp>
      <p:sp>
        <p:nvSpPr>
          <p:cNvPr id="161" name="Isosceles Triangle 160"/>
          <p:cNvSpPr>
            <a:spLocks noChangeAspect="1"/>
          </p:cNvSpPr>
          <p:nvPr/>
        </p:nvSpPr>
        <p:spPr>
          <a:xfrm>
            <a:off x="6273800" y="1974850"/>
            <a:ext cx="157163" cy="157163"/>
          </a:xfrm>
          <a:prstGeom prst="triangle">
            <a:avLst/>
          </a:prstGeom>
          <a:solidFill>
            <a:schemeClr val="accent6">
              <a:lumMod val="50000"/>
            </a:schemeClr>
          </a:solidFill>
          <a:ln w="9525" cap="flat" cmpd="sng" algn="ctr">
            <a:solidFill>
              <a:sysClr val="windowText" lastClr="000000"/>
            </a:solidFill>
            <a:prstDash val="solid"/>
          </a:ln>
          <a:effectLst/>
        </p:spPr>
        <p:txBody>
          <a:bodyPr anchor="ctr"/>
          <a:lstStyle/>
          <a:p>
            <a:pPr algn="ctr" defTabSz="449454" eaLnBrk="1" fontAlgn="auto" hangingPunct="1">
              <a:spcBef>
                <a:spcPts val="0"/>
              </a:spcBef>
              <a:spcAft>
                <a:spcPts val="0"/>
              </a:spcAft>
              <a:defRPr/>
            </a:pPr>
            <a:endParaRPr lang="en-US" sz="900" kern="0" dirty="0">
              <a:solidFill>
                <a:srgbClr val="FFFFFF"/>
              </a:solidFill>
              <a:cs typeface="Arial" panose="020B0604020202020204" pitchFamily="34" charset="0"/>
            </a:endParaRPr>
          </a:p>
        </p:txBody>
      </p:sp>
      <p:sp>
        <p:nvSpPr>
          <p:cNvPr id="162" name="Isosceles Triangle 161"/>
          <p:cNvSpPr>
            <a:spLocks noChangeAspect="1"/>
          </p:cNvSpPr>
          <p:nvPr/>
        </p:nvSpPr>
        <p:spPr>
          <a:xfrm>
            <a:off x="6691313" y="1974850"/>
            <a:ext cx="157162" cy="157163"/>
          </a:xfrm>
          <a:prstGeom prst="triangle">
            <a:avLst/>
          </a:prstGeom>
          <a:solidFill>
            <a:schemeClr val="accent6">
              <a:lumMod val="50000"/>
            </a:schemeClr>
          </a:solidFill>
          <a:ln w="9525" cap="flat" cmpd="sng" algn="ctr">
            <a:solidFill>
              <a:sysClr val="windowText" lastClr="000000"/>
            </a:solidFill>
            <a:prstDash val="solid"/>
          </a:ln>
          <a:effectLst/>
        </p:spPr>
        <p:txBody>
          <a:bodyPr anchor="ctr"/>
          <a:lstStyle/>
          <a:p>
            <a:pPr algn="ctr" defTabSz="449454" eaLnBrk="1" fontAlgn="auto" hangingPunct="1">
              <a:spcBef>
                <a:spcPts val="0"/>
              </a:spcBef>
              <a:spcAft>
                <a:spcPts val="0"/>
              </a:spcAft>
              <a:defRPr/>
            </a:pPr>
            <a:endParaRPr lang="en-US" sz="900" kern="0" dirty="0">
              <a:solidFill>
                <a:srgbClr val="FFFFFF"/>
              </a:solidFill>
              <a:cs typeface="Arial" panose="020B0604020202020204" pitchFamily="34" charset="0"/>
            </a:endParaRPr>
          </a:p>
        </p:txBody>
      </p:sp>
      <p:sp>
        <p:nvSpPr>
          <p:cNvPr id="163" name="Isosceles Triangle 162"/>
          <p:cNvSpPr>
            <a:spLocks noChangeAspect="1"/>
          </p:cNvSpPr>
          <p:nvPr/>
        </p:nvSpPr>
        <p:spPr>
          <a:xfrm>
            <a:off x="7108825" y="1974850"/>
            <a:ext cx="157163" cy="157163"/>
          </a:xfrm>
          <a:prstGeom prst="triangle">
            <a:avLst/>
          </a:prstGeom>
          <a:solidFill>
            <a:schemeClr val="accent6">
              <a:lumMod val="50000"/>
            </a:schemeClr>
          </a:solidFill>
          <a:ln w="9525" cap="flat" cmpd="sng" algn="ctr">
            <a:solidFill>
              <a:sysClr val="windowText" lastClr="000000"/>
            </a:solidFill>
            <a:prstDash val="solid"/>
          </a:ln>
          <a:effectLst/>
        </p:spPr>
        <p:txBody>
          <a:bodyPr anchor="ctr"/>
          <a:lstStyle/>
          <a:p>
            <a:pPr algn="ctr" defTabSz="449454" eaLnBrk="1" fontAlgn="auto" hangingPunct="1">
              <a:spcBef>
                <a:spcPts val="0"/>
              </a:spcBef>
              <a:spcAft>
                <a:spcPts val="0"/>
              </a:spcAft>
              <a:defRPr/>
            </a:pPr>
            <a:endParaRPr lang="en-US" sz="900" kern="0" dirty="0">
              <a:solidFill>
                <a:srgbClr val="FFFFFF"/>
              </a:solidFill>
              <a:cs typeface="Arial" panose="020B0604020202020204" pitchFamily="34" charset="0"/>
            </a:endParaRPr>
          </a:p>
        </p:txBody>
      </p:sp>
      <p:sp>
        <p:nvSpPr>
          <p:cNvPr id="164" name="Isosceles Triangle 163"/>
          <p:cNvSpPr>
            <a:spLocks noChangeAspect="1"/>
          </p:cNvSpPr>
          <p:nvPr/>
        </p:nvSpPr>
        <p:spPr>
          <a:xfrm>
            <a:off x="7526338" y="1974850"/>
            <a:ext cx="157162" cy="157163"/>
          </a:xfrm>
          <a:prstGeom prst="triangle">
            <a:avLst/>
          </a:prstGeom>
          <a:solidFill>
            <a:schemeClr val="accent6">
              <a:lumMod val="50000"/>
            </a:schemeClr>
          </a:solidFill>
          <a:ln w="9525" cap="flat" cmpd="sng" algn="ctr">
            <a:solidFill>
              <a:sysClr val="windowText" lastClr="000000"/>
            </a:solidFill>
            <a:prstDash val="solid"/>
          </a:ln>
          <a:effectLst/>
        </p:spPr>
        <p:txBody>
          <a:bodyPr anchor="ctr"/>
          <a:lstStyle/>
          <a:p>
            <a:pPr algn="ctr" defTabSz="449454" eaLnBrk="1" fontAlgn="auto" hangingPunct="1">
              <a:spcBef>
                <a:spcPts val="0"/>
              </a:spcBef>
              <a:spcAft>
                <a:spcPts val="0"/>
              </a:spcAft>
              <a:defRPr/>
            </a:pPr>
            <a:endParaRPr lang="en-US" sz="900" kern="0" dirty="0">
              <a:solidFill>
                <a:srgbClr val="FFFFFF"/>
              </a:solidFill>
              <a:cs typeface="Arial" panose="020B0604020202020204" pitchFamily="34" charset="0"/>
            </a:endParaRPr>
          </a:p>
        </p:txBody>
      </p:sp>
      <p:sp>
        <p:nvSpPr>
          <p:cNvPr id="165" name="Isosceles Triangle 164"/>
          <p:cNvSpPr>
            <a:spLocks noChangeAspect="1"/>
          </p:cNvSpPr>
          <p:nvPr/>
        </p:nvSpPr>
        <p:spPr>
          <a:xfrm>
            <a:off x="7943850" y="1974850"/>
            <a:ext cx="157163" cy="157163"/>
          </a:xfrm>
          <a:prstGeom prst="triangle">
            <a:avLst/>
          </a:prstGeom>
          <a:solidFill>
            <a:schemeClr val="accent6">
              <a:lumMod val="50000"/>
            </a:schemeClr>
          </a:solidFill>
          <a:ln w="9525" cap="flat" cmpd="sng" algn="ctr">
            <a:solidFill>
              <a:sysClr val="windowText" lastClr="000000"/>
            </a:solidFill>
            <a:prstDash val="solid"/>
          </a:ln>
          <a:effectLst/>
        </p:spPr>
        <p:txBody>
          <a:bodyPr anchor="ctr"/>
          <a:lstStyle/>
          <a:p>
            <a:pPr algn="ctr" defTabSz="449454" eaLnBrk="1" fontAlgn="auto" hangingPunct="1">
              <a:spcBef>
                <a:spcPts val="0"/>
              </a:spcBef>
              <a:spcAft>
                <a:spcPts val="0"/>
              </a:spcAft>
              <a:defRPr/>
            </a:pPr>
            <a:endParaRPr lang="en-US" sz="900" kern="0" dirty="0">
              <a:solidFill>
                <a:srgbClr val="FFFFFF"/>
              </a:solidFill>
              <a:cs typeface="Arial" panose="020B0604020202020204" pitchFamily="34" charset="0"/>
            </a:endParaRPr>
          </a:p>
        </p:txBody>
      </p:sp>
      <p:sp>
        <p:nvSpPr>
          <p:cNvPr id="166" name="Isosceles Triangle 165"/>
          <p:cNvSpPr>
            <a:spLocks noChangeAspect="1"/>
          </p:cNvSpPr>
          <p:nvPr/>
        </p:nvSpPr>
        <p:spPr>
          <a:xfrm>
            <a:off x="8361363" y="1974850"/>
            <a:ext cx="157162" cy="157163"/>
          </a:xfrm>
          <a:prstGeom prst="triangle">
            <a:avLst/>
          </a:prstGeom>
          <a:solidFill>
            <a:schemeClr val="accent6">
              <a:lumMod val="50000"/>
            </a:schemeClr>
          </a:solidFill>
          <a:ln w="9525" cap="flat" cmpd="sng" algn="ctr">
            <a:solidFill>
              <a:sysClr val="windowText" lastClr="000000"/>
            </a:solidFill>
            <a:prstDash val="solid"/>
          </a:ln>
          <a:effectLst/>
        </p:spPr>
        <p:txBody>
          <a:bodyPr anchor="ctr"/>
          <a:lstStyle/>
          <a:p>
            <a:pPr algn="ctr" defTabSz="449454" eaLnBrk="1" fontAlgn="auto" hangingPunct="1">
              <a:spcBef>
                <a:spcPts val="0"/>
              </a:spcBef>
              <a:spcAft>
                <a:spcPts val="0"/>
              </a:spcAft>
              <a:defRPr/>
            </a:pPr>
            <a:endParaRPr lang="en-US" sz="900" kern="0" dirty="0">
              <a:solidFill>
                <a:srgbClr val="FFFFFF"/>
              </a:solidFill>
              <a:cs typeface="Arial" panose="020B0604020202020204" pitchFamily="34" charset="0"/>
            </a:endParaRPr>
          </a:p>
        </p:txBody>
      </p:sp>
      <p:cxnSp>
        <p:nvCxnSpPr>
          <p:cNvPr id="46579" name="Straight Arrow Connector 2"/>
          <p:cNvCxnSpPr>
            <a:cxnSpLocks noChangeShapeType="1"/>
            <a:stCxn id="73" idx="3"/>
            <a:endCxn id="92" idx="3"/>
          </p:cNvCxnSpPr>
          <p:nvPr/>
        </p:nvCxnSpPr>
        <p:spPr bwMode="auto">
          <a:xfrm flipV="1">
            <a:off x="3414713" y="2236788"/>
            <a:ext cx="1370012" cy="933450"/>
          </a:xfrm>
          <a:prstGeom prst="straightConnector1">
            <a:avLst/>
          </a:prstGeom>
          <a:noFill/>
          <a:ln w="28575" algn="ctr">
            <a:solidFill>
              <a:srgbClr val="00B050"/>
            </a:solidFill>
            <a:prstDash val="dash"/>
            <a:round/>
            <a:headEnd type="triangle" w="med" len="med"/>
            <a:tailEnd type="triangle" w="med" len="med"/>
          </a:ln>
          <a:extLst>
            <a:ext uri="{909E8E84-426E-40DD-AFC4-6F175D3DCCD1}">
              <a14:hiddenFill xmlns:a14="http://schemas.microsoft.com/office/drawing/2010/main">
                <a:noFill/>
              </a14:hiddenFill>
            </a:ext>
          </a:extLst>
        </p:spPr>
      </p:cxnSp>
      <p:sp>
        <p:nvSpPr>
          <p:cNvPr id="46580" name="TextBox 8"/>
          <p:cNvSpPr txBox="1">
            <a:spLocks noChangeArrowheads="1"/>
          </p:cNvSpPr>
          <p:nvPr/>
        </p:nvSpPr>
        <p:spPr bwMode="auto">
          <a:xfrm rot="-2001509">
            <a:off x="3735388" y="2717800"/>
            <a:ext cx="874712" cy="273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400" b="0">
                <a:solidFill>
                  <a:srgbClr val="00B050"/>
                </a:solidFill>
              </a:rPr>
              <a:t>3+ years</a:t>
            </a:r>
          </a:p>
        </p:txBody>
      </p:sp>
      <p:sp>
        <p:nvSpPr>
          <p:cNvPr id="15" name="Round Same Side Corner Rectangle 14"/>
          <p:cNvSpPr/>
          <p:nvPr/>
        </p:nvSpPr>
        <p:spPr bwMode="auto">
          <a:xfrm rot="10800000">
            <a:off x="4926013" y="3254375"/>
            <a:ext cx="3062287" cy="196850"/>
          </a:xfrm>
          <a:prstGeom prst="round2SameRect">
            <a:avLst>
              <a:gd name="adj1" fmla="val 16667"/>
              <a:gd name="adj2" fmla="val 45491"/>
            </a:avLst>
          </a:prstGeom>
          <a:solidFill>
            <a:srgbClr val="16165D"/>
          </a:solidFill>
          <a:ln w="12700" cap="flat" cmpd="sng" algn="ctr">
            <a:solidFill>
              <a:srgbClr val="16165D"/>
            </a:solidFill>
            <a:prstDash val="solid"/>
            <a:round/>
            <a:headEnd type="none" w="med" len="med"/>
            <a:tailEnd type="none" w="med" len="med"/>
          </a:ln>
          <a:effectLst/>
        </p:spPr>
        <p:txBody>
          <a:bodyPr/>
          <a:lstStyle/>
          <a:p>
            <a:pPr algn="ctr">
              <a:defRPr/>
            </a:pPr>
            <a:endParaRPr lang="en-US" dirty="0">
              <a:solidFill>
                <a:srgbClr val="000000"/>
              </a:solidFill>
              <a:latin typeface="Arial" charset="0"/>
            </a:endParaRPr>
          </a:p>
        </p:txBody>
      </p:sp>
      <p:cxnSp>
        <p:nvCxnSpPr>
          <p:cNvPr id="46582" name="Straight Arrow Connector 121"/>
          <p:cNvCxnSpPr>
            <a:cxnSpLocks noChangeShapeType="1"/>
          </p:cNvCxnSpPr>
          <p:nvPr/>
        </p:nvCxnSpPr>
        <p:spPr bwMode="auto">
          <a:xfrm>
            <a:off x="5607050" y="3463925"/>
            <a:ext cx="201613" cy="212725"/>
          </a:xfrm>
          <a:prstGeom prst="straightConnector1">
            <a:avLst/>
          </a:prstGeom>
          <a:noFill/>
          <a:ln w="12700" algn="ctr">
            <a:solidFill>
              <a:srgbClr val="16165D"/>
            </a:solidFill>
            <a:round/>
            <a:headEnd/>
            <a:tailEnd type="triangle" w="med" len="med"/>
          </a:ln>
          <a:extLst>
            <a:ext uri="{909E8E84-426E-40DD-AFC4-6F175D3DCCD1}">
              <a14:hiddenFill xmlns:a14="http://schemas.microsoft.com/office/drawing/2010/main">
                <a:noFill/>
              </a14:hiddenFill>
            </a:ext>
          </a:extLst>
        </p:spPr>
      </p:cxnSp>
      <p:cxnSp>
        <p:nvCxnSpPr>
          <p:cNvPr id="46583" name="Straight Arrow Connector 131"/>
          <p:cNvCxnSpPr>
            <a:cxnSpLocks noChangeShapeType="1"/>
          </p:cNvCxnSpPr>
          <p:nvPr/>
        </p:nvCxnSpPr>
        <p:spPr bwMode="auto">
          <a:xfrm>
            <a:off x="6030913" y="3463925"/>
            <a:ext cx="201612" cy="212725"/>
          </a:xfrm>
          <a:prstGeom prst="straightConnector1">
            <a:avLst/>
          </a:prstGeom>
          <a:noFill/>
          <a:ln w="12700" algn="ctr">
            <a:solidFill>
              <a:srgbClr val="16165D"/>
            </a:solidFill>
            <a:round/>
            <a:headEnd/>
            <a:tailEnd type="triangle" w="med" len="med"/>
          </a:ln>
          <a:extLst>
            <a:ext uri="{909E8E84-426E-40DD-AFC4-6F175D3DCCD1}">
              <a14:hiddenFill xmlns:a14="http://schemas.microsoft.com/office/drawing/2010/main">
                <a:noFill/>
              </a14:hiddenFill>
            </a:ext>
          </a:extLst>
        </p:spPr>
      </p:cxnSp>
      <p:cxnSp>
        <p:nvCxnSpPr>
          <p:cNvPr id="46584" name="Straight Arrow Connector 144"/>
          <p:cNvCxnSpPr>
            <a:cxnSpLocks noChangeShapeType="1"/>
          </p:cNvCxnSpPr>
          <p:nvPr/>
        </p:nvCxnSpPr>
        <p:spPr bwMode="auto">
          <a:xfrm>
            <a:off x="6453188" y="3463925"/>
            <a:ext cx="201612" cy="212725"/>
          </a:xfrm>
          <a:prstGeom prst="straightConnector1">
            <a:avLst/>
          </a:prstGeom>
          <a:noFill/>
          <a:ln w="12700" algn="ctr">
            <a:solidFill>
              <a:srgbClr val="16165D"/>
            </a:solidFill>
            <a:round/>
            <a:headEnd/>
            <a:tailEnd type="triangle" w="med" len="med"/>
          </a:ln>
          <a:extLst>
            <a:ext uri="{909E8E84-426E-40DD-AFC4-6F175D3DCCD1}">
              <a14:hiddenFill xmlns:a14="http://schemas.microsoft.com/office/drawing/2010/main">
                <a:noFill/>
              </a14:hiddenFill>
            </a:ext>
          </a:extLst>
        </p:spPr>
      </p:cxnSp>
      <p:cxnSp>
        <p:nvCxnSpPr>
          <p:cNvPr id="46585" name="Straight Arrow Connector 146"/>
          <p:cNvCxnSpPr>
            <a:cxnSpLocks noChangeShapeType="1"/>
          </p:cNvCxnSpPr>
          <p:nvPr/>
        </p:nvCxnSpPr>
        <p:spPr bwMode="auto">
          <a:xfrm>
            <a:off x="6875463" y="3463925"/>
            <a:ext cx="203200" cy="212725"/>
          </a:xfrm>
          <a:prstGeom prst="straightConnector1">
            <a:avLst/>
          </a:prstGeom>
          <a:noFill/>
          <a:ln w="12700" algn="ctr">
            <a:solidFill>
              <a:srgbClr val="16165D"/>
            </a:solidFill>
            <a:round/>
            <a:headEnd/>
            <a:tailEnd type="triangle" w="med" len="med"/>
          </a:ln>
          <a:extLst>
            <a:ext uri="{909E8E84-426E-40DD-AFC4-6F175D3DCCD1}">
              <a14:hiddenFill xmlns:a14="http://schemas.microsoft.com/office/drawing/2010/main">
                <a:noFill/>
              </a14:hiddenFill>
            </a:ext>
          </a:extLst>
        </p:spPr>
      </p:cxnSp>
      <p:cxnSp>
        <p:nvCxnSpPr>
          <p:cNvPr id="46586" name="Straight Arrow Connector 148"/>
          <p:cNvCxnSpPr>
            <a:cxnSpLocks noChangeShapeType="1"/>
          </p:cNvCxnSpPr>
          <p:nvPr/>
        </p:nvCxnSpPr>
        <p:spPr bwMode="auto">
          <a:xfrm>
            <a:off x="7299325" y="3463925"/>
            <a:ext cx="201613" cy="212725"/>
          </a:xfrm>
          <a:prstGeom prst="straightConnector1">
            <a:avLst/>
          </a:prstGeom>
          <a:noFill/>
          <a:ln w="12700" algn="ctr">
            <a:solidFill>
              <a:srgbClr val="16165D"/>
            </a:solidFill>
            <a:round/>
            <a:headEnd/>
            <a:tailEnd type="triangle" w="med" len="med"/>
          </a:ln>
          <a:extLst>
            <a:ext uri="{909E8E84-426E-40DD-AFC4-6F175D3DCCD1}">
              <a14:hiddenFill xmlns:a14="http://schemas.microsoft.com/office/drawing/2010/main">
                <a:noFill/>
              </a14:hiddenFill>
            </a:ext>
          </a:extLst>
        </p:spPr>
      </p:cxnSp>
      <p:cxnSp>
        <p:nvCxnSpPr>
          <p:cNvPr id="46587" name="Straight Arrow Connector 150"/>
          <p:cNvCxnSpPr>
            <a:cxnSpLocks noChangeShapeType="1"/>
          </p:cNvCxnSpPr>
          <p:nvPr/>
        </p:nvCxnSpPr>
        <p:spPr bwMode="auto">
          <a:xfrm>
            <a:off x="7721600" y="3463925"/>
            <a:ext cx="203200" cy="212725"/>
          </a:xfrm>
          <a:prstGeom prst="straightConnector1">
            <a:avLst/>
          </a:prstGeom>
          <a:noFill/>
          <a:ln w="12700" algn="ctr">
            <a:solidFill>
              <a:srgbClr val="16165D"/>
            </a:solidFill>
            <a:round/>
            <a:headEnd/>
            <a:tailEnd type="triangle" w="med" len="med"/>
          </a:ln>
          <a:extLst>
            <a:ext uri="{909E8E84-426E-40DD-AFC4-6F175D3DCCD1}">
              <a14:hiddenFill xmlns:a14="http://schemas.microsoft.com/office/drawing/2010/main">
                <a:noFill/>
              </a14:hiddenFill>
            </a:ext>
          </a:extLst>
        </p:spPr>
      </p:cxnSp>
      <p:sp>
        <p:nvSpPr>
          <p:cNvPr id="46588" name="TextBox 154"/>
          <p:cNvSpPr txBox="1">
            <a:spLocks noChangeArrowheads="1"/>
          </p:cNvSpPr>
          <p:nvPr/>
        </p:nvSpPr>
        <p:spPr bwMode="auto">
          <a:xfrm>
            <a:off x="4984750" y="3278188"/>
            <a:ext cx="30035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449263">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44926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44926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449263">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449263">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44926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44926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44926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449263"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000" b="0">
                <a:solidFill>
                  <a:srgbClr val="FFFFFF"/>
                </a:solidFill>
                <a:cs typeface="Arial" panose="020B0604020202020204" pitchFamily="34" charset="0"/>
              </a:rPr>
              <a:t>Continuous Technology Insertion/Innovation</a:t>
            </a:r>
          </a:p>
        </p:txBody>
      </p:sp>
      <p:sp>
        <p:nvSpPr>
          <p:cNvPr id="111" name="Isosceles Triangle 110"/>
          <p:cNvSpPr>
            <a:spLocks noChangeAspect="1"/>
          </p:cNvSpPr>
          <p:nvPr/>
        </p:nvSpPr>
        <p:spPr>
          <a:xfrm>
            <a:off x="2063750" y="2936875"/>
            <a:ext cx="163513" cy="127000"/>
          </a:xfrm>
          <a:prstGeom prst="triangle">
            <a:avLst/>
          </a:prstGeom>
          <a:solidFill>
            <a:schemeClr val="accent6">
              <a:lumMod val="60000"/>
              <a:lumOff val="40000"/>
            </a:schemeClr>
          </a:solidFill>
          <a:ln w="9525" cap="flat" cmpd="sng" algn="ctr">
            <a:solidFill>
              <a:sysClr val="windowText" lastClr="000000"/>
            </a:solidFill>
            <a:prstDash val="solid"/>
          </a:ln>
          <a:effectLst/>
        </p:spPr>
        <p:txBody>
          <a:bodyPr anchor="ctr"/>
          <a:lstStyle/>
          <a:p>
            <a:pPr algn="ctr" defTabSz="449454" eaLnBrk="1" fontAlgn="auto" hangingPunct="1">
              <a:spcBef>
                <a:spcPts val="0"/>
              </a:spcBef>
              <a:spcAft>
                <a:spcPts val="0"/>
              </a:spcAft>
              <a:defRPr/>
            </a:pPr>
            <a:endParaRPr lang="en-US" sz="900" kern="0" dirty="0">
              <a:solidFill>
                <a:prstClr val="white"/>
              </a:solidFill>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1"/>
          </p:nvPr>
        </p:nvSpPr>
        <p:spPr>
          <a:xfrm>
            <a:off x="7570788" y="6553200"/>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A8F671F9-2468-430E-9EF8-04344EE84107}" type="slidenum">
              <a:rPr lang="en-US" altLang="en-US" sz="1000" b="0" smtClean="0">
                <a:solidFill>
                  <a:srgbClr val="969696"/>
                </a:solidFill>
              </a:rPr>
              <a:pPr>
                <a:spcBef>
                  <a:spcPct val="0"/>
                </a:spcBef>
                <a:buClrTx/>
                <a:buSzTx/>
                <a:buFontTx/>
                <a:buNone/>
              </a:pPr>
              <a:t>8</a:t>
            </a:fld>
            <a:endParaRPr lang="en-US" altLang="en-US" sz="1000" b="0">
              <a:solidFill>
                <a:srgbClr val="969696"/>
              </a:solidFill>
            </a:endParaRPr>
          </a:p>
        </p:txBody>
      </p:sp>
      <p:sp>
        <p:nvSpPr>
          <p:cNvPr id="48131" name="Rectangle 2"/>
          <p:cNvSpPr>
            <a:spLocks noGrp="1" noChangeArrowheads="1"/>
          </p:cNvSpPr>
          <p:nvPr>
            <p:ph type="title"/>
          </p:nvPr>
        </p:nvSpPr>
        <p:spPr>
          <a:xfrm>
            <a:off x="1555750" y="176213"/>
            <a:ext cx="7243763" cy="914400"/>
          </a:xfrm>
        </p:spPr>
        <p:txBody>
          <a:bodyPr/>
          <a:lstStyle/>
          <a:p>
            <a:r>
              <a:rPr lang="en-US" altLang="en-US"/>
              <a:t>Factors Shaping Strategy</a:t>
            </a:r>
            <a:endParaRPr lang="en-US" altLang="en-US" u="sng">
              <a:solidFill>
                <a:srgbClr val="127A23"/>
              </a:solidFill>
            </a:endParaRPr>
          </a:p>
        </p:txBody>
      </p:sp>
      <p:sp>
        <p:nvSpPr>
          <p:cNvPr id="3077" name="Rectangle 3"/>
          <p:cNvSpPr>
            <a:spLocks noGrp="1" noChangeArrowheads="1"/>
          </p:cNvSpPr>
          <p:nvPr>
            <p:ph type="body" idx="1"/>
          </p:nvPr>
        </p:nvSpPr>
        <p:spPr>
          <a:xfrm>
            <a:off x="387350" y="1409700"/>
            <a:ext cx="8402638" cy="4030663"/>
          </a:xfrm>
        </p:spPr>
        <p:txBody>
          <a:bodyPr/>
          <a:lstStyle/>
          <a:p>
            <a:pPr>
              <a:lnSpc>
                <a:spcPct val="80000"/>
              </a:lnSpc>
              <a:defRPr/>
            </a:pPr>
            <a:r>
              <a:rPr lang="en-US" dirty="0"/>
              <a:t>Discuss Capability Required</a:t>
            </a:r>
            <a:endParaRPr lang="en-US" sz="1200" dirty="0">
              <a:solidFill>
                <a:schemeClr val="bg1">
                  <a:lumMod val="65000"/>
                </a:schemeClr>
              </a:solidFill>
            </a:endParaRPr>
          </a:p>
          <a:p>
            <a:pPr lvl="1">
              <a:lnSpc>
                <a:spcPct val="80000"/>
              </a:lnSpc>
              <a:defRPr/>
            </a:pPr>
            <a:r>
              <a:rPr lang="en-US" sz="1800" b="0" dirty="0"/>
              <a:t>Effect of Capability &amp; Gap it will mitigate</a:t>
            </a:r>
          </a:p>
          <a:p>
            <a:pPr lvl="1">
              <a:lnSpc>
                <a:spcPct val="80000"/>
              </a:lnSpc>
              <a:defRPr/>
            </a:pPr>
            <a:r>
              <a:rPr lang="en-US" sz="1800" b="0" dirty="0"/>
              <a:t>CONOPS, OV-1</a:t>
            </a:r>
          </a:p>
          <a:p>
            <a:pPr lvl="1">
              <a:lnSpc>
                <a:spcPct val="80000"/>
              </a:lnSpc>
              <a:defRPr/>
            </a:pPr>
            <a:r>
              <a:rPr lang="en-US" sz="1800" b="0" dirty="0"/>
              <a:t>Key Performance Parameters (KPPs) &amp; Key System Attribute (KSAs)</a:t>
            </a:r>
          </a:p>
          <a:p>
            <a:pPr lvl="1">
              <a:lnSpc>
                <a:spcPct val="80000"/>
              </a:lnSpc>
              <a:defRPr/>
            </a:pPr>
            <a:r>
              <a:rPr lang="en-US" sz="1800" b="0" dirty="0"/>
              <a:t>Reliability, Availability, Maintainability Requirements</a:t>
            </a:r>
          </a:p>
          <a:p>
            <a:pPr lvl="1">
              <a:lnSpc>
                <a:spcPct val="80000"/>
              </a:lnSpc>
              <a:defRPr/>
            </a:pPr>
            <a:r>
              <a:rPr lang="en-US" sz="1800" b="0" dirty="0"/>
              <a:t>Acquisition Approach</a:t>
            </a:r>
          </a:p>
          <a:p>
            <a:pPr lvl="1">
              <a:lnSpc>
                <a:spcPct val="80000"/>
              </a:lnSpc>
              <a:defRPr/>
            </a:pPr>
            <a:r>
              <a:rPr lang="en-US" sz="1800" b="0" dirty="0"/>
              <a:t>Collaboration accomplished in developing capabilities</a:t>
            </a:r>
          </a:p>
          <a:p>
            <a:pPr>
              <a:lnSpc>
                <a:spcPct val="80000"/>
              </a:lnSpc>
              <a:defRPr/>
            </a:pPr>
            <a:r>
              <a:rPr lang="en-US" dirty="0"/>
              <a:t>Has industry been involved?  Have they influenced requirements?</a:t>
            </a:r>
          </a:p>
          <a:p>
            <a:pPr marL="623888" lvl="2" indent="-285750">
              <a:lnSpc>
                <a:spcPct val="80000"/>
              </a:lnSpc>
              <a:spcBef>
                <a:spcPct val="50000"/>
              </a:spcBef>
              <a:defRPr/>
            </a:pPr>
            <a:r>
              <a:rPr lang="en-US" sz="1800" b="0" dirty="0"/>
              <a:t>Identify requirements Industry has indicated they can’t meet either in capability document or affordability goal</a:t>
            </a:r>
          </a:p>
          <a:p>
            <a:pPr marL="0" lvl="1" indent="0">
              <a:lnSpc>
                <a:spcPct val="80000"/>
              </a:lnSpc>
              <a:spcBef>
                <a:spcPct val="50000"/>
              </a:spcBef>
              <a:buNone/>
              <a:defRPr/>
            </a:pPr>
            <a:endParaRPr lang="en-US" sz="1800" b="0" dirty="0"/>
          </a:p>
        </p:txBody>
      </p:sp>
      <p:sp>
        <p:nvSpPr>
          <p:cNvPr id="48133" name="Text Box 6"/>
          <p:cNvSpPr txBox="1">
            <a:spLocks noChangeArrowheads="1"/>
          </p:cNvSpPr>
          <p:nvPr/>
        </p:nvSpPr>
        <p:spPr bwMode="auto">
          <a:xfrm>
            <a:off x="358775" y="5921375"/>
            <a:ext cx="8477250" cy="400050"/>
          </a:xfrm>
          <a:prstGeom prst="rect">
            <a:avLst/>
          </a:prstGeom>
          <a:solidFill>
            <a:srgbClr val="FFFF00"/>
          </a:solidFill>
          <a:ln w="12700">
            <a:solidFill>
              <a:schemeClr val="tx1"/>
            </a:solidFill>
            <a:miter lim="800000"/>
            <a:headEnd type="none" w="sm" len="sm"/>
            <a:tailEnd type="none" w="sm" len="sm"/>
          </a:ln>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b="0"/>
              <a:t>See notes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sz="3200"/>
              <a:t>Factors Shaping Strategy </a:t>
            </a:r>
            <a:br>
              <a:rPr lang="en-US" altLang="en-US"/>
            </a:br>
            <a:r>
              <a:rPr lang="en-US" altLang="en-US" sz="1400">
                <a:solidFill>
                  <a:srgbClr val="602666"/>
                </a:solidFill>
              </a:rPr>
              <a:t> </a:t>
            </a:r>
            <a:r>
              <a:rPr lang="en-US" altLang="en-US" sz="2000"/>
              <a:t>Affordability Requirement</a:t>
            </a:r>
            <a:endParaRPr lang="en-US" altLang="en-US" sz="2400"/>
          </a:p>
        </p:txBody>
      </p:sp>
      <p:sp>
        <p:nvSpPr>
          <p:cNvPr id="50179" name="Content Placeholder 2"/>
          <p:cNvSpPr>
            <a:spLocks noGrp="1"/>
          </p:cNvSpPr>
          <p:nvPr>
            <p:ph idx="1"/>
          </p:nvPr>
        </p:nvSpPr>
        <p:spPr>
          <a:xfrm>
            <a:off x="276225" y="1311275"/>
            <a:ext cx="8397875" cy="5200650"/>
          </a:xfrm>
        </p:spPr>
        <p:txBody>
          <a:bodyPr/>
          <a:lstStyle/>
          <a:p>
            <a:r>
              <a:rPr lang="en-US" altLang="en-US"/>
              <a:t>Affordability goals</a:t>
            </a:r>
            <a:endParaRPr lang="en-US" altLang="en-US" sz="1600"/>
          </a:p>
          <a:p>
            <a:pPr lvl="1"/>
            <a:r>
              <a:rPr lang="en-US" altLang="en-US" sz="1800" b="0"/>
              <a:t>Do you have enough information to develop an affordability goal?</a:t>
            </a:r>
          </a:p>
          <a:p>
            <a:pPr lvl="1"/>
            <a:r>
              <a:rPr lang="en-US" altLang="en-US" sz="1800" b="0"/>
              <a:t>Using both average unit acquisition cost &amp; average annual operating &amp; support cost per unit what will you be able to present at MS A/B event?</a:t>
            </a:r>
          </a:p>
          <a:p>
            <a:r>
              <a:rPr lang="en-US" altLang="en-US"/>
              <a:t>Strategy for achieving this “KPP”-like topic</a:t>
            </a:r>
          </a:p>
          <a:p>
            <a:pPr lvl="1"/>
            <a:r>
              <a:rPr lang="en-US" altLang="en-US" sz="1800" b="0"/>
              <a:t>Identify specific contract provisions (e.g., Goals &amp; Incentives in RFP)</a:t>
            </a:r>
          </a:p>
          <a:p>
            <a:pPr lvl="1"/>
            <a:r>
              <a:rPr lang="en-US" altLang="en-US" sz="1800" b="0"/>
              <a:t>Identify changes to quantities such as EOQs that are necessary to achieve target</a:t>
            </a:r>
          </a:p>
          <a:p>
            <a:pPr lvl="1"/>
            <a:r>
              <a:rPr lang="en-US" altLang="en-US" sz="1800" b="0"/>
              <a:t>Identify schedule changes necessary to achieve goal</a:t>
            </a:r>
          </a:p>
          <a:p>
            <a:r>
              <a:rPr lang="en-US" altLang="en-US"/>
              <a:t>Impact of procurement rate (EOQ) &amp; schedule on affordability goal</a:t>
            </a:r>
          </a:p>
          <a:p>
            <a:r>
              <a:rPr lang="en-US" altLang="en-US"/>
              <a:t>Affordability Requirement Source</a:t>
            </a:r>
          </a:p>
        </p:txBody>
      </p:sp>
      <p:sp>
        <p:nvSpPr>
          <p:cNvPr id="50180" name="Slide Number Placeholder 3"/>
          <p:cNvSpPr>
            <a:spLocks noGrp="1"/>
          </p:cNvSpPr>
          <p:nvPr>
            <p:ph type="sldNum" sz="quarter" idx="11"/>
          </p:nvPr>
        </p:nvSpPr>
        <p:spPr>
          <a:xfrm>
            <a:off x="7664450" y="6511925"/>
            <a:ext cx="11430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421D625A-9E6C-4B63-8E3A-48E1ACBC60B1}" type="slidenum">
              <a:rPr lang="en-US" altLang="en-US" sz="1000" b="0" smtClean="0">
                <a:solidFill>
                  <a:srgbClr val="7F7F7F"/>
                </a:solidFill>
              </a:rPr>
              <a:pPr>
                <a:spcBef>
                  <a:spcPct val="0"/>
                </a:spcBef>
                <a:buClrTx/>
                <a:buSzTx/>
                <a:buFontTx/>
                <a:buNone/>
              </a:pPr>
              <a:t>9</a:t>
            </a:fld>
            <a:endParaRPr lang="en-US" altLang="en-US" sz="1000" b="0">
              <a:solidFill>
                <a:schemeClr val="bg2"/>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HyXkImyfy0qDAxYvmkTTK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pl_zNIRRnUqMMi1InyDYZQ"/>
</p:tagLst>
</file>

<file path=ppt/theme/theme1.xml><?xml version="1.0" encoding="utf-8"?>
<a:theme xmlns:a="http://schemas.openxmlformats.org/drawingml/2006/main" name="USAF(Unclas)">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USAF(Unclas)">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0000FF"/>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USAF(Unclas)">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BE5E7AEA023A46A72EF91FFB2B81E1" ma:contentTypeVersion="4" ma:contentTypeDescription="Create a new document." ma:contentTypeScope="" ma:versionID="ec8140c2375dfb287916b1a3b024570f">
  <xsd:schema xmlns:xsd="http://www.w3.org/2001/XMLSchema" xmlns:xs="http://www.w3.org/2001/XMLSchema" xmlns:p="http://schemas.microsoft.com/office/2006/metadata/properties" xmlns:ns2="fb953b10-ad5f-4550-85a7-0708ee116e50" targetNamespace="http://schemas.microsoft.com/office/2006/metadata/properties" ma:root="true" ma:fieldsID="8ba934ef5e783979dbbc3f5abd259bfe" ns2:_="">
    <xsd:import namespace="fb953b10-ad5f-4550-85a7-0708ee116e5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953b10-ad5f-4550-85a7-0708ee116e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5C6DCBD9-A868-4613-9801-47E96FAC76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953b10-ad5f-4550-85a7-0708ee116e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A6D555-A9EA-4AB1-B5F5-C51BBB000022}">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fb953b10-ad5f-4550-85a7-0708ee116e50"/>
    <ds:schemaRef ds:uri="http://www.w3.org/XML/1998/namespace"/>
  </ds:schemaRefs>
</ds:datastoreItem>
</file>

<file path=customXml/itemProps3.xml><?xml version="1.0" encoding="utf-8"?>
<ds:datastoreItem xmlns:ds="http://schemas.openxmlformats.org/officeDocument/2006/customXml" ds:itemID="{444C21E3-B23F-465E-A13F-7B727EE1CC9D}">
  <ds:schemaRefs>
    <ds:schemaRef ds:uri="http://schemas.microsoft.com/sharepoint/v3/contenttype/forms"/>
  </ds:schemaRefs>
</ds:datastoreItem>
</file>

<file path=customXml/itemProps4.xml><?xml version="1.0" encoding="utf-8"?>
<ds:datastoreItem xmlns:ds="http://schemas.openxmlformats.org/officeDocument/2006/customXml" ds:itemID="{D7CF5CC8-FCA3-4CE1-A91A-C0A0F4A996F7}">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Office\Templates\Presentation Designs\USAF(Unclas).pot</Template>
  <TotalTime>11316</TotalTime>
  <Words>14952</Words>
  <Application>Microsoft Office PowerPoint</Application>
  <PresentationFormat>On-screen Show (4:3)</PresentationFormat>
  <Paragraphs>1854</Paragraphs>
  <Slides>46</Slides>
  <Notes>41</Notes>
  <HiddenSlides>0</HiddenSlides>
  <MMClips>0</MMClips>
  <ScaleCrop>false</ScaleCrop>
  <HeadingPairs>
    <vt:vector size="8" baseType="variant">
      <vt:variant>
        <vt:lpstr>Fonts Used</vt:lpstr>
      </vt:variant>
      <vt:variant>
        <vt:i4>10</vt:i4>
      </vt:variant>
      <vt:variant>
        <vt:lpstr>Theme</vt:lpstr>
      </vt:variant>
      <vt:variant>
        <vt:i4>4</vt:i4>
      </vt:variant>
      <vt:variant>
        <vt:lpstr>Embedded OLE Servers</vt:lpstr>
      </vt:variant>
      <vt:variant>
        <vt:i4>1</vt:i4>
      </vt:variant>
      <vt:variant>
        <vt:lpstr>Slide Titles</vt:lpstr>
      </vt:variant>
      <vt:variant>
        <vt:i4>46</vt:i4>
      </vt:variant>
    </vt:vector>
  </HeadingPairs>
  <TitlesOfParts>
    <vt:vector size="61" baseType="lpstr">
      <vt:lpstr>Arial</vt:lpstr>
      <vt:lpstr>Arial Narrow</vt:lpstr>
      <vt:lpstr>Calibri</vt:lpstr>
      <vt:lpstr>Calibri Light</vt:lpstr>
      <vt:lpstr>Century Gothic</vt:lpstr>
      <vt:lpstr>Century Schoolbook</vt:lpstr>
      <vt:lpstr>Helvetica</vt:lpstr>
      <vt:lpstr>Tahoma</vt:lpstr>
      <vt:lpstr>Times New Roman</vt:lpstr>
      <vt:lpstr>Wingdings</vt:lpstr>
      <vt:lpstr>USAF(Unclas)</vt:lpstr>
      <vt:lpstr>1_USAF(Unclas)</vt:lpstr>
      <vt:lpstr>Office Theme</vt:lpstr>
      <vt:lpstr>2_USAF(Unclas)</vt:lpstr>
      <vt:lpstr>Worksheet</vt:lpstr>
      <vt:lpstr>PowerPoint Presentation</vt:lpstr>
      <vt:lpstr>PowerPoint Presentation</vt:lpstr>
      <vt:lpstr>Outline</vt:lpstr>
      <vt:lpstr>Bottom Line Up Front  (Decisions Requested &amp; Key Program Info)</vt:lpstr>
      <vt:lpstr>PowerPoint Presentation</vt:lpstr>
      <vt:lpstr>Program Schedule</vt:lpstr>
      <vt:lpstr>PowerPoint Presentation</vt:lpstr>
      <vt:lpstr>Factors Shaping Strategy</vt:lpstr>
      <vt:lpstr>Factors Shaping Strategy   Affordability Requirement</vt:lpstr>
      <vt:lpstr>PowerPoint Presentation</vt:lpstr>
      <vt:lpstr>Factors Shaping Strategy: Cost Capability Analysis </vt:lpstr>
      <vt:lpstr>Factors Shaping Strategy: Program Cost Estimate/Funding</vt:lpstr>
      <vt:lpstr>Funding Profile</vt:lpstr>
      <vt:lpstr>PowerPoint Presentation</vt:lpstr>
      <vt:lpstr>Acquisition Strategy  SAMPLE Framing Assumption #1</vt:lpstr>
      <vt:lpstr>Acquisition Strategy  Sample Framing Assumption #2</vt:lpstr>
      <vt:lpstr>Acquisition Strategy  Alt Sample Framing Assumptions</vt:lpstr>
      <vt:lpstr>Proposed Acquisition Strategy</vt:lpstr>
      <vt:lpstr>Competition Strategy/Market Research</vt:lpstr>
      <vt:lpstr>Contract Parameters</vt:lpstr>
      <vt:lpstr>Contract Parameters Contract Incentives</vt:lpstr>
      <vt:lpstr>Intellectual Property (IP) Strategy</vt:lpstr>
      <vt:lpstr>PowerPoint Presentation</vt:lpstr>
      <vt:lpstr>Systems Engineering (SE)</vt:lpstr>
      <vt:lpstr>Systems Engineering (cont.)</vt:lpstr>
      <vt:lpstr>Cybersecurity &amp; Resiliency Acquisition Strategy Panel Chart</vt:lpstr>
      <vt:lpstr>Test &amp; Evaluation</vt:lpstr>
      <vt:lpstr>Guardrails</vt:lpstr>
      <vt:lpstr>PowerPoint Presentation</vt:lpstr>
      <vt:lpstr>PowerPoint Presentation</vt:lpstr>
      <vt:lpstr>“What Worries Me”</vt:lpstr>
      <vt:lpstr>Recommendation &amp; Way Forward</vt:lpstr>
      <vt:lpstr>Back-Up</vt:lpstr>
      <vt:lpstr>Middle Tier of Acquisition (MTA) – Program Identification (1)</vt:lpstr>
      <vt:lpstr>Middle Tier of Acquisition (MTA) – Program Identification (2)</vt:lpstr>
      <vt:lpstr>Middle Tier of Acquisition (MTA) – Program Identification (3)</vt:lpstr>
      <vt:lpstr>Middle Tier of Acquisition (MTA) – Program Identification (4)</vt:lpstr>
      <vt:lpstr>Back-ups</vt:lpstr>
      <vt:lpstr>Program Office Organization, Experience, &amp; Manpower</vt:lpstr>
      <vt:lpstr> Program Org Chart</vt:lpstr>
      <vt:lpstr>Industrial Base Capability and International Cooperation</vt:lpstr>
      <vt:lpstr>Additional Acquisition  Topics (if not addressed elsewhere)</vt:lpstr>
      <vt:lpstr>Technology Readiness</vt:lpstr>
      <vt:lpstr>PowerPoint Presentation</vt:lpstr>
      <vt:lpstr>PowerPoint Presentation</vt:lpstr>
      <vt:lpstr>Should Cost Summary </vt:lpstr>
    </vt:vector>
  </TitlesOfParts>
  <Company>HQ USAF/______, Pentagon, DC 20330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ARMSTEAD, STANLEY K CTR US Air Force HAF SAF/AQ</dc:creator>
  <cp:lastModifiedBy>ARMSTEAD, STANLEY K CTR US Air Force HAF SAF/AQ</cp:lastModifiedBy>
  <cp:revision>230</cp:revision>
  <cp:lastPrinted>2001-11-16T21:52:41Z</cp:lastPrinted>
  <dcterms:created xsi:type="dcterms:W3CDTF">2000-04-26T18:38:01Z</dcterms:created>
  <dcterms:modified xsi:type="dcterms:W3CDTF">2023-01-25T16:21:55Z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display_urn:schemas-microsoft-com:office:office#Editor">
    <vt:lpwstr>ARMSTEAD, STANLEY K CTR US Air Force HAF SAF/AQ</vt:lpwstr>
  </property>
  <property fmtid="{D5CDD505-2E9C-101B-9397-08002B2CF9AE}" pid="4" name="display_urn:schemas-microsoft-com:office:office#Author">
    <vt:lpwstr>ARMSTEAD, STANLEY K CTR US Air Force HAF SAF/AQ</vt:lpwstr>
  </property>
  <property fmtid="{D5CDD505-2E9C-101B-9397-08002B2CF9AE}" pid="5" name="Title">
    <vt:lpwstr>No Slide Title</vt:lpwstr>
  </property>
  <property fmtid="{D5CDD505-2E9C-101B-9397-08002B2CF9AE}" pid="6" name="Order">
    <vt:lpwstr>3400.00000000000</vt:lpwstr>
  </property>
  <property fmtid="{D5CDD505-2E9C-101B-9397-08002B2CF9AE}" pid="7" name="ContentTypeId">
    <vt:lpwstr>0x010100EABE5E7AEA023A46A72EF91FFB2B81E1</vt:lpwstr>
  </property>
</Properties>
</file>