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5"/>
    <p:sldMasterId id="2147483994" r:id="rId6"/>
  </p:sldMasterIdLst>
  <p:notesMasterIdLst>
    <p:notesMasterId r:id="rId24"/>
  </p:notesMasterIdLst>
  <p:handoutMasterIdLst>
    <p:handoutMasterId r:id="rId25"/>
  </p:handoutMasterIdLst>
  <p:sldIdLst>
    <p:sldId id="5309" r:id="rId7"/>
    <p:sldId id="5199" r:id="rId8"/>
    <p:sldId id="5430" r:id="rId9"/>
    <p:sldId id="5438" r:id="rId10"/>
    <p:sldId id="5446" r:id="rId11"/>
    <p:sldId id="5447" r:id="rId12"/>
    <p:sldId id="5440" r:id="rId13"/>
    <p:sldId id="5280" r:id="rId14"/>
    <p:sldId id="5281" r:id="rId15"/>
    <p:sldId id="5282" r:id="rId16"/>
    <p:sldId id="5448" r:id="rId17"/>
    <p:sldId id="5444" r:id="rId18"/>
    <p:sldId id="5442" r:id="rId19"/>
    <p:sldId id="5443" r:id="rId20"/>
    <p:sldId id="5374" r:id="rId21"/>
    <p:sldId id="5445" r:id="rId22"/>
    <p:sldId id="5375" r:id="rId23"/>
  </p:sldIdLst>
  <p:sldSz cx="9144000" cy="6858000" type="screen4x3"/>
  <p:notesSz cx="7102475" cy="9037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4">
          <p15:clr>
            <a:srgbClr val="A4A3A4"/>
          </p15:clr>
        </p15:guide>
        <p15:guide id="2" pos="1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finson, Jeremy" initials="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DEC"/>
    <a:srgbClr val="E8E8F6"/>
    <a:srgbClr val="DDDDDD"/>
    <a:srgbClr val="008000"/>
    <a:srgbClr val="FFCC00"/>
    <a:srgbClr val="C0C0C0"/>
    <a:srgbClr val="FF990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F5CE05-04BD-47D7-AAC9-331FB9700F11}" v="60" dt="2024-04-24T21:59:36.8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1422" autoAdjust="0"/>
  </p:normalViewPr>
  <p:slideViewPr>
    <p:cSldViewPr snapToGrid="0">
      <p:cViewPr varScale="1">
        <p:scale>
          <a:sx n="100" d="100"/>
          <a:sy n="100" d="100"/>
        </p:scale>
        <p:origin x="2526" y="96"/>
      </p:cViewPr>
      <p:guideLst>
        <p:guide orient="horz" pos="894"/>
        <p:guide pos="1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0" d="100"/>
          <a:sy n="50" d="100"/>
        </p:scale>
        <p:origin x="-1182" y="288"/>
      </p:cViewPr>
      <p:guideLst>
        <p:guide orient="horz" pos="284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en Farley" userId="5cda6ee7-7f0d-4df4-9a1b-3918d9fb9d08" providerId="ADAL" clId="{EBE59D62-BB9F-42C3-A373-5B2E68FF7753}"/>
    <pc:docChg chg="delSld">
      <pc:chgData name="Allen Farley" userId="5cda6ee7-7f0d-4df4-9a1b-3918d9fb9d08" providerId="ADAL" clId="{EBE59D62-BB9F-42C3-A373-5B2E68FF7753}" dt="2024-04-25T16:21:08.118" v="0" actId="2696"/>
      <pc:docMkLst>
        <pc:docMk/>
      </pc:docMkLst>
      <pc:sldChg chg="del">
        <pc:chgData name="Allen Farley" userId="5cda6ee7-7f0d-4df4-9a1b-3918d9fb9d08" providerId="ADAL" clId="{EBE59D62-BB9F-42C3-A373-5B2E68FF7753}" dt="2024-04-25T16:21:08.118" v="0" actId="2696"/>
        <pc:sldMkLst>
          <pc:docMk/>
          <pc:sldMk cId="3190808697" sldId="534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558DD07E-AADB-45F2-9CA0-712355BD51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3078382" cy="4475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729" tIns="46361" rIns="92729" bIns="46361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A3BCBE6D-2B97-4930-9636-61DE4D49FC0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094" y="1"/>
            <a:ext cx="3078382" cy="4475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729" tIns="46361" rIns="92729" bIns="4636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>
            <a:extLst>
              <a:ext uri="{FF2B5EF4-FFF2-40B4-BE49-F238E27FC236}">
                <a16:creationId xmlns:a16="http://schemas.microsoft.com/office/drawing/2014/main" id="{89E9B789-1E7B-4C47-A9AB-7BBBE2E8937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577733"/>
            <a:ext cx="3078382" cy="4475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729" tIns="46361" rIns="92729" bIns="46361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9" name="Rectangle 5">
            <a:extLst>
              <a:ext uri="{FF2B5EF4-FFF2-40B4-BE49-F238E27FC236}">
                <a16:creationId xmlns:a16="http://schemas.microsoft.com/office/drawing/2014/main" id="{C2E95911-E4F7-43EF-9151-84A509904CF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094" y="8577733"/>
            <a:ext cx="3078382" cy="4475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729" tIns="46361" rIns="92729" bIns="4636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597602D-12E5-4C92-A130-73692780AB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9108A19B-C4A3-4FC3-81A5-5A6E106FB82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3078382" cy="45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9" tIns="46361" rIns="92729" bIns="46361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AB596576-137F-4A06-8402-2730620114C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094" y="2"/>
            <a:ext cx="3078382" cy="45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9" tIns="46361" rIns="92729" bIns="4636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A8C50A4A-D4A2-4F95-B647-F0ACE7A6188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90638" y="676275"/>
            <a:ext cx="4521200" cy="3390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C41115B3-AD99-4A60-B787-A72EC222AA7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321" y="4293497"/>
            <a:ext cx="5207838" cy="406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9" tIns="46361" rIns="92729" bIns="463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F3C88BB5-2DEB-4B07-A815-CAA021286D5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585450"/>
            <a:ext cx="3078382" cy="45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9" tIns="46361" rIns="92729" bIns="46361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>
            <a:extLst>
              <a:ext uri="{FF2B5EF4-FFF2-40B4-BE49-F238E27FC236}">
                <a16:creationId xmlns:a16="http://schemas.microsoft.com/office/drawing/2014/main" id="{392D28BB-5D15-4853-8549-1B6CFAC721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094" y="8585450"/>
            <a:ext cx="3078382" cy="45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9" tIns="46361" rIns="92729" bIns="4636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B3C6A5E-97B8-4544-AA5E-F3EF90C012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6322F05E-0ABE-4231-947E-BF7879DC96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15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958" indent="-291522" defTabSz="92315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6089" indent="-233218" defTabSz="92315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2524" indent="-233218" defTabSz="92315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8959" indent="-233218" defTabSz="92315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5395" indent="-233218" defTabSz="9231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1830" indent="-233218" defTabSz="9231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8266" indent="-233218" defTabSz="9231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4701" indent="-233218" defTabSz="9231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315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2C761D-8154-45DB-8393-3D943937F95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315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7464C13E-EB7C-46EF-874F-594E589A1E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677863"/>
            <a:ext cx="4521200" cy="3390900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E3D1B1FB-9EE7-467B-99EB-577F90DEA0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997" y="4296017"/>
            <a:ext cx="5208482" cy="4063799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28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1F8AE6-BD1C-415B-97DD-E5150047182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28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595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A028C5E-088C-413A-8326-D7665A743A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94989CB-FC68-4EF6-AE18-D85B8F269E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1318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A028C5E-088C-413A-8326-D7665A743A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94989CB-FC68-4EF6-AE18-D85B8F269E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4825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A028C5E-088C-413A-8326-D7665A743A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94989CB-FC68-4EF6-AE18-D85B8F269E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5702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B9F22934-5E31-4767-85DE-36097F695F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3B217753-5D2E-47F7-8FA4-451BC9777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8DC0061D-747A-4C3E-8D28-5EEE353418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7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958" indent="-291522" defTabSz="9247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6089" indent="-233218" defTabSz="9247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2524" indent="-233218" defTabSz="9247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8959" indent="-233218" defTabSz="9247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5395" indent="-233218" defTabSz="9247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1830" indent="-233218" defTabSz="9247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8266" indent="-233218" defTabSz="9247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4701" indent="-233218" defTabSz="9247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47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7ECD09-C9A4-4AF2-B880-0029A51F11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477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954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170D0DA2-C6F4-4677-9068-451EBDBA2D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DBA062E0-85D7-4287-BB50-DF0680C7D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534A085B-DD21-4368-B260-174CD8B979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94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8071" indent="-290833" defTabSz="92494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6507" indent="-232030" defTabSz="92494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3745" indent="-232030" defTabSz="92494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0984" indent="-232030" defTabSz="92494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686" indent="-232030" defTabSz="9249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6389" indent="-232030" defTabSz="9249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74092" indent="-232030" defTabSz="9249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31795" indent="-232030" defTabSz="9249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494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E65F13-CAF0-4DB9-8E34-717E3DA34DF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494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A028C5E-088C-413A-8326-D7665A743A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94989CB-FC68-4EF6-AE18-D85B8F269E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A028C5E-088C-413A-8326-D7665A743A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94989CB-FC68-4EF6-AE18-D85B8F269E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4461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A028C5E-088C-413A-8326-D7665A743A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94989CB-FC68-4EF6-AE18-D85B8F269E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1273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A028C5E-088C-413A-8326-D7665A743A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94989CB-FC68-4EF6-AE18-D85B8F269E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3785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A028C5E-088C-413A-8326-D7665A743A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94989CB-FC68-4EF6-AE18-D85B8F269E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0644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28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1F8AE6-BD1C-415B-97DD-E5150047182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28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238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 2.7c – who is in going to run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28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1F8AE6-BD1C-415B-97DD-E5150047182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28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808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>
            <a:extLst>
              <a:ext uri="{FF2B5EF4-FFF2-40B4-BE49-F238E27FC236}">
                <a16:creationId xmlns:a16="http://schemas.microsoft.com/office/drawing/2014/main" id="{A7D2BBED-4880-40EE-9F0C-AD2564B680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8ACD1ADD-A41A-49B3-B3FF-7662B39E7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1233488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000" b="1" i="1">
                <a:latin typeface="Century Schoolbook" panose="02040604050505020304" pitchFamily="18" charset="0"/>
              </a:rPr>
              <a:t>I n t e g r i t y  -  S e r v i c e  -  E x c e l l e n c e</a:t>
            </a: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56BB4DED-DD74-40CD-B355-73303B6C5CE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76225" y="1962150"/>
            <a:ext cx="8486775" cy="1600200"/>
          </a:xfrm>
        </p:spPr>
        <p:txBody>
          <a:bodyPr/>
          <a:lstStyle>
            <a:lvl1pPr>
              <a:defRPr sz="440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823A4B7-C179-4C5F-8848-662428AA2F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F2CB94B-3501-4FF7-B8E0-4BCF88139E9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D47AA-5ED1-49C5-AAB6-48DD856C7222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FF1C5D15-8F2D-499B-9CB2-87E3AA6D3B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107" y="3602037"/>
            <a:ext cx="2479350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4">
            <a:extLst>
              <a:ext uri="{FF2B5EF4-FFF2-40B4-BE49-F238E27FC236}">
                <a16:creationId xmlns:a16="http://schemas.microsoft.com/office/drawing/2014/main" id="{48C5941E-A218-4FDD-AD05-A327F2E5F16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000" y="500063"/>
            <a:ext cx="838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600" b="1" i="1" dirty="0"/>
              <a:t>Department of the Air Force</a:t>
            </a:r>
          </a:p>
        </p:txBody>
      </p:sp>
    </p:spTree>
    <p:extLst>
      <p:ext uri="{BB962C8B-B14F-4D97-AF65-F5344CB8AC3E}">
        <p14:creationId xmlns:p14="http://schemas.microsoft.com/office/powerpoint/2010/main" val="536594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3C49F-2217-4141-A092-B402EFB45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0BBEBF-FBE5-432D-97A0-6ADC6795F7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72543-BE4A-4F11-A138-0AC54DF2A9F9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15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5438" y="76200"/>
            <a:ext cx="2132012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225" y="76200"/>
            <a:ext cx="6246813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70681-D74E-4A11-8845-CBCE7EFDD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8F205-62B8-4C75-B98A-AEE841A497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E17B5-CA41-4654-9007-C547C72B2280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961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>
            <a:extLst>
              <a:ext uri="{FF2B5EF4-FFF2-40B4-BE49-F238E27FC236}">
                <a16:creationId xmlns:a16="http://schemas.microsoft.com/office/drawing/2014/main" id="{8C4423E5-BD36-4DBA-AC2B-C133AF5155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4696E44-EAD4-4519-ABE7-DEF4838C1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1233488"/>
            <a:ext cx="655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000" b="1" i="1" dirty="0">
                <a:solidFill>
                  <a:srgbClr val="000000"/>
                </a:solidFill>
                <a:latin typeface="Century Schoolbook" panose="02040604050505020304" pitchFamily="18" charset="0"/>
              </a:rPr>
              <a:t>One Team, One Fight!</a:t>
            </a: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1D3B186F-4B21-4739-8885-5E45F8BC8F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7EA94F16-F8FD-4C12-B67F-017A0E759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525" y="500063"/>
            <a:ext cx="6280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3600" b="1" i="1">
                <a:solidFill>
                  <a:srgbClr val="000000"/>
                </a:solidFill>
              </a:rPr>
              <a:t>Headquarters U.S. Air Force</a:t>
            </a: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76225" y="1962150"/>
            <a:ext cx="8486775" cy="1600200"/>
          </a:xfrm>
        </p:spPr>
        <p:txBody>
          <a:bodyPr/>
          <a:lstStyle>
            <a:lvl1pPr>
              <a:defRPr sz="440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D2CCA5DB-3DA1-4D26-A942-A19E6069F38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CD74D55-ACC3-45D2-B9E6-ADBF51EB8AC9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11" name="Picture 13">
            <a:extLst>
              <a:ext uri="{FF2B5EF4-FFF2-40B4-BE49-F238E27FC236}">
                <a16:creationId xmlns:a16="http://schemas.microsoft.com/office/drawing/2014/main" id="{95173677-8F13-42C8-80F9-93F2D1AF2B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107" y="3602037"/>
            <a:ext cx="2479350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377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EA36AE-9C17-4045-86D6-82828DA2B2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DA74983-83F8-4D06-920A-6ABD40D5F5BC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7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4940FD-269D-469F-8A63-30C2777D5B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6422E8B-23CE-4237-A373-BD0FE436023D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64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225" y="1504950"/>
            <a:ext cx="4122738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1363" y="1504950"/>
            <a:ext cx="4122737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C8160-E1B7-4C6E-B0C7-47787E3837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CB3FE69-2AE0-46AD-9570-E1B19F32662D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432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1FBE84-B526-49A3-8C17-3DE850D54B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24625"/>
            <a:ext cx="1219200" cy="3048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23AF66-FF95-4AE1-AA45-0D49D60C42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2D359F8-7B14-4B73-9EA5-B6AF41EC6567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7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EC962-F200-40B8-BEBC-04152DA074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D17F277-7EE1-4972-A474-C56AFCFBB77A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44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86427B-0218-4634-B8E8-CD3A7403E4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24625"/>
            <a:ext cx="1219200" cy="3048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D09A2C-326C-42AF-88E5-69973238F6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EAC8FBA-B045-4D26-B62F-E3310356DECF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802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42FF7E-D406-4FEA-8F3C-DCE1067B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24625"/>
            <a:ext cx="1219200" cy="3048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2FC59-B495-4B9D-B33C-04F793B9EB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72527F9-2599-4A9C-8125-A3247CF2AEC3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52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E19FE-8C99-433A-9EB2-FB62DEDF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411C18-6D63-485B-B941-706A48BF1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AAF0D-80B8-4830-BB62-FD1EA0B0AFCB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922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D0646-5D58-42FB-9567-BBE4D2C4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24625"/>
            <a:ext cx="1219200" cy="3048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A4991-8545-4BDF-9849-2E5EA91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7BC9374-526B-4024-AB45-2780084F74BB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145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ED1AE-B269-456A-AC7E-BFB57AD8D1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24625"/>
            <a:ext cx="1219200" cy="3048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7D7F0-9124-47CE-B267-6AEB4168D2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ACAD9F4-680D-4B3B-A906-171C798C0DF7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52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5438" y="76200"/>
            <a:ext cx="2132012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225" y="76200"/>
            <a:ext cx="6246813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E81F4-9904-47CF-93C4-03BEC5D0FE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24625"/>
            <a:ext cx="1219200" cy="3048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ECD6C-DEA9-42B6-AC0D-B848D1E272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D1603F8-B7F5-4DBB-971F-770F9B0529C0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66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afsymbol">
            <a:extLst>
              <a:ext uri="{FF2B5EF4-FFF2-40B4-BE49-F238E27FC236}">
                <a16:creationId xmlns:a16="http://schemas.microsoft.com/office/drawing/2014/main" id="{763DA2E2-1934-4F53-AB06-412192543F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698875"/>
            <a:ext cx="3305175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095750" y="3924300"/>
            <a:ext cx="4495800" cy="10477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3467100" y="1962150"/>
            <a:ext cx="5143500" cy="1600200"/>
          </a:xfrm>
        </p:spPr>
        <p:txBody>
          <a:bodyPr/>
          <a:lstStyle>
            <a:lvl1pPr>
              <a:defRPr sz="4000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E9DED38-7615-4BDF-93DF-8B9B897744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524625"/>
            <a:ext cx="1219200" cy="304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E45F89D-3B9C-487A-ADB9-C5E29B59565F}" type="datetime1">
              <a:rPr lang="en-US"/>
              <a:pPr>
                <a:defRPr/>
              </a:pPr>
              <a:t>4/25/2024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3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762E8-ECC5-4E69-9F75-A41FDD79C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293DD-1A6F-4F9A-B338-D09A79DEBD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5907B-1ABA-43D6-8F7F-60830CC07850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8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225" y="1504950"/>
            <a:ext cx="4122738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1363" y="1504950"/>
            <a:ext cx="4122737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82B1E-C2FD-4781-9ABC-3C6A12C04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88176-782A-474D-BD67-C135596BB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3C8D0-25B5-43B4-BBC4-E4B8041A9AF4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1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59F2E9-3549-4EA8-AC11-381EE0573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E99E83-C251-46FF-B567-3ADE1C17F0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050A8-A77C-4713-A1D5-547E3307BD0B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49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3AF4A0-DA4D-483E-819E-806285C40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B1630-7908-4195-9093-5FC9859376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8DA0-A09A-46AD-839B-A49A61EF626F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36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7F18B3-9659-4EBC-A71F-0BEC09AA9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C73EB9-A406-4844-B879-A8B9D67C59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AD806-5CE4-43DF-9F06-CFA460AEF08E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67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600392-8EDF-4977-A2BE-2BDCEA6C2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9CEB4-2288-49DA-8812-84AC180344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E09B3-66D9-4363-9CD5-7C5DC23BBFC5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33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EA045-E552-4B78-A5C5-68CAA176F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E5B34-AB2F-456C-9DA3-CADC71CB50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D853B-9A1A-4AC8-8665-B63D5F94E3D0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786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7">
            <a:extLst>
              <a:ext uri="{FF2B5EF4-FFF2-40B4-BE49-F238E27FC236}">
                <a16:creationId xmlns:a16="http://schemas.microsoft.com/office/drawing/2014/main" id="{D2B55DFD-34FB-4E95-A749-401F908CE3D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969696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49156" name="Rectangle 1028">
            <a:extLst>
              <a:ext uri="{FF2B5EF4-FFF2-40B4-BE49-F238E27FC236}">
                <a16:creationId xmlns:a16="http://schemas.microsoft.com/office/drawing/2014/main" id="{F2F674E2-6757-4C1A-8734-0703F49D7B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2462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23F0E09E-EAC6-420A-B8BC-73479EE337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9" name="Rectangle 1030">
            <a:extLst>
              <a:ext uri="{FF2B5EF4-FFF2-40B4-BE49-F238E27FC236}">
                <a16:creationId xmlns:a16="http://schemas.microsoft.com/office/drawing/2014/main" id="{78FD2F0D-F582-4AB7-AD2F-0A980C819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63700" y="76200"/>
            <a:ext cx="7143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Line 1035">
            <a:extLst>
              <a:ext uri="{FF2B5EF4-FFF2-40B4-BE49-F238E27FC236}">
                <a16:creationId xmlns:a16="http://schemas.microsoft.com/office/drawing/2014/main" id="{6B00A457-0323-4C3B-A006-5A288867AB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Line 1036">
            <a:extLst>
              <a:ext uri="{FF2B5EF4-FFF2-40B4-BE49-F238E27FC236}">
                <a16:creationId xmlns:a16="http://schemas.microsoft.com/office/drawing/2014/main" id="{313D949B-5989-4CB8-8FE9-B12C977808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1040">
            <a:extLst>
              <a:ext uri="{FF2B5EF4-FFF2-40B4-BE49-F238E27FC236}">
                <a16:creationId xmlns:a16="http://schemas.microsoft.com/office/drawing/2014/main" id="{CB048C93-8379-4CF7-9693-ADE351A869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6225" y="1504950"/>
            <a:ext cx="839787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0"/>
            <a:r>
              <a:rPr lang="en-US" altLang="en-US"/>
              <a:t>2nd Bullet</a:t>
            </a:r>
          </a:p>
        </p:txBody>
      </p:sp>
      <p:pic>
        <p:nvPicPr>
          <p:cNvPr id="10" name="Picture 1037">
            <a:extLst>
              <a:ext uri="{FF2B5EF4-FFF2-40B4-BE49-F238E27FC236}">
                <a16:creationId xmlns:a16="http://schemas.microsoft.com/office/drawing/2014/main" id="{93DF24FC-C075-49D2-AE81-E7887466EC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580" y="90488"/>
            <a:ext cx="1009266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029">
            <a:extLst>
              <a:ext uri="{FF2B5EF4-FFF2-40B4-BE49-F238E27FC236}">
                <a16:creationId xmlns:a16="http://schemas.microsoft.com/office/drawing/2014/main" id="{7FA7813B-5696-9814-2E05-D76AEAAB80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000" y="6491289"/>
            <a:ext cx="8382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One Team, One Fight!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50000"/>
        </a:spcBef>
        <a:spcAft>
          <a:spcPct val="0"/>
        </a:spcAft>
        <a:buClr>
          <a:srgbClr val="151C77"/>
        </a:buClr>
        <a:buSzPct val="80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1028">
            <a:extLst>
              <a:ext uri="{FF2B5EF4-FFF2-40B4-BE49-F238E27FC236}">
                <a16:creationId xmlns:a16="http://schemas.microsoft.com/office/drawing/2014/main" id="{E8C95919-76AE-46DE-BCFC-3546EE0872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2462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solidFill>
                  <a:srgbClr val="FFFFFF">
                    <a:lumMod val="5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fld id="{511DC65C-CEB7-497C-BE38-7F61455F8A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1030">
            <a:extLst>
              <a:ext uri="{FF2B5EF4-FFF2-40B4-BE49-F238E27FC236}">
                <a16:creationId xmlns:a16="http://schemas.microsoft.com/office/drawing/2014/main" id="{20604A88-2D2B-4687-BCD1-257FA78468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78013" y="49213"/>
            <a:ext cx="7143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Line 1035">
            <a:extLst>
              <a:ext uri="{FF2B5EF4-FFF2-40B4-BE49-F238E27FC236}">
                <a16:creationId xmlns:a16="http://schemas.microsoft.com/office/drawing/2014/main" id="{A7053C2B-231B-4F4B-A03D-E4D210C3C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Line 1036">
            <a:extLst>
              <a:ext uri="{FF2B5EF4-FFF2-40B4-BE49-F238E27FC236}">
                <a16:creationId xmlns:a16="http://schemas.microsoft.com/office/drawing/2014/main" id="{CB818374-D3F5-41DB-8446-DED044DCAE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1040">
            <a:extLst>
              <a:ext uri="{FF2B5EF4-FFF2-40B4-BE49-F238E27FC236}">
                <a16:creationId xmlns:a16="http://schemas.microsoft.com/office/drawing/2014/main" id="{1434E151-20F8-44E9-8B1E-24A461C9E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6225" y="1504950"/>
            <a:ext cx="839787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0"/>
            <a:r>
              <a:rPr lang="en-US" altLang="en-US" dirty="0"/>
              <a:t>2nd Bullet</a:t>
            </a:r>
          </a:p>
        </p:txBody>
      </p:sp>
      <p:pic>
        <p:nvPicPr>
          <p:cNvPr id="11" name="Picture 1037" descr="afsymbol">
            <a:extLst>
              <a:ext uri="{FF2B5EF4-FFF2-40B4-BE49-F238E27FC236}">
                <a16:creationId xmlns:a16="http://schemas.microsoft.com/office/drawing/2014/main" id="{27D249BC-00E6-4B82-96EA-C84F2E1FAE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90488"/>
            <a:ext cx="13462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029">
            <a:extLst>
              <a:ext uri="{FF2B5EF4-FFF2-40B4-BE49-F238E27FC236}">
                <a16:creationId xmlns:a16="http://schemas.microsoft.com/office/drawing/2014/main" id="{CA00985C-0C95-AB48-1048-0BC99EC105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000" y="6491289"/>
            <a:ext cx="8382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One Team, One Fight!</a:t>
            </a:r>
          </a:p>
        </p:txBody>
      </p:sp>
    </p:spTree>
    <p:extLst>
      <p:ext uri="{BB962C8B-B14F-4D97-AF65-F5344CB8AC3E}">
        <p14:creationId xmlns:p14="http://schemas.microsoft.com/office/powerpoint/2010/main" val="192542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50000"/>
        </a:spcBef>
        <a:spcAft>
          <a:spcPct val="0"/>
        </a:spcAft>
        <a:buClr>
          <a:srgbClr val="151C77"/>
        </a:buClr>
        <a:buSzPct val="80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llen.farley@sptrm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CEDA51D-4196-4EC8-8DB8-DC445904C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25" y="2376488"/>
            <a:ext cx="6383338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5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51C7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Acquisition Process Model (APM) Update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151C7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438B4D7-A0CE-4F5E-932C-461C5C0C7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475" y="4381500"/>
            <a:ext cx="4633913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SAF/AQXP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lang="en-US" altLang="en-US" sz="2800" dirty="0">
                <a:solidFill>
                  <a:srgbClr val="000000"/>
                </a:solidFill>
              </a:rPr>
              <a:t>April 2024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81C17BA-1869-7371-A7F4-9C73518A6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00" y="1727167"/>
            <a:ext cx="8244000" cy="33476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9BF5C4-374D-AEFD-7574-CE0FCDFBC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– </a:t>
            </a:r>
            <a:br>
              <a:rPr lang="en-US" dirty="0"/>
            </a:br>
            <a:r>
              <a:rPr lang="en-US" dirty="0"/>
              <a:t>AF Digital Guide (BP/LL)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A98AF-D29E-BB58-7C7A-ED091449A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170" y="1811277"/>
            <a:ext cx="6298406" cy="3804756"/>
          </a:xfrm>
        </p:spPr>
        <p:txBody>
          <a:bodyPr/>
          <a:lstStyle/>
          <a:p>
            <a:pPr marL="0" indent="0">
              <a:buNone/>
            </a:pPr>
            <a:endParaRPr lang="en-US" b="0" dirty="0">
              <a:ea typeface="+mn-lt"/>
              <a:cs typeface="+mn-lt"/>
            </a:endParaRPr>
          </a:p>
          <a:p>
            <a:endParaRPr lang="en-US" sz="1800" b="0" dirty="0"/>
          </a:p>
          <a:p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F0DEF-DA78-04CA-397E-2C9D03302A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750" kern="12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CBDF859-B77C-4932-B7B0-12C49A93E314}" type="slidenum">
              <a:rPr lang="en-US" altLang="en-US"/>
              <a:pPr>
                <a:defRPr/>
              </a:pPr>
              <a:t>10</a:t>
            </a:fld>
            <a:endParaRPr lang="en-US" altLang="en-US" dirty="0">
              <a:solidFill>
                <a:srgbClr val="80808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ADF71F6-86F5-8B6B-01F3-92CA99ADDED1}"/>
              </a:ext>
            </a:extLst>
          </p:cNvPr>
          <p:cNvSpPr/>
          <p:nvPr/>
        </p:nvSpPr>
        <p:spPr bwMode="auto">
          <a:xfrm>
            <a:off x="308346" y="3895784"/>
            <a:ext cx="1228362" cy="255722"/>
          </a:xfrm>
          <a:prstGeom prst="ellipse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913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A8EA7-E56C-628B-C475-5D9BC251D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76200"/>
            <a:ext cx="714375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Modernized Selected Acquisition Report (MSAR)</a:t>
            </a:r>
          </a:p>
        </p:txBody>
      </p:sp>
      <p:pic>
        <p:nvPicPr>
          <p:cNvPr id="6" name="Content Placeholder 5" descr="A diagram of a machine&#10;&#10;Description automatically generated">
            <a:extLst>
              <a:ext uri="{FF2B5EF4-FFF2-40B4-BE49-F238E27FC236}">
                <a16:creationId xmlns:a16="http://schemas.microsoft.com/office/drawing/2014/main" id="{559EDF46-FE40-CD5C-7D59-0A2C4FB09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061681"/>
            <a:ext cx="8397875" cy="3629988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9F7FC-E470-5332-FD2E-8EBC5D48A6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88300" y="6524625"/>
            <a:ext cx="1143000" cy="3048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709AAF0D-80B8-4830-BB62-FD1EA0B0AFCB}" type="slidenum">
              <a:rPr lang="en-US" altLang="en-US" smtClean="0"/>
              <a:pPr>
                <a:spcAft>
                  <a:spcPts val="600"/>
                </a:spcAft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6692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2">
            <a:extLst>
              <a:ext uri="{FF2B5EF4-FFF2-40B4-BE49-F238E27FC236}">
                <a16:creationId xmlns:a16="http://schemas.microsoft.com/office/drawing/2014/main" id="{26457DD0-AEC2-4FF2-99AD-B7B3701008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06B13A-ED82-4D62-AB2F-336E8ECA665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E5A6FE62-76E2-41B6-BD6A-1FF77A76AF5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784475" y="115888"/>
            <a:ext cx="6042025" cy="1143000"/>
          </a:xfrm>
        </p:spPr>
        <p:txBody>
          <a:bodyPr/>
          <a:lstStyle/>
          <a:p>
            <a:r>
              <a:rPr lang="en-US" altLang="en-US" sz="4400" dirty="0"/>
              <a:t>Other Updates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57360986-0CB1-4FD7-B3E5-38FEED5F4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8" y="1295106"/>
            <a:ext cx="8736012" cy="463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0513" indent="-290513">
              <a:spcBef>
                <a:spcPct val="5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8975" indent="-282575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939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0E5C19ED-C827-DD6B-2BB6-2A18A13B7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5" y="1343226"/>
            <a:ext cx="6875783" cy="4952800"/>
          </a:xfrm>
          <a:prstGeom prst="rect">
            <a:avLst/>
          </a:prstGeom>
        </p:spPr>
      </p:pic>
      <p:sp>
        <p:nvSpPr>
          <p:cNvPr id="20482" name="Slide Number Placeholder 2">
            <a:extLst>
              <a:ext uri="{FF2B5EF4-FFF2-40B4-BE49-F238E27FC236}">
                <a16:creationId xmlns:a16="http://schemas.microsoft.com/office/drawing/2014/main" id="{26457DD0-AEC2-4FF2-99AD-B7B3701008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F806B13A-ED82-4D62-AB2F-336E8ECA6652}" type="slidenum">
              <a:rPr lang="en-US" altLang="en-US" sz="1400" smtClean="0">
                <a:solidFill>
                  <a:schemeClr val="tx1"/>
                </a:solidFill>
              </a:rPr>
              <a:pPr eaLnBrk="0" hangingPunct="0"/>
              <a:t>13</a:t>
            </a:fld>
            <a:endParaRPr lang="en-US" altLang="en-US" sz="1400" dirty="0">
              <a:solidFill>
                <a:schemeClr val="tx1"/>
              </a:solidFill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E5A6FE62-76E2-41B6-BD6A-1FF77A76AF5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784475" y="58738"/>
            <a:ext cx="6042025" cy="1143000"/>
          </a:xfrm>
        </p:spPr>
        <p:txBody>
          <a:bodyPr/>
          <a:lstStyle/>
          <a:p>
            <a:r>
              <a:rPr lang="en-US" altLang="en-US" sz="4400" dirty="0"/>
              <a:t>Other Transaction Authority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57360986-0CB1-4FD7-B3E5-38FEED5F4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8" y="1295106"/>
            <a:ext cx="8736012" cy="463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0513" indent="-290513">
              <a:spcBef>
                <a:spcPct val="5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8975" indent="-282575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914400" lvl="2" indent="0">
              <a:buNone/>
              <a:defRPr/>
            </a:pP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51BB65-0B71-6CF3-5375-03362147DECF}"/>
              </a:ext>
            </a:extLst>
          </p:cNvPr>
          <p:cNvSpPr/>
          <p:nvPr/>
        </p:nvSpPr>
        <p:spPr bwMode="auto">
          <a:xfrm>
            <a:off x="3910012" y="3602038"/>
            <a:ext cx="1323975" cy="68450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958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2">
            <a:extLst>
              <a:ext uri="{FF2B5EF4-FFF2-40B4-BE49-F238E27FC236}">
                <a16:creationId xmlns:a16="http://schemas.microsoft.com/office/drawing/2014/main" id="{26457DD0-AEC2-4FF2-99AD-B7B3701008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F806B13A-ED82-4D62-AB2F-336E8ECA6652}" type="slidenum">
              <a:rPr lang="en-US" altLang="en-US" sz="1400" smtClean="0">
                <a:solidFill>
                  <a:schemeClr val="tx1"/>
                </a:solidFill>
              </a:rPr>
              <a:pPr eaLnBrk="0" hangingPunct="0"/>
              <a:t>14</a:t>
            </a:fld>
            <a:endParaRPr lang="en-US" altLang="en-US" sz="1400" dirty="0">
              <a:solidFill>
                <a:schemeClr val="tx1"/>
              </a:solidFill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E5A6FE62-76E2-41B6-BD6A-1FF77A76AF5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784475" y="58738"/>
            <a:ext cx="6042025" cy="1143000"/>
          </a:xfrm>
        </p:spPr>
        <p:txBody>
          <a:bodyPr/>
          <a:lstStyle/>
          <a:p>
            <a:r>
              <a:rPr lang="en-US" altLang="en-US" sz="4400" dirty="0"/>
              <a:t>Other Transaction Authority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57360986-0CB1-4FD7-B3E5-38FEED5F4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8" y="1295106"/>
            <a:ext cx="8736012" cy="463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0513" indent="-290513">
              <a:spcBef>
                <a:spcPct val="5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8975" indent="-282575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914400" lvl="2" indent="0">
              <a:buNone/>
              <a:defRPr/>
            </a:pPr>
            <a:endParaRPr lang="en-US" sz="2400" dirty="0"/>
          </a:p>
        </p:txBody>
      </p:sp>
      <p:pic>
        <p:nvPicPr>
          <p:cNvPr id="3" name="Picture 2" descr="A diagram of a process&#10;&#10;Description automatically generated">
            <a:extLst>
              <a:ext uri="{FF2B5EF4-FFF2-40B4-BE49-F238E27FC236}">
                <a16:creationId xmlns:a16="http://schemas.microsoft.com/office/drawing/2014/main" id="{232FE1E2-18F2-972B-9B70-9C747074F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5710"/>
            <a:ext cx="9144000" cy="411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76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E3057-CED1-4153-9153-D1752CA1C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296EF-0A01-4FBA-8859-161C4B409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1237148"/>
            <a:ext cx="8397875" cy="4952260"/>
          </a:xfrm>
        </p:spPr>
        <p:txBody>
          <a:bodyPr/>
          <a:lstStyle/>
          <a:p>
            <a:r>
              <a:rPr lang="en-US" sz="2400" dirty="0"/>
              <a:t>Incorporating linkages to Acquisition Toolbox</a:t>
            </a:r>
          </a:p>
          <a:p>
            <a:r>
              <a:rPr lang="en-US" sz="2400" dirty="0"/>
              <a:t>CJCSI 3100.01F </a:t>
            </a:r>
          </a:p>
          <a:p>
            <a:r>
              <a:rPr lang="en-US" sz="2400" dirty="0"/>
              <a:t>Easier ways to access the Key Areas in the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B9127D-717F-4FC0-B270-258351AB44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9AAF0D-80B8-4830-BB62-FD1EA0B0AFCB}" type="slidenum">
              <a:rPr lang="en-US" altLang="en-US" smtClean="0"/>
              <a:pPr>
                <a:defRPr/>
              </a:pPr>
              <a:t>15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527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E3057-CED1-4153-9153-D1752CA1C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B9127D-717F-4FC0-B270-258351AB44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9AAF0D-80B8-4830-BB62-FD1EA0B0AFCB}" type="slidenum">
              <a:rPr lang="en-US" altLang="en-US" smtClean="0"/>
              <a:pPr>
                <a:defRPr/>
              </a:pPr>
              <a:t>16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052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C86A9EFD-3182-4931-9A32-FF0F958574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4788" y="76200"/>
            <a:ext cx="6335712" cy="1143000"/>
          </a:xfrm>
        </p:spPr>
        <p:txBody>
          <a:bodyPr/>
          <a:lstStyle/>
          <a:p>
            <a:r>
              <a:rPr lang="en-US" altLang="en-US" sz="4400" dirty="0"/>
              <a:t>Who Do I Talk To?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7F0FE3BD-369A-4C50-8C7C-346B1F539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37341"/>
            <a:ext cx="9126538" cy="5121275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If you have questions, comments, or recommendations for improvements</a:t>
            </a:r>
          </a:p>
          <a:p>
            <a:pPr lvl="1">
              <a:defRPr/>
            </a:pPr>
            <a:r>
              <a:rPr lang="en-US" sz="2600" dirty="0"/>
              <a:t>Contact Mr. Brad Ferguson – (720) 333-6707 or </a:t>
            </a:r>
            <a:br>
              <a:rPr lang="en-US" sz="2800" dirty="0"/>
            </a:br>
            <a:r>
              <a:rPr lang="en-US" sz="2600" dirty="0"/>
              <a:t>brad.ferguson.2@us.af.mil</a:t>
            </a:r>
          </a:p>
          <a:p>
            <a:pPr lvl="1">
              <a:defRPr/>
            </a:pPr>
            <a:r>
              <a:rPr lang="en-US" sz="2600"/>
              <a:t>Contact </a:t>
            </a:r>
            <a:r>
              <a:rPr lang="en-US" sz="2600" dirty="0"/>
              <a:t>Allen Farley – (304) 216-6308 or </a:t>
            </a:r>
            <a:r>
              <a:rPr lang="en-US" sz="2600" dirty="0">
                <a:hlinkClick r:id="rId3"/>
              </a:rPr>
              <a:t>allen.farley@sptrm.com</a:t>
            </a:r>
            <a:endParaRPr lang="en-US" sz="2600" dirty="0"/>
          </a:p>
          <a:p>
            <a:pPr lvl="1">
              <a:defRPr/>
            </a:pPr>
            <a:r>
              <a:rPr lang="en-US" sz="2600" dirty="0"/>
              <a:t>Contact J.R. Dotson – (304) 641-1181 or john.dotson@sptrm.com</a:t>
            </a:r>
          </a:p>
          <a:p>
            <a:pPr lvl="1">
              <a:defRPr/>
            </a:pPr>
            <a:r>
              <a:rPr lang="en-US" sz="2600" dirty="0"/>
              <a:t>Contact SAF/AQXP – </a:t>
            </a:r>
            <a:br>
              <a:rPr lang="en-US" sz="2600" dirty="0"/>
            </a:br>
            <a:r>
              <a:rPr lang="en-US" sz="2400" dirty="0"/>
              <a:t>usaf.pentagon.saf-aq.mbx.saf-aqxp-cpi-wkflw@us.af.mil</a:t>
            </a:r>
            <a:br>
              <a:rPr lang="en-US" sz="2600" dirty="0"/>
            </a:br>
            <a:br>
              <a:rPr lang="en-US" sz="2600" dirty="0"/>
            </a:br>
            <a:endParaRPr lang="en-US" sz="2600" dirty="0"/>
          </a:p>
          <a:p>
            <a:pPr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9157" name="Slide Number Placeholder 2">
            <a:extLst>
              <a:ext uri="{FF2B5EF4-FFF2-40B4-BE49-F238E27FC236}">
                <a16:creationId xmlns:a16="http://schemas.microsoft.com/office/drawing/2014/main" id="{297B7B49-EFB4-40ED-8ED3-4B70F5E257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B8A1C0-4D73-4C69-B960-EF4F5824BA3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256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7DDB88A7-DFE7-4448-88A5-13058BDE65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7763" y="76200"/>
            <a:ext cx="6335712" cy="1143000"/>
          </a:xfrm>
        </p:spPr>
        <p:txBody>
          <a:bodyPr/>
          <a:lstStyle/>
          <a:p>
            <a:r>
              <a:rPr lang="en-US" altLang="en-US" sz="4400" dirty="0"/>
              <a:t>Update Objectives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C99DE660-BECE-4876-9016-DD1243B87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196975"/>
            <a:ext cx="8131175" cy="3967163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Review changes to the APM for DAFI 63-101/20-101</a:t>
            </a:r>
          </a:p>
          <a:p>
            <a:pPr>
              <a:defRPr/>
            </a:pPr>
            <a:r>
              <a:rPr lang="en-US" sz="2400" dirty="0"/>
              <a:t>Digital Engineering</a:t>
            </a:r>
          </a:p>
          <a:p>
            <a:pPr>
              <a:defRPr/>
            </a:pPr>
            <a:r>
              <a:rPr lang="en-US" sz="2400" dirty="0"/>
              <a:t>MSAR</a:t>
            </a:r>
          </a:p>
          <a:p>
            <a:pPr>
              <a:defRPr/>
            </a:pPr>
            <a:r>
              <a:rPr lang="en-US" sz="2400" dirty="0"/>
              <a:t>Other Updates</a:t>
            </a:r>
          </a:p>
          <a:p>
            <a:pPr>
              <a:defRPr/>
            </a:pPr>
            <a:r>
              <a:rPr lang="en-US" sz="2400" dirty="0"/>
              <a:t>Address questions and comments</a:t>
            </a:r>
            <a:endParaRPr lang="en-US" dirty="0"/>
          </a:p>
        </p:txBody>
      </p:sp>
      <p:sp>
        <p:nvSpPr>
          <p:cNvPr id="18436" name="Slide Number Placeholder 2">
            <a:extLst>
              <a:ext uri="{FF2B5EF4-FFF2-40B4-BE49-F238E27FC236}">
                <a16:creationId xmlns:a16="http://schemas.microsoft.com/office/drawing/2014/main" id="{59DFDFCE-A631-47C1-AA42-B30A42BAD2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23B9C7-8607-45DC-B6AE-90F37014F22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2">
            <a:extLst>
              <a:ext uri="{FF2B5EF4-FFF2-40B4-BE49-F238E27FC236}">
                <a16:creationId xmlns:a16="http://schemas.microsoft.com/office/drawing/2014/main" id="{26457DD0-AEC2-4FF2-99AD-B7B3701008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F806B13A-ED82-4D62-AB2F-336E8ECA6652}" type="slidenum">
              <a:rPr lang="en-US" altLang="en-US" sz="1400" smtClean="0">
                <a:solidFill>
                  <a:schemeClr val="tx1"/>
                </a:solidFill>
              </a:rPr>
              <a:pPr eaLnBrk="0" hangingPunct="0"/>
              <a:t>3</a:t>
            </a:fld>
            <a:endParaRPr lang="en-US" altLang="en-US" sz="1400" dirty="0">
              <a:solidFill>
                <a:schemeClr val="tx1"/>
              </a:solidFill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E5A6FE62-76E2-41B6-BD6A-1FF77A76AF5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784475" y="30163"/>
            <a:ext cx="6042025" cy="1143000"/>
          </a:xfrm>
        </p:spPr>
        <p:txBody>
          <a:bodyPr/>
          <a:lstStyle/>
          <a:p>
            <a:r>
              <a:rPr lang="en-US" altLang="en-US" sz="4400" dirty="0"/>
              <a:t>DAFI 63-101/20-101 Overview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57360986-0CB1-4FD7-B3E5-38FEED5F4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8" y="1295106"/>
            <a:ext cx="8736012" cy="463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0513" indent="-290513">
              <a:spcBef>
                <a:spcPct val="5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8975" indent="-282575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2400" dirty="0"/>
              <a:t>Removed acquisition pathway specific guidance</a:t>
            </a:r>
          </a:p>
          <a:p>
            <a:pPr>
              <a:defRPr/>
            </a:pPr>
            <a:r>
              <a:rPr lang="en-US" sz="2400" dirty="0"/>
              <a:t>Creation of the United States Space Force</a:t>
            </a:r>
          </a:p>
          <a:p>
            <a:pPr>
              <a:defRPr/>
            </a:pPr>
            <a:r>
              <a:rPr lang="en-US" sz="2400" dirty="0"/>
              <a:t>Two DAF Service Acquisition Executives </a:t>
            </a:r>
          </a:p>
          <a:p>
            <a:pPr lvl="1">
              <a:defRPr/>
            </a:pPr>
            <a:r>
              <a:rPr lang="en-US" dirty="0"/>
              <a:t>SAF/AQ is the SAE for DAF non-space programs</a:t>
            </a:r>
          </a:p>
          <a:p>
            <a:pPr lvl="1">
              <a:defRPr/>
            </a:pPr>
            <a:r>
              <a:rPr lang="en-US" dirty="0"/>
              <a:t>SAF/SQ is the SAE for space programs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2">
            <a:extLst>
              <a:ext uri="{FF2B5EF4-FFF2-40B4-BE49-F238E27FC236}">
                <a16:creationId xmlns:a16="http://schemas.microsoft.com/office/drawing/2014/main" id="{26457DD0-AEC2-4FF2-99AD-B7B3701008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F806B13A-ED82-4D62-AB2F-336E8ECA6652}" type="slidenum">
              <a:rPr lang="en-US" altLang="en-US" sz="1400" smtClean="0">
                <a:solidFill>
                  <a:schemeClr val="tx1"/>
                </a:solidFill>
              </a:rPr>
              <a:pPr eaLnBrk="0" hangingPunct="0"/>
              <a:t>4</a:t>
            </a:fld>
            <a:endParaRPr lang="en-US" altLang="en-US" sz="1400" dirty="0">
              <a:solidFill>
                <a:schemeClr val="tx1"/>
              </a:solidFill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E5A6FE62-76E2-41B6-BD6A-1FF77A76AF5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784475" y="115888"/>
            <a:ext cx="6042025" cy="1143000"/>
          </a:xfrm>
        </p:spPr>
        <p:txBody>
          <a:bodyPr/>
          <a:lstStyle/>
          <a:p>
            <a:r>
              <a:rPr lang="en-US" altLang="en-US" sz="4400" dirty="0"/>
              <a:t>Approach 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57360986-0CB1-4FD7-B3E5-38FEED5F4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8" y="1295106"/>
            <a:ext cx="8736012" cy="463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0513" indent="-290513">
              <a:spcBef>
                <a:spcPct val="5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8975" indent="-282575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2400" dirty="0"/>
              <a:t>Updated the APM in stages</a:t>
            </a:r>
          </a:p>
          <a:p>
            <a:pPr lvl="1">
              <a:defRPr/>
            </a:pPr>
            <a:r>
              <a:rPr lang="en-US" dirty="0"/>
              <a:t>Version 14.0</a:t>
            </a:r>
          </a:p>
          <a:p>
            <a:pPr lvl="2">
              <a:defRPr/>
            </a:pPr>
            <a:r>
              <a:rPr lang="en-US" sz="1800" dirty="0"/>
              <a:t>Updated exist processes already in the APM that referenced AFI 63-101/20-101</a:t>
            </a:r>
          </a:p>
          <a:p>
            <a:pPr lvl="2">
              <a:defRPr/>
            </a:pPr>
            <a:r>
              <a:rPr lang="en-US" sz="1800" dirty="0"/>
              <a:t>Added references to Space Force</a:t>
            </a:r>
          </a:p>
          <a:p>
            <a:pPr lvl="2">
              <a:defRPr/>
            </a:pPr>
            <a:r>
              <a:rPr lang="en-US" sz="1800" dirty="0"/>
              <a:t>Changed processes to appropriate reference documents</a:t>
            </a:r>
          </a:p>
          <a:p>
            <a:pPr lvl="1">
              <a:defRPr/>
            </a:pPr>
            <a:r>
              <a:rPr lang="en-US" dirty="0"/>
              <a:t>Version 14.1 Released 19 April</a:t>
            </a:r>
          </a:p>
          <a:p>
            <a:pPr lvl="2">
              <a:defRPr/>
            </a:pPr>
            <a:r>
              <a:rPr lang="en-US" sz="1800" dirty="0"/>
              <a:t>Additions to the model</a:t>
            </a:r>
          </a:p>
          <a:p>
            <a:pPr lvl="3">
              <a:defRPr/>
            </a:pPr>
            <a:r>
              <a:rPr lang="en-US" sz="1600" dirty="0"/>
              <a:t>Reference to Independent Technical Risk Assessment Guidebook</a:t>
            </a:r>
          </a:p>
          <a:p>
            <a:pPr lvl="3">
              <a:defRPr/>
            </a:pPr>
            <a:r>
              <a:rPr lang="en-US" sz="1600" dirty="0"/>
              <a:t>Added references to DAFI 63-101/20-101 and SD-22 to Diminishing Manufacturing Sources and Material Shortages </a:t>
            </a:r>
          </a:p>
          <a:p>
            <a:pPr lvl="3">
              <a:defRPr/>
            </a:pPr>
            <a:r>
              <a:rPr lang="en-US" sz="1600" dirty="0"/>
              <a:t>Added additional information on Intellectual Property</a:t>
            </a:r>
            <a:r>
              <a:rPr lang="en-US" dirty="0"/>
              <a:t> </a:t>
            </a:r>
          </a:p>
          <a:p>
            <a:pPr lvl="3">
              <a:defRPr/>
            </a:pPr>
            <a:endParaRPr lang="en-US" dirty="0"/>
          </a:p>
          <a:p>
            <a:pPr lvl="2"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2918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2">
            <a:extLst>
              <a:ext uri="{FF2B5EF4-FFF2-40B4-BE49-F238E27FC236}">
                <a16:creationId xmlns:a16="http://schemas.microsoft.com/office/drawing/2014/main" id="{26457DD0-AEC2-4FF2-99AD-B7B3701008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F806B13A-ED82-4D62-AB2F-336E8ECA6652}" type="slidenum">
              <a:rPr lang="en-US" altLang="en-US" sz="1400" smtClean="0">
                <a:solidFill>
                  <a:schemeClr val="tx1"/>
                </a:solidFill>
              </a:rPr>
              <a:pPr eaLnBrk="0" hangingPunct="0"/>
              <a:t>5</a:t>
            </a:fld>
            <a:endParaRPr lang="en-US" altLang="en-US" sz="1400" dirty="0">
              <a:solidFill>
                <a:schemeClr val="tx1"/>
              </a:solidFill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E5A6FE62-76E2-41B6-BD6A-1FF77A76AF5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62101" y="30163"/>
            <a:ext cx="7264400" cy="1143000"/>
          </a:xfrm>
        </p:spPr>
        <p:txBody>
          <a:bodyPr/>
          <a:lstStyle/>
          <a:p>
            <a:r>
              <a:rPr lang="en-US" altLang="en-US" sz="4400" dirty="0"/>
              <a:t>Independent Technical Risk Assessment 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57360986-0CB1-4FD7-B3E5-38FEED5F4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8" y="1295106"/>
            <a:ext cx="8736012" cy="463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0513" indent="-290513">
              <a:spcBef>
                <a:spcPct val="5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8975" indent="-282575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371600" lvl="3" indent="0">
              <a:buNone/>
              <a:defRPr/>
            </a:pPr>
            <a:endParaRPr lang="en-US" dirty="0"/>
          </a:p>
          <a:p>
            <a:pPr lvl="2">
              <a:defRPr/>
            </a:pPr>
            <a:endParaRPr lang="en-US" sz="2400" dirty="0"/>
          </a:p>
        </p:txBody>
      </p:sp>
      <p:pic>
        <p:nvPicPr>
          <p:cNvPr id="4" name="Picture 3" descr="A diagram of a process model&#10;&#10;Description automatically generated">
            <a:extLst>
              <a:ext uri="{FF2B5EF4-FFF2-40B4-BE49-F238E27FC236}">
                <a16:creationId xmlns:a16="http://schemas.microsoft.com/office/drawing/2014/main" id="{D0E843B3-A5A0-664C-353E-59C12B913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7206"/>
            <a:ext cx="9144000" cy="416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16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2">
            <a:extLst>
              <a:ext uri="{FF2B5EF4-FFF2-40B4-BE49-F238E27FC236}">
                <a16:creationId xmlns:a16="http://schemas.microsoft.com/office/drawing/2014/main" id="{26457DD0-AEC2-4FF2-99AD-B7B3701008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F806B13A-ED82-4D62-AB2F-336E8ECA6652}" type="slidenum">
              <a:rPr lang="en-US" altLang="en-US" sz="1400" smtClean="0">
                <a:solidFill>
                  <a:schemeClr val="tx1"/>
                </a:solidFill>
              </a:rPr>
              <a:pPr eaLnBrk="0" hangingPunct="0"/>
              <a:t>6</a:t>
            </a:fld>
            <a:endParaRPr lang="en-US" altLang="en-US" sz="1400" dirty="0">
              <a:solidFill>
                <a:schemeClr val="tx1"/>
              </a:solidFill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E5A6FE62-76E2-41B6-BD6A-1FF77A76AF5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0075" y="30163"/>
            <a:ext cx="8226426" cy="1143000"/>
          </a:xfrm>
        </p:spPr>
        <p:txBody>
          <a:bodyPr/>
          <a:lstStyle/>
          <a:p>
            <a:r>
              <a:rPr lang="en-US" altLang="en-US" sz="3200" dirty="0"/>
              <a:t>Address Diminishing Manufacturing Sources/Material Shortages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57360986-0CB1-4FD7-B3E5-38FEED5F4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8" y="1295106"/>
            <a:ext cx="8736012" cy="463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0513" indent="-290513">
              <a:spcBef>
                <a:spcPct val="5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8975" indent="-282575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371600" lvl="3" indent="0">
              <a:buNone/>
              <a:defRPr/>
            </a:pPr>
            <a:endParaRPr lang="en-US" dirty="0"/>
          </a:p>
          <a:p>
            <a:pPr lvl="2">
              <a:defRPr/>
            </a:pPr>
            <a:endParaRPr lang="en-US" sz="2400" dirty="0"/>
          </a:p>
        </p:txBody>
      </p:sp>
      <p:pic>
        <p:nvPicPr>
          <p:cNvPr id="4" name="Picture 3" descr="A diagram of a process model&#10;&#10;Description automatically generated">
            <a:extLst>
              <a:ext uri="{FF2B5EF4-FFF2-40B4-BE49-F238E27FC236}">
                <a16:creationId xmlns:a16="http://schemas.microsoft.com/office/drawing/2014/main" id="{E02CB76E-F4BC-8069-FCDE-E0A9F4F97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3774"/>
            <a:ext cx="9144000" cy="325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45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4D44BE9-AE83-1BC2-8255-FE48B99BE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9771"/>
            <a:ext cx="9144000" cy="3898457"/>
          </a:xfrm>
          <a:prstGeom prst="rect">
            <a:avLst/>
          </a:prstGeom>
        </p:spPr>
      </p:pic>
      <p:sp>
        <p:nvSpPr>
          <p:cNvPr id="20482" name="Slide Number Placeholder 2">
            <a:extLst>
              <a:ext uri="{FF2B5EF4-FFF2-40B4-BE49-F238E27FC236}">
                <a16:creationId xmlns:a16="http://schemas.microsoft.com/office/drawing/2014/main" id="{26457DD0-AEC2-4FF2-99AD-B7B3701008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F806B13A-ED82-4D62-AB2F-336E8ECA6652}" type="slidenum">
              <a:rPr lang="en-US" altLang="en-US" sz="1400" smtClean="0">
                <a:solidFill>
                  <a:schemeClr val="tx1"/>
                </a:solidFill>
              </a:rPr>
              <a:pPr eaLnBrk="0" hangingPunct="0"/>
              <a:t>7</a:t>
            </a:fld>
            <a:endParaRPr lang="en-US" altLang="en-US" sz="1400" dirty="0">
              <a:solidFill>
                <a:schemeClr val="tx1"/>
              </a:solidFill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E5A6FE62-76E2-41B6-BD6A-1FF77A76AF5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784475" y="11113"/>
            <a:ext cx="6042025" cy="1143000"/>
          </a:xfrm>
        </p:spPr>
        <p:txBody>
          <a:bodyPr/>
          <a:lstStyle/>
          <a:p>
            <a:r>
              <a:rPr lang="en-US" altLang="en-US" sz="4400" dirty="0"/>
              <a:t>Intellectual Property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57360986-0CB1-4FD7-B3E5-38FEED5F4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8" y="1295106"/>
            <a:ext cx="8736012" cy="463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0513" indent="-290513">
              <a:spcBef>
                <a:spcPct val="5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8975" indent="-282575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914400" lvl="2" indent="0">
              <a:buNone/>
              <a:defRPr/>
            </a:pP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254A53-D4E0-C994-A9CA-B276C40E890F}"/>
              </a:ext>
            </a:extLst>
          </p:cNvPr>
          <p:cNvSpPr/>
          <p:nvPr/>
        </p:nvSpPr>
        <p:spPr bwMode="auto">
          <a:xfrm>
            <a:off x="4914900" y="3086101"/>
            <a:ext cx="447675" cy="44608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86D4E8-C4E8-89EE-FF8B-8BAC7213F452}"/>
              </a:ext>
            </a:extLst>
          </p:cNvPr>
          <p:cNvSpPr/>
          <p:nvPr/>
        </p:nvSpPr>
        <p:spPr bwMode="auto">
          <a:xfrm>
            <a:off x="6445250" y="4867274"/>
            <a:ext cx="2493962" cy="51095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102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BF5C4-374D-AEFD-7574-CE0FCDFBC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Specialized View – </a:t>
            </a:r>
            <a:br>
              <a:rPr lang="en-US" dirty="0"/>
            </a:br>
            <a:r>
              <a:rPr lang="en-US" dirty="0"/>
              <a:t>Digital Engineering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A98AF-D29E-BB58-7C7A-ED091449A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170" y="1811277"/>
            <a:ext cx="6298406" cy="3804756"/>
          </a:xfrm>
        </p:spPr>
        <p:txBody>
          <a:bodyPr/>
          <a:lstStyle/>
          <a:p>
            <a:pPr marL="0" indent="0">
              <a:buNone/>
            </a:pPr>
            <a:endParaRPr lang="en-US" b="0" dirty="0">
              <a:ea typeface="+mn-lt"/>
              <a:cs typeface="+mn-lt"/>
            </a:endParaRPr>
          </a:p>
          <a:p>
            <a:endParaRPr lang="en-US" sz="1800" b="0" dirty="0"/>
          </a:p>
          <a:p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F0DEF-DA78-04CA-397E-2C9D03302A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750" kern="12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CBDF859-B77C-4932-B7B0-12C49A93E314}" type="slidenum">
              <a:rPr lang="en-US" altLang="en-US"/>
              <a:pPr>
                <a:defRPr/>
              </a:pPr>
              <a:t>8</a:t>
            </a:fld>
            <a:endParaRPr lang="en-US" altLang="en-US" dirty="0">
              <a:solidFill>
                <a:srgbClr val="80808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7C11EC-7D91-2940-DF22-8C7F0D3B7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70" y="1447200"/>
            <a:ext cx="8337792" cy="429839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ADF71F6-86F5-8B6B-01F3-92CA99ADDED1}"/>
              </a:ext>
            </a:extLst>
          </p:cNvPr>
          <p:cNvSpPr/>
          <p:nvPr/>
        </p:nvSpPr>
        <p:spPr bwMode="auto">
          <a:xfrm>
            <a:off x="189565" y="2379922"/>
            <a:ext cx="1228362" cy="255722"/>
          </a:xfrm>
          <a:prstGeom prst="ellipse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2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BF5C4-374D-AEFD-7574-CE0FCDFBC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Engineering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F0DEF-DA78-04CA-397E-2C9D03302A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750" kern="12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CBDF859-B77C-4932-B7B0-12C49A93E314}" type="slidenum">
              <a:rPr lang="en-US" altLang="en-US"/>
              <a:pPr>
                <a:defRPr/>
              </a:pPr>
              <a:t>9</a:t>
            </a:fld>
            <a:endParaRPr lang="en-US" altLang="en-US" dirty="0">
              <a:solidFill>
                <a:srgbClr val="80808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05C695-3300-AE94-F647-84C335549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00" y="1557594"/>
            <a:ext cx="4355410" cy="363035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91D0E59-65D3-3FB3-2DCC-ED2132035224}"/>
              </a:ext>
            </a:extLst>
          </p:cNvPr>
          <p:cNvSpPr txBox="1">
            <a:spLocks/>
          </p:cNvSpPr>
          <p:nvPr/>
        </p:nvSpPr>
        <p:spPr bwMode="auto">
          <a:xfrm>
            <a:off x="4693810" y="1490400"/>
            <a:ext cx="4111790" cy="42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027113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Digital Building Code Guidelines</a:t>
            </a:r>
          </a:p>
          <a:p>
            <a:r>
              <a:rPr lang="en-US" kern="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Digital Maturity Metrics</a:t>
            </a:r>
          </a:p>
          <a:p>
            <a:r>
              <a:rPr lang="en-US" kern="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10 Steps to Consider</a:t>
            </a:r>
          </a:p>
          <a:p>
            <a:r>
              <a:rPr lang="en-US" kern="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DoDI 5000.97 Digital Engineering Required Actions</a:t>
            </a:r>
          </a:p>
          <a:p>
            <a:pPr marL="0" indent="0">
              <a:buNone/>
            </a:pPr>
            <a:endParaRPr lang="en-US" sz="1500" b="0" kern="0" dirty="0">
              <a:solidFill>
                <a:srgbClr val="000000"/>
              </a:solidFill>
              <a:latin typeface="Arial"/>
              <a:ea typeface="+mn-lt"/>
              <a:cs typeface="Arial"/>
            </a:endParaRPr>
          </a:p>
          <a:p>
            <a:endParaRPr lang="en-US" sz="1800" b="0" kern="0" dirty="0">
              <a:solidFill>
                <a:srgbClr val="000000"/>
              </a:solidFill>
              <a:latin typeface="Arial"/>
            </a:endParaRPr>
          </a:p>
          <a:p>
            <a:endParaRPr lang="en-US" sz="15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7387050"/>
      </p:ext>
    </p:extLst>
  </p:cSld>
  <p:clrMapOvr>
    <a:masterClrMapping/>
  </p:clrMapOvr>
</p:sld>
</file>

<file path=ppt/theme/theme1.xml><?xml version="1.0" encoding="utf-8"?>
<a:theme xmlns:a="http://schemas.openxmlformats.org/drawingml/2006/main" name="USAF(Unclas)">
  <a:themeElements>
    <a:clrScheme name="USAF(Unclas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USAF(Unclas)">
  <a:themeElements>
    <a:clrScheme name="USAF(Unclas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9C58887977A44B927F2E1218B1E768" ma:contentTypeVersion="0" ma:contentTypeDescription="Create a new document." ma:contentTypeScope="" ma:versionID="67f2ff07ffd7b0729cbde636ced7583d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692146-40BD-4196-B1C8-728FD97DEF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2B76427-5C8E-433F-BDD4-18B3134AE9E8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123F5033-6468-4C8B-9528-36A1787578FF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CB735D54-B6C0-472A-9FF7-E9037BE8AB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11598</TotalTime>
  <Words>351</Words>
  <Application>Microsoft Office PowerPoint</Application>
  <PresentationFormat>On-screen Show (4:3)</PresentationFormat>
  <Paragraphs>80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Century Schoolbook</vt:lpstr>
      <vt:lpstr>Times New Roman</vt:lpstr>
      <vt:lpstr>Wingdings</vt:lpstr>
      <vt:lpstr>USAF(Unclas)</vt:lpstr>
      <vt:lpstr>3_USAF(Unclas)</vt:lpstr>
      <vt:lpstr>PowerPoint Presentation</vt:lpstr>
      <vt:lpstr>Update Objectives</vt:lpstr>
      <vt:lpstr>DAFI 63-101/20-101 Overview</vt:lpstr>
      <vt:lpstr>Approach </vt:lpstr>
      <vt:lpstr>Independent Technical Risk Assessment </vt:lpstr>
      <vt:lpstr>Address Diminishing Manufacturing Sources/Material Shortages</vt:lpstr>
      <vt:lpstr>Intellectual Property</vt:lpstr>
      <vt:lpstr>Specialized View –  Digital Engineering </vt:lpstr>
      <vt:lpstr>Digital Engineering </vt:lpstr>
      <vt:lpstr>Best Practices –  AF Digital Guide (BP/LL)</vt:lpstr>
      <vt:lpstr>Modernized Selected Acquisition Report (MSAR)</vt:lpstr>
      <vt:lpstr>Other Updates</vt:lpstr>
      <vt:lpstr>Other Transaction Authority</vt:lpstr>
      <vt:lpstr>Other Transaction Authority</vt:lpstr>
      <vt:lpstr>Upcoming Changes</vt:lpstr>
      <vt:lpstr>Questions</vt:lpstr>
      <vt:lpstr>Who Do I Talk To?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Farley, Allen</dc:creator>
  <cp:lastModifiedBy>Allen Farley</cp:lastModifiedBy>
  <cp:revision>206</cp:revision>
  <cp:lastPrinted>2023-04-27T14:17:07Z</cp:lastPrinted>
  <dcterms:created xsi:type="dcterms:W3CDTF">2020-07-20T15:53:58Z</dcterms:created>
  <dcterms:modified xsi:type="dcterms:W3CDTF">2024-04-25T16:21:09Z</dcterms:modified>
</cp:coreProperties>
</file>