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18" r:id="rId5"/>
  </p:sldMasterIdLst>
  <p:notesMasterIdLst>
    <p:notesMasterId r:id="rId72"/>
  </p:notesMasterIdLst>
  <p:handoutMasterIdLst>
    <p:handoutMasterId r:id="rId73"/>
  </p:handoutMasterIdLst>
  <p:sldIdLst>
    <p:sldId id="5309" r:id="rId6"/>
    <p:sldId id="5310" r:id="rId7"/>
    <p:sldId id="5377" r:id="rId8"/>
    <p:sldId id="5378" r:id="rId9"/>
    <p:sldId id="5313" r:id="rId10"/>
    <p:sldId id="5314" r:id="rId11"/>
    <p:sldId id="5322" r:id="rId12"/>
    <p:sldId id="5315" r:id="rId13"/>
    <p:sldId id="5379" r:id="rId14"/>
    <p:sldId id="5185" r:id="rId15"/>
    <p:sldId id="5316" r:id="rId16"/>
    <p:sldId id="5317" r:id="rId17"/>
    <p:sldId id="5318" r:id="rId18"/>
    <p:sldId id="5319" r:id="rId19"/>
    <p:sldId id="5320" r:id="rId20"/>
    <p:sldId id="5321" r:id="rId21"/>
    <p:sldId id="5373" r:id="rId22"/>
    <p:sldId id="5328" r:id="rId23"/>
    <p:sldId id="5329" r:id="rId24"/>
    <p:sldId id="5376" r:id="rId25"/>
    <p:sldId id="5325" r:id="rId26"/>
    <p:sldId id="5326" r:id="rId27"/>
    <p:sldId id="5380" r:id="rId28"/>
    <p:sldId id="5374" r:id="rId29"/>
    <p:sldId id="5334" r:id="rId30"/>
    <p:sldId id="5335" r:id="rId31"/>
    <p:sldId id="5336" r:id="rId32"/>
    <p:sldId id="5337" r:id="rId33"/>
    <p:sldId id="5338" r:id="rId34"/>
    <p:sldId id="5339" r:id="rId35"/>
    <p:sldId id="5340" r:id="rId36"/>
    <p:sldId id="5341" r:id="rId37"/>
    <p:sldId id="5342" r:id="rId38"/>
    <p:sldId id="5343" r:id="rId39"/>
    <p:sldId id="5344" r:id="rId40"/>
    <p:sldId id="5345" r:id="rId41"/>
    <p:sldId id="5346" r:id="rId42"/>
    <p:sldId id="5347" r:id="rId43"/>
    <p:sldId id="5375" r:id="rId44"/>
    <p:sldId id="5349" r:id="rId45"/>
    <p:sldId id="5330" r:id="rId46"/>
    <p:sldId id="5331" r:id="rId47"/>
    <p:sldId id="5332" r:id="rId48"/>
    <p:sldId id="5350" r:id="rId49"/>
    <p:sldId id="5351" r:id="rId50"/>
    <p:sldId id="5352" r:id="rId51"/>
    <p:sldId id="5353" r:id="rId52"/>
    <p:sldId id="5354" r:id="rId53"/>
    <p:sldId id="5355" r:id="rId54"/>
    <p:sldId id="5356" r:id="rId55"/>
    <p:sldId id="5357" r:id="rId56"/>
    <p:sldId id="5358" r:id="rId57"/>
    <p:sldId id="5359" r:id="rId58"/>
    <p:sldId id="5360" r:id="rId59"/>
    <p:sldId id="5361" r:id="rId60"/>
    <p:sldId id="5362" r:id="rId61"/>
    <p:sldId id="5363" r:id="rId62"/>
    <p:sldId id="5364" r:id="rId63"/>
    <p:sldId id="5365" r:id="rId64"/>
    <p:sldId id="5366" r:id="rId65"/>
    <p:sldId id="5367" r:id="rId66"/>
    <p:sldId id="5368" r:id="rId67"/>
    <p:sldId id="5369" r:id="rId68"/>
    <p:sldId id="5370" r:id="rId69"/>
    <p:sldId id="5381" r:id="rId70"/>
    <p:sldId id="5382" r:id="rId7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4">
          <p15:clr>
            <a:srgbClr val="A4A3A4"/>
          </p15:clr>
        </p15:guide>
        <p15:guide id="2" pos="1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008000"/>
    <a:srgbClr val="FFCC00"/>
    <a:srgbClr val="C0C0C0"/>
    <a:srgbClr val="FF9900"/>
    <a:srgbClr val="CC66FF"/>
    <a:srgbClr val="FF0000"/>
    <a:srgbClr val="151C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B9D269-48D4-4393-892E-44C7DAAF0D2A}" v="1" dt="2024-03-07T13:19:48.7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96189" autoAdjust="0"/>
  </p:normalViewPr>
  <p:slideViewPr>
    <p:cSldViewPr snapToGrid="0">
      <p:cViewPr varScale="1">
        <p:scale>
          <a:sx n="112" d="100"/>
          <a:sy n="112" d="100"/>
        </p:scale>
        <p:origin x="1075" y="72"/>
      </p:cViewPr>
      <p:guideLst>
        <p:guide orient="horz" pos="894"/>
        <p:guide pos="1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50" d="100"/>
          <a:sy n="50" d="100"/>
        </p:scale>
        <p:origin x="-1182" y="28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handoutMaster" Target="handoutMasters/handoutMaster1.xml"/><Relationship Id="rId78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0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645" tIns="46320" rIns="92645" bIns="463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0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645" tIns="46320" rIns="92645" bIns="463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3325"/>
            <a:ext cx="3038475" cy="460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645" tIns="46320" rIns="92645" bIns="463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23325"/>
            <a:ext cx="3038475" cy="460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645" tIns="46320" rIns="92645" bIns="463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01EF442-77A8-4A30-8E10-D10ED8128C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5" tIns="46320" rIns="92645" bIns="463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5" tIns="46320" rIns="92645" bIns="463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5" tIns="46320" rIns="92645" bIns="46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5" tIns="46320" rIns="92645" bIns="463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5" tIns="46320" rIns="92645" bIns="463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E1F8AE6-BD1C-415B-97DD-E515004718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6322F05E-0ABE-4231-947E-BF7879DC96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15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315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315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315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315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3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3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3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3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315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2C761D-8154-45DB-8393-3D943937F95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31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7464C13E-EB7C-46EF-874F-594E589A1E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698500"/>
            <a:ext cx="4654550" cy="3490913"/>
          </a:xfrm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E3D1B1FB-9EE7-467B-99EB-577F90DEA0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990" y="4423546"/>
            <a:ext cx="5147945" cy="418443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Revised March 2024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FD84A7F2-DFD4-49CB-B10E-019F8CDC72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402CCD20-A358-444A-AA88-CBFBFC0B4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DBED7C43-DE73-4098-BDCA-9CEF659698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4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F76911-600F-432B-BC9B-D377676618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4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02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FD84A7F2-DFD4-49CB-B10E-019F8CDC72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402CCD20-A358-444A-AA88-CBFBFC0B4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DBED7C43-DE73-4098-BDCA-9CEF659698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4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F76911-600F-432B-BC9B-D377676618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4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31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FD84A7F2-DFD4-49CB-B10E-019F8CDC72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402CCD20-A358-444A-AA88-CBFBFC0B4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DBED7C43-DE73-4098-BDCA-9CEF659698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4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F76911-600F-432B-BC9B-D377676618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4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096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FD84A7F2-DFD4-49CB-B10E-019F8CDC72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402CCD20-A358-444A-AA88-CBFBFC0B4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DBED7C43-DE73-4098-BDCA-9CEF659698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4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F76911-600F-432B-BC9B-D377676618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4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551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FD84A7F2-DFD4-49CB-B10E-019F8CDC72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402CCD20-A358-444A-AA88-CBFBFC0B4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DBED7C43-DE73-4098-BDCA-9CEF659698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4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F76911-600F-432B-BC9B-D377676618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4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949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FD84A7F2-DFD4-49CB-B10E-019F8CDC72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402CCD20-A358-444A-AA88-CBFBFC0B4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DBED7C43-DE73-4098-BDCA-9CEF659698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4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F76911-600F-432B-BC9B-D377676618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4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5541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FD84A7F2-DFD4-49CB-B10E-019F8CDC72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402CCD20-A358-444A-AA88-CBFBFC0B4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DBED7C43-DE73-4098-BDCA-9CEF659698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4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F76911-600F-432B-BC9B-D377676618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4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054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FD84A7F2-DFD4-49CB-B10E-019F8CDC72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402CCD20-A358-444A-AA88-CBFBFC0B4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DBED7C43-DE73-4098-BDCA-9CEF659698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4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F76911-600F-432B-BC9B-D377676618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4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5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FD84A7F2-DFD4-49CB-B10E-019F8CDC72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402CCD20-A358-444A-AA88-CBFBFC0B4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DBED7C43-DE73-4098-BDCA-9CEF659698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4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F76911-600F-432B-BC9B-D377676618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4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663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FD84A7F2-DFD4-49CB-B10E-019F8CDC72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402CCD20-A358-444A-AA88-CBFBFC0B4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DBED7C43-DE73-4098-BDCA-9CEF659698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4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F76911-600F-432B-BC9B-D377676618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4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287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2752309B-5094-4007-B913-29E175911E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704E9577-9F2A-42BE-AFCD-A9B362CD3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869D543F-90CD-406F-AE33-1A77180EF6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4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33498D-ABAC-475F-A32E-8B4663B4A72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4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5575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FD84A7F2-DFD4-49CB-B10E-019F8CDC72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402CCD20-A358-444A-AA88-CBFBFC0B4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200" b="0" i="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endParaRPr lang="en-US" altLang="en-US" dirty="0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DBED7C43-DE73-4098-BDCA-9CEF659698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4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F76911-600F-432B-BC9B-D377676618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4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1175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FD84A7F2-DFD4-49CB-B10E-019F8CDC72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402CCD20-A358-444A-AA88-CBFBFC0B4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200" b="0" i="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endParaRPr lang="en-US" altLang="en-US" dirty="0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DBED7C43-DE73-4098-BDCA-9CEF659698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4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F76911-600F-432B-BC9B-D377676618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4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0817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189F441F-63A4-45FB-8AA5-0C1354DD0E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E03ECEC5-E5C2-40E1-B813-821E05138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 w="9525"/>
        </p:spPr>
        <p:txBody>
          <a:bodyPr/>
          <a:lstStyle/>
          <a:p>
            <a:pPr marL="621753" indent="-621753">
              <a:lnSpc>
                <a:spcPct val="80000"/>
              </a:lnSpc>
              <a:defRPr/>
            </a:pPr>
            <a:endParaRPr lang="en-US" b="0" dirty="0"/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052FF5B1-C23D-4FC5-BA67-07D7242E75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4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4E362C-5EB8-40B3-A4FB-C90075BF614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4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id="{AB197D68-82B0-4799-840E-BA95451CCC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id="{9D54C361-F323-4A93-A1F9-D8A6211DF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id="{F1DB3FBD-5B8D-4FB6-9DAF-5BC13BEE4E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2534" indent="-296381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8763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64915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41068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7504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3939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0375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6810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425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57D34A-78C5-41B0-AF3F-F0A92C1E554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425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5434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id="{AB197D68-82B0-4799-840E-BA95451CCC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id="{9D54C361-F323-4A93-A1F9-D8A6211DF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id="{F1DB3FBD-5B8D-4FB6-9DAF-5BC13BEE4E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2534" indent="-296381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8763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64915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41068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7504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3939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0375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6810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425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57D34A-78C5-41B0-AF3F-F0A92C1E554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425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2384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5F43ACC4-A747-45AB-AFCF-1834573014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E1303943-2C55-45C3-9AB5-48BB663329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0" dirty="0"/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6A53C94D-86BC-429C-95EB-1F27E07E3D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4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691FC4-5E89-4325-BB42-2B53C89C75E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4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1E4B06EA-0F32-4399-B875-1E2AF46920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829D6C7C-A858-4311-B78E-12A92EEECB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0" dirty="0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4AEB81ED-75E8-4035-82E0-DCF5D365EC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4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EDAEC9-C3E6-4A9F-B1D8-0DC70B38862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4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id="{AB197D68-82B0-4799-840E-BA95451CCC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id="{9D54C361-F323-4A93-A1F9-D8A6211DF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id="{F1DB3FBD-5B8D-4FB6-9DAF-5BC13BEE4E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2534" indent="-296381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8763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64915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41068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7504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3939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0375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6810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425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57D34A-78C5-41B0-AF3F-F0A92C1E554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425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6107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9AC136C4-EBE1-4283-B239-EA7CC2B128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FFFCA951-51FD-478A-9DC9-4D57E2A752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0" dirty="0"/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084E851A-5D6F-4D4A-9E0F-219EDB85F0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4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6C3EDF-0D90-4965-A92F-F8AD0044E4D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4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>
            <a:extLst>
              <a:ext uri="{FF2B5EF4-FFF2-40B4-BE49-F238E27FC236}">
                <a16:creationId xmlns:a16="http://schemas.microsoft.com/office/drawing/2014/main" id="{98EB6A37-E4D5-45D8-B1B6-ADDD82C705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>
            <a:extLst>
              <a:ext uri="{FF2B5EF4-FFF2-40B4-BE49-F238E27FC236}">
                <a16:creationId xmlns:a16="http://schemas.microsoft.com/office/drawing/2014/main" id="{36E5C869-F512-4D73-AD7F-BABC2001A6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0" dirty="0"/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id="{218AA522-C748-4D69-A8C0-6405910859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4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71ED0B-24BF-4760-8509-7F0E134B3AA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4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31F7FCA-2F68-4448-8530-5C38D69EED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2A4E62D-4788-4403-87E4-775E9162F6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90513" marR="0" lvl="0" indent="-290513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lang="en-US" altLang="en-US" dirty="0"/>
              <a:t>.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Updated on a </a:t>
            </a:r>
            <a:r>
              <a:rPr lang="en-US" altLang="en-US" sz="2800" dirty="0">
                <a:solidFill>
                  <a:srgbClr val="000000"/>
                </a:solidFill>
              </a:rPr>
              <a:t>continuous basis, 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 APM provides a variety of benefits</a:t>
            </a:r>
          </a:p>
          <a:p>
            <a:pPr marL="688975" marR="0" lvl="1" indent="-282575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Establish standard definition and activities associated with AF Acquisition</a:t>
            </a:r>
          </a:p>
          <a:p>
            <a:pPr marL="688975" marR="0" lvl="1" indent="-282575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Provide process decomposition from DAE/SAE through PM level actions</a:t>
            </a:r>
          </a:p>
          <a:p>
            <a:pPr marL="688975" marR="0" lvl="1" indent="-282575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Serve as Standard Reference Model for all stakeholders</a:t>
            </a:r>
          </a:p>
          <a:p>
            <a:pPr marL="688975" marR="0" lvl="1" indent="-282575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Provide common context for process improvement initiatives</a:t>
            </a:r>
          </a:p>
          <a:p>
            <a:pPr marL="688975" marR="0" lvl="1" indent="-282575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Provide integration context for other external/related process models</a:t>
            </a:r>
          </a:p>
          <a:p>
            <a:pPr marL="688975" marR="0" lvl="1" indent="-282575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Serves as the process component of the Acquisition Enterprise Architecture</a:t>
            </a:r>
            <a:endParaRPr kumimoji="0" lang="en-US" altLang="en-US" sz="2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25130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>
            <a:extLst>
              <a:ext uri="{FF2B5EF4-FFF2-40B4-BE49-F238E27FC236}">
                <a16:creationId xmlns:a16="http://schemas.microsoft.com/office/drawing/2014/main" id="{2C487BD1-9D73-4569-8919-57564998DF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>
            <a:extLst>
              <a:ext uri="{FF2B5EF4-FFF2-40B4-BE49-F238E27FC236}">
                <a16:creationId xmlns:a16="http://schemas.microsoft.com/office/drawing/2014/main" id="{D88BDCE9-5FF3-4CA0-B1D3-951883DBF9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0" dirty="0"/>
          </a:p>
        </p:txBody>
      </p:sp>
      <p:sp>
        <p:nvSpPr>
          <p:cNvPr id="70660" name="Slide Number Placeholder 3">
            <a:extLst>
              <a:ext uri="{FF2B5EF4-FFF2-40B4-BE49-F238E27FC236}">
                <a16:creationId xmlns:a16="http://schemas.microsoft.com/office/drawing/2014/main" id="{76082242-7C4A-4752-9F91-DE09038292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4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4F015E-B168-4AC1-9632-E2DD43F1A92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4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>
            <a:extLst>
              <a:ext uri="{FF2B5EF4-FFF2-40B4-BE49-F238E27FC236}">
                <a16:creationId xmlns:a16="http://schemas.microsoft.com/office/drawing/2014/main" id="{E8D386EF-8DE2-49C1-ABFA-6DFABA6CBE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id="{B1AF2FD2-B800-48D5-8748-1883904FA1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0" dirty="0"/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71F9E965-610A-4533-AF18-2038F8F1D5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4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7E7285-AC62-47EC-95E8-FF5C286435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4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7B1BDBDB-4E93-4409-8078-806B053DB7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E03ECEC5-E5C2-40E1-B813-821E05138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 w="9525"/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endParaRPr lang="en-US" b="0" dirty="0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1E55B543-C73A-493E-B71A-EEFD2E1F91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4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0C8EC6-F4CD-4067-88E1-BCE60F3FF66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4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8190BC5B-B310-460E-A963-204F6C26C6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E03ECEC5-E5C2-40E1-B813-821E05138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 w="9525"/>
        </p:spPr>
        <p:txBody>
          <a:bodyPr/>
          <a:lstStyle/>
          <a:p>
            <a:pPr marL="621753" indent="-621753">
              <a:lnSpc>
                <a:spcPct val="80000"/>
              </a:lnSpc>
              <a:defRPr/>
            </a:pPr>
            <a:endParaRPr lang="en-US" b="0" dirty="0"/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0C8E1636-0E94-4144-800B-3AB40EA5F2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4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30970-5E4E-4D43-BABD-6533C4020FC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4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1BDC3725-D79B-4472-AF33-8CB617DDFC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F6732A2F-9866-427E-B6D1-891A7FAFEF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Either open or save file.</a:t>
            </a:r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CE43046B-F4C7-4186-9090-9493C3453A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393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57958" indent="-291522" defTabSz="926393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66089" indent="-233218" defTabSz="926393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32524" indent="-233218" defTabSz="926393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98959" indent="-233218" defTabSz="926393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65395" indent="-233218" defTabSz="926393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3031830" indent="-233218" defTabSz="926393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98266" indent="-233218" defTabSz="926393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964701" indent="-233218" defTabSz="926393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639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A9755E-BE6D-459E-B6B0-DAD325396F4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639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>
            <a:extLst>
              <a:ext uri="{FF2B5EF4-FFF2-40B4-BE49-F238E27FC236}">
                <a16:creationId xmlns:a16="http://schemas.microsoft.com/office/drawing/2014/main" id="{5F60F842-2862-4F72-91CB-93A91D9003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>
            <a:extLst>
              <a:ext uri="{FF2B5EF4-FFF2-40B4-BE49-F238E27FC236}">
                <a16:creationId xmlns:a16="http://schemas.microsoft.com/office/drawing/2014/main" id="{1517CC45-ACD0-4847-936D-DD7A8BEB11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20836" name="Slide Number Placeholder 3">
            <a:extLst>
              <a:ext uri="{FF2B5EF4-FFF2-40B4-BE49-F238E27FC236}">
                <a16:creationId xmlns:a16="http://schemas.microsoft.com/office/drawing/2014/main" id="{B93792ED-AE29-41DF-A593-B440304481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393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57958" indent="-291522" defTabSz="926393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66089" indent="-233218" defTabSz="926393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32524" indent="-233218" defTabSz="926393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98959" indent="-233218" defTabSz="926393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65395" indent="-233218" defTabSz="926393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3031830" indent="-233218" defTabSz="926393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98266" indent="-233218" defTabSz="926393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964701" indent="-233218" defTabSz="926393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639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7670BC-AEC2-4FC3-826C-3F1366FFCA0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639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B9F22934-5E31-4767-85DE-36097F695F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3B217753-5D2E-47F7-8FA4-451BC9777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8DC0061D-747A-4C3E-8D28-5EEE353418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4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7ECD09-C9A4-4AF2-B880-0029A51F11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4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8402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B9F22934-5E31-4767-85DE-36097F695F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3B217753-5D2E-47F7-8FA4-451BC9777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8DC0061D-747A-4C3E-8D28-5EEE353418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4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7ECD09-C9A4-4AF2-B880-0029A51F11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4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9543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B9F22934-5E31-4767-85DE-36097F695F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3B217753-5D2E-47F7-8FA4-451BC9777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8DC0061D-747A-4C3E-8D28-5EEE353418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4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7ECD09-C9A4-4AF2-B880-0029A51F11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4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8047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8AE343E7-48CA-4603-862C-230E5B227A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1FE56913-A560-4A6A-B047-C230D2690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en-US" b="1" dirty="0"/>
              <a:t>Go up 1 Level-  This feature allows the user to go one level up; for example:  The page we are currently on is 1.3, the Go Up 1 Level box, will take you back to the 1.0 page.</a:t>
            </a:r>
          </a:p>
          <a:p>
            <a:pPr>
              <a:buFont typeface="Wingdings" pitchFamily="2" charset="2"/>
              <a:buChar char="§"/>
              <a:defRPr/>
            </a:pPr>
            <a:endParaRPr lang="en-US" b="1" dirty="0"/>
          </a:p>
          <a:p>
            <a:pPr>
              <a:buFont typeface="Wingdings" pitchFamily="2" charset="2"/>
              <a:buChar char="§"/>
              <a:defRPr/>
            </a:pPr>
            <a:r>
              <a:rPr lang="en-US" b="1" dirty="0"/>
              <a:t>Process Inputs and/or Outputs- These are the actions that kick off or follow a process step.  These inputs/outputs are derived from policy, instructions, etc.</a:t>
            </a:r>
          </a:p>
          <a:p>
            <a:pPr>
              <a:buFont typeface="Wingdings" pitchFamily="2" charset="2"/>
              <a:buChar char="§"/>
              <a:defRPr/>
            </a:pPr>
            <a:endParaRPr lang="en-US" b="1" dirty="0"/>
          </a:p>
          <a:p>
            <a:pPr>
              <a:buFont typeface="Wingdings" pitchFamily="2" charset="2"/>
              <a:buChar char="§"/>
              <a:defRPr/>
            </a:pPr>
            <a:r>
              <a:rPr lang="en-US" b="1" dirty="0"/>
              <a:t>Process Name- This shows up on every page and defines what process you are looking at within the APM.</a:t>
            </a:r>
          </a:p>
          <a:p>
            <a:pPr>
              <a:buFont typeface="Wingdings" pitchFamily="2" charset="2"/>
              <a:buChar char="§"/>
              <a:defRPr/>
            </a:pPr>
            <a:endParaRPr lang="en-US" b="1" dirty="0"/>
          </a:p>
          <a:p>
            <a:pPr>
              <a:buFont typeface="Wingdings" pitchFamily="2" charset="2"/>
              <a:buChar char="§"/>
              <a:defRPr/>
            </a:pPr>
            <a:r>
              <a:rPr lang="en-US" b="1" dirty="0"/>
              <a:t>Process Step- These process steps are taken from policy, instructions, etc. to lay out the appropriate steps within that particular process.  If additional  process decomposition details exist, a left click on the process will reveal such detail.</a:t>
            </a:r>
          </a:p>
          <a:p>
            <a:pPr>
              <a:buFont typeface="Wingdings" pitchFamily="2" charset="2"/>
              <a:buChar char="§"/>
              <a:defRPr/>
            </a:pPr>
            <a:endParaRPr lang="en-US" b="1" dirty="0"/>
          </a:p>
          <a:p>
            <a:pPr>
              <a:buFont typeface="Wingdings" pitchFamily="2" charset="2"/>
              <a:buChar char="§"/>
              <a:defRPr/>
            </a:pPr>
            <a:r>
              <a:rPr lang="en-US" b="1" dirty="0"/>
              <a:t>Vertically Navigate the Model-This feature will allow you to navigate down to appropriate process pages.  </a:t>
            </a:r>
          </a:p>
          <a:p>
            <a:pPr>
              <a:buFont typeface="Wingdings" pitchFamily="2" charset="2"/>
              <a:buChar char="§"/>
              <a:defRPr/>
            </a:pPr>
            <a:endParaRPr lang="en-US" b="1" dirty="0"/>
          </a:p>
          <a:p>
            <a:pPr>
              <a:buFont typeface="Wingdings" pitchFamily="2" charset="2"/>
              <a:buChar char="§"/>
              <a:defRPr/>
            </a:pPr>
            <a:r>
              <a:rPr lang="en-US" b="1" dirty="0"/>
              <a:t>Horizontally Navigate the Model- This feature will allow you to navigate forward and back to appropriate process pages.</a:t>
            </a:r>
          </a:p>
          <a:p>
            <a:pPr marL="621753" indent="-621753">
              <a:lnSpc>
                <a:spcPct val="80000"/>
              </a:lnSpc>
              <a:defRPr/>
            </a:pPr>
            <a:endParaRPr lang="en-US" b="1" dirty="0"/>
          </a:p>
          <a:p>
            <a:pPr>
              <a:buFont typeface="Wingdings" pitchFamily="2" charset="2"/>
              <a:buChar char="§"/>
              <a:defRPr/>
            </a:pPr>
            <a:endParaRPr lang="en-US" b="1" dirty="0"/>
          </a:p>
          <a:p>
            <a:pPr>
              <a:defRPr/>
            </a:pPr>
            <a:endParaRPr lang="en-US" altLang="en-US" dirty="0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AA30B2BD-7AE5-44D8-8791-BE1A1ACC12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4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401A4E-57E5-41FC-8C15-37C3CBD6CF6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4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C4823FBE-296E-4F18-80FE-A13D64E310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7EAFC4D1-205F-40E7-96C8-05D0372511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19779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>
            <a:extLst>
              <a:ext uri="{FF2B5EF4-FFF2-40B4-BE49-F238E27FC236}">
                <a16:creationId xmlns:a16="http://schemas.microsoft.com/office/drawing/2014/main" id="{A723B23E-6955-4DA0-B26F-CB513D078A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>
            <a:extLst>
              <a:ext uri="{FF2B5EF4-FFF2-40B4-BE49-F238E27FC236}">
                <a16:creationId xmlns:a16="http://schemas.microsoft.com/office/drawing/2014/main" id="{E44270C6-53E8-4C8F-BFB2-05C40B8C13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16740" name="Slide Number Placeholder 3">
            <a:extLst>
              <a:ext uri="{FF2B5EF4-FFF2-40B4-BE49-F238E27FC236}">
                <a16:creationId xmlns:a16="http://schemas.microsoft.com/office/drawing/2014/main" id="{FBDCAA6B-E101-4A82-B112-605BB17026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393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57958" indent="-291522" defTabSz="926393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66089" indent="-233218" defTabSz="926393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32524" indent="-233218" defTabSz="926393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98959" indent="-233218" defTabSz="926393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65395" indent="-233218" defTabSz="926393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3031830" indent="-233218" defTabSz="926393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98266" indent="-233218" defTabSz="926393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964701" indent="-233218" defTabSz="926393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639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912FEE-BB79-4ED7-AC75-41D4AEA1FF4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639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>
            <a:extLst>
              <a:ext uri="{FF2B5EF4-FFF2-40B4-BE49-F238E27FC236}">
                <a16:creationId xmlns:a16="http://schemas.microsoft.com/office/drawing/2014/main" id="{A955176D-0D22-4674-9BAC-139CE662FE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>
            <a:extLst>
              <a:ext uri="{FF2B5EF4-FFF2-40B4-BE49-F238E27FC236}">
                <a16:creationId xmlns:a16="http://schemas.microsoft.com/office/drawing/2014/main" id="{F21C0614-A1E9-497C-87FD-FB07C9C03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Diagrammed On indicates where else in the model Urgent Need Request appears.  </a:t>
            </a:r>
          </a:p>
        </p:txBody>
      </p:sp>
      <p:sp>
        <p:nvSpPr>
          <p:cNvPr id="118788" name="Slide Number Placeholder 3">
            <a:extLst>
              <a:ext uri="{FF2B5EF4-FFF2-40B4-BE49-F238E27FC236}">
                <a16:creationId xmlns:a16="http://schemas.microsoft.com/office/drawing/2014/main" id="{BA83778B-6925-4B47-B26D-13C1537BA2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4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CA3B5D-1875-4BFB-B299-D4ADB55DD8E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4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id="{AB197D68-82B0-4799-840E-BA95451CCC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id="{9D54C361-F323-4A93-A1F9-D8A6211DF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id="{F1DB3FBD-5B8D-4FB6-9DAF-5BC13BEE4E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2534" indent="-296381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8763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64915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41068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7504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3939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0375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6810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425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57D34A-78C5-41B0-AF3F-F0A92C1E554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425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A419A106-4DDB-4C3D-942C-A8D24D13C4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789BD5EA-ECA6-4CBE-A2B9-62D04B35CC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0" dirty="0"/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3C1B93EF-CF5D-4DDF-B25D-5C4DE98218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4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69EBBA-00EF-4835-9EC3-DE05957EE7C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4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1372CEB8-F06C-4F10-A4C4-9AEEFACA09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AA224E00-06B0-40EC-B4CD-ACEB023A8B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0" dirty="0"/>
          </a:p>
        </p:txBody>
      </p:sp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9E798C22-6FC8-42E0-9148-D7671FCAAC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4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191CE-D811-483C-AA12-94AF83E3F6E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4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>
            <a:extLst>
              <a:ext uri="{FF2B5EF4-FFF2-40B4-BE49-F238E27FC236}">
                <a16:creationId xmlns:a16="http://schemas.microsoft.com/office/drawing/2014/main" id="{45023055-EFAD-44E4-92A5-780CEF3A8F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>
            <a:extLst>
              <a:ext uri="{FF2B5EF4-FFF2-40B4-BE49-F238E27FC236}">
                <a16:creationId xmlns:a16="http://schemas.microsoft.com/office/drawing/2014/main" id="{309CEE8E-9289-4407-8701-FDAF997BCB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0" dirty="0"/>
          </a:p>
        </p:txBody>
      </p:sp>
      <p:sp>
        <p:nvSpPr>
          <p:cNvPr id="64516" name="Slide Number Placeholder 3">
            <a:extLst>
              <a:ext uri="{FF2B5EF4-FFF2-40B4-BE49-F238E27FC236}">
                <a16:creationId xmlns:a16="http://schemas.microsoft.com/office/drawing/2014/main" id="{F99E8E23-C2BB-4E62-818C-4A834F2453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4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6C4288-E2F9-4AAD-931A-0B2A8B77891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4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2F1652A0-C91D-4F7D-BF40-5A82378D74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222EB03B-37EF-4784-BFBE-E0ACBF0EDE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0" dirty="0"/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A8F53627-EBDD-4E2F-AC13-383D5925E7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4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A89F40-AE92-442F-B1D6-67A0379B3E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4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id="{AB197D68-82B0-4799-840E-BA95451CCC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id="{9D54C361-F323-4A93-A1F9-D8A6211DF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id="{F1DB3FBD-5B8D-4FB6-9DAF-5BC13BEE4E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2534" indent="-296381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8763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64915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41068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7504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3939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0375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6810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425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57D34A-78C5-41B0-AF3F-F0A92C1E554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425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0152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>
            <a:extLst>
              <a:ext uri="{FF2B5EF4-FFF2-40B4-BE49-F238E27FC236}">
                <a16:creationId xmlns:a16="http://schemas.microsoft.com/office/drawing/2014/main" id="{1EEC2A8A-006B-4E0D-B1BC-025F2B905B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>
            <a:extLst>
              <a:ext uri="{FF2B5EF4-FFF2-40B4-BE49-F238E27FC236}">
                <a16:creationId xmlns:a16="http://schemas.microsoft.com/office/drawing/2014/main" id="{5326C695-BD6F-4441-8B42-49A33E493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82948" name="Slide Number Placeholder 3">
            <a:extLst>
              <a:ext uri="{FF2B5EF4-FFF2-40B4-BE49-F238E27FC236}">
                <a16:creationId xmlns:a16="http://schemas.microsoft.com/office/drawing/2014/main" id="{FAFC516E-1D36-4450-A4FB-4F7F0C1BF5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2534" indent="-296381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8763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64915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41068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7504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3939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0375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6810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425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E53CF1-6CE1-4605-9DA2-C0BD92F4043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425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>
            <a:extLst>
              <a:ext uri="{FF2B5EF4-FFF2-40B4-BE49-F238E27FC236}">
                <a16:creationId xmlns:a16="http://schemas.microsoft.com/office/drawing/2014/main" id="{5EE16B83-7FED-4403-9355-87B73F7933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>
            <a:extLst>
              <a:ext uri="{FF2B5EF4-FFF2-40B4-BE49-F238E27FC236}">
                <a16:creationId xmlns:a16="http://schemas.microsoft.com/office/drawing/2014/main" id="{F50688DF-2B0B-4DEB-A354-C7962CD99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4996" name="Slide Number Placeholder 3">
            <a:extLst>
              <a:ext uri="{FF2B5EF4-FFF2-40B4-BE49-F238E27FC236}">
                <a16:creationId xmlns:a16="http://schemas.microsoft.com/office/drawing/2014/main" id="{58E35FA0-41ED-40E0-8F9F-FC6F0CDFB0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2534" indent="-296381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8763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64915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41068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7504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3939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0375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6810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425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3A3ECB-CDDE-438B-AD77-FB5AC549167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425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E68EBBA2-6394-4F44-9874-341BB7A996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7652CB17-091C-4ED7-ADD8-322AB21DE3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39344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1616B946-4F5A-4B04-A6A3-0BF1B2B5E0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35F9434C-5BBE-4B79-BD3E-7663F9B4E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96A55A89-E46B-465A-BE57-F7FF0539A0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2534" indent="-296381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8763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64915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41068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7504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3939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0375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6810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425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CA06E5-8F38-4541-B58A-F0127A99378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425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>
            <a:extLst>
              <a:ext uri="{FF2B5EF4-FFF2-40B4-BE49-F238E27FC236}">
                <a16:creationId xmlns:a16="http://schemas.microsoft.com/office/drawing/2014/main" id="{2B9ECD0E-D0B9-4625-8CD0-850ADB9635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>
            <a:extLst>
              <a:ext uri="{FF2B5EF4-FFF2-40B4-BE49-F238E27FC236}">
                <a16:creationId xmlns:a16="http://schemas.microsoft.com/office/drawing/2014/main" id="{83D31980-CB5F-4D56-88DE-70F05B7A6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9092" name="Slide Number Placeholder 3">
            <a:extLst>
              <a:ext uri="{FF2B5EF4-FFF2-40B4-BE49-F238E27FC236}">
                <a16:creationId xmlns:a16="http://schemas.microsoft.com/office/drawing/2014/main" id="{C07214B9-4420-4C43-B40D-7E8C664054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2534" indent="-296381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8763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64915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41068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7504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3939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0375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6810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425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2D346C-5A04-477A-9FD1-57083FCCD85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425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>
            <a:extLst>
              <a:ext uri="{FF2B5EF4-FFF2-40B4-BE49-F238E27FC236}">
                <a16:creationId xmlns:a16="http://schemas.microsoft.com/office/drawing/2014/main" id="{0FDEA326-07BC-496B-8B27-66785264F5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>
            <a:extLst>
              <a:ext uri="{FF2B5EF4-FFF2-40B4-BE49-F238E27FC236}">
                <a16:creationId xmlns:a16="http://schemas.microsoft.com/office/drawing/2014/main" id="{46A904AE-D945-44CE-9D68-440D6AEE0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1140" name="Slide Number Placeholder 3">
            <a:extLst>
              <a:ext uri="{FF2B5EF4-FFF2-40B4-BE49-F238E27FC236}">
                <a16:creationId xmlns:a16="http://schemas.microsoft.com/office/drawing/2014/main" id="{76A1D430-CD42-4507-A3B3-A8901D6ED3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2534" indent="-296381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8763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64915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41068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7504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3939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0375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6810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425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9F21BF-E398-45BC-90AB-AC74477B903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425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>
            <a:extLst>
              <a:ext uri="{FF2B5EF4-FFF2-40B4-BE49-F238E27FC236}">
                <a16:creationId xmlns:a16="http://schemas.microsoft.com/office/drawing/2014/main" id="{192EAACF-70EA-4EEE-886A-0829385B78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>
            <a:extLst>
              <a:ext uri="{FF2B5EF4-FFF2-40B4-BE49-F238E27FC236}">
                <a16:creationId xmlns:a16="http://schemas.microsoft.com/office/drawing/2014/main" id="{41A0EDF5-F6B0-4F86-A162-F747E5F79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/>
              <a:t>Provides a link to all the reference documents used throughout the model.  Two views either Grid View or List View </a:t>
            </a:r>
          </a:p>
          <a:p>
            <a:endParaRPr lang="en-US" altLang="en-US"/>
          </a:p>
        </p:txBody>
      </p:sp>
      <p:sp>
        <p:nvSpPr>
          <p:cNvPr id="95236" name="Slide Number Placeholder 3">
            <a:extLst>
              <a:ext uri="{FF2B5EF4-FFF2-40B4-BE49-F238E27FC236}">
                <a16:creationId xmlns:a16="http://schemas.microsoft.com/office/drawing/2014/main" id="{B4B03588-52D7-4A2C-B072-E67EF324EE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2534" indent="-296381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8763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64915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41068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7504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3939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0375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6810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425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E8176E-F12F-4166-862D-6EB36BB5739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425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>
            <a:extLst>
              <a:ext uri="{FF2B5EF4-FFF2-40B4-BE49-F238E27FC236}">
                <a16:creationId xmlns:a16="http://schemas.microsoft.com/office/drawing/2014/main" id="{DDF96C3E-1E22-426A-B5C4-2391A4921A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>
            <a:extLst>
              <a:ext uri="{FF2B5EF4-FFF2-40B4-BE49-F238E27FC236}">
                <a16:creationId xmlns:a16="http://schemas.microsoft.com/office/drawing/2014/main" id="{F8167708-9F03-4FF2-B871-E3BFDA345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/>
              <a:t>Options field opens additional detail regarding the reference document.  </a:t>
            </a:r>
          </a:p>
          <a:p>
            <a:r>
              <a:rPr lang="en-US" altLang="en-US" b="1"/>
              <a:t>Source URL provides link to the  Reference document</a:t>
            </a:r>
          </a:p>
        </p:txBody>
      </p:sp>
      <p:sp>
        <p:nvSpPr>
          <p:cNvPr id="97284" name="Slide Number Placeholder 3">
            <a:extLst>
              <a:ext uri="{FF2B5EF4-FFF2-40B4-BE49-F238E27FC236}">
                <a16:creationId xmlns:a16="http://schemas.microsoft.com/office/drawing/2014/main" id="{E85A42E0-0964-4B6F-9FD1-42CEC5A310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2534" indent="-296381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8763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64915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41068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7504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3939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0375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6810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425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F65F22-C661-4D91-AB21-7AA3D8306D0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425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>
            <a:extLst>
              <a:ext uri="{FF2B5EF4-FFF2-40B4-BE49-F238E27FC236}">
                <a16:creationId xmlns:a16="http://schemas.microsoft.com/office/drawing/2014/main" id="{E60D85EA-AF5E-4F4F-BD73-BA451799E6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>
            <a:extLst>
              <a:ext uri="{FF2B5EF4-FFF2-40B4-BE49-F238E27FC236}">
                <a16:creationId xmlns:a16="http://schemas.microsoft.com/office/drawing/2014/main" id="{973842E7-42B5-42BB-BC1F-050B987CA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0356" name="Slide Number Placeholder 3">
            <a:extLst>
              <a:ext uri="{FF2B5EF4-FFF2-40B4-BE49-F238E27FC236}">
                <a16:creationId xmlns:a16="http://schemas.microsoft.com/office/drawing/2014/main" id="{388FFB2D-2378-4D50-A089-259F209C2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2534" indent="-296381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8763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64915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41068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7504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3939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0375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6810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425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2B6CF8-EEC9-4C43-B6B9-09BBF2B6040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425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>
            <a:extLst>
              <a:ext uri="{FF2B5EF4-FFF2-40B4-BE49-F238E27FC236}">
                <a16:creationId xmlns:a16="http://schemas.microsoft.com/office/drawing/2014/main" id="{83E050D5-1282-493B-AAD1-FE3EA551B9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>
            <a:extLst>
              <a:ext uri="{FF2B5EF4-FFF2-40B4-BE49-F238E27FC236}">
                <a16:creationId xmlns:a16="http://schemas.microsoft.com/office/drawing/2014/main" id="{E4DF05C7-83C3-4317-8AA6-5DB5B5F1E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0" dirty="0"/>
          </a:p>
        </p:txBody>
      </p:sp>
      <p:sp>
        <p:nvSpPr>
          <p:cNvPr id="102404" name="Slide Number Placeholder 3">
            <a:extLst>
              <a:ext uri="{FF2B5EF4-FFF2-40B4-BE49-F238E27FC236}">
                <a16:creationId xmlns:a16="http://schemas.microsoft.com/office/drawing/2014/main" id="{6A272CA7-1E53-47E6-9BE3-F29992AC9B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2534" indent="-296381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8763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64915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41068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7504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3939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0375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6810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425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508FEE-3713-46CC-92A8-08B920A88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425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>
            <a:extLst>
              <a:ext uri="{FF2B5EF4-FFF2-40B4-BE49-F238E27FC236}">
                <a16:creationId xmlns:a16="http://schemas.microsoft.com/office/drawing/2014/main" id="{98D07CB5-F337-47B9-A1E5-03BD227218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>
            <a:extLst>
              <a:ext uri="{FF2B5EF4-FFF2-40B4-BE49-F238E27FC236}">
                <a16:creationId xmlns:a16="http://schemas.microsoft.com/office/drawing/2014/main" id="{1B3A4D39-B668-407F-9100-05F64FCAA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4452" name="Slide Number Placeholder 3">
            <a:extLst>
              <a:ext uri="{FF2B5EF4-FFF2-40B4-BE49-F238E27FC236}">
                <a16:creationId xmlns:a16="http://schemas.microsoft.com/office/drawing/2014/main" id="{A753C8DD-7E2B-4192-8A7F-924549E069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2534" indent="-296381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8763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64915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41068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7504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3939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0375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6810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425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5720EF-1F19-4F9A-8469-9FAD9B65640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425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>
            <a:extLst>
              <a:ext uri="{FF2B5EF4-FFF2-40B4-BE49-F238E27FC236}">
                <a16:creationId xmlns:a16="http://schemas.microsoft.com/office/drawing/2014/main" id="{25352B41-9C2C-4FDD-B6A8-8FD60562DC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>
            <a:extLst>
              <a:ext uri="{FF2B5EF4-FFF2-40B4-BE49-F238E27FC236}">
                <a16:creationId xmlns:a16="http://schemas.microsoft.com/office/drawing/2014/main" id="{8537AB26-BDA1-47E4-A4BD-A49854506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/>
              <a:t>Templates that are used in the APM and their location within the model.</a:t>
            </a:r>
          </a:p>
          <a:p>
            <a:endParaRPr lang="en-US" altLang="en-US"/>
          </a:p>
        </p:txBody>
      </p:sp>
      <p:sp>
        <p:nvSpPr>
          <p:cNvPr id="106500" name="Slide Number Placeholder 3">
            <a:extLst>
              <a:ext uri="{FF2B5EF4-FFF2-40B4-BE49-F238E27FC236}">
                <a16:creationId xmlns:a16="http://schemas.microsoft.com/office/drawing/2014/main" id="{2FD5663A-343D-41EC-9157-64EB91E3C1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2534" indent="-296381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8763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64915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41068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7504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3939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0375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6810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425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F70903-4DB0-4C3A-82A0-DDAAFA08A22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425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>
            <a:extLst>
              <a:ext uri="{FF2B5EF4-FFF2-40B4-BE49-F238E27FC236}">
                <a16:creationId xmlns:a16="http://schemas.microsoft.com/office/drawing/2014/main" id="{AC054E26-D134-43F4-A380-BDA03CC736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>
            <a:extLst>
              <a:ext uri="{FF2B5EF4-FFF2-40B4-BE49-F238E27FC236}">
                <a16:creationId xmlns:a16="http://schemas.microsoft.com/office/drawing/2014/main" id="{F8092EA6-BDCD-4691-B092-A6CF70E8D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8548" name="Slide Number Placeholder 3">
            <a:extLst>
              <a:ext uri="{FF2B5EF4-FFF2-40B4-BE49-F238E27FC236}">
                <a16:creationId xmlns:a16="http://schemas.microsoft.com/office/drawing/2014/main" id="{D3625FB2-1BFC-43DD-BB38-78B1DABC15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2534" indent="-296381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8763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64915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41068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7504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3939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0375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6810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425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FFCD1-CBA1-4225-A26F-51EA3291E6A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425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FD84A7F2-DFD4-49CB-B10E-019F8CDC72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402CCD20-A358-444A-AA88-CBFBFC0B4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DBED7C43-DE73-4098-BDCA-9CEF659698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4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F76911-600F-432B-BC9B-D377676618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4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>
            <a:extLst>
              <a:ext uri="{FF2B5EF4-FFF2-40B4-BE49-F238E27FC236}">
                <a16:creationId xmlns:a16="http://schemas.microsoft.com/office/drawing/2014/main" id="{F719D566-6AA8-4EEA-A5F2-219308D11A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>
            <a:extLst>
              <a:ext uri="{FF2B5EF4-FFF2-40B4-BE49-F238E27FC236}">
                <a16:creationId xmlns:a16="http://schemas.microsoft.com/office/drawing/2014/main" id="{81EB9943-1EF5-4E97-8666-AC16EBBA8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0596" name="Slide Number Placeholder 3">
            <a:extLst>
              <a:ext uri="{FF2B5EF4-FFF2-40B4-BE49-F238E27FC236}">
                <a16:creationId xmlns:a16="http://schemas.microsoft.com/office/drawing/2014/main" id="{8CD53DAF-2E17-4FE5-AE2F-AD6F49D1E3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2534" indent="-296381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8763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64915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41068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7504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3939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0375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6810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425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94171A-7D72-4284-B9B5-BC0DA17705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425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>
            <a:extLst>
              <a:ext uri="{FF2B5EF4-FFF2-40B4-BE49-F238E27FC236}">
                <a16:creationId xmlns:a16="http://schemas.microsoft.com/office/drawing/2014/main" id="{CBB7AF84-76E7-48CA-A808-4A48DAD768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>
            <a:extLst>
              <a:ext uri="{FF2B5EF4-FFF2-40B4-BE49-F238E27FC236}">
                <a16:creationId xmlns:a16="http://schemas.microsoft.com/office/drawing/2014/main" id="{96D03AE3-DE55-4AAC-B92F-274BBC150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2644" name="Slide Number Placeholder 3">
            <a:extLst>
              <a:ext uri="{FF2B5EF4-FFF2-40B4-BE49-F238E27FC236}">
                <a16:creationId xmlns:a16="http://schemas.microsoft.com/office/drawing/2014/main" id="{A9B878C7-D414-4313-9B52-784C6E00F2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2534" indent="-296381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8763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64915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41068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7504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3939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0375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6810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425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6E747A-2E09-4180-83C0-3778864FE60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425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>
            <a:extLst>
              <a:ext uri="{FF2B5EF4-FFF2-40B4-BE49-F238E27FC236}">
                <a16:creationId xmlns:a16="http://schemas.microsoft.com/office/drawing/2014/main" id="{CBB7AF84-76E7-48CA-A808-4A48DAD768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>
            <a:extLst>
              <a:ext uri="{FF2B5EF4-FFF2-40B4-BE49-F238E27FC236}">
                <a16:creationId xmlns:a16="http://schemas.microsoft.com/office/drawing/2014/main" id="{96D03AE3-DE55-4AAC-B92F-274BBC150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2644" name="Slide Number Placeholder 3">
            <a:extLst>
              <a:ext uri="{FF2B5EF4-FFF2-40B4-BE49-F238E27FC236}">
                <a16:creationId xmlns:a16="http://schemas.microsoft.com/office/drawing/2014/main" id="{A9B878C7-D414-4313-9B52-784C6E00F2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2534" indent="-296381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8763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64915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41068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7504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3939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0375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6810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425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6E747A-2E09-4180-83C0-3778864FE60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425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1360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>
            <a:extLst>
              <a:ext uri="{FF2B5EF4-FFF2-40B4-BE49-F238E27FC236}">
                <a16:creationId xmlns:a16="http://schemas.microsoft.com/office/drawing/2014/main" id="{CBB7AF84-76E7-48CA-A808-4A48DAD768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>
            <a:extLst>
              <a:ext uri="{FF2B5EF4-FFF2-40B4-BE49-F238E27FC236}">
                <a16:creationId xmlns:a16="http://schemas.microsoft.com/office/drawing/2014/main" id="{96D03AE3-DE55-4AAC-B92F-274BBC150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2644" name="Slide Number Placeholder 3">
            <a:extLst>
              <a:ext uri="{FF2B5EF4-FFF2-40B4-BE49-F238E27FC236}">
                <a16:creationId xmlns:a16="http://schemas.microsoft.com/office/drawing/2014/main" id="{A9B878C7-D414-4313-9B52-784C6E00F2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2534" indent="-296381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8763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64915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41068" indent="-236457" defTabSz="942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7504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3939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0375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6810" indent="-236457" defTabSz="942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425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6E747A-2E09-4180-83C0-3778864FE60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425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764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FD84A7F2-DFD4-49CB-B10E-019F8CDC72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402CCD20-A358-444A-AA88-CBFBFC0B4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DBED7C43-DE73-4098-BDCA-9CEF659698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958" indent="-291522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08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2524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959" indent="-233218" defTabSz="92477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5395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1830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8266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4701" indent="-233218" defTabSz="9247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47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F76911-600F-432B-BC9B-D377676618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47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555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3C6A5E-97B8-4544-AA5E-F3EF90C01288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7356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3C6A5E-97B8-4544-AA5E-F3EF90C01288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214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381000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381000" y="12319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1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107" y="3602037"/>
            <a:ext cx="2479350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81000" y="500063"/>
            <a:ext cx="838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Department of the Air Force</a:t>
            </a:r>
          </a:p>
        </p:txBody>
      </p:sp>
      <p:sp>
        <p:nvSpPr>
          <p:cNvPr id="7" name="Text Box 1029"/>
          <p:cNvSpPr txBox="1">
            <a:spLocks noChangeArrowheads="1"/>
          </p:cNvSpPr>
          <p:nvPr userDrawn="1"/>
        </p:nvSpPr>
        <p:spPr bwMode="auto">
          <a:xfrm>
            <a:off x="381000" y="1271588"/>
            <a:ext cx="8381999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One Team, One Fight!</a:t>
            </a:r>
          </a:p>
        </p:txBody>
      </p:sp>
      <p:sp>
        <p:nvSpPr>
          <p:cNvPr id="50191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276225" y="1962150"/>
            <a:ext cx="8486775" cy="1600200"/>
          </a:xfrm>
        </p:spPr>
        <p:txBody>
          <a:bodyPr/>
          <a:lstStyle>
            <a:lvl1pPr>
              <a:defRPr sz="440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 of: </a:t>
            </a:r>
          </a:p>
        </p:txBody>
      </p:sp>
      <p:sp>
        <p:nvSpPr>
          <p:cNvPr id="9" name="Slide Number Placeholder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C03CE4-37F0-4065-8B91-37122744BD37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719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 of: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BDF859-B77C-4932-B7B0-12C49A93E314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976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 of: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14614F-2FCB-48B4-A899-0A8F737AAE37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860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6225" y="1504950"/>
            <a:ext cx="4122738" cy="4743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1363" y="1504950"/>
            <a:ext cx="4122737" cy="4743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 of: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DC89D1-1446-43A7-BCF8-D75B768C2A3E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733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 of: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2045D1-F7E2-4784-B96A-3083355E63F6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146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 of: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D94A65-A6BF-4DB1-9332-206B8E06E0A7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704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 of: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2FE5BA-3D1F-4E41-B33A-6823FE30DE87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315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 of: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577705-F1D6-448C-8D9C-74FCF151C57C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849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5438" y="76200"/>
            <a:ext cx="2132012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6225" y="76200"/>
            <a:ext cx="6246813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 of: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0A9CA-2EB0-4F34-A8FB-1542A3BF9965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5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10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969696"/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 of: </a:t>
            </a:r>
          </a:p>
        </p:txBody>
      </p:sp>
      <p:sp>
        <p:nvSpPr>
          <p:cNvPr id="49156" name="Rectangle 102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88300" y="6524625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7F7F7F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7A9835-7AA7-4292-8277-77514909CEE7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8" name="Rectangle 1030"/>
          <p:cNvSpPr>
            <a:spLocks noGrp="1" noChangeArrowheads="1"/>
          </p:cNvSpPr>
          <p:nvPr>
            <p:ph type="title"/>
          </p:nvPr>
        </p:nvSpPr>
        <p:spPr bwMode="auto">
          <a:xfrm>
            <a:off x="1663700" y="76200"/>
            <a:ext cx="7143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Line 1035"/>
          <p:cNvSpPr>
            <a:spLocks noChangeShapeType="1"/>
          </p:cNvSpPr>
          <p:nvPr/>
        </p:nvSpPr>
        <p:spPr bwMode="auto">
          <a:xfrm>
            <a:off x="381000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Line 1036"/>
          <p:cNvSpPr>
            <a:spLocks noChangeShapeType="1"/>
          </p:cNvSpPr>
          <p:nvPr/>
        </p:nvSpPr>
        <p:spPr bwMode="auto">
          <a:xfrm>
            <a:off x="381000" y="12319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31" name="Picture 103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580" y="90488"/>
            <a:ext cx="1009266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040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6225" y="1504950"/>
            <a:ext cx="8397875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0"/>
            <a:r>
              <a:rPr lang="en-US" altLang="en-US" dirty="0"/>
              <a:t>2nd Bullet</a:t>
            </a:r>
          </a:p>
        </p:txBody>
      </p:sp>
      <p:sp>
        <p:nvSpPr>
          <p:cNvPr id="9" name="Text Box 1029"/>
          <p:cNvSpPr txBox="1">
            <a:spLocks noChangeArrowheads="1"/>
          </p:cNvSpPr>
          <p:nvPr userDrawn="1"/>
        </p:nvSpPr>
        <p:spPr bwMode="auto">
          <a:xfrm>
            <a:off x="381000" y="6491288"/>
            <a:ext cx="838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One Team, One Fight!</a:t>
            </a:r>
          </a:p>
        </p:txBody>
      </p:sp>
    </p:spTree>
    <p:extLst>
      <p:ext uri="{BB962C8B-B14F-4D97-AF65-F5344CB8AC3E}">
        <p14:creationId xmlns:p14="http://schemas.microsoft.com/office/powerpoint/2010/main" val="51926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rgbClr val="151C77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rgbClr val="151C77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rgbClr val="151C77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rgbClr val="151C77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rgbClr val="151C77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rgbClr val="151C77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rgbClr val="151C77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rgbClr val="151C77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 b="1" i="1">
          <a:solidFill>
            <a:srgbClr val="151C77"/>
          </a:solidFill>
          <a:latin typeface="Arial" charset="0"/>
        </a:defRPr>
      </a:lvl9pPr>
    </p:titleStyle>
    <p:bodyStyle>
      <a:lvl1pPr marL="285750" indent="-285750" algn="l" rtl="0" eaLnBrk="1" fontAlgn="base" hangingPunct="1">
        <a:spcBef>
          <a:spcPct val="50000"/>
        </a:spcBef>
        <a:spcAft>
          <a:spcPct val="0"/>
        </a:spcAft>
        <a:buClr>
          <a:srgbClr val="151C77"/>
        </a:buClr>
        <a:buSzPct val="80000"/>
        <a:buFont typeface="Wingdings" panose="05000000000000000000" pitchFamily="2" charset="2"/>
        <a:buChar char="n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8975" indent="-282575" algn="l" rtl="0" eaLnBrk="1" fontAlgn="base" hangingPunct="1">
        <a:spcBef>
          <a:spcPct val="25000"/>
        </a:spcBef>
        <a:spcAft>
          <a:spcPct val="0"/>
        </a:spcAft>
        <a:buClr>
          <a:srgbClr val="151C77"/>
        </a:buClr>
        <a:buSzPct val="80000"/>
        <a:buFont typeface="Wingdings" panose="05000000000000000000" pitchFamily="2" charset="2"/>
        <a:buChar char="n"/>
        <a:defRPr sz="2000" b="1">
          <a:solidFill>
            <a:schemeClr val="tx1"/>
          </a:solidFill>
          <a:latin typeface="+mn-lt"/>
        </a:defRPr>
      </a:lvl2pPr>
      <a:lvl3pPr marL="1027113" indent="-223838" algn="l" rtl="0" eaLnBrk="1" fontAlgn="base" hangingPunct="1">
        <a:spcBef>
          <a:spcPct val="25000"/>
        </a:spcBef>
        <a:spcAft>
          <a:spcPct val="0"/>
        </a:spcAft>
        <a:buClr>
          <a:srgbClr val="151C77"/>
        </a:buClr>
        <a:buSzPct val="80000"/>
        <a:buFont typeface="Wingdings" panose="05000000000000000000" pitchFamily="2" charset="2"/>
        <a:buChar char="n"/>
        <a:defRPr sz="2000"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5000"/>
        </a:spcBef>
        <a:spcAft>
          <a:spcPct val="0"/>
        </a:spcAft>
        <a:buClr>
          <a:srgbClr val="151C77"/>
        </a:buClr>
        <a:buSzPct val="80000"/>
        <a:buFont typeface="Wingdings" panose="05000000000000000000" pitchFamily="2" charset="2"/>
        <a:buChar char="n"/>
        <a:defRPr sz="2000"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allen.farley@sptrm.com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7CEDA51D-4196-4EC8-8DB8-DC445904C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1125" y="2376488"/>
            <a:ext cx="6383338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Acquisition Process Model (APM) Familiarization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51C7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2438B4D7-A0CE-4F5E-932C-461C5C0C7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475" y="4381500"/>
            <a:ext cx="46339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SAF/AQXP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C3E396C-2AB2-7667-FAC8-A94E01DA4D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1" y="2022398"/>
            <a:ext cx="7228116" cy="42644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234303-3661-4A32-818C-F691B8EE9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Page Specific Question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04DF0-DE7F-450A-A175-4EA4F412C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220139"/>
            <a:ext cx="8531225" cy="5199555"/>
          </a:xfrm>
        </p:spPr>
        <p:txBody>
          <a:bodyPr/>
          <a:lstStyle/>
          <a:p>
            <a:r>
              <a:rPr lang="en-US" sz="2400" dirty="0"/>
              <a:t>Each diagram has an icon which provides the user a way to ask questions about a specific page.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FC94D-FAB1-4A33-94D5-72B02E30C5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09AAF0D-80B8-4830-BB62-FD1EA0B0AFCB}" type="slidenum">
              <a:rPr lang="en-US" altLang="en-US" smtClean="0"/>
              <a:pPr>
                <a:defRPr/>
              </a:pPr>
              <a:t>10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74D21FD-D7D8-4E96-98A1-8C108E897B88}"/>
              </a:ext>
            </a:extLst>
          </p:cNvPr>
          <p:cNvSpPr/>
          <p:nvPr/>
        </p:nvSpPr>
        <p:spPr bwMode="auto">
          <a:xfrm>
            <a:off x="7268797" y="2221975"/>
            <a:ext cx="884255" cy="55265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618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B2F9355-17BE-4362-8C72-BA5AD192C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013" y="49213"/>
            <a:ext cx="714375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latinLnBrk="0"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1.1 Oversight</a:t>
            </a:r>
          </a:p>
        </p:txBody>
      </p:sp>
      <p:sp>
        <p:nvSpPr>
          <p:cNvPr id="36868" name="Slide Number Placeholder 2">
            <a:extLst>
              <a:ext uri="{FF2B5EF4-FFF2-40B4-BE49-F238E27FC236}">
                <a16:creationId xmlns:a16="http://schemas.microsoft.com/office/drawing/2014/main" id="{56320772-3D62-41EB-AB97-7C632F507E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latinLnBrk="0"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49F07CF-0B75-4F11-9334-F6991E240B74}" type="slidenum">
              <a:rPr kumimoji="0" lang="en-US" altLang="en-US" sz="1000" b="0" i="0" u="none" strike="noStrike" cap="none" spc="0" normalizeH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</a:rPr>
              <a:pPr marL="0" marR="0" lvl="0" indent="0" defTabSz="914400" latinLnBrk="0"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000" b="0" i="0" u="none" strike="noStrike" cap="none" spc="0" normalizeH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EB73BD-FB79-150B-B627-76571DBC45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22" t="2885" r="21875" b="3344"/>
          <a:stretch/>
        </p:blipFill>
        <p:spPr>
          <a:xfrm>
            <a:off x="1292088" y="1272208"/>
            <a:ext cx="6559825" cy="513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40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B2F9355-17BE-4362-8C72-BA5AD192C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979" y="74613"/>
            <a:ext cx="6835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1.2 Program and Budget (PPBE)</a:t>
            </a:r>
          </a:p>
        </p:txBody>
      </p:sp>
      <p:sp>
        <p:nvSpPr>
          <p:cNvPr id="36868" name="Slide Number Placeholder 2">
            <a:extLst>
              <a:ext uri="{FF2B5EF4-FFF2-40B4-BE49-F238E27FC236}">
                <a16:creationId xmlns:a16="http://schemas.microsoft.com/office/drawing/2014/main" id="{56320772-3D62-41EB-AB97-7C632F507E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9F07CF-0B75-4F11-9334-F6991E240B7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14A64C-938B-B34D-9810-6D948CD118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56" t="2885" r="15652" b="3576"/>
          <a:stretch/>
        </p:blipFill>
        <p:spPr>
          <a:xfrm>
            <a:off x="557766" y="1282147"/>
            <a:ext cx="8028468" cy="508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60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B2F9355-17BE-4362-8C72-BA5AD192C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013" y="49213"/>
            <a:ext cx="714375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latinLnBrk="0">
              <a:lnSpc>
                <a:spcPct val="9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1.3 Develop Requirements and Preliminary Design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BA658D2-EBD4-7BBD-262A-2AA66312B8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05" y="1504950"/>
            <a:ext cx="6680914" cy="4743450"/>
          </a:xfrm>
          <a:prstGeom prst="rect">
            <a:avLst/>
          </a:prstGeom>
          <a:noFill/>
        </p:spPr>
      </p:pic>
      <p:sp>
        <p:nvSpPr>
          <p:cNvPr id="36868" name="Slide Number Placeholder 2">
            <a:extLst>
              <a:ext uri="{FF2B5EF4-FFF2-40B4-BE49-F238E27FC236}">
                <a16:creationId xmlns:a16="http://schemas.microsoft.com/office/drawing/2014/main" id="{56320772-3D62-41EB-AB97-7C632F507E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latinLnBrk="0"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49F07CF-0B75-4F11-9334-F6991E240B74}" type="slidenum">
              <a:rPr kumimoji="0" lang="en-US" altLang="en-US" sz="1000" b="0" i="0" u="none" strike="noStrike" cap="none" spc="0" normalizeH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</a:rPr>
              <a:pPr marL="0" marR="0" lvl="0" indent="0" defTabSz="914400" latinLnBrk="0"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000" b="0" i="0" u="none" strike="noStrike" cap="none" spc="0" normalizeH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481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B2F9355-17BE-4362-8C72-BA5AD192C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013" y="49213"/>
            <a:ext cx="714375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latinLnBrk="0"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1.4 Acquire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93A5305-E711-CD0D-BCAF-2E6220A922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67" y="1504950"/>
            <a:ext cx="6180391" cy="4743450"/>
          </a:xfrm>
          <a:prstGeom prst="rect">
            <a:avLst/>
          </a:prstGeom>
          <a:noFill/>
        </p:spPr>
      </p:pic>
      <p:sp>
        <p:nvSpPr>
          <p:cNvPr id="36868" name="Slide Number Placeholder 2">
            <a:extLst>
              <a:ext uri="{FF2B5EF4-FFF2-40B4-BE49-F238E27FC236}">
                <a16:creationId xmlns:a16="http://schemas.microsoft.com/office/drawing/2014/main" id="{56320772-3D62-41EB-AB97-7C632F507E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latinLnBrk="0"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49F07CF-0B75-4F11-9334-F6991E240B74}" type="slidenum">
              <a:rPr kumimoji="0" lang="en-US" altLang="en-US" sz="1000" b="0" i="0" u="none" strike="noStrike" cap="none" spc="0" normalizeH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</a:rPr>
              <a:pPr marL="0" marR="0" lvl="0" indent="0" defTabSz="914400" latinLnBrk="0"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000" b="0" i="0" u="none" strike="noStrike" cap="none" spc="0" normalizeH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454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B2F9355-17BE-4362-8C72-BA5AD192C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013" y="49213"/>
            <a:ext cx="714375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latinLnBrk="0">
              <a:lnSpc>
                <a:spcPct val="9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1.5 Conduct “Program” Management Tasks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9A4B8E1-7D1A-C105-FDBF-5AC21EAAFF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66" y="1504950"/>
            <a:ext cx="7325792" cy="4743450"/>
          </a:xfrm>
          <a:prstGeom prst="rect">
            <a:avLst/>
          </a:prstGeom>
          <a:noFill/>
        </p:spPr>
      </p:pic>
      <p:sp>
        <p:nvSpPr>
          <p:cNvPr id="36868" name="Slide Number Placeholder 2">
            <a:extLst>
              <a:ext uri="{FF2B5EF4-FFF2-40B4-BE49-F238E27FC236}">
                <a16:creationId xmlns:a16="http://schemas.microsoft.com/office/drawing/2014/main" id="{56320772-3D62-41EB-AB97-7C632F507E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latinLnBrk="0"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49F07CF-0B75-4F11-9334-F6991E240B74}" type="slidenum">
              <a:rPr kumimoji="0" lang="en-US" altLang="en-US" sz="1000" b="0" i="0" u="none" strike="noStrike" cap="none" spc="0" normalizeH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</a:rPr>
              <a:pPr marL="0" marR="0" lvl="0" indent="0" defTabSz="914400" latinLnBrk="0"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000" b="0" i="0" u="none" strike="noStrike" cap="none" spc="0" normalizeH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811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B2F9355-17BE-4362-8C72-BA5AD192C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979" y="74613"/>
            <a:ext cx="6835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Views</a:t>
            </a:r>
          </a:p>
        </p:txBody>
      </p:sp>
      <p:sp>
        <p:nvSpPr>
          <p:cNvPr id="36868" name="Slide Number Placeholder 2">
            <a:extLst>
              <a:ext uri="{FF2B5EF4-FFF2-40B4-BE49-F238E27FC236}">
                <a16:creationId xmlns:a16="http://schemas.microsoft.com/office/drawing/2014/main" id="{56320772-3D62-41EB-AB97-7C632F507E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9F07CF-0B75-4F11-9334-F6991E240B7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95BDA9-206A-8142-E3B2-469C9927F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5419"/>
            <a:ext cx="9144000" cy="470716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6BCF7D1-F205-4D0A-942F-828B29DA3FE6}"/>
              </a:ext>
            </a:extLst>
          </p:cNvPr>
          <p:cNvSpPr/>
          <p:nvPr/>
        </p:nvSpPr>
        <p:spPr bwMode="auto">
          <a:xfrm>
            <a:off x="56479" y="2181220"/>
            <a:ext cx="844826" cy="24719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723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6F79BB-276E-4F59-A385-0D12C05C9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DevSecOps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0830A1-F28A-47AF-B8A8-9DC7030ED4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EAC8FBA-B045-4D26-B62F-E3310356DECF}" type="slidenum">
              <a:rPr lang="en-US" smtClean="0"/>
              <a:pPr>
                <a:defRPr/>
              </a:pPr>
              <a:t>17</a:t>
            </a:fld>
            <a:endParaRPr lang="en-US" dirty="0">
              <a:solidFill>
                <a:srgbClr val="80808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2CC26A-CAA4-D1FC-B01A-2C3B949EB0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82" t="2195" r="25435" b="2656"/>
          <a:stretch/>
        </p:blipFill>
        <p:spPr>
          <a:xfrm>
            <a:off x="1734378" y="1292086"/>
            <a:ext cx="5675244" cy="513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10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B2F9355-17BE-4362-8C72-BA5AD192C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013" y="49213"/>
            <a:ext cx="714375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latinLnBrk="0">
              <a:lnSpc>
                <a:spcPct val="9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Milestone Information Requirements</a:t>
            </a:r>
          </a:p>
        </p:txBody>
      </p:sp>
      <p:pic>
        <p:nvPicPr>
          <p:cNvPr id="3" name="Picture 2" descr="A screenshot of a diagram&#10;&#10;Description automatically generated">
            <a:extLst>
              <a:ext uri="{FF2B5EF4-FFF2-40B4-BE49-F238E27FC236}">
                <a16:creationId xmlns:a16="http://schemas.microsoft.com/office/drawing/2014/main" id="{E74E4515-7D09-D358-A353-5087A888CE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504950"/>
            <a:ext cx="6588125" cy="4743450"/>
          </a:xfrm>
          <a:prstGeom prst="rect">
            <a:avLst/>
          </a:prstGeom>
          <a:noFill/>
        </p:spPr>
      </p:pic>
      <p:sp>
        <p:nvSpPr>
          <p:cNvPr id="36868" name="Slide Number Placeholder 2">
            <a:extLst>
              <a:ext uri="{FF2B5EF4-FFF2-40B4-BE49-F238E27FC236}">
                <a16:creationId xmlns:a16="http://schemas.microsoft.com/office/drawing/2014/main" id="{56320772-3D62-41EB-AB97-7C632F507E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latinLnBrk="0"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49F07CF-0B75-4F11-9334-F6991E240B74}" type="slidenum">
              <a:rPr kumimoji="0" lang="en-US" altLang="en-US" sz="1000" b="0" i="0" u="none" strike="noStrike" cap="none" spc="0" normalizeH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</a:rPr>
              <a:pPr marL="0" marR="0" lvl="0" indent="0" defTabSz="914400" latinLnBrk="0"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000" b="0" i="0" u="none" strike="noStrike" cap="none" spc="0" normalizeH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422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B2F9355-17BE-4362-8C72-BA5AD192C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013" y="49213"/>
            <a:ext cx="714375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latinLnBrk="0">
              <a:lnSpc>
                <a:spcPct val="9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Milestone Information Requirements</a:t>
            </a:r>
          </a:p>
        </p:txBody>
      </p:sp>
      <p:sp>
        <p:nvSpPr>
          <p:cNvPr id="36868" name="Slide Number Placeholder 2">
            <a:extLst>
              <a:ext uri="{FF2B5EF4-FFF2-40B4-BE49-F238E27FC236}">
                <a16:creationId xmlns:a16="http://schemas.microsoft.com/office/drawing/2014/main" id="{56320772-3D62-41EB-AB97-7C632F507E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latinLnBrk="0"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49F07CF-0B75-4F11-9334-F6991E240B74}" type="slidenum">
              <a:rPr kumimoji="0" lang="en-US" altLang="en-US" sz="1000" b="0" i="0" u="none" strike="noStrike" cap="none" spc="0" normalizeH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</a:rPr>
              <a:pPr marL="0" marR="0" lvl="0" indent="0" defTabSz="914400" latinLnBrk="0"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000" b="0" i="0" u="none" strike="noStrike" cap="none" spc="0" normalizeH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EC4C79-B6BE-32DC-27A3-34D302BDBC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79" t="2195" r="29674" b="2656"/>
          <a:stretch/>
        </p:blipFill>
        <p:spPr>
          <a:xfrm>
            <a:off x="2196548" y="1262268"/>
            <a:ext cx="4750904" cy="510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74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>
            <a:extLst>
              <a:ext uri="{FF2B5EF4-FFF2-40B4-BE49-F238E27FC236}">
                <a16:creationId xmlns:a16="http://schemas.microsoft.com/office/drawing/2014/main" id="{4D124270-D869-4F5C-B283-CC17E3F4C2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68600" y="76200"/>
            <a:ext cx="6335713" cy="1143000"/>
          </a:xfrm>
        </p:spPr>
        <p:txBody>
          <a:bodyPr/>
          <a:lstStyle/>
          <a:p>
            <a:r>
              <a:rPr lang="en-US" altLang="en-US" sz="4400"/>
              <a:t>Learning Objectives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7C2F2F32-B4CC-4CBE-ACB6-7CE599357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196975"/>
            <a:ext cx="8131175" cy="3967163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Understand the purpose of the APM  </a:t>
            </a:r>
          </a:p>
          <a:p>
            <a:pPr>
              <a:defRPr/>
            </a:pPr>
            <a:endParaRPr lang="en-US" sz="3200" dirty="0"/>
          </a:p>
          <a:p>
            <a:pPr>
              <a:defRPr/>
            </a:pPr>
            <a:r>
              <a:rPr lang="en-US" sz="3200" dirty="0"/>
              <a:t>Understand the process information within the APM</a:t>
            </a:r>
            <a:br>
              <a:rPr lang="en-US" sz="3200" dirty="0"/>
            </a:br>
            <a:endParaRPr lang="en-US" sz="3200" dirty="0"/>
          </a:p>
          <a:p>
            <a:pPr>
              <a:defRPr/>
            </a:pPr>
            <a:r>
              <a:rPr lang="en-US" sz="3200" dirty="0"/>
              <a:t>Understand the functionality of the APM</a:t>
            </a:r>
            <a:br>
              <a:rPr lang="en-US" sz="2800" dirty="0"/>
            </a:br>
            <a:endParaRPr lang="en-US" sz="2800" dirty="0"/>
          </a:p>
          <a:p>
            <a:pPr>
              <a:defRPr/>
            </a:pPr>
            <a:endParaRPr lang="en-US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75781" name="Slide Number Placeholder 2">
            <a:extLst>
              <a:ext uri="{FF2B5EF4-FFF2-40B4-BE49-F238E27FC236}">
                <a16:creationId xmlns:a16="http://schemas.microsoft.com/office/drawing/2014/main" id="{15DA8732-FDC7-42EA-AA53-DCAE47413E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A9F330-C426-4B7A-B2C1-91568C30637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782" name="Text Box 7">
            <a:extLst>
              <a:ext uri="{FF2B5EF4-FFF2-40B4-BE49-F238E27FC236}">
                <a16:creationId xmlns:a16="http://schemas.microsoft.com/office/drawing/2014/main" id="{48B48189-5B1D-4A5D-B73F-1DFF6C6FA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63" y="5407025"/>
            <a:ext cx="7699375" cy="8318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APM – an integrated process perspective on the “Big A” acquisition process</a:t>
            </a:r>
          </a:p>
        </p:txBody>
      </p:sp>
    </p:spTree>
    <p:extLst>
      <p:ext uri="{BB962C8B-B14F-4D97-AF65-F5344CB8AC3E}">
        <p14:creationId xmlns:p14="http://schemas.microsoft.com/office/powerpoint/2010/main" val="1604293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B2F9355-17BE-4362-8C72-BA5AD192C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013" y="49213"/>
            <a:ext cx="714375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Program Reviews</a:t>
            </a:r>
          </a:p>
        </p:txBody>
      </p:sp>
      <p:sp>
        <p:nvSpPr>
          <p:cNvPr id="36868" name="Slide Number Placeholder 2">
            <a:extLst>
              <a:ext uri="{FF2B5EF4-FFF2-40B4-BE49-F238E27FC236}">
                <a16:creationId xmlns:a16="http://schemas.microsoft.com/office/drawing/2014/main" id="{56320772-3D62-41EB-AB97-7C632F507E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49F07CF-0B75-4F11-9334-F6991E240B74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1A14133-D10A-4E63-A6CE-28BA245B5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9" t="2657" r="20889" b="3128"/>
          <a:stretch/>
        </p:blipFill>
        <p:spPr bwMode="auto">
          <a:xfrm>
            <a:off x="1193800" y="1261305"/>
            <a:ext cx="6756400" cy="513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36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B2F9355-17BE-4362-8C72-BA5AD192C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013" y="49213"/>
            <a:ext cx="714375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latinLnBrk="0">
              <a:lnSpc>
                <a:spcPct val="9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1.3.3.4 Conduct Rapid Acquisition Activities </a:t>
            </a:r>
          </a:p>
        </p:txBody>
      </p:sp>
      <p:sp>
        <p:nvSpPr>
          <p:cNvPr id="36868" name="Slide Number Placeholder 2">
            <a:extLst>
              <a:ext uri="{FF2B5EF4-FFF2-40B4-BE49-F238E27FC236}">
                <a16:creationId xmlns:a16="http://schemas.microsoft.com/office/drawing/2014/main" id="{56320772-3D62-41EB-AB97-7C632F507E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latinLnBrk="0"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49F07CF-0B75-4F11-9334-F6991E240B74}" type="slidenum">
              <a:rPr kumimoji="0" lang="en-US" altLang="en-US" sz="1000" b="0" i="0" u="none" strike="noStrike" cap="none" spc="0" normalizeH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</a:rPr>
              <a:pPr marL="0" marR="0" lvl="0" indent="0" defTabSz="914400" latinLnBrk="0"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000" b="0" i="0" u="none" strike="noStrike" cap="none" spc="0" normalizeH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597054-99A8-27DD-800D-AE4D27C6BA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95" t="2655" r="12640" b="3113"/>
          <a:stretch/>
        </p:blipFill>
        <p:spPr>
          <a:xfrm>
            <a:off x="231883" y="1282145"/>
            <a:ext cx="8680235" cy="507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84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B2F9355-17BE-4362-8C72-BA5AD192C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979" y="74613"/>
            <a:ext cx="6835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Small Business Views</a:t>
            </a:r>
          </a:p>
        </p:txBody>
      </p:sp>
      <p:sp>
        <p:nvSpPr>
          <p:cNvPr id="36868" name="Slide Number Placeholder 2">
            <a:extLst>
              <a:ext uri="{FF2B5EF4-FFF2-40B4-BE49-F238E27FC236}">
                <a16:creationId xmlns:a16="http://schemas.microsoft.com/office/drawing/2014/main" id="{56320772-3D62-41EB-AB97-7C632F507E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9F07CF-0B75-4F11-9334-F6991E240B7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E026608-725F-4E30-98F0-20BD5FBEA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5053"/>
            <a:ext cx="9144000" cy="466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30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B2F9355-17BE-4362-8C72-BA5AD192C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013" y="49213"/>
            <a:ext cx="714375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latinLnBrk="0"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Acquisition of Services</a:t>
            </a:r>
          </a:p>
        </p:txBody>
      </p:sp>
      <p:pic>
        <p:nvPicPr>
          <p:cNvPr id="4" name="Picture 3" descr="Graphical user interface, timeline&#10;&#10;Description automatically generated">
            <a:extLst>
              <a:ext uri="{FF2B5EF4-FFF2-40B4-BE49-F238E27FC236}">
                <a16:creationId xmlns:a16="http://schemas.microsoft.com/office/drawing/2014/main" id="{E6F120D8-445F-A470-3DBC-BF49755E9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1829693"/>
            <a:ext cx="8397875" cy="4093964"/>
          </a:xfrm>
          <a:prstGeom prst="rect">
            <a:avLst/>
          </a:prstGeom>
          <a:noFill/>
        </p:spPr>
      </p:pic>
      <p:sp>
        <p:nvSpPr>
          <p:cNvPr id="36868" name="Slide Number Placeholder 2">
            <a:extLst>
              <a:ext uri="{FF2B5EF4-FFF2-40B4-BE49-F238E27FC236}">
                <a16:creationId xmlns:a16="http://schemas.microsoft.com/office/drawing/2014/main" id="{56320772-3D62-41EB-AB97-7C632F507E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latinLnBrk="0"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49F07CF-0B75-4F11-9334-F6991E240B74}" type="slidenum">
              <a:rPr kumimoji="0" lang="en-US" altLang="en-US" sz="1000" b="0" i="0" u="none" strike="noStrike" cap="none" spc="0" normalizeH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</a:rPr>
              <a:pPr marL="0" marR="0" lvl="0" indent="0" defTabSz="914400" latinLnBrk="0"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000" b="0" i="0" u="none" strike="noStrike" cap="none" spc="0" normalizeH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73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C24012-D6BA-AD71-8A02-0A7CC836B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59" y="1242441"/>
            <a:ext cx="1733550" cy="4819650"/>
          </a:xfrm>
          <a:prstGeom prst="rect">
            <a:avLst/>
          </a:prstGeom>
        </p:spPr>
      </p:pic>
      <p:sp>
        <p:nvSpPr>
          <p:cNvPr id="40962" name="Title 5">
            <a:extLst>
              <a:ext uri="{FF2B5EF4-FFF2-40B4-BE49-F238E27FC236}">
                <a16:creationId xmlns:a16="http://schemas.microsoft.com/office/drawing/2014/main" id="{82C8FCC5-1F17-4042-A4C9-5646842509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23873" y="49213"/>
            <a:ext cx="7143750" cy="1143000"/>
          </a:xfrm>
        </p:spPr>
        <p:txBody>
          <a:bodyPr/>
          <a:lstStyle/>
          <a:p>
            <a:pPr>
              <a:defRPr/>
            </a:pPr>
            <a:r>
              <a:rPr lang="en-US" altLang="en-US" sz="4400" kern="1200" dirty="0"/>
              <a:t>Content Navigation Defined</a:t>
            </a:r>
          </a:p>
        </p:txBody>
      </p:sp>
      <p:sp>
        <p:nvSpPr>
          <p:cNvPr id="43011" name="Slide Number Placeholder 2">
            <a:extLst>
              <a:ext uri="{FF2B5EF4-FFF2-40B4-BE49-F238E27FC236}">
                <a16:creationId xmlns:a16="http://schemas.microsoft.com/office/drawing/2014/main" id="{2FFCF369-51F7-432C-AAEB-3116FDAB2E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1FB68D-EA41-4A39-A558-854233B6CC6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012" name="Speech Bubble: Rectangle 3">
            <a:extLst>
              <a:ext uri="{FF2B5EF4-FFF2-40B4-BE49-F238E27FC236}">
                <a16:creationId xmlns:a16="http://schemas.microsoft.com/office/drawing/2014/main" id="{82D4FF23-2B21-49BE-B339-E11528EA6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3" y="2011011"/>
            <a:ext cx="6475410" cy="328612"/>
          </a:xfrm>
          <a:prstGeom prst="wedgeRectCallout">
            <a:avLst>
              <a:gd name="adj1" fmla="val -74383"/>
              <a:gd name="adj2" fmla="val 64032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Returns to </a:t>
            </a:r>
            <a:r>
              <a:rPr lang="en-US" altLang="en-US" sz="1400" dirty="0">
                <a:solidFill>
                  <a:srgbClr val="000000"/>
                </a:solidFill>
              </a:rPr>
              <a:t>AAF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regardless of where you are in the model</a:t>
            </a:r>
          </a:p>
        </p:txBody>
      </p:sp>
      <p:sp>
        <p:nvSpPr>
          <p:cNvPr id="43013" name="Speech Bubble: Rectangle 8">
            <a:extLst>
              <a:ext uri="{FF2B5EF4-FFF2-40B4-BE49-F238E27FC236}">
                <a16:creationId xmlns:a16="http://schemas.microsoft.com/office/drawing/2014/main" id="{D2E7B396-0058-4C7C-9C67-8BA7CA45B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3" y="2818119"/>
            <a:ext cx="6475410" cy="265413"/>
          </a:xfrm>
          <a:prstGeom prst="wedgeRectCallout">
            <a:avLst>
              <a:gd name="adj1" fmla="val -72436"/>
              <a:gd name="adj2" fmla="val 73556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Pages in the model (Combination of Processes and Inputs/Outputs)</a:t>
            </a:r>
          </a:p>
        </p:txBody>
      </p:sp>
      <p:sp>
        <p:nvSpPr>
          <p:cNvPr id="43014" name="Speech Bubble: Rectangle 9">
            <a:extLst>
              <a:ext uri="{FF2B5EF4-FFF2-40B4-BE49-F238E27FC236}">
                <a16:creationId xmlns:a16="http://schemas.microsoft.com/office/drawing/2014/main" id="{94459B98-25FE-4E5C-B609-3A5B621E5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2" y="3237625"/>
            <a:ext cx="6475411" cy="269157"/>
          </a:xfrm>
          <a:prstGeom prst="wedgeRectCallout">
            <a:avLst>
              <a:gd name="adj1" fmla="val -70192"/>
              <a:gd name="adj2" fmla="val 57965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List of Process Inputs and Outputs  and where they are used in the model</a:t>
            </a:r>
          </a:p>
        </p:txBody>
      </p:sp>
      <p:sp>
        <p:nvSpPr>
          <p:cNvPr id="43015" name="Speech Bubble: Rectangle 10">
            <a:extLst>
              <a:ext uri="{FF2B5EF4-FFF2-40B4-BE49-F238E27FC236}">
                <a16:creationId xmlns:a16="http://schemas.microsoft.com/office/drawing/2014/main" id="{411D330D-7569-49B9-95B7-E2744F49D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3" y="3649670"/>
            <a:ext cx="6475412" cy="299361"/>
          </a:xfrm>
          <a:prstGeom prst="wedgeRectCallout">
            <a:avLst>
              <a:gd name="adj1" fmla="val -70913"/>
              <a:gd name="adj2" fmla="val 56144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List of all the processes and where they are diagrammed in the model</a:t>
            </a:r>
          </a:p>
        </p:txBody>
      </p:sp>
      <p:sp>
        <p:nvSpPr>
          <p:cNvPr id="43016" name="Speech Bubble: Rectangle 11">
            <a:extLst>
              <a:ext uri="{FF2B5EF4-FFF2-40B4-BE49-F238E27FC236}">
                <a16:creationId xmlns:a16="http://schemas.microsoft.com/office/drawing/2014/main" id="{127554E5-7F83-4751-BF1B-1EC93D115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3" y="4580557"/>
            <a:ext cx="6477000" cy="328613"/>
          </a:xfrm>
          <a:prstGeom prst="wedgeRectCallout">
            <a:avLst>
              <a:gd name="adj1" fmla="val -63032"/>
              <a:gd name="adj2" fmla="val 2481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List of all the reference documents and where they are referenced in the model</a:t>
            </a:r>
          </a:p>
        </p:txBody>
      </p:sp>
      <p:sp>
        <p:nvSpPr>
          <p:cNvPr id="43017" name="Speech Bubble: Rectangle 12">
            <a:extLst>
              <a:ext uri="{FF2B5EF4-FFF2-40B4-BE49-F238E27FC236}">
                <a16:creationId xmlns:a16="http://schemas.microsoft.com/office/drawing/2014/main" id="{85F399FC-78BF-4134-BF04-FF4798964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1600" y="4074128"/>
            <a:ext cx="6475413" cy="328613"/>
          </a:xfrm>
          <a:prstGeom prst="wedgeRectCallout">
            <a:avLst>
              <a:gd name="adj1" fmla="val -65768"/>
              <a:gd name="adj2" fmla="val 31853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List of all the Performers/ Owners with associated processes in the model</a:t>
            </a:r>
          </a:p>
        </p:txBody>
      </p:sp>
      <p:sp>
        <p:nvSpPr>
          <p:cNvPr id="43018" name="Speech Bubble: Rectangle 13">
            <a:extLst>
              <a:ext uri="{FF2B5EF4-FFF2-40B4-BE49-F238E27FC236}">
                <a16:creationId xmlns:a16="http://schemas.microsoft.com/office/drawing/2014/main" id="{31661A51-B31A-42E6-AB79-5FDF641B2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3" y="5020177"/>
            <a:ext cx="6477000" cy="328613"/>
          </a:xfrm>
          <a:prstGeom prst="wedgeRectCallout">
            <a:avLst>
              <a:gd name="adj1" fmla="val -71398"/>
              <a:gd name="adj2" fmla="val -13728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List of all the templates with associated diagrams in the model</a:t>
            </a:r>
          </a:p>
        </p:txBody>
      </p:sp>
      <p:sp>
        <p:nvSpPr>
          <p:cNvPr id="43020" name="Speech Bubble: Rectangle 3">
            <a:extLst>
              <a:ext uri="{FF2B5EF4-FFF2-40B4-BE49-F238E27FC236}">
                <a16:creationId xmlns:a16="http://schemas.microsoft.com/office/drawing/2014/main" id="{321ECBD5-95C1-4CD4-AF82-05533CD3A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3" y="1278614"/>
            <a:ext cx="6475410" cy="281344"/>
          </a:xfrm>
          <a:prstGeom prst="wedgeRectCallout">
            <a:avLst>
              <a:gd name="adj1" fmla="val -60777"/>
              <a:gd name="adj2" fmla="val 8953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Condenses the Navigation Menu to Icons Only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0BC39A2E-09DE-4E51-AA70-AC56D1F43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538" y="5920501"/>
            <a:ext cx="792292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Each Content area has two display options- Grid and List</a:t>
            </a:r>
          </a:p>
        </p:txBody>
      </p:sp>
      <p:sp>
        <p:nvSpPr>
          <p:cNvPr id="16" name="Speech Bubble: Rectangle 3">
            <a:extLst>
              <a:ext uri="{FF2B5EF4-FFF2-40B4-BE49-F238E27FC236}">
                <a16:creationId xmlns:a16="http://schemas.microsoft.com/office/drawing/2014/main" id="{4504985C-BDB2-4E3C-A7A8-C9DB85413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3" y="1646673"/>
            <a:ext cx="6475410" cy="281344"/>
          </a:xfrm>
          <a:prstGeom prst="wedgeRectCallout">
            <a:avLst>
              <a:gd name="adj1" fmla="val -64849"/>
              <a:gd name="adj2" fmla="val 29828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Global Search- Allows user to search the entire model</a:t>
            </a:r>
          </a:p>
        </p:txBody>
      </p:sp>
      <p:sp>
        <p:nvSpPr>
          <p:cNvPr id="17" name="Speech Bubble: Rectangle 3">
            <a:extLst>
              <a:ext uri="{FF2B5EF4-FFF2-40B4-BE49-F238E27FC236}">
                <a16:creationId xmlns:a16="http://schemas.microsoft.com/office/drawing/2014/main" id="{3D5201EF-21F6-4EC7-96FD-946769F84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3137" y="2458344"/>
            <a:ext cx="6392286" cy="257345"/>
          </a:xfrm>
          <a:prstGeom prst="wedgeRectCallout">
            <a:avLst>
              <a:gd name="adj1" fmla="val -69038"/>
              <a:gd name="adj2" fmla="val 53774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Links to specific pages in the model</a:t>
            </a:r>
          </a:p>
        </p:txBody>
      </p:sp>
      <p:sp>
        <p:nvSpPr>
          <p:cNvPr id="6" name="Speech Bubble: Rectangle 13">
            <a:extLst>
              <a:ext uri="{FF2B5EF4-FFF2-40B4-BE49-F238E27FC236}">
                <a16:creationId xmlns:a16="http://schemas.microsoft.com/office/drawing/2014/main" id="{313FD194-C6D3-DFF8-42D8-0A896D92D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5442084"/>
            <a:ext cx="6477000" cy="328613"/>
          </a:xfrm>
          <a:prstGeom prst="wedgeRectCallout">
            <a:avLst>
              <a:gd name="adj1" fmla="val -68129"/>
              <a:gd name="adj2" fmla="val -13728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List of all the Best Practices Documents with associated </a:t>
            </a:r>
            <a:r>
              <a:rPr lang="en-US" altLang="en-US" sz="1400" dirty="0">
                <a:solidFill>
                  <a:srgbClr val="000000"/>
                </a:solidFill>
              </a:rPr>
              <a:t>processes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the model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E91BB8-C5B2-1FD0-3F92-36C11128D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3654"/>
            <a:ext cx="9144000" cy="46196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D6DE13-D5ED-427A-B18E-205C0D85F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692" y="74613"/>
            <a:ext cx="6835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Search</a:t>
            </a:r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0F41AB87-0B6B-4D2E-9D81-03A43D9FC1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374FB1-946B-4725-8D25-49C30E9B1F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879" name="Speech Bubble: Rectangle 4">
            <a:extLst>
              <a:ext uri="{FF2B5EF4-FFF2-40B4-BE49-F238E27FC236}">
                <a16:creationId xmlns:a16="http://schemas.microsoft.com/office/drawing/2014/main" id="{A4B0675C-D7A7-4B4E-8096-62D89F52C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981" y="3641950"/>
            <a:ext cx="1316507" cy="502671"/>
          </a:xfrm>
          <a:prstGeom prst="wedgeRectCallout">
            <a:avLst>
              <a:gd name="adj1" fmla="val -71000"/>
              <a:gd name="adj2" fmla="val -346025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here for Global Search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C210105D-8D73-4121-967D-AEC28CB84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79192"/>
            <a:ext cx="882502" cy="28800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79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D9941A-6328-E10C-D84B-53921236A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1" y="1524436"/>
            <a:ext cx="9144000" cy="46196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D6DE13-D5ED-427A-B18E-205C0D85F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692" y="74613"/>
            <a:ext cx="6835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Diagrams</a:t>
            </a:r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0F41AB87-0B6B-4D2E-9D81-03A43D9FC1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88300" y="6544503"/>
            <a:ext cx="1143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374FB1-946B-4725-8D25-49C30E9B1F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879" name="Speech Bubble: Rectangle 4">
            <a:extLst>
              <a:ext uri="{FF2B5EF4-FFF2-40B4-BE49-F238E27FC236}">
                <a16:creationId xmlns:a16="http://schemas.microsoft.com/office/drawing/2014/main" id="{A4B0675C-D7A7-4B4E-8096-62D89F52C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3" y="3315219"/>
            <a:ext cx="1343314" cy="574098"/>
          </a:xfrm>
          <a:prstGeom prst="wedgeRectCallout">
            <a:avLst>
              <a:gd name="adj1" fmla="val -58480"/>
              <a:gd name="adj2" fmla="val -140292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here for the Diagrams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C210105D-8D73-4121-967D-AEC28CB84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588298"/>
            <a:ext cx="871870" cy="204601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572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A2B747-A52E-DDC6-4B3C-AEA25AD1F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2481"/>
            <a:ext cx="9144000" cy="4619625"/>
          </a:xfrm>
          <a:prstGeom prst="rect">
            <a:avLst/>
          </a:prstGeom>
        </p:spPr>
      </p:pic>
      <p:sp>
        <p:nvSpPr>
          <p:cNvPr id="45059" name="Title 8">
            <a:extLst>
              <a:ext uri="{FF2B5EF4-FFF2-40B4-BE49-F238E27FC236}">
                <a16:creationId xmlns:a16="http://schemas.microsoft.com/office/drawing/2014/main" id="{AB8505D2-2CF5-4382-B5DF-B3F9B6B848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28636" y="49213"/>
            <a:ext cx="7143750" cy="1143000"/>
          </a:xfrm>
        </p:spPr>
        <p:txBody>
          <a:bodyPr/>
          <a:lstStyle/>
          <a:p>
            <a:pPr>
              <a:defRPr/>
            </a:pPr>
            <a:r>
              <a:rPr lang="en-US" altLang="en-US" sz="4400" kern="1200" dirty="0"/>
              <a:t>Diagrams Grid View</a:t>
            </a:r>
          </a:p>
        </p:txBody>
      </p:sp>
      <p:sp>
        <p:nvSpPr>
          <p:cNvPr id="53252" name="Slide Number Placeholder 2">
            <a:extLst>
              <a:ext uri="{FF2B5EF4-FFF2-40B4-BE49-F238E27FC236}">
                <a16:creationId xmlns:a16="http://schemas.microsoft.com/office/drawing/2014/main" id="{77D17587-84A0-4A64-AE95-5CEAD0FD88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28706C-9800-47FA-88B4-E16783D71B6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53253" name="Straight Arrow Connector 18">
            <a:extLst>
              <a:ext uri="{FF2B5EF4-FFF2-40B4-BE49-F238E27FC236}">
                <a16:creationId xmlns:a16="http://schemas.microsoft.com/office/drawing/2014/main" id="{11F71924-3907-47CF-9DA2-AA8196F9557D}"/>
              </a:ext>
            </a:extLst>
          </p:cNvPr>
          <p:cNvCxnSpPr>
            <a:cxnSpLocks/>
          </p:cNvCxnSpPr>
          <p:nvPr/>
        </p:nvCxnSpPr>
        <p:spPr bwMode="auto">
          <a:xfrm>
            <a:off x="4321175" y="2335213"/>
            <a:ext cx="0" cy="4445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</p:cxnSp>
      <p:sp>
        <p:nvSpPr>
          <p:cNvPr id="53254" name="Speech Bubble: Rectangle 22">
            <a:extLst>
              <a:ext uri="{FF2B5EF4-FFF2-40B4-BE49-F238E27FC236}">
                <a16:creationId xmlns:a16="http://schemas.microsoft.com/office/drawing/2014/main" id="{1384EA3E-0F59-4048-A96C-839CE31CC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8" y="4041775"/>
            <a:ext cx="1398587" cy="1104900"/>
          </a:xfrm>
          <a:prstGeom prst="wedgeRectCallout">
            <a:avLst>
              <a:gd name="adj1" fmla="val 83774"/>
              <a:gd name="adj2" fmla="val -164765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on folder to view the Diagram for Program Reviews  </a:t>
            </a:r>
          </a:p>
        </p:txBody>
      </p:sp>
      <p:sp>
        <p:nvSpPr>
          <p:cNvPr id="53255" name="Rectangle 2">
            <a:extLst>
              <a:ext uri="{FF2B5EF4-FFF2-40B4-BE49-F238E27FC236}">
                <a16:creationId xmlns:a16="http://schemas.microsoft.com/office/drawing/2014/main" id="{BAF8563F-40F6-435D-A7EC-910183603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1497" y="2681212"/>
            <a:ext cx="954088" cy="1936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256" name="Rectangle 10">
            <a:extLst>
              <a:ext uri="{FF2B5EF4-FFF2-40B4-BE49-F238E27FC236}">
                <a16:creationId xmlns:a16="http://schemas.microsoft.com/office/drawing/2014/main" id="{38A3C386-3C09-4C02-8481-A65303742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3" y="2561892"/>
            <a:ext cx="836612" cy="16986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BFB5E8-BFE7-455E-DC6E-4C0D58903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7577"/>
            <a:ext cx="9144000" cy="4614907"/>
          </a:xfrm>
          <a:prstGeom prst="rect">
            <a:avLst/>
          </a:prstGeom>
        </p:spPr>
      </p:pic>
      <p:sp>
        <p:nvSpPr>
          <p:cNvPr id="55299" name="Title 8">
            <a:extLst>
              <a:ext uri="{FF2B5EF4-FFF2-40B4-BE49-F238E27FC236}">
                <a16:creationId xmlns:a16="http://schemas.microsoft.com/office/drawing/2014/main" id="{9C089B5F-7EBF-4EC6-9B5E-F42629B099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7872" y="49213"/>
            <a:ext cx="7143750" cy="1143000"/>
          </a:xfrm>
        </p:spPr>
        <p:txBody>
          <a:bodyPr/>
          <a:lstStyle/>
          <a:p>
            <a:r>
              <a:rPr lang="en-US" altLang="en-US" sz="4400" dirty="0"/>
              <a:t>Diagrams List View</a:t>
            </a:r>
          </a:p>
        </p:txBody>
      </p:sp>
      <p:sp>
        <p:nvSpPr>
          <p:cNvPr id="55300" name="Slide Number Placeholder 2">
            <a:extLst>
              <a:ext uri="{FF2B5EF4-FFF2-40B4-BE49-F238E27FC236}">
                <a16:creationId xmlns:a16="http://schemas.microsoft.com/office/drawing/2014/main" id="{F0CAB223-3696-43C6-83D1-928901EE81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3F13B9-A7E6-42BC-B7C6-C764D15CF2E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55301" name="Straight Arrow Connector 18">
            <a:extLst>
              <a:ext uri="{FF2B5EF4-FFF2-40B4-BE49-F238E27FC236}">
                <a16:creationId xmlns:a16="http://schemas.microsoft.com/office/drawing/2014/main" id="{AA036D7A-AFB8-46A2-A669-CB44C4A648A3}"/>
              </a:ext>
            </a:extLst>
          </p:cNvPr>
          <p:cNvCxnSpPr>
            <a:cxnSpLocks/>
          </p:cNvCxnSpPr>
          <p:nvPr/>
        </p:nvCxnSpPr>
        <p:spPr bwMode="auto">
          <a:xfrm flipH="1">
            <a:off x="3600450" y="2541588"/>
            <a:ext cx="492125" cy="47625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</p:cxnSp>
      <p:sp>
        <p:nvSpPr>
          <p:cNvPr id="55302" name="Speech Bubble: Rectangle 22">
            <a:extLst>
              <a:ext uri="{FF2B5EF4-FFF2-40B4-BE49-F238E27FC236}">
                <a16:creationId xmlns:a16="http://schemas.microsoft.com/office/drawing/2014/main" id="{A256D296-EE56-4AB6-AC9E-B429D5D1F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075" y="3610432"/>
            <a:ext cx="1398588" cy="915988"/>
          </a:xfrm>
          <a:prstGeom prst="wedgeRectCallout">
            <a:avLst>
              <a:gd name="adj1" fmla="val 69092"/>
              <a:gd name="adj2" fmla="val -181532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view the Diagram for  Program Reviews</a:t>
            </a:r>
          </a:p>
        </p:txBody>
      </p:sp>
      <p:sp>
        <p:nvSpPr>
          <p:cNvPr id="55303" name="Rectangle 9">
            <a:extLst>
              <a:ext uri="{FF2B5EF4-FFF2-40B4-BE49-F238E27FC236}">
                <a16:creationId xmlns:a16="http://schemas.microsoft.com/office/drawing/2014/main" id="{0166821D-BEED-4C08-B5CC-42926CB08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0088" y="2239704"/>
            <a:ext cx="1327150" cy="13811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304" name="Rectangle 10">
            <a:extLst>
              <a:ext uri="{FF2B5EF4-FFF2-40B4-BE49-F238E27FC236}">
                <a16:creationId xmlns:a16="http://schemas.microsoft.com/office/drawing/2014/main" id="{21854DEF-DCBE-48EC-B10F-7720D522F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19370"/>
            <a:ext cx="696191" cy="1861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5088D1-039F-D8C1-69C3-6E2D5AC97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6000"/>
            <a:ext cx="9144000" cy="46196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D6DE13-D5ED-427A-B18E-205C0D85F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691" y="74613"/>
            <a:ext cx="6835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Processes</a:t>
            </a:r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0F41AB87-0B6B-4D2E-9D81-03A43D9FC1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374FB1-946B-4725-8D25-49C30E9B1F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879" name="Speech Bubble: Rectangle 4">
            <a:extLst>
              <a:ext uri="{FF2B5EF4-FFF2-40B4-BE49-F238E27FC236}">
                <a16:creationId xmlns:a16="http://schemas.microsoft.com/office/drawing/2014/main" id="{A4B0675C-D7A7-4B4E-8096-62D89F52C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725" y="3414460"/>
            <a:ext cx="1102907" cy="711665"/>
          </a:xfrm>
          <a:prstGeom prst="wedgeRectCallout">
            <a:avLst>
              <a:gd name="adj1" fmla="val -77453"/>
              <a:gd name="adj2" fmla="val -64330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here  for the Processes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C210105D-8D73-4121-967D-AEC28CB84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3011099"/>
            <a:ext cx="871870" cy="23252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010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2323E1-F73E-4C2C-8127-4EB7EDB60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50" y="1643012"/>
            <a:ext cx="4760138" cy="2934577"/>
          </a:xfrm>
          <a:prstGeom prst="rect">
            <a:avLst/>
          </a:prstGeom>
        </p:spPr>
      </p:pic>
      <p:sp>
        <p:nvSpPr>
          <p:cNvPr id="22531" name="Slide Number Placeholder 2">
            <a:extLst>
              <a:ext uri="{FF2B5EF4-FFF2-40B4-BE49-F238E27FC236}">
                <a16:creationId xmlns:a16="http://schemas.microsoft.com/office/drawing/2014/main" id="{86073251-E074-48AB-97D0-17257AB2A2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260DD0-EFAB-40BC-AF5F-6E5AB56EF9E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CAB59EB6-558E-4962-B053-E934A12AAFA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101975" y="95250"/>
            <a:ext cx="6042025" cy="1143000"/>
          </a:xfrm>
        </p:spPr>
        <p:txBody>
          <a:bodyPr/>
          <a:lstStyle/>
          <a:p>
            <a:r>
              <a:rPr lang="en-US" altLang="en-US" sz="4400"/>
              <a:t>APM Purpose</a:t>
            </a:r>
          </a:p>
        </p:txBody>
      </p:sp>
      <p:sp>
        <p:nvSpPr>
          <p:cNvPr id="22533" name="Rectangle 3">
            <a:extLst>
              <a:ext uri="{FF2B5EF4-FFF2-40B4-BE49-F238E27FC236}">
                <a16:creationId xmlns:a16="http://schemas.microsoft.com/office/drawing/2014/main" id="{DB417B07-93BE-4737-A799-6109F48F8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88" y="1266826"/>
            <a:ext cx="8736012" cy="58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90513" indent="-290513"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8975" indent="-282575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90513" marR="0" lvl="0" indent="-290513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APM is the “as documented” process for Big A acquisition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CE9266-EBCD-4D1D-8F1B-4BACE18CF229}"/>
              </a:ext>
            </a:extLst>
          </p:cNvPr>
          <p:cNvGrpSpPr/>
          <p:nvPr/>
        </p:nvGrpSpPr>
        <p:grpSpPr>
          <a:xfrm>
            <a:off x="154887" y="1999908"/>
            <a:ext cx="4713461" cy="4219430"/>
            <a:chOff x="2111285" y="1872312"/>
            <a:chExt cx="4713461" cy="4219430"/>
          </a:xfrm>
        </p:grpSpPr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8AA3BD6A-1D25-4155-A3FD-99F0AB815E3C}"/>
                </a:ext>
              </a:extLst>
            </p:cNvPr>
            <p:cNvSpPr/>
            <p:nvPr/>
          </p:nvSpPr>
          <p:spPr bwMode="auto">
            <a:xfrm>
              <a:off x="2111285" y="3429000"/>
              <a:ext cx="2662742" cy="2662742"/>
            </a:xfrm>
            <a:prstGeom prst="flowChartConnector">
              <a:avLst/>
            </a:prstGeom>
            <a:solidFill>
              <a:schemeClr val="accent1">
                <a:lumMod val="40000"/>
                <a:lumOff val="60000"/>
                <a:alpha val="57000"/>
              </a:schemeClr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Requirements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JCIDS Process – CJCSI 5123.01I, JCIDS Manual</a:t>
              </a:r>
            </a:p>
          </p:txBody>
        </p:sp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EDBC652D-374E-4DE7-B7D8-3D0A81E25399}"/>
                </a:ext>
              </a:extLst>
            </p:cNvPr>
            <p:cNvSpPr/>
            <p:nvPr/>
          </p:nvSpPr>
          <p:spPr bwMode="auto">
            <a:xfrm>
              <a:off x="4162004" y="3429000"/>
              <a:ext cx="2662742" cy="2662742"/>
            </a:xfrm>
            <a:prstGeom prst="flowChartConnector">
              <a:avLst/>
            </a:prstGeom>
            <a:solidFill>
              <a:srgbClr val="94F0A3">
                <a:alpha val="58000"/>
              </a:srgbClr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Resources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PPBE Process – AFPD 90-6,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SPPBE Playbook</a:t>
              </a:r>
            </a:p>
          </p:txBody>
        </p:sp>
        <p:sp>
          <p:nvSpPr>
            <p:cNvPr id="2" name="Flowchart: Connector 1">
              <a:extLst>
                <a:ext uri="{FF2B5EF4-FFF2-40B4-BE49-F238E27FC236}">
                  <a16:creationId xmlns:a16="http://schemas.microsoft.com/office/drawing/2014/main" id="{F18B274D-B165-4998-B544-C9A6CDEA0438}"/>
                </a:ext>
              </a:extLst>
            </p:cNvPr>
            <p:cNvSpPr/>
            <p:nvPr/>
          </p:nvSpPr>
          <p:spPr bwMode="auto">
            <a:xfrm>
              <a:off x="3078163" y="1872312"/>
              <a:ext cx="2662742" cy="2662742"/>
            </a:xfrm>
            <a:prstGeom prst="flowChartConnector">
              <a:avLst/>
            </a:prstGeom>
            <a:solidFill>
              <a:srgbClr val="FFFF00">
                <a:alpha val="58000"/>
              </a:srgbClr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Acquisition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Defense Acquisition System – DoDI 5000.xx, DAFI 63-101/20-101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012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312889-9237-C643-6663-D93DC94D8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6817"/>
            <a:ext cx="9144000" cy="4614863"/>
          </a:xfrm>
          <a:prstGeom prst="rect">
            <a:avLst/>
          </a:prstGeom>
        </p:spPr>
      </p:pic>
      <p:sp>
        <p:nvSpPr>
          <p:cNvPr id="67587" name="Title 8">
            <a:extLst>
              <a:ext uri="{FF2B5EF4-FFF2-40B4-BE49-F238E27FC236}">
                <a16:creationId xmlns:a16="http://schemas.microsoft.com/office/drawing/2014/main" id="{2763DE96-3228-461C-B5FF-C3F077A097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 dirty="0"/>
              <a:t>Processes Grid View</a:t>
            </a:r>
          </a:p>
        </p:txBody>
      </p:sp>
      <p:sp>
        <p:nvSpPr>
          <p:cNvPr id="67588" name="Slide Number Placeholder 2">
            <a:extLst>
              <a:ext uri="{FF2B5EF4-FFF2-40B4-BE49-F238E27FC236}">
                <a16:creationId xmlns:a16="http://schemas.microsoft.com/office/drawing/2014/main" id="{90570A2C-D5C1-4500-A81A-E5A4791B8E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9A46F7-5A45-4E63-98A6-5A3E5A7CA6D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67589" name="Straight Arrow Connector 18">
            <a:extLst>
              <a:ext uri="{FF2B5EF4-FFF2-40B4-BE49-F238E27FC236}">
                <a16:creationId xmlns:a16="http://schemas.microsoft.com/office/drawing/2014/main" id="{359B6138-AC95-4403-A00F-E5B101F7E082}"/>
              </a:ext>
            </a:extLst>
          </p:cNvPr>
          <p:cNvCxnSpPr>
            <a:cxnSpLocks/>
          </p:cNvCxnSpPr>
          <p:nvPr/>
        </p:nvCxnSpPr>
        <p:spPr bwMode="auto">
          <a:xfrm>
            <a:off x="4060825" y="2686050"/>
            <a:ext cx="0" cy="4445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</p:cxnSp>
      <p:sp>
        <p:nvSpPr>
          <p:cNvPr id="67590" name="Speech Bubble: Rectangle 22">
            <a:extLst>
              <a:ext uri="{FF2B5EF4-FFF2-40B4-BE49-F238E27FC236}">
                <a16:creationId xmlns:a16="http://schemas.microsoft.com/office/drawing/2014/main" id="{89DAC435-188B-4331-AC90-E29808CFC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" y="5228331"/>
            <a:ext cx="2147259" cy="906655"/>
          </a:xfrm>
          <a:prstGeom prst="wedgeRectCallout">
            <a:avLst>
              <a:gd name="adj1" fmla="val 19699"/>
              <a:gd name="adj2" fmla="val -184188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on folder for details on Approve Acquisition Strategy and a link to the diagram   </a:t>
            </a:r>
          </a:p>
        </p:txBody>
      </p:sp>
      <p:sp>
        <p:nvSpPr>
          <p:cNvPr id="67591" name="Rectangle 9">
            <a:extLst>
              <a:ext uri="{FF2B5EF4-FFF2-40B4-BE49-F238E27FC236}">
                <a16:creationId xmlns:a16="http://schemas.microsoft.com/office/drawing/2014/main" id="{377D0C09-0F89-4E31-B669-316AE1826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355" y="3871738"/>
            <a:ext cx="1132690" cy="279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7592" name="Rectangle 10">
            <a:extLst>
              <a:ext uri="{FF2B5EF4-FFF2-40B4-BE49-F238E27FC236}">
                <a16:creationId xmlns:a16="http://schemas.microsoft.com/office/drawing/2014/main" id="{36501370-481F-4F57-8473-8F3B1A7CB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" y="2977183"/>
            <a:ext cx="649143" cy="20243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50048C-4D69-2CF9-8559-816AFFFD7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3570"/>
            <a:ext cx="9144000" cy="4600575"/>
          </a:xfrm>
          <a:prstGeom prst="rect">
            <a:avLst/>
          </a:prstGeom>
        </p:spPr>
      </p:pic>
      <p:sp>
        <p:nvSpPr>
          <p:cNvPr id="73731" name="Title 8">
            <a:extLst>
              <a:ext uri="{FF2B5EF4-FFF2-40B4-BE49-F238E27FC236}">
                <a16:creationId xmlns:a16="http://schemas.microsoft.com/office/drawing/2014/main" id="{716C60EF-5250-4F71-B2B2-0E96732119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28634" y="49213"/>
            <a:ext cx="7143750" cy="1143000"/>
          </a:xfrm>
        </p:spPr>
        <p:txBody>
          <a:bodyPr/>
          <a:lstStyle/>
          <a:p>
            <a:r>
              <a:rPr lang="en-US" altLang="en-US" sz="4400" dirty="0"/>
              <a:t>Processes List View</a:t>
            </a:r>
          </a:p>
        </p:txBody>
      </p:sp>
      <p:sp>
        <p:nvSpPr>
          <p:cNvPr id="73732" name="Slide Number Placeholder 2">
            <a:extLst>
              <a:ext uri="{FF2B5EF4-FFF2-40B4-BE49-F238E27FC236}">
                <a16:creationId xmlns:a16="http://schemas.microsoft.com/office/drawing/2014/main" id="{7AA4B404-9D99-4697-9624-8DE73EB856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96A5B8-0E42-49C6-A6A9-BCC054E4676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3733" name="Speech Bubble: Rectangle 7">
            <a:extLst>
              <a:ext uri="{FF2B5EF4-FFF2-40B4-BE49-F238E27FC236}">
                <a16:creationId xmlns:a16="http://schemas.microsoft.com/office/drawing/2014/main" id="{D99B7686-2449-4578-A23D-0F3F104FF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5793" y="1997850"/>
            <a:ext cx="2298556" cy="664585"/>
          </a:xfrm>
          <a:prstGeom prst="wedgeRectCallout">
            <a:avLst>
              <a:gd name="adj1" fmla="val -146078"/>
              <a:gd name="adj2" fmla="val 21074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go to a diagram for Approve Acquisition Strategy</a:t>
            </a:r>
          </a:p>
        </p:txBody>
      </p:sp>
      <p:sp>
        <p:nvSpPr>
          <p:cNvPr id="73735" name="Rectangle 8">
            <a:extLst>
              <a:ext uri="{FF2B5EF4-FFF2-40B4-BE49-F238E27FC236}">
                <a16:creationId xmlns:a16="http://schemas.microsoft.com/office/drawing/2014/main" id="{AB575BE6-D337-4BDD-A143-261DE2A2F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9918" y="3695850"/>
            <a:ext cx="1308969" cy="17978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C837CA-085F-92CD-0CCC-E06ADD9FF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7824"/>
            <a:ext cx="9144000" cy="4614863"/>
          </a:xfrm>
          <a:prstGeom prst="rect">
            <a:avLst/>
          </a:prstGeom>
        </p:spPr>
      </p:pic>
      <p:sp>
        <p:nvSpPr>
          <p:cNvPr id="69635" name="Title 8">
            <a:extLst>
              <a:ext uri="{FF2B5EF4-FFF2-40B4-BE49-F238E27FC236}">
                <a16:creationId xmlns:a16="http://schemas.microsoft.com/office/drawing/2014/main" id="{6BF14674-18FF-422C-B751-B8CC410F43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6047" y="49213"/>
            <a:ext cx="7775575" cy="1143000"/>
          </a:xfrm>
        </p:spPr>
        <p:txBody>
          <a:bodyPr>
            <a:normAutofit fontScale="90000"/>
          </a:bodyPr>
          <a:lstStyle/>
          <a:p>
            <a:r>
              <a:rPr lang="en-US" altLang="en-US" sz="4400" dirty="0"/>
              <a:t>Processes Grid/List View </a:t>
            </a:r>
            <a:br>
              <a:rPr lang="en-US" altLang="en-US" sz="4400" dirty="0"/>
            </a:br>
            <a:r>
              <a:rPr lang="en-US" altLang="en-US" sz="4400" dirty="0"/>
              <a:t>Details</a:t>
            </a:r>
          </a:p>
        </p:txBody>
      </p:sp>
      <p:sp>
        <p:nvSpPr>
          <p:cNvPr id="69636" name="Slide Number Placeholder 2">
            <a:extLst>
              <a:ext uri="{FF2B5EF4-FFF2-40B4-BE49-F238E27FC236}">
                <a16:creationId xmlns:a16="http://schemas.microsoft.com/office/drawing/2014/main" id="{CA489B5B-4A43-45F0-A90E-20EC7FFB05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372A48-CB73-4D34-A18D-C004105233B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69637" name="Straight Arrow Connector 18">
            <a:extLst>
              <a:ext uri="{FF2B5EF4-FFF2-40B4-BE49-F238E27FC236}">
                <a16:creationId xmlns:a16="http://schemas.microsoft.com/office/drawing/2014/main" id="{6315C77A-25E1-4026-8FFE-D22D2576C5D0}"/>
              </a:ext>
            </a:extLst>
          </p:cNvPr>
          <p:cNvCxnSpPr>
            <a:cxnSpLocks/>
          </p:cNvCxnSpPr>
          <p:nvPr/>
        </p:nvCxnSpPr>
        <p:spPr bwMode="auto">
          <a:xfrm flipV="1">
            <a:off x="6145213" y="2395538"/>
            <a:ext cx="73025" cy="41275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</p:cxnSp>
      <p:sp>
        <p:nvSpPr>
          <p:cNvPr id="69638" name="Speech Bubble: Rectangle 22">
            <a:extLst>
              <a:ext uri="{FF2B5EF4-FFF2-40B4-BE49-F238E27FC236}">
                <a16:creationId xmlns:a16="http://schemas.microsoft.com/office/drawing/2014/main" id="{6C052669-B08F-4E64-9DE9-CB88B15EF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2473" y="1225572"/>
            <a:ext cx="1890785" cy="310209"/>
          </a:xfrm>
          <a:prstGeom prst="wedgeRectCallout">
            <a:avLst>
              <a:gd name="adj1" fmla="val -114754"/>
              <a:gd name="adj2" fmla="val -1252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Name of the Process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C1AE7654-4053-420F-881F-3493B890A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6" y="2735505"/>
            <a:ext cx="659533" cy="20783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A78B485B-2E3C-4CE9-9959-15C83F528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7006" y="3541910"/>
            <a:ext cx="6368195" cy="1236671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6FDCD3-81A5-4EDA-B359-0A5B06D03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2778" y="2025468"/>
            <a:ext cx="2496992" cy="44944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B2960C9C-2BED-476E-9AF6-B4EBF2524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2781" y="1667994"/>
            <a:ext cx="3020164" cy="37825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66DAA1A5-2E26-4A5C-A742-602BFD182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462" y="1279173"/>
            <a:ext cx="1517515" cy="1983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A5859-D40D-4CA4-9638-1A0512535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7006" y="2492701"/>
            <a:ext cx="2492370" cy="59309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CBEA08-06A8-4B53-89A3-C3C4C63FB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2783" y="3098165"/>
            <a:ext cx="3020162" cy="44944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Speech Bubble: Rectangle 22">
            <a:extLst>
              <a:ext uri="{FF2B5EF4-FFF2-40B4-BE49-F238E27FC236}">
                <a16:creationId xmlns:a16="http://schemas.microsoft.com/office/drawing/2014/main" id="{A5256D68-FC12-4D7C-9FA9-7510627C4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7080" y="1629974"/>
            <a:ext cx="2556308" cy="449445"/>
          </a:xfrm>
          <a:prstGeom prst="wedgeRectCallout">
            <a:avLst>
              <a:gd name="adj1" fmla="val -70655"/>
              <a:gd name="adj2" fmla="val -1900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Documented description for the purpose of the process </a:t>
            </a:r>
          </a:p>
        </p:txBody>
      </p:sp>
      <p:sp>
        <p:nvSpPr>
          <p:cNvPr id="17" name="Speech Bubble: Rectangle 22">
            <a:extLst>
              <a:ext uri="{FF2B5EF4-FFF2-40B4-BE49-F238E27FC236}">
                <a16:creationId xmlns:a16="http://schemas.microsoft.com/office/drawing/2014/main" id="{AF897F88-F956-46F3-9C76-DDE862AE0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8674" y="2215932"/>
            <a:ext cx="2946833" cy="449445"/>
          </a:xfrm>
          <a:prstGeom prst="wedgeRectCallout">
            <a:avLst>
              <a:gd name="adj1" fmla="val -102731"/>
              <a:gd name="adj2" fmla="val -3871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Organization(s) with the authority for the execution of the Process</a:t>
            </a:r>
          </a:p>
        </p:txBody>
      </p:sp>
      <p:sp>
        <p:nvSpPr>
          <p:cNvPr id="18" name="Speech Bubble: Rectangle 22">
            <a:extLst>
              <a:ext uri="{FF2B5EF4-FFF2-40B4-BE49-F238E27FC236}">
                <a16:creationId xmlns:a16="http://schemas.microsoft.com/office/drawing/2014/main" id="{E538D603-FCAA-42B2-90FF-B2E6BDAF5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2473" y="2818239"/>
            <a:ext cx="2946833" cy="681052"/>
          </a:xfrm>
          <a:prstGeom prst="wedgeRectCallout">
            <a:avLst>
              <a:gd name="adj1" fmla="val -93706"/>
              <a:gd name="adj2" fmla="val -45662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Organization(s) or person(s) responsible for the execution of the process</a:t>
            </a:r>
          </a:p>
        </p:txBody>
      </p:sp>
      <p:sp>
        <p:nvSpPr>
          <p:cNvPr id="19" name="Speech Bubble: Rectangle 22">
            <a:extLst>
              <a:ext uri="{FF2B5EF4-FFF2-40B4-BE49-F238E27FC236}">
                <a16:creationId xmlns:a16="http://schemas.microsoft.com/office/drawing/2014/main" id="{26926DE4-E833-474B-9B68-B96D0CC0B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3789" y="3937936"/>
            <a:ext cx="2556308" cy="540761"/>
          </a:xfrm>
          <a:prstGeom prst="wedgeRectCallout">
            <a:avLst>
              <a:gd name="adj1" fmla="val -104666"/>
              <a:gd name="adj2" fmla="val -141421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Document that describes the process</a:t>
            </a:r>
          </a:p>
        </p:txBody>
      </p:sp>
      <p:sp>
        <p:nvSpPr>
          <p:cNvPr id="20" name="Speech Bubble: Rectangle 22">
            <a:extLst>
              <a:ext uri="{FF2B5EF4-FFF2-40B4-BE49-F238E27FC236}">
                <a16:creationId xmlns:a16="http://schemas.microsoft.com/office/drawing/2014/main" id="{D00943D9-7149-4B49-B738-B4CD2518B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033" y="4949468"/>
            <a:ext cx="2249488" cy="449445"/>
          </a:xfrm>
          <a:prstGeom prst="wedgeRectCallout">
            <a:avLst>
              <a:gd name="adj1" fmla="val 55150"/>
              <a:gd name="adj2" fmla="val -82063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Web address of the reference document</a:t>
            </a: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8E57F9AD-4F06-46CF-9606-F5A511568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" y="5920499"/>
            <a:ext cx="9042831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Details provides all metadata associated with a process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29FF8C-28A0-544C-53F7-4F110AC4A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4015"/>
            <a:ext cx="9144000" cy="4622032"/>
          </a:xfrm>
          <a:prstGeom prst="rect">
            <a:avLst/>
          </a:prstGeom>
        </p:spPr>
      </p:pic>
      <p:sp>
        <p:nvSpPr>
          <p:cNvPr id="71683" name="Title 8">
            <a:extLst>
              <a:ext uri="{FF2B5EF4-FFF2-40B4-BE49-F238E27FC236}">
                <a16:creationId xmlns:a16="http://schemas.microsoft.com/office/drawing/2014/main" id="{62BE3553-CD32-4F86-89E4-7276AFEE84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5465" y="49213"/>
            <a:ext cx="7939087" cy="1143000"/>
          </a:xfrm>
        </p:spPr>
        <p:txBody>
          <a:bodyPr/>
          <a:lstStyle/>
          <a:p>
            <a:r>
              <a:rPr lang="en-US" altLang="en-US" sz="4400" dirty="0"/>
              <a:t>Processes Grid/List View Location</a:t>
            </a:r>
          </a:p>
        </p:txBody>
      </p:sp>
      <p:sp>
        <p:nvSpPr>
          <p:cNvPr id="71684" name="Slide Number Placeholder 2">
            <a:extLst>
              <a:ext uri="{FF2B5EF4-FFF2-40B4-BE49-F238E27FC236}">
                <a16:creationId xmlns:a16="http://schemas.microsoft.com/office/drawing/2014/main" id="{D0E9D851-8C1B-4176-A2CF-BF3F92CB26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6D7EC1-EFE0-4920-9EEE-3B3D275CE6D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71685" name="Straight Arrow Connector 18">
            <a:extLst>
              <a:ext uri="{FF2B5EF4-FFF2-40B4-BE49-F238E27FC236}">
                <a16:creationId xmlns:a16="http://schemas.microsoft.com/office/drawing/2014/main" id="{D8C97D8A-94EB-44EB-9090-B25E41ABFBEE}"/>
              </a:ext>
            </a:extLst>
          </p:cNvPr>
          <p:cNvCxnSpPr>
            <a:cxnSpLocks/>
          </p:cNvCxnSpPr>
          <p:nvPr/>
        </p:nvCxnSpPr>
        <p:spPr bwMode="auto">
          <a:xfrm flipV="1">
            <a:off x="6145213" y="2230438"/>
            <a:ext cx="73025" cy="41275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</p:cxnSp>
      <p:sp>
        <p:nvSpPr>
          <p:cNvPr id="71686" name="Speech Bubble: Rectangle 22">
            <a:extLst>
              <a:ext uri="{FF2B5EF4-FFF2-40B4-BE49-F238E27FC236}">
                <a16:creationId xmlns:a16="http://schemas.microsoft.com/office/drawing/2014/main" id="{5E5C3655-CF71-4DE3-B8D7-1C98E3D19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25" y="3468688"/>
            <a:ext cx="2405063" cy="630237"/>
          </a:xfrm>
          <a:prstGeom prst="wedgeRectCallout">
            <a:avLst>
              <a:gd name="adj1" fmla="val 38147"/>
              <a:gd name="adj2" fmla="val -188059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Link to Diagrams that use this process</a:t>
            </a:r>
          </a:p>
        </p:txBody>
      </p:sp>
      <p:sp>
        <p:nvSpPr>
          <p:cNvPr id="71687" name="Rectangle 7">
            <a:extLst>
              <a:ext uri="{FF2B5EF4-FFF2-40B4-BE49-F238E27FC236}">
                <a16:creationId xmlns:a16="http://schemas.microsoft.com/office/drawing/2014/main" id="{6B8CD327-997B-42A8-A8EC-89E6F64A0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363" y="1903297"/>
            <a:ext cx="6443662" cy="65467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688" name="Rectangle 8">
            <a:extLst>
              <a:ext uri="{FF2B5EF4-FFF2-40B4-BE49-F238E27FC236}">
                <a16:creationId xmlns:a16="http://schemas.microsoft.com/office/drawing/2014/main" id="{22DBAD02-9F00-4A29-8798-F0D0D157A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26774"/>
            <a:ext cx="847725" cy="1619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4619A7-E434-4E16-2D76-3A9CFE5CB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3263"/>
            <a:ext cx="9144000" cy="4619625"/>
          </a:xfrm>
          <a:prstGeom prst="rect">
            <a:avLst/>
          </a:prstGeom>
        </p:spPr>
      </p:pic>
      <p:sp>
        <p:nvSpPr>
          <p:cNvPr id="45058" name="Title 1">
            <a:extLst>
              <a:ext uri="{FF2B5EF4-FFF2-40B4-BE49-F238E27FC236}">
                <a16:creationId xmlns:a16="http://schemas.microsoft.com/office/drawing/2014/main" id="{B25362A5-E8A0-4606-BC1C-33324EC795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7873" y="49213"/>
            <a:ext cx="7143750" cy="1143000"/>
          </a:xfrm>
        </p:spPr>
        <p:txBody>
          <a:bodyPr/>
          <a:lstStyle/>
          <a:p>
            <a:r>
              <a:rPr lang="en-US" altLang="en-US" sz="4400" dirty="0"/>
              <a:t>Search and Export</a:t>
            </a:r>
          </a:p>
        </p:txBody>
      </p:sp>
      <p:sp>
        <p:nvSpPr>
          <p:cNvPr id="45060" name="Slide Number Placeholder 2">
            <a:extLst>
              <a:ext uri="{FF2B5EF4-FFF2-40B4-BE49-F238E27FC236}">
                <a16:creationId xmlns:a16="http://schemas.microsoft.com/office/drawing/2014/main" id="{0EF4198F-F83E-4D8F-8593-C98FCF13B8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F54F01-C5E5-4DD5-B357-48A2FE34579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062" name="Speech Bubble: Rectangle 7">
            <a:extLst>
              <a:ext uri="{FF2B5EF4-FFF2-40B4-BE49-F238E27FC236}">
                <a16:creationId xmlns:a16="http://schemas.microsoft.com/office/drawing/2014/main" id="{39E6FAE8-FF8B-4407-931A-252A424C7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2993058"/>
            <a:ext cx="2316162" cy="401638"/>
          </a:xfrm>
          <a:prstGeom prst="wedgeRectCallout">
            <a:avLst>
              <a:gd name="adj1" fmla="val -40377"/>
              <a:gd name="adj2" fmla="val -188826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Focused Search</a:t>
            </a:r>
          </a:p>
        </p:txBody>
      </p:sp>
      <p:sp>
        <p:nvSpPr>
          <p:cNvPr id="45063" name="Speech Bubble: Rectangle 13">
            <a:extLst>
              <a:ext uri="{FF2B5EF4-FFF2-40B4-BE49-F238E27FC236}">
                <a16:creationId xmlns:a16="http://schemas.microsoft.com/office/drawing/2014/main" id="{DA9DDB1F-6931-49C5-A37C-30F97CA22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738" y="2766940"/>
            <a:ext cx="2316162" cy="752873"/>
          </a:xfrm>
          <a:prstGeom prst="wedgeRectCallout">
            <a:avLst>
              <a:gd name="adj1" fmla="val -31164"/>
              <a:gd name="adj2" fmla="val -128229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Process metadata is exportable to Excel (with or without search criteria)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064" name="Speech Bubble: Rectangle 14">
            <a:extLst>
              <a:ext uri="{FF2B5EF4-FFF2-40B4-BE49-F238E27FC236}">
                <a16:creationId xmlns:a16="http://schemas.microsoft.com/office/drawing/2014/main" id="{30CCBD04-971E-42F1-BEAC-4A376ED54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701" y="1544712"/>
            <a:ext cx="2316163" cy="285145"/>
          </a:xfrm>
          <a:prstGeom prst="wedgeRectCallout">
            <a:avLst>
              <a:gd name="adj1" fmla="val 79335"/>
              <a:gd name="adj2" fmla="val 2812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Search</a:t>
            </a:r>
          </a:p>
        </p:txBody>
      </p:sp>
      <p:sp>
        <p:nvSpPr>
          <p:cNvPr id="45065" name="Rectangle 8">
            <a:extLst>
              <a:ext uri="{FF2B5EF4-FFF2-40B4-BE49-F238E27FC236}">
                <a16:creationId xmlns:a16="http://schemas.microsoft.com/office/drawing/2014/main" id="{13520CA9-2639-4E0F-9326-D9C912A7B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7" y="2920643"/>
            <a:ext cx="748362" cy="24858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066" name="Rectangle 8">
            <a:extLst>
              <a:ext uri="{FF2B5EF4-FFF2-40B4-BE49-F238E27FC236}">
                <a16:creationId xmlns:a16="http://schemas.microsoft.com/office/drawing/2014/main" id="{E78248C3-CEC3-45B9-AC98-DB88828F1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4800" y="1920687"/>
            <a:ext cx="535892" cy="25196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067" name="Rectangle 8">
            <a:extLst>
              <a:ext uri="{FF2B5EF4-FFF2-40B4-BE49-F238E27FC236}">
                <a16:creationId xmlns:a16="http://schemas.microsoft.com/office/drawing/2014/main" id="{8F6B0105-5A4A-49B9-9620-B95D8608F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3902" y="2092030"/>
            <a:ext cx="288236" cy="3016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068" name="Rectangle 8">
            <a:extLst>
              <a:ext uri="{FF2B5EF4-FFF2-40B4-BE49-F238E27FC236}">
                <a16:creationId xmlns:a16="http://schemas.microsoft.com/office/drawing/2014/main" id="{211249BD-D4A1-4E58-8B4F-5278AEAE8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3408" y="1710992"/>
            <a:ext cx="1004455" cy="19930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9A6329-B716-44C2-AC0D-D328718AA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2100"/>
            <a:ext cx="9144000" cy="3733800"/>
          </a:xfrm>
          <a:prstGeom prst="rect">
            <a:avLst/>
          </a:prstGeom>
        </p:spPr>
      </p:pic>
      <p:sp>
        <p:nvSpPr>
          <p:cNvPr id="49155" name="Title 1">
            <a:extLst>
              <a:ext uri="{FF2B5EF4-FFF2-40B4-BE49-F238E27FC236}">
                <a16:creationId xmlns:a16="http://schemas.microsoft.com/office/drawing/2014/main" id="{28789708-87E2-40A3-AF68-9C936E51FF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398" y="49213"/>
            <a:ext cx="7143750" cy="1143000"/>
          </a:xfrm>
        </p:spPr>
        <p:txBody>
          <a:bodyPr/>
          <a:lstStyle/>
          <a:p>
            <a:r>
              <a:rPr lang="en-US" altLang="en-US" sz="4400" dirty="0"/>
              <a:t>Focused Search </a:t>
            </a:r>
          </a:p>
        </p:txBody>
      </p:sp>
      <p:sp>
        <p:nvSpPr>
          <p:cNvPr id="49156" name="Slide Number Placeholder 2">
            <a:extLst>
              <a:ext uri="{FF2B5EF4-FFF2-40B4-BE49-F238E27FC236}">
                <a16:creationId xmlns:a16="http://schemas.microsoft.com/office/drawing/2014/main" id="{105E4826-AE59-4DB2-B085-8E5462F0C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F5F2D6-59CA-4815-9C2E-FDDBCC43DEF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157" name="Rectangle 8">
            <a:extLst>
              <a:ext uri="{FF2B5EF4-FFF2-40B4-BE49-F238E27FC236}">
                <a16:creationId xmlns:a16="http://schemas.microsoft.com/office/drawing/2014/main" id="{F1601E6E-C6E6-44C6-A13C-05449C064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280" y="2375266"/>
            <a:ext cx="4180114" cy="40798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158" name="Speech Bubble: Rectangle 12">
            <a:extLst>
              <a:ext uri="{FF2B5EF4-FFF2-40B4-BE49-F238E27FC236}">
                <a16:creationId xmlns:a16="http://schemas.microsoft.com/office/drawing/2014/main" id="{F6616A29-B1EE-4392-B2EA-E69808EF2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9363" y="4981575"/>
            <a:ext cx="3462337" cy="1398588"/>
          </a:xfrm>
          <a:prstGeom prst="wedgeRectCallout">
            <a:avLst>
              <a:gd name="adj1" fmla="val -27471"/>
              <a:gd name="adj2" fmla="val -20308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Focuses the search on selected metadata (columns).  Allows search on  one or multiple columns.  Two columns (Description and Reference Document) allow searches on up to two conditions with the and/or option  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C4096B-70DB-4F81-9CAA-23BE53862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2100"/>
            <a:ext cx="9144000" cy="3733800"/>
          </a:xfrm>
          <a:prstGeom prst="rect">
            <a:avLst/>
          </a:prstGeom>
        </p:spPr>
      </p:pic>
      <p:sp>
        <p:nvSpPr>
          <p:cNvPr id="51202" name="Title 1">
            <a:extLst>
              <a:ext uri="{FF2B5EF4-FFF2-40B4-BE49-F238E27FC236}">
                <a16:creationId xmlns:a16="http://schemas.microsoft.com/office/drawing/2014/main" id="{0BECA22D-367A-4E75-8F7B-82C0F16D28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0924" y="49213"/>
            <a:ext cx="7143750" cy="1143000"/>
          </a:xfrm>
        </p:spPr>
        <p:txBody>
          <a:bodyPr/>
          <a:lstStyle/>
          <a:p>
            <a:r>
              <a:rPr lang="en-US" altLang="en-US" sz="4400" dirty="0"/>
              <a:t>Export</a:t>
            </a:r>
          </a:p>
        </p:txBody>
      </p:sp>
      <p:sp>
        <p:nvSpPr>
          <p:cNvPr id="51204" name="Slide Number Placeholder 1">
            <a:extLst>
              <a:ext uri="{FF2B5EF4-FFF2-40B4-BE49-F238E27FC236}">
                <a16:creationId xmlns:a16="http://schemas.microsoft.com/office/drawing/2014/main" id="{E91E82EB-37E0-4A51-BCAB-CDCEFE818CF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2870E7-7B21-49F9-81AD-F80B2CAAA89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06" name="Speech Bubble: Rectangle 5">
            <a:extLst>
              <a:ext uri="{FF2B5EF4-FFF2-40B4-BE49-F238E27FC236}">
                <a16:creationId xmlns:a16="http://schemas.microsoft.com/office/drawing/2014/main" id="{63985DCB-AC62-41AD-8B93-C64F6B7D3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7334" y="1778000"/>
            <a:ext cx="2927350" cy="317500"/>
          </a:xfrm>
          <a:prstGeom prst="wedgeRectCallout">
            <a:avLst>
              <a:gd name="adj1" fmla="val 40009"/>
              <a:gd name="adj2" fmla="val 197310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Defaults to comma, Do not change</a:t>
            </a:r>
          </a:p>
        </p:txBody>
      </p:sp>
      <p:sp>
        <p:nvSpPr>
          <p:cNvPr id="51207" name="Speech Bubble: Rectangle 7">
            <a:extLst>
              <a:ext uri="{FF2B5EF4-FFF2-40B4-BE49-F238E27FC236}">
                <a16:creationId xmlns:a16="http://schemas.microsoft.com/office/drawing/2014/main" id="{7D0CA229-6F93-4A02-AE19-90ADBF5DA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0497" y="2921000"/>
            <a:ext cx="2298700" cy="333375"/>
          </a:xfrm>
          <a:prstGeom prst="wedgeRectCallout">
            <a:avLst>
              <a:gd name="adj1" fmla="val 64167"/>
              <a:gd name="adj2" fmla="val 56616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Name the file </a:t>
            </a:r>
          </a:p>
        </p:txBody>
      </p:sp>
      <p:sp>
        <p:nvSpPr>
          <p:cNvPr id="51208" name="Speech Bubble: Rectangle 7">
            <a:extLst>
              <a:ext uri="{FF2B5EF4-FFF2-40B4-BE49-F238E27FC236}">
                <a16:creationId xmlns:a16="http://schemas.microsoft.com/office/drawing/2014/main" id="{281A094D-4DA3-4B60-8CA5-B9C06EA0D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5922" y="4846638"/>
            <a:ext cx="2298700" cy="476250"/>
          </a:xfrm>
          <a:prstGeom prst="wedgeRectCallout">
            <a:avLst>
              <a:gd name="adj1" fmla="val -41005"/>
              <a:gd name="adj2" fmla="val -225296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Creates a CSV File in Excel</a:t>
            </a:r>
          </a:p>
        </p:txBody>
      </p:sp>
      <p:sp>
        <p:nvSpPr>
          <p:cNvPr id="51209" name="Rectangle 1">
            <a:extLst>
              <a:ext uri="{FF2B5EF4-FFF2-40B4-BE49-F238E27FC236}">
                <a16:creationId xmlns:a16="http://schemas.microsoft.com/office/drawing/2014/main" id="{965F70A5-775F-4E1F-B40E-594386B61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1297" y="2657065"/>
            <a:ext cx="3170237" cy="47457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10" name="Rectangle 13">
            <a:extLst>
              <a:ext uri="{FF2B5EF4-FFF2-40B4-BE49-F238E27FC236}">
                <a16:creationId xmlns:a16="http://schemas.microsoft.com/office/drawing/2014/main" id="{37B427A9-DD39-4AA2-948C-A7604E0F2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1297" y="3185069"/>
            <a:ext cx="3157537" cy="4191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11" name="Rectangle 14">
            <a:extLst>
              <a:ext uri="{FF2B5EF4-FFF2-40B4-BE49-F238E27FC236}">
                <a16:creationId xmlns:a16="http://schemas.microsoft.com/office/drawing/2014/main" id="{7B18524F-C6A8-4DC5-AD07-0BF5DACC4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1297" y="3657600"/>
            <a:ext cx="646112" cy="31273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12" name="Rectangle 15">
            <a:extLst>
              <a:ext uri="{FF2B5EF4-FFF2-40B4-BE49-F238E27FC236}">
                <a16:creationId xmlns:a16="http://schemas.microsoft.com/office/drawing/2014/main" id="{FF5D0088-E661-4216-ACE9-233D25049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3" y="2162914"/>
            <a:ext cx="706437" cy="26828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D16578-91FD-5F62-0790-06A479575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6825"/>
            <a:ext cx="9144000" cy="4612502"/>
          </a:xfrm>
          <a:prstGeom prst="rect">
            <a:avLst/>
          </a:prstGeom>
        </p:spPr>
      </p:pic>
      <p:sp>
        <p:nvSpPr>
          <p:cNvPr id="119810" name="Title 2">
            <a:extLst>
              <a:ext uri="{FF2B5EF4-FFF2-40B4-BE49-F238E27FC236}">
                <a16:creationId xmlns:a16="http://schemas.microsoft.com/office/drawing/2014/main" id="{F91FC440-0451-4F13-9C19-F6D7512296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7872" y="49213"/>
            <a:ext cx="7143750" cy="1143000"/>
          </a:xfrm>
        </p:spPr>
        <p:txBody>
          <a:bodyPr/>
          <a:lstStyle/>
          <a:p>
            <a:r>
              <a:rPr lang="en-US" altLang="en-US" sz="4400" dirty="0"/>
              <a:t>Breadcrumb</a:t>
            </a:r>
          </a:p>
        </p:txBody>
      </p:sp>
      <p:sp>
        <p:nvSpPr>
          <p:cNvPr id="119811" name="Slide Number Placeholder 1">
            <a:extLst>
              <a:ext uri="{FF2B5EF4-FFF2-40B4-BE49-F238E27FC236}">
                <a16:creationId xmlns:a16="http://schemas.microsoft.com/office/drawing/2014/main" id="{BE81CAB7-D6C2-481E-B28F-D7BBE259964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F9D4AF-7152-485F-86D0-CEB90DEEC87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9813" name="Speech Bubble: Rectangle 7">
            <a:extLst>
              <a:ext uri="{FF2B5EF4-FFF2-40B4-BE49-F238E27FC236}">
                <a16:creationId xmlns:a16="http://schemas.microsoft.com/office/drawing/2014/main" id="{C4D9384D-D5B8-4ECD-9862-A905BFA13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5128" y="2306912"/>
            <a:ext cx="1536700" cy="914400"/>
          </a:xfrm>
          <a:prstGeom prst="wedgeRectCallout">
            <a:avLst>
              <a:gd name="adj1" fmla="val -120577"/>
              <a:gd name="adj2" fmla="val -65648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Shows the pages you have visited in the model</a:t>
            </a:r>
          </a:p>
        </p:txBody>
      </p:sp>
      <p:sp>
        <p:nvSpPr>
          <p:cNvPr id="119814" name="Rectangle 1">
            <a:extLst>
              <a:ext uri="{FF2B5EF4-FFF2-40B4-BE49-F238E27FC236}">
                <a16:creationId xmlns:a16="http://schemas.microsoft.com/office/drawing/2014/main" id="{5C85F37D-3E0E-4D44-AFB5-ECCC719A6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809" y="1868554"/>
            <a:ext cx="5216525" cy="31805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C86A9EFD-3182-4931-9A32-FF0F958574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48250" y="76200"/>
            <a:ext cx="6832250" cy="1143000"/>
          </a:xfrm>
        </p:spPr>
        <p:txBody>
          <a:bodyPr/>
          <a:lstStyle/>
          <a:p>
            <a:r>
              <a:rPr lang="en-US" altLang="en-US" sz="4400" dirty="0"/>
              <a:t>Links to Access the APM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7F0FE3BD-369A-4C50-8C7C-346B1F539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6975"/>
            <a:ext cx="9126538" cy="5121275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sz="2800" dirty="0"/>
              <a:t>Direct APM Link – afacpo.com</a:t>
            </a:r>
          </a:p>
          <a:p>
            <a:pPr>
              <a:defRPr/>
            </a:pPr>
            <a:r>
              <a:rPr lang="en-US" sz="2800" dirty="0"/>
              <a:t>AF Portal – www.my.af.mil</a:t>
            </a:r>
          </a:p>
          <a:p>
            <a:pPr lvl="1">
              <a:defRPr/>
            </a:pPr>
            <a:r>
              <a:rPr lang="en-US" sz="2400" dirty="0"/>
              <a:t>Option under the Acquisition section of Quick Links</a:t>
            </a:r>
          </a:p>
          <a:p>
            <a:pPr>
              <a:defRPr/>
            </a:pPr>
            <a:r>
              <a:rPr lang="en-US" sz="2800" dirty="0"/>
              <a:t>External Air Force Acquisition Page - ww3.safaq.hq.af.mil </a:t>
            </a:r>
          </a:p>
          <a:p>
            <a:pPr lvl="1">
              <a:defRPr/>
            </a:pPr>
            <a:r>
              <a:rPr lang="en-US" sz="2400" dirty="0"/>
              <a:t>Option under the Featured Links</a:t>
            </a:r>
          </a:p>
          <a:p>
            <a:pPr>
              <a:defRPr/>
            </a:pPr>
            <a:r>
              <a:rPr lang="en-US" sz="2600" dirty="0"/>
              <a:t>Common Portal Environment-https://pmrt.altess.army.mil/</a:t>
            </a:r>
            <a:r>
              <a:rPr lang="en-US" sz="2600" dirty="0" err="1"/>
              <a:t>pmrt</a:t>
            </a:r>
            <a:r>
              <a:rPr lang="en-US" sz="2600" dirty="0"/>
              <a:t>/</a:t>
            </a:r>
            <a:r>
              <a:rPr lang="en-US" sz="2600" dirty="0" err="1"/>
              <a:t>login.jsp</a:t>
            </a:r>
            <a:endParaRPr lang="en-US" sz="2600" dirty="0"/>
          </a:p>
          <a:p>
            <a:pPr marL="290513" lvl="1" indent="-290513">
              <a:lnSpc>
                <a:spcPct val="80000"/>
              </a:lnSpc>
              <a:spcBef>
                <a:spcPct val="20000"/>
              </a:spcBef>
              <a:defRPr/>
            </a:pPr>
            <a:endParaRPr lang="en-US" altLang="en-US" sz="2800" dirty="0">
              <a:solidFill>
                <a:srgbClr val="000000"/>
              </a:solidFill>
            </a:endParaRPr>
          </a:p>
          <a:p>
            <a:pPr marL="290513" lvl="1" indent="-290513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2800" dirty="0">
                <a:solidFill>
                  <a:srgbClr val="000000"/>
                </a:solidFill>
              </a:rPr>
              <a:t>Links to APM are located on ACE sites-AFLCMC, Hanscom, Hill, Robins, Space Force, and Tinker</a:t>
            </a:r>
          </a:p>
          <a:p>
            <a:pPr marL="0" indent="0">
              <a:buNone/>
              <a:defRPr/>
            </a:pPr>
            <a:br>
              <a:rPr lang="en-US" sz="2600" dirty="0"/>
            </a:br>
            <a:br>
              <a:rPr lang="en-US" sz="2600" dirty="0"/>
            </a:br>
            <a:endParaRPr lang="en-US" sz="2600" dirty="0"/>
          </a:p>
          <a:p>
            <a:pPr>
              <a:defRPr/>
            </a:pPr>
            <a:endParaRPr lang="en-US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49157" name="Slide Number Placeholder 2">
            <a:extLst>
              <a:ext uri="{FF2B5EF4-FFF2-40B4-BE49-F238E27FC236}">
                <a16:creationId xmlns:a16="http://schemas.microsoft.com/office/drawing/2014/main" id="{297B7B49-EFB4-40ED-8ED3-4B70F5E257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B8A1C0-4D73-4C69-B960-EF4F5824BA3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5873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C86A9EFD-3182-4931-9A32-FF0F958574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4788" y="76200"/>
            <a:ext cx="6335712" cy="1143000"/>
          </a:xfrm>
        </p:spPr>
        <p:txBody>
          <a:bodyPr/>
          <a:lstStyle/>
          <a:p>
            <a:r>
              <a:rPr lang="en-US" altLang="en-US" sz="4400" dirty="0"/>
              <a:t>Who Do I Talk To?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7F0FE3BD-369A-4C50-8C7C-346B1F539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37341"/>
            <a:ext cx="9126538" cy="5121275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If you have questions, comments, or recommendations for improvements</a:t>
            </a:r>
          </a:p>
          <a:p>
            <a:pPr lvl="1">
              <a:defRPr/>
            </a:pPr>
            <a:r>
              <a:rPr lang="en-US" sz="2600" dirty="0"/>
              <a:t>Contact Mr. Brad Ferguson – (720) 333-6707 or </a:t>
            </a:r>
            <a:br>
              <a:rPr lang="en-US" sz="2800" dirty="0"/>
            </a:br>
            <a:r>
              <a:rPr lang="en-US" sz="2600" dirty="0"/>
              <a:t>brad.ferguson.2@us.af.mil</a:t>
            </a:r>
          </a:p>
          <a:p>
            <a:pPr lvl="1">
              <a:defRPr/>
            </a:pPr>
            <a:r>
              <a:rPr lang="en-US" sz="2600"/>
              <a:t>Contact </a:t>
            </a:r>
            <a:r>
              <a:rPr lang="en-US" sz="2600" dirty="0"/>
              <a:t>Allen Farley – (304) 216-6308 or </a:t>
            </a:r>
            <a:r>
              <a:rPr lang="en-US" sz="2600" dirty="0">
                <a:hlinkClick r:id="rId3"/>
              </a:rPr>
              <a:t>allen.farley@sptrm.com</a:t>
            </a:r>
            <a:endParaRPr lang="en-US" sz="2600" dirty="0"/>
          </a:p>
          <a:p>
            <a:pPr lvl="1">
              <a:defRPr/>
            </a:pPr>
            <a:r>
              <a:rPr lang="en-US" sz="2600" dirty="0"/>
              <a:t>Contact J.R. Dotson – (304) 641-1181 or john.dotson@sptrm.com</a:t>
            </a:r>
          </a:p>
          <a:p>
            <a:pPr lvl="1">
              <a:defRPr/>
            </a:pPr>
            <a:r>
              <a:rPr lang="en-US" sz="2600" dirty="0"/>
              <a:t>Contact SAF/AQXP – </a:t>
            </a:r>
            <a:br>
              <a:rPr lang="en-US" sz="2600" dirty="0"/>
            </a:br>
            <a:r>
              <a:rPr lang="en-US" sz="2400" dirty="0"/>
              <a:t>usaf.pentagon.saf-aq.mbx.saf-aqxp-cpi-wkflw@us.af.mil</a:t>
            </a:r>
            <a:br>
              <a:rPr lang="en-US" sz="2600" dirty="0"/>
            </a:br>
            <a:br>
              <a:rPr lang="en-US" sz="2600" dirty="0"/>
            </a:br>
            <a:endParaRPr lang="en-US" sz="2600" dirty="0"/>
          </a:p>
          <a:p>
            <a:pPr>
              <a:defRPr/>
            </a:pPr>
            <a:endParaRPr lang="en-US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49157" name="Slide Number Placeholder 2">
            <a:extLst>
              <a:ext uri="{FF2B5EF4-FFF2-40B4-BE49-F238E27FC236}">
                <a16:creationId xmlns:a16="http://schemas.microsoft.com/office/drawing/2014/main" id="{297B7B49-EFB4-40ED-8ED3-4B70F5E257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B8A1C0-4D73-4C69-B960-EF4F5824BA3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808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5E3FB069-DB91-4470-88B9-5B0398F1AF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E6052A-0A72-480D-8CB4-D7D8F592978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ACA56596-C093-48CA-A433-1CEE9BE0B61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101975" y="60325"/>
            <a:ext cx="6042025" cy="1143000"/>
          </a:xfrm>
        </p:spPr>
        <p:txBody>
          <a:bodyPr/>
          <a:lstStyle/>
          <a:p>
            <a:r>
              <a:rPr lang="en-US" altLang="en-US" sz="4400" dirty="0"/>
              <a:t>APM Content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CA0E4465-7416-46BC-AE49-2DA8EE11C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88" y="1266825"/>
            <a:ext cx="8736012" cy="5411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90513" marR="0" lvl="0" indent="-290513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APM incorporates a variety of valuable process perspectives from over 300 sources</a:t>
            </a:r>
          </a:p>
          <a:p>
            <a:pPr marL="2119313" marR="0" lvl="4" indent="-290513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Laws &amp; Regulations</a:t>
            </a:r>
          </a:p>
          <a:p>
            <a:pPr marL="2576513" marR="0" lvl="5" indent="-290513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151C77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Title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10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576513" marR="0" lvl="5" indent="-290513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151C77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Federal Acquisition Regulations, DAFFARS, DFARS</a:t>
            </a:r>
          </a:p>
          <a:p>
            <a:pPr marL="2119313" marR="0" lvl="4" indent="-290513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itchFamily="2" charset="2"/>
              <a:buChar char="n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119313" marR="0" lvl="4" indent="-290513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Directives and Instructions</a:t>
            </a:r>
          </a:p>
          <a:p>
            <a:pPr marL="2576513" marR="0" lvl="5" indent="-290513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151C77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DoDD/I 5000.xx</a:t>
            </a:r>
          </a:p>
          <a:p>
            <a:pPr marL="2576513" marR="0" lvl="5" indent="-290513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151C77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DAFI 63-101/20-101</a:t>
            </a:r>
          </a:p>
          <a:p>
            <a:pPr marL="2576513" marR="0" lvl="5" indent="-290513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151C77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DoDI 5000.89_DAFI 99-103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576513" marR="0" lvl="5" indent="-290513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151C77"/>
              </a:buClr>
              <a:buSzPct val="80000"/>
              <a:buFont typeface="Wingdings" pitchFamily="2" charset="2"/>
              <a:buChar char="n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119313" marR="0" lvl="4" indent="-290513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Program Manager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Guidance</a:t>
            </a:r>
          </a:p>
          <a:p>
            <a:pPr marL="2576513" marR="0" lvl="5" indent="-290513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151C77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DAFMAN/PAM 63-xxx</a:t>
            </a:r>
          </a:p>
          <a:p>
            <a:pPr marL="2576513" marR="0" lvl="5" indent="-290513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151C77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Series of Guidebooks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576513" marR="0" lvl="5" indent="-290513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151C77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AFLCMC Standard Processes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576513" marR="0" lvl="5" indent="-290513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151C77"/>
              </a:buClr>
              <a:buSzPct val="80000"/>
              <a:buFont typeface="Wingdings" pitchFamily="2" charset="2"/>
              <a:buChar char="n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119313" marR="0" lvl="4" indent="-290513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itchFamily="2" charset="2"/>
              <a:buChar char="n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80000"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8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41F975-E532-4C58-978B-BC5268852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57125"/>
            <a:ext cx="1350335" cy="1350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DC34EA-E734-4AD6-A00D-08A814A13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522592"/>
            <a:ext cx="1350335" cy="13503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E20FCE-EBB5-40AE-8ACE-47BC07650E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975802"/>
            <a:ext cx="1374849" cy="137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95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C86A9EFD-3182-4931-9A32-FF0F958574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4788" y="76200"/>
            <a:ext cx="6335712" cy="1143000"/>
          </a:xfrm>
        </p:spPr>
        <p:txBody>
          <a:bodyPr/>
          <a:lstStyle/>
          <a:p>
            <a:r>
              <a:rPr lang="en-US" altLang="en-US" sz="4400" dirty="0"/>
              <a:t>Backup</a:t>
            </a:r>
          </a:p>
        </p:txBody>
      </p:sp>
      <p:sp>
        <p:nvSpPr>
          <p:cNvPr id="49157" name="Slide Number Placeholder 2">
            <a:extLst>
              <a:ext uri="{FF2B5EF4-FFF2-40B4-BE49-F238E27FC236}">
                <a16:creationId xmlns:a16="http://schemas.microsoft.com/office/drawing/2014/main" id="{297B7B49-EFB4-40ED-8ED3-4B70F5E257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B8A1C0-4D73-4C69-B960-EF4F5824BA3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5399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90AF64-33E1-B2D3-354F-BC80F101F6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30" t="2710" r="20522" b="3520"/>
          <a:stretch/>
        </p:blipFill>
        <p:spPr>
          <a:xfrm>
            <a:off x="1153521" y="1299063"/>
            <a:ext cx="6836958" cy="5108936"/>
          </a:xfrm>
          <a:prstGeom prst="rect">
            <a:avLst/>
          </a:prstGeom>
        </p:spPr>
      </p:pic>
      <p:sp>
        <p:nvSpPr>
          <p:cNvPr id="113667" name="Title 1">
            <a:extLst>
              <a:ext uri="{FF2B5EF4-FFF2-40B4-BE49-F238E27FC236}">
                <a16:creationId xmlns:a16="http://schemas.microsoft.com/office/drawing/2014/main" id="{537DB69F-9175-447C-8840-C0775F3372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7876" y="49213"/>
            <a:ext cx="7143750" cy="1143000"/>
          </a:xfrm>
        </p:spPr>
        <p:txBody>
          <a:bodyPr/>
          <a:lstStyle/>
          <a:p>
            <a:r>
              <a:rPr lang="en-US" altLang="en-US" sz="4400" dirty="0"/>
              <a:t>Page Navigation Details</a:t>
            </a:r>
          </a:p>
        </p:txBody>
      </p:sp>
      <p:sp>
        <p:nvSpPr>
          <p:cNvPr id="113668" name="Slide Number Placeholder 2">
            <a:extLst>
              <a:ext uri="{FF2B5EF4-FFF2-40B4-BE49-F238E27FC236}">
                <a16:creationId xmlns:a16="http://schemas.microsoft.com/office/drawing/2014/main" id="{DD790997-BA81-4DD7-9BA2-FB9A905FB5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7777F0-533D-4D1B-9D09-A77D46324C6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3669" name="Speech Bubble: Rectangle 14">
            <a:extLst>
              <a:ext uri="{FF2B5EF4-FFF2-40B4-BE49-F238E27FC236}">
                <a16:creationId xmlns:a16="http://schemas.microsoft.com/office/drawing/2014/main" id="{E7F37515-DF40-47EA-83A7-66630B28D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243" y="2489963"/>
            <a:ext cx="1487488" cy="307975"/>
          </a:xfrm>
          <a:prstGeom prst="wedgeRectCallout">
            <a:avLst>
              <a:gd name="adj1" fmla="val 123529"/>
              <a:gd name="adj2" fmla="val -12176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Processes </a:t>
            </a:r>
          </a:p>
        </p:txBody>
      </p:sp>
      <p:sp>
        <p:nvSpPr>
          <p:cNvPr id="113670" name="Speech Bubble: Rectangle 15">
            <a:extLst>
              <a:ext uri="{FF2B5EF4-FFF2-40B4-BE49-F238E27FC236}">
                <a16:creationId xmlns:a16="http://schemas.microsoft.com/office/drawing/2014/main" id="{2CA910CF-5D87-4C5C-9EC8-A853787F6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25" y="5180600"/>
            <a:ext cx="2755900" cy="254000"/>
          </a:xfrm>
          <a:prstGeom prst="wedgeRectCallout">
            <a:avLst>
              <a:gd name="adj1" fmla="val -32117"/>
              <a:gd name="adj2" fmla="val -278340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Horizontally Navigate the Model</a:t>
            </a:r>
          </a:p>
        </p:txBody>
      </p:sp>
      <p:sp>
        <p:nvSpPr>
          <p:cNvPr id="113671" name="Speech Bubble: Rectangle 16">
            <a:extLst>
              <a:ext uri="{FF2B5EF4-FFF2-40B4-BE49-F238E27FC236}">
                <a16:creationId xmlns:a16="http://schemas.microsoft.com/office/drawing/2014/main" id="{3AAAF36E-08A6-4878-94C4-2E085566D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61" y="1648805"/>
            <a:ext cx="1033462" cy="529740"/>
          </a:xfrm>
          <a:prstGeom prst="wedgeRectCallout">
            <a:avLst>
              <a:gd name="adj1" fmla="val 72391"/>
              <a:gd name="adj2" fmla="val -36608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Navigate to Parent</a:t>
            </a:r>
          </a:p>
        </p:txBody>
      </p:sp>
      <p:sp>
        <p:nvSpPr>
          <p:cNvPr id="113672" name="Speech Bubble: Rectangle 11">
            <a:extLst>
              <a:ext uri="{FF2B5EF4-FFF2-40B4-BE49-F238E27FC236}">
                <a16:creationId xmlns:a16="http://schemas.microsoft.com/office/drawing/2014/main" id="{53F74DC1-CFB5-4C74-88E7-2956A53E5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0434" y="2797938"/>
            <a:ext cx="1487487" cy="363538"/>
          </a:xfrm>
          <a:prstGeom prst="wedgeRectCallout">
            <a:avLst>
              <a:gd name="adj1" fmla="val -74422"/>
              <a:gd name="adj2" fmla="val -5157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Inputs/Outputs</a:t>
            </a:r>
          </a:p>
        </p:txBody>
      </p:sp>
      <p:sp>
        <p:nvSpPr>
          <p:cNvPr id="113673" name="Speech Bubble: Rectangle 2">
            <a:extLst>
              <a:ext uri="{FF2B5EF4-FFF2-40B4-BE49-F238E27FC236}">
                <a16:creationId xmlns:a16="http://schemas.microsoft.com/office/drawing/2014/main" id="{FA3940AE-FB80-421F-AF9E-365800C21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25" y="3396837"/>
            <a:ext cx="2190750" cy="693738"/>
          </a:xfrm>
          <a:prstGeom prst="wedgeRectCallout">
            <a:avLst>
              <a:gd name="adj1" fmla="val -65884"/>
              <a:gd name="adj2" fmla="val -71704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on the plus sign to Vertically Navigate the Model</a:t>
            </a:r>
          </a:p>
        </p:txBody>
      </p:sp>
      <p:sp>
        <p:nvSpPr>
          <p:cNvPr id="113674" name="Rectangle 4">
            <a:extLst>
              <a:ext uri="{FF2B5EF4-FFF2-40B4-BE49-F238E27FC236}">
                <a16:creationId xmlns:a16="http://schemas.microsoft.com/office/drawing/2014/main" id="{34DBA3E9-698D-4190-AAB4-136020638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550" y="3096247"/>
            <a:ext cx="268559" cy="2667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3675" name="Rectangle 4">
            <a:extLst>
              <a:ext uri="{FF2B5EF4-FFF2-40B4-BE49-F238E27FC236}">
                <a16:creationId xmlns:a16="http://schemas.microsoft.com/office/drawing/2014/main" id="{42B6963A-3F35-4139-AC87-75041906D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0825" y="3107987"/>
            <a:ext cx="268559" cy="2667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3676" name="Speech Bubble: Rectangle 2">
            <a:extLst>
              <a:ext uri="{FF2B5EF4-FFF2-40B4-BE49-F238E27FC236}">
                <a16:creationId xmlns:a16="http://schemas.microsoft.com/office/drawing/2014/main" id="{23E8F90F-6F4F-4DD7-843D-7E6C66236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61" y="3011629"/>
            <a:ext cx="2339450" cy="529740"/>
          </a:xfrm>
          <a:prstGeom prst="wedgeRectCallout">
            <a:avLst>
              <a:gd name="adj1" fmla="val 72855"/>
              <a:gd name="adj2" fmla="val -41645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Plus sign indicates process has tiers below it. 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71B7D8-83E5-C542-26F9-7DA005B60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4514"/>
            <a:ext cx="9144000" cy="4483848"/>
          </a:xfrm>
          <a:prstGeom prst="rect">
            <a:avLst/>
          </a:prstGeom>
        </p:spPr>
      </p:pic>
      <p:sp>
        <p:nvSpPr>
          <p:cNvPr id="115714" name="Title 1">
            <a:extLst>
              <a:ext uri="{FF2B5EF4-FFF2-40B4-BE49-F238E27FC236}">
                <a16:creationId xmlns:a16="http://schemas.microsoft.com/office/drawing/2014/main" id="{37E74ED8-A84F-4D24-B209-C1567F809B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28634" y="49213"/>
            <a:ext cx="7143750" cy="1143000"/>
          </a:xfrm>
        </p:spPr>
        <p:txBody>
          <a:bodyPr/>
          <a:lstStyle/>
          <a:p>
            <a:r>
              <a:rPr lang="en-US" altLang="en-US" sz="4400" dirty="0"/>
              <a:t>Processes</a:t>
            </a:r>
          </a:p>
        </p:txBody>
      </p:sp>
      <p:sp>
        <p:nvSpPr>
          <p:cNvPr id="115716" name="Slide Number Placeholder 3">
            <a:extLst>
              <a:ext uri="{FF2B5EF4-FFF2-40B4-BE49-F238E27FC236}">
                <a16:creationId xmlns:a16="http://schemas.microsoft.com/office/drawing/2014/main" id="{F87F3FCB-D6FA-46FA-908E-1FB12A5DA3C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2E76A3-0343-4A5B-A676-D3263A3FAB8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5718" name="Speech Bubble: Rectangle 7">
            <a:extLst>
              <a:ext uri="{FF2B5EF4-FFF2-40B4-BE49-F238E27FC236}">
                <a16:creationId xmlns:a16="http://schemas.microsoft.com/office/drawing/2014/main" id="{EBD35188-353C-40C1-BA6F-122A60B7C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927" y="5102225"/>
            <a:ext cx="1103313" cy="1130300"/>
          </a:xfrm>
          <a:prstGeom prst="wedgeRectCallout">
            <a:avLst>
              <a:gd name="adj1" fmla="val -36466"/>
              <a:gd name="adj2" fmla="val -113782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on Select COA to view process details.  </a:t>
            </a:r>
          </a:p>
        </p:txBody>
      </p:sp>
      <p:sp>
        <p:nvSpPr>
          <p:cNvPr id="115719" name="Speech Bubble: Rectangle 9">
            <a:extLst>
              <a:ext uri="{FF2B5EF4-FFF2-40B4-BE49-F238E27FC236}">
                <a16:creationId xmlns:a16="http://schemas.microsoft.com/office/drawing/2014/main" id="{2AC4E241-F35C-4C0A-9487-03AFDD444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115" y="4489679"/>
            <a:ext cx="1654175" cy="428625"/>
          </a:xfrm>
          <a:prstGeom prst="wedgeRectCallout">
            <a:avLst>
              <a:gd name="adj1" fmla="val 108614"/>
              <a:gd name="adj2" fmla="val 6435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Process metadata</a:t>
            </a:r>
          </a:p>
        </p:txBody>
      </p:sp>
      <p:sp>
        <p:nvSpPr>
          <p:cNvPr id="115720" name="Rectangle 1">
            <a:extLst>
              <a:ext uri="{FF2B5EF4-FFF2-40B4-BE49-F238E27FC236}">
                <a16:creationId xmlns:a16="http://schemas.microsoft.com/office/drawing/2014/main" id="{AF66337D-53A6-4E08-8E65-FD41652B9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8304" y="1769165"/>
            <a:ext cx="2322996" cy="354546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5721" name="Rectangle 4">
            <a:extLst>
              <a:ext uri="{FF2B5EF4-FFF2-40B4-BE49-F238E27FC236}">
                <a16:creationId xmlns:a16="http://schemas.microsoft.com/office/drawing/2014/main" id="{FC386AF3-A3A3-4D50-8338-71655B53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425" y="3611616"/>
            <a:ext cx="647783" cy="75051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E96B02-DFBB-DCB0-2EFE-A2FC34881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4449"/>
            <a:ext cx="9144000" cy="4505325"/>
          </a:xfrm>
          <a:prstGeom prst="rect">
            <a:avLst/>
          </a:prstGeom>
        </p:spPr>
      </p:pic>
      <p:sp>
        <p:nvSpPr>
          <p:cNvPr id="117763" name="AutoShape 16">
            <a:extLst>
              <a:ext uri="{FF2B5EF4-FFF2-40B4-BE49-F238E27FC236}">
                <a16:creationId xmlns:a16="http://schemas.microsoft.com/office/drawing/2014/main" id="{6ED687BE-4EAF-4977-96DA-2F885FDB1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5800" y="4884737"/>
            <a:ext cx="1905000" cy="434975"/>
          </a:xfrm>
          <a:prstGeom prst="wedgeRoundRectCallout">
            <a:avLst>
              <a:gd name="adj1" fmla="val 6885"/>
              <a:gd name="adj2" fmla="val -340055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Hyperlinks</a:t>
            </a:r>
          </a:p>
        </p:txBody>
      </p:sp>
      <p:sp>
        <p:nvSpPr>
          <p:cNvPr id="117764" name="Title 1">
            <a:extLst>
              <a:ext uri="{FF2B5EF4-FFF2-40B4-BE49-F238E27FC236}">
                <a16:creationId xmlns:a16="http://schemas.microsoft.com/office/drawing/2014/main" id="{E0D845CB-001E-4522-A709-A76466475E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7872" y="49213"/>
            <a:ext cx="7143750" cy="1143000"/>
          </a:xfrm>
        </p:spPr>
        <p:txBody>
          <a:bodyPr/>
          <a:lstStyle/>
          <a:p>
            <a:r>
              <a:rPr lang="en-US" altLang="en-US" sz="4400" dirty="0"/>
              <a:t>Input / Output Hyperlinks</a:t>
            </a:r>
          </a:p>
        </p:txBody>
      </p:sp>
      <p:sp>
        <p:nvSpPr>
          <p:cNvPr id="117765" name="Slide Number Placeholder 2">
            <a:extLst>
              <a:ext uri="{FF2B5EF4-FFF2-40B4-BE49-F238E27FC236}">
                <a16:creationId xmlns:a16="http://schemas.microsoft.com/office/drawing/2014/main" id="{295959D9-0813-4037-82F2-9F4807446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5F8AF3-8A3F-4F8E-9C14-F22A1887D01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7767" name="Speech Bubble: Rectangle 7">
            <a:extLst>
              <a:ext uri="{FF2B5EF4-FFF2-40B4-BE49-F238E27FC236}">
                <a16:creationId xmlns:a16="http://schemas.microsoft.com/office/drawing/2014/main" id="{89F0AA21-48A3-45D8-BF77-A25E4F48C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699" y="5102225"/>
            <a:ext cx="1347355" cy="887549"/>
          </a:xfrm>
          <a:prstGeom prst="wedgeRectCallout">
            <a:avLst>
              <a:gd name="adj1" fmla="val 148991"/>
              <a:gd name="adj2" fmla="val -128402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Inputs/Outputs colored Green indicate a Template</a:t>
            </a:r>
          </a:p>
        </p:txBody>
      </p:sp>
      <p:sp>
        <p:nvSpPr>
          <p:cNvPr id="117768" name="Rectangle 4">
            <a:extLst>
              <a:ext uri="{FF2B5EF4-FFF2-40B4-BE49-F238E27FC236}">
                <a16:creationId xmlns:a16="http://schemas.microsoft.com/office/drawing/2014/main" id="{4AEC117B-6E4B-4745-832A-713A59255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191" y="4026655"/>
            <a:ext cx="449263" cy="3397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7769" name="Speech Bubble: Rectangle 9">
            <a:extLst>
              <a:ext uri="{FF2B5EF4-FFF2-40B4-BE49-F238E27FC236}">
                <a16:creationId xmlns:a16="http://schemas.microsoft.com/office/drawing/2014/main" id="{7F682CE7-0517-4925-A0F7-D95F52EAF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338" y="2949851"/>
            <a:ext cx="1250950" cy="887549"/>
          </a:xfrm>
          <a:prstGeom prst="wedgeRectCallout">
            <a:avLst>
              <a:gd name="adj1" fmla="val 147803"/>
              <a:gd name="adj2" fmla="val 72882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on Urgent Need Request to view details. 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254871-D95B-9B3C-3A1E-52F577EFB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3654"/>
            <a:ext cx="9144000" cy="46196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D6DE13-D5ED-427A-B18E-205C0D85F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3928" y="74613"/>
            <a:ext cx="6835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Inputs/Outputs</a:t>
            </a:r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0F41AB87-0B6B-4D2E-9D81-03A43D9FC1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374FB1-946B-4725-8D25-49C30E9B1F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879" name="Speech Bubble: Rectangle 4">
            <a:extLst>
              <a:ext uri="{FF2B5EF4-FFF2-40B4-BE49-F238E27FC236}">
                <a16:creationId xmlns:a16="http://schemas.microsoft.com/office/drawing/2014/main" id="{A4B0675C-D7A7-4B4E-8096-62D89F52C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559" y="3522491"/>
            <a:ext cx="1343314" cy="798605"/>
          </a:xfrm>
          <a:prstGeom prst="wedgeRectCallout">
            <a:avLst>
              <a:gd name="adj1" fmla="val -100709"/>
              <a:gd name="adj2" fmla="val -124499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here for the Inputs/Outputs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C210105D-8D73-4121-967D-AEC28CB84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778401"/>
            <a:ext cx="844826" cy="173521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31CC85-424F-2941-FD52-54C2C72BA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4743"/>
            <a:ext cx="9144000" cy="4600575"/>
          </a:xfrm>
          <a:prstGeom prst="rect">
            <a:avLst/>
          </a:prstGeom>
        </p:spPr>
      </p:pic>
      <p:sp>
        <p:nvSpPr>
          <p:cNvPr id="57347" name="Title 8">
            <a:extLst>
              <a:ext uri="{FF2B5EF4-FFF2-40B4-BE49-F238E27FC236}">
                <a16:creationId xmlns:a16="http://schemas.microsoft.com/office/drawing/2014/main" id="{9C29EF40-AA1F-4340-BBE2-FB7CD74662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3110" y="49213"/>
            <a:ext cx="7143750" cy="1143000"/>
          </a:xfrm>
        </p:spPr>
        <p:txBody>
          <a:bodyPr/>
          <a:lstStyle/>
          <a:p>
            <a:r>
              <a:rPr lang="en-US" altLang="en-US" sz="4400" dirty="0"/>
              <a:t>Inputs/Outputs Grid View</a:t>
            </a:r>
          </a:p>
        </p:txBody>
      </p:sp>
      <p:sp>
        <p:nvSpPr>
          <p:cNvPr id="57348" name="Slide Number Placeholder 2">
            <a:extLst>
              <a:ext uri="{FF2B5EF4-FFF2-40B4-BE49-F238E27FC236}">
                <a16:creationId xmlns:a16="http://schemas.microsoft.com/office/drawing/2014/main" id="{0860F494-BC8B-43DA-90E6-9015F5C8B9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6BBE7A-3B18-4B1F-8474-63288A79979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57349" name="Straight Arrow Connector 18">
            <a:extLst>
              <a:ext uri="{FF2B5EF4-FFF2-40B4-BE49-F238E27FC236}">
                <a16:creationId xmlns:a16="http://schemas.microsoft.com/office/drawing/2014/main" id="{32C6C67B-3F2E-4D13-896B-B0880ED3ECE0}"/>
              </a:ext>
            </a:extLst>
          </p:cNvPr>
          <p:cNvCxnSpPr>
            <a:cxnSpLocks/>
          </p:cNvCxnSpPr>
          <p:nvPr/>
        </p:nvCxnSpPr>
        <p:spPr bwMode="auto">
          <a:xfrm flipH="1">
            <a:off x="3851275" y="2897188"/>
            <a:ext cx="492125" cy="47625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</p:cxnSp>
      <p:sp>
        <p:nvSpPr>
          <p:cNvPr id="57350" name="Speech Bubble: Rectangle 22">
            <a:extLst>
              <a:ext uri="{FF2B5EF4-FFF2-40B4-BE49-F238E27FC236}">
                <a16:creationId xmlns:a16="http://schemas.microsoft.com/office/drawing/2014/main" id="{97E057A0-D86B-463E-B180-E7FEA806D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9900" y="5097463"/>
            <a:ext cx="1398588" cy="960437"/>
          </a:xfrm>
          <a:prstGeom prst="wedgeRectCallout">
            <a:avLst>
              <a:gd name="adj1" fmla="val -20330"/>
              <a:gd name="adj2" fmla="val -175290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folder for  Details of  Acquisition Strategy  </a:t>
            </a:r>
          </a:p>
        </p:txBody>
      </p:sp>
      <p:sp>
        <p:nvSpPr>
          <p:cNvPr id="57351" name="Rectangle 8">
            <a:extLst>
              <a:ext uri="{FF2B5EF4-FFF2-40B4-BE49-F238E27FC236}">
                <a16:creationId xmlns:a16="http://schemas.microsoft.com/office/drawing/2014/main" id="{C4C74B28-75AB-47F3-98FF-0A24E322D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65" y="2802448"/>
            <a:ext cx="857250" cy="18415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352" name="Rectangle 9">
            <a:extLst>
              <a:ext uri="{FF2B5EF4-FFF2-40B4-BE49-F238E27FC236}">
                <a16:creationId xmlns:a16="http://schemas.microsoft.com/office/drawing/2014/main" id="{2C063FC6-B9F8-49BA-AC0A-F04896CA7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6151" y="3424440"/>
            <a:ext cx="453089" cy="21120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4A9372-492A-2909-0B73-224DA804B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7674"/>
            <a:ext cx="9144000" cy="4574382"/>
          </a:xfrm>
          <a:prstGeom prst="rect">
            <a:avLst/>
          </a:prstGeom>
        </p:spPr>
      </p:pic>
      <p:sp>
        <p:nvSpPr>
          <p:cNvPr id="59395" name="Title 8">
            <a:extLst>
              <a:ext uri="{FF2B5EF4-FFF2-40B4-BE49-F238E27FC236}">
                <a16:creationId xmlns:a16="http://schemas.microsoft.com/office/drawing/2014/main" id="{12B0A70C-03ED-447D-A07E-4CB8300AC7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1582" y="49213"/>
            <a:ext cx="7143750" cy="1143000"/>
          </a:xfrm>
        </p:spPr>
        <p:txBody>
          <a:bodyPr/>
          <a:lstStyle/>
          <a:p>
            <a:r>
              <a:rPr lang="en-US" altLang="en-US" sz="4400" dirty="0"/>
              <a:t>Inputs/Outputs Details</a:t>
            </a:r>
          </a:p>
        </p:txBody>
      </p:sp>
      <p:sp>
        <p:nvSpPr>
          <p:cNvPr id="59396" name="Slide Number Placeholder 2">
            <a:extLst>
              <a:ext uri="{FF2B5EF4-FFF2-40B4-BE49-F238E27FC236}">
                <a16:creationId xmlns:a16="http://schemas.microsoft.com/office/drawing/2014/main" id="{EDB6D29B-DFA4-4661-B484-EA7C8D7035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0CE79F-2434-4E25-8E10-CF0F8C9A98B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59397" name="Straight Arrow Connector 18">
            <a:extLst>
              <a:ext uri="{FF2B5EF4-FFF2-40B4-BE49-F238E27FC236}">
                <a16:creationId xmlns:a16="http://schemas.microsoft.com/office/drawing/2014/main" id="{D99D3364-9A76-4BB7-B75D-C25CC159B43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763838" y="2654300"/>
            <a:ext cx="1698625" cy="20638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</p:cxnSp>
      <p:sp>
        <p:nvSpPr>
          <p:cNvPr id="59398" name="Speech Bubble: Rectangle 22">
            <a:extLst>
              <a:ext uri="{FF2B5EF4-FFF2-40B4-BE49-F238E27FC236}">
                <a16:creationId xmlns:a16="http://schemas.microsoft.com/office/drawing/2014/main" id="{B625D80B-C7A2-4216-8152-4E551D1EB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3588" y="1544355"/>
            <a:ext cx="1781030" cy="541956"/>
          </a:xfrm>
          <a:prstGeom prst="wedgeRectCallout">
            <a:avLst>
              <a:gd name="adj1" fmla="val -170518"/>
              <a:gd name="adj2" fmla="val 77875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Description of Acquisition Strategy</a:t>
            </a:r>
          </a:p>
        </p:txBody>
      </p:sp>
      <p:sp>
        <p:nvSpPr>
          <p:cNvPr id="59399" name="Rectangle 9">
            <a:extLst>
              <a:ext uri="{FF2B5EF4-FFF2-40B4-BE49-F238E27FC236}">
                <a16:creationId xmlns:a16="http://schemas.microsoft.com/office/drawing/2014/main" id="{76FD5543-9F5B-42F7-9253-CC2B0781B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172" y="1544356"/>
            <a:ext cx="3470988" cy="169760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400" name="Rectangle 10">
            <a:extLst>
              <a:ext uri="{FF2B5EF4-FFF2-40B4-BE49-F238E27FC236}">
                <a16:creationId xmlns:a16="http://schemas.microsoft.com/office/drawing/2014/main" id="{550D7348-069D-4048-8E4F-AFE14D524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97" y="2310713"/>
            <a:ext cx="598558" cy="147191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401" name="Rectangle 9">
            <a:extLst>
              <a:ext uri="{FF2B5EF4-FFF2-40B4-BE49-F238E27FC236}">
                <a16:creationId xmlns:a16="http://schemas.microsoft.com/office/drawing/2014/main" id="{97AC2DAA-5936-4271-A015-9C7CEF455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172" y="3241964"/>
            <a:ext cx="4420687" cy="89533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402" name="Speech Bubble: Rectangle 22">
            <a:extLst>
              <a:ext uri="{FF2B5EF4-FFF2-40B4-BE49-F238E27FC236}">
                <a16:creationId xmlns:a16="http://schemas.microsoft.com/office/drawing/2014/main" id="{372173B8-17DB-416E-8C0F-5FEC57E51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435" y="2512292"/>
            <a:ext cx="1995055" cy="821664"/>
          </a:xfrm>
          <a:prstGeom prst="wedgeRectCallout">
            <a:avLst>
              <a:gd name="adj1" fmla="val -95288"/>
              <a:gd name="adj2" fmla="val 100046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Reference Documents that Govern Acquisition Strategy</a:t>
            </a:r>
          </a:p>
        </p:txBody>
      </p:sp>
      <p:sp>
        <p:nvSpPr>
          <p:cNvPr id="59403" name="Speech Bubble: Rectangle 22">
            <a:extLst>
              <a:ext uri="{FF2B5EF4-FFF2-40B4-BE49-F238E27FC236}">
                <a16:creationId xmlns:a16="http://schemas.microsoft.com/office/drawing/2014/main" id="{E96A82BA-628F-4C9E-86A5-59B80B3AE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6946" y="3667857"/>
            <a:ext cx="1634544" cy="577668"/>
          </a:xfrm>
          <a:prstGeom prst="wedgeRectCallout">
            <a:avLst>
              <a:gd name="adj1" fmla="val -139005"/>
              <a:gd name="adj2" fmla="val 113133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Link to Reference Documents </a:t>
            </a:r>
          </a:p>
        </p:txBody>
      </p:sp>
      <p:sp>
        <p:nvSpPr>
          <p:cNvPr id="59404" name="Rectangle 9">
            <a:extLst>
              <a:ext uri="{FF2B5EF4-FFF2-40B4-BE49-F238E27FC236}">
                <a16:creationId xmlns:a16="http://schemas.microsoft.com/office/drawing/2014/main" id="{35E27F29-8BBA-442A-8A08-016837B61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605" y="4166755"/>
            <a:ext cx="4229100" cy="98404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007F6B7E-031D-4347-84EA-FDA411A7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3805" y="5180260"/>
            <a:ext cx="3622384" cy="59233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Speech Bubble: Rectangle 22">
            <a:extLst>
              <a:ext uri="{FF2B5EF4-FFF2-40B4-BE49-F238E27FC236}">
                <a16:creationId xmlns:a16="http://schemas.microsoft.com/office/drawing/2014/main" id="{7304DE89-6F1F-41BA-AA97-9D16DF0E3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6946" y="4507345"/>
            <a:ext cx="1634544" cy="525284"/>
          </a:xfrm>
          <a:prstGeom prst="wedgeRectCallout">
            <a:avLst>
              <a:gd name="adj1" fmla="val -179096"/>
              <a:gd name="adj2" fmla="val 136222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Link to Acquisition Strategy Template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11AD122E-7628-40B5-8AC1-FD77AA1EB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67" y="5901515"/>
            <a:ext cx="850856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Details provides all metadata associated with an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Input/Output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680F96-A3B9-1915-168A-46C6C67D5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9553"/>
            <a:ext cx="9144000" cy="4614863"/>
          </a:xfrm>
          <a:prstGeom prst="rect">
            <a:avLst/>
          </a:prstGeom>
        </p:spPr>
      </p:pic>
      <p:sp>
        <p:nvSpPr>
          <p:cNvPr id="63491" name="Title 8">
            <a:extLst>
              <a:ext uri="{FF2B5EF4-FFF2-40B4-BE49-F238E27FC236}">
                <a16:creationId xmlns:a16="http://schemas.microsoft.com/office/drawing/2014/main" id="{6BC02400-6D27-4C66-93BA-88BEB1CA48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3641" y="49213"/>
            <a:ext cx="7858270" cy="1143000"/>
          </a:xfrm>
        </p:spPr>
        <p:txBody>
          <a:bodyPr/>
          <a:lstStyle/>
          <a:p>
            <a:r>
              <a:rPr lang="en-US" altLang="en-US" sz="4400" dirty="0"/>
              <a:t>Inputs/Outputs Diagrams</a:t>
            </a:r>
          </a:p>
        </p:txBody>
      </p:sp>
      <p:sp>
        <p:nvSpPr>
          <p:cNvPr id="63492" name="Slide Number Placeholder 2">
            <a:extLst>
              <a:ext uri="{FF2B5EF4-FFF2-40B4-BE49-F238E27FC236}">
                <a16:creationId xmlns:a16="http://schemas.microsoft.com/office/drawing/2014/main" id="{C432C508-359E-4056-9D05-CC734D5455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9465CF-6B43-4215-A04A-DFCA27E5BE7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63493" name="Straight Arrow Connector 18">
            <a:extLst>
              <a:ext uri="{FF2B5EF4-FFF2-40B4-BE49-F238E27FC236}">
                <a16:creationId xmlns:a16="http://schemas.microsoft.com/office/drawing/2014/main" id="{1A56BABF-1321-498A-85ED-7A041B23E86D}"/>
              </a:ext>
            </a:extLst>
          </p:cNvPr>
          <p:cNvCxnSpPr>
            <a:cxnSpLocks/>
          </p:cNvCxnSpPr>
          <p:nvPr/>
        </p:nvCxnSpPr>
        <p:spPr bwMode="auto">
          <a:xfrm flipH="1">
            <a:off x="2624138" y="2159000"/>
            <a:ext cx="1239837" cy="23813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</p:cxnSp>
      <p:sp>
        <p:nvSpPr>
          <p:cNvPr id="63494" name="Speech Bubble: Rectangle 22">
            <a:extLst>
              <a:ext uri="{FF2B5EF4-FFF2-40B4-BE49-F238E27FC236}">
                <a16:creationId xmlns:a16="http://schemas.microsoft.com/office/drawing/2014/main" id="{103ED362-A18E-4545-818C-492C49B9B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9182" y="3340384"/>
            <a:ext cx="1642628" cy="1231616"/>
          </a:xfrm>
          <a:prstGeom prst="wedgeRectCallout">
            <a:avLst>
              <a:gd name="adj1" fmla="val -128787"/>
              <a:gd name="adj2" fmla="val -22885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Link to the Diagrams that use Acquisition Strategy as an input/output</a:t>
            </a:r>
          </a:p>
        </p:txBody>
      </p:sp>
      <p:sp>
        <p:nvSpPr>
          <p:cNvPr id="63495" name="Rectangle 9">
            <a:extLst>
              <a:ext uri="{FF2B5EF4-FFF2-40B4-BE49-F238E27FC236}">
                <a16:creationId xmlns:a16="http://schemas.microsoft.com/office/drawing/2014/main" id="{CE05BF92-7035-4366-BA62-587DBF557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818" y="1963882"/>
            <a:ext cx="4090170" cy="382385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6" name="Rectangle 10">
            <a:extLst>
              <a:ext uri="{FF2B5EF4-FFF2-40B4-BE49-F238E27FC236}">
                <a16:creationId xmlns:a16="http://schemas.microsoft.com/office/drawing/2014/main" id="{F26E12B4-8A51-4E29-A595-398DB2B37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3" y="2843735"/>
            <a:ext cx="828675" cy="23495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0634D3-4F98-98AB-CE4B-5C0310444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9979"/>
            <a:ext cx="9144000" cy="4610100"/>
          </a:xfrm>
          <a:prstGeom prst="rect">
            <a:avLst/>
          </a:prstGeom>
        </p:spPr>
      </p:pic>
      <p:sp>
        <p:nvSpPr>
          <p:cNvPr id="65539" name="Title 8">
            <a:extLst>
              <a:ext uri="{FF2B5EF4-FFF2-40B4-BE49-F238E27FC236}">
                <a16:creationId xmlns:a16="http://schemas.microsoft.com/office/drawing/2014/main" id="{32D6033A-7A68-4904-89C3-ABB0D233FF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3107" y="49213"/>
            <a:ext cx="7143750" cy="1143000"/>
          </a:xfrm>
        </p:spPr>
        <p:txBody>
          <a:bodyPr/>
          <a:lstStyle/>
          <a:p>
            <a:r>
              <a:rPr lang="en-US" altLang="en-US" sz="4400" dirty="0"/>
              <a:t>Inputs/Outputs List View</a:t>
            </a:r>
          </a:p>
        </p:txBody>
      </p:sp>
      <p:sp>
        <p:nvSpPr>
          <p:cNvPr id="65540" name="Slide Number Placeholder 2">
            <a:extLst>
              <a:ext uri="{FF2B5EF4-FFF2-40B4-BE49-F238E27FC236}">
                <a16:creationId xmlns:a16="http://schemas.microsoft.com/office/drawing/2014/main" id="{61582C04-6860-44FD-8D7E-0479023319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3FAE29-6D93-4B80-8EE3-A916B008048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542" name="Speech Bubble: Rectangle 22">
            <a:extLst>
              <a:ext uri="{FF2B5EF4-FFF2-40B4-BE49-F238E27FC236}">
                <a16:creationId xmlns:a16="http://schemas.microsoft.com/office/drawing/2014/main" id="{48A36B80-CF00-437D-A6C6-B70738415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0325" y="3017671"/>
            <a:ext cx="1398588" cy="795727"/>
          </a:xfrm>
          <a:prstGeom prst="wedgeRectCallout">
            <a:avLst>
              <a:gd name="adj1" fmla="val -226673"/>
              <a:gd name="adj2" fmla="val -44879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view the details of 30 Year Plan</a:t>
            </a:r>
          </a:p>
        </p:txBody>
      </p:sp>
      <p:sp>
        <p:nvSpPr>
          <p:cNvPr id="65543" name="Rectangle 9">
            <a:extLst>
              <a:ext uri="{FF2B5EF4-FFF2-40B4-BE49-F238E27FC236}">
                <a16:creationId xmlns:a16="http://schemas.microsoft.com/office/drawing/2014/main" id="{D814879E-FFD5-4C78-94DB-B73225E71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5772" y="3017671"/>
            <a:ext cx="550784" cy="11479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544" name="Rectangle 10">
            <a:extLst>
              <a:ext uri="{FF2B5EF4-FFF2-40B4-BE49-F238E27FC236}">
                <a16:creationId xmlns:a16="http://schemas.microsoft.com/office/drawing/2014/main" id="{3DB60288-B63A-48AB-8BAC-35ABF4AD5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92247"/>
            <a:ext cx="911029" cy="2254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DB63DF-AB22-3A00-0CA6-2C85CEEB9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6000"/>
            <a:ext cx="9144000" cy="46196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D6DE13-D5ED-427A-B18E-205C0D85F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691" y="74613"/>
            <a:ext cx="6835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Performers/Owners</a:t>
            </a:r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0F41AB87-0B6B-4D2E-9D81-03A43D9FC1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88300" y="5884545"/>
            <a:ext cx="1143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374FB1-946B-4725-8D25-49C30E9B1F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879" name="Speech Bubble: Rectangle 4">
            <a:extLst>
              <a:ext uri="{FF2B5EF4-FFF2-40B4-BE49-F238E27FC236}">
                <a16:creationId xmlns:a16="http://schemas.microsoft.com/office/drawing/2014/main" id="{A4B0675C-D7A7-4B4E-8096-62D89F52C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6234" y="3177547"/>
            <a:ext cx="1255712" cy="938213"/>
          </a:xfrm>
          <a:prstGeom prst="wedgeRectCallout">
            <a:avLst>
              <a:gd name="adj1" fmla="val -87687"/>
              <a:gd name="adj2" fmla="val -29146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here  for the Performers/ Owners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C210105D-8D73-4121-967D-AEC28CB84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13468"/>
            <a:ext cx="874643" cy="21553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964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CA150DBA-8286-4204-9347-771E1B018AE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374900" y="84138"/>
            <a:ext cx="6745288" cy="1143000"/>
          </a:xfrm>
        </p:spPr>
        <p:txBody>
          <a:bodyPr/>
          <a:lstStyle/>
          <a:p>
            <a:r>
              <a:rPr lang="en-US" altLang="en-US" sz="4400" dirty="0"/>
              <a:t>APM Citations</a:t>
            </a:r>
          </a:p>
        </p:txBody>
      </p:sp>
      <p:sp>
        <p:nvSpPr>
          <p:cNvPr id="26627" name="Slide Number Placeholder 4">
            <a:extLst>
              <a:ext uri="{FF2B5EF4-FFF2-40B4-BE49-F238E27FC236}">
                <a16:creationId xmlns:a16="http://schemas.microsoft.com/office/drawing/2014/main" id="{4E0297FC-0F3C-4ADA-9EA1-2821DB42CA3B}"/>
              </a:ext>
            </a:extLst>
          </p:cNvPr>
          <p:cNvSpPr txBox="1">
            <a:spLocks noGrp="1"/>
          </p:cNvSpPr>
          <p:nvPr/>
        </p:nvSpPr>
        <p:spPr bwMode="auto">
          <a:xfrm>
            <a:off x="7988300" y="6524625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0D0522-6BA0-43CA-8144-1BDAE9AF1C35}" type="slidenum"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07CDD5F3-6314-48DA-A9A2-1DDC95C9F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88" y="1371600"/>
            <a:ext cx="8758237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90513" indent="-290513"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8975" indent="-282575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44538" indent="-290513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2800" dirty="0">
                <a:solidFill>
                  <a:srgbClr val="000000"/>
                </a:solidFill>
              </a:rPr>
              <a:t>Institutionalized by SAF/AQ Memorandum on 11 Sept 2016. 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Valuable tool to PEOs, PMs and their staffs in obtaining up-to-date acquisition guidance 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Visual representation of the processes that programs are required to complete </a:t>
            </a:r>
          </a:p>
          <a:p>
            <a:pPr marL="290513" marR="0" lvl="0" indent="-290513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6600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582097-9FDF-37E0-0148-1691BBE9C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5927"/>
            <a:ext cx="9144000" cy="45982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D6DE13-D5ED-427A-B18E-205C0D85F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221" y="74613"/>
            <a:ext cx="78930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Performers/Owners Grid View</a:t>
            </a:r>
          </a:p>
        </p:txBody>
      </p:sp>
      <p:sp>
        <p:nvSpPr>
          <p:cNvPr id="81925" name="Slide Number Placeholder 3">
            <a:extLst>
              <a:ext uri="{FF2B5EF4-FFF2-40B4-BE49-F238E27FC236}">
                <a16:creationId xmlns:a16="http://schemas.microsoft.com/office/drawing/2014/main" id="{5AE6CDB7-7FA0-4224-BBD6-80B4ED9BA3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BEF6C-3363-47ED-BB07-D728D79C9D2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4C2B592-CCE9-4A8E-B078-94E299614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96870"/>
            <a:ext cx="1065057" cy="21553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Speech Bubble: Rectangle 22">
            <a:extLst>
              <a:ext uri="{FF2B5EF4-FFF2-40B4-BE49-F238E27FC236}">
                <a16:creationId xmlns:a16="http://schemas.microsoft.com/office/drawing/2014/main" id="{8EEE4D2D-D84E-47A0-92E2-96832CB5A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" y="5022851"/>
            <a:ext cx="2144713" cy="555914"/>
          </a:xfrm>
          <a:prstGeom prst="wedgeRectCallout">
            <a:avLst>
              <a:gd name="adj1" fmla="val 17733"/>
              <a:gd name="adj2" fmla="val -378990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on folder for details on SAF/AQXE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5B83DCA5-E9C6-4FD0-860C-2BDD16574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2801" y="2177338"/>
            <a:ext cx="1532964" cy="18866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4F417DD7-538D-4763-97A2-5ABADB6B7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0680" y="2156555"/>
            <a:ext cx="1532964" cy="20944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Speech Bubble: Rectangle 22">
            <a:extLst>
              <a:ext uri="{FF2B5EF4-FFF2-40B4-BE49-F238E27FC236}">
                <a16:creationId xmlns:a16="http://schemas.microsoft.com/office/drawing/2014/main" id="{576375B0-0ADF-42EE-8055-F44F0FE3E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9388" y="1610093"/>
            <a:ext cx="2946833" cy="449445"/>
          </a:xfrm>
          <a:prstGeom prst="wedgeRectCallout">
            <a:avLst>
              <a:gd name="adj1" fmla="val 38157"/>
              <a:gd name="adj2" fmla="val 64446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Processes for which SAF/AQXE is the owner</a:t>
            </a:r>
          </a:p>
        </p:txBody>
      </p:sp>
      <p:sp>
        <p:nvSpPr>
          <p:cNvPr id="14" name="Speech Bubble: Rectangle 22">
            <a:extLst>
              <a:ext uri="{FF2B5EF4-FFF2-40B4-BE49-F238E27FC236}">
                <a16:creationId xmlns:a16="http://schemas.microsoft.com/office/drawing/2014/main" id="{974FA8FA-8B81-42A3-9A31-99D6DF3A0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6221" y="3039735"/>
            <a:ext cx="2946833" cy="449445"/>
          </a:xfrm>
          <a:prstGeom prst="wedgeRectCallout">
            <a:avLst>
              <a:gd name="adj1" fmla="val 21698"/>
              <a:gd name="adj2" fmla="val -202162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Processes for which SAF/AQXE is a performer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1DAFEA-A6B1-1659-38B5-19847E5BB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1935"/>
            <a:ext cx="9144000" cy="4610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D6DE13-D5ED-427A-B18E-205C0D85F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224" y="74613"/>
            <a:ext cx="79343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Performers/Owners List View</a:t>
            </a:r>
          </a:p>
        </p:txBody>
      </p:sp>
      <p:sp>
        <p:nvSpPr>
          <p:cNvPr id="83973" name="Slide Number Placeholder 3">
            <a:extLst>
              <a:ext uri="{FF2B5EF4-FFF2-40B4-BE49-F238E27FC236}">
                <a16:creationId xmlns:a16="http://schemas.microsoft.com/office/drawing/2014/main" id="{E6DD5D0F-B4C4-45FC-A2DC-83681770D7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ECAEAD-1249-4811-8371-E5ABC3C1C4E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E92AD5C8-DD83-43AC-80BE-390D8E1FA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47155"/>
            <a:ext cx="1065057" cy="21553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CA997F4C-92D0-44AB-B9B2-C294B03EB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836" y="3618674"/>
            <a:ext cx="1065057" cy="16665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Speech Bubble: Rectangle 22">
            <a:extLst>
              <a:ext uri="{FF2B5EF4-FFF2-40B4-BE49-F238E27FC236}">
                <a16:creationId xmlns:a16="http://schemas.microsoft.com/office/drawing/2014/main" id="{74D0458B-7C99-4319-BE2A-1D3C18806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733" y="3354921"/>
            <a:ext cx="2144713" cy="555914"/>
          </a:xfrm>
          <a:prstGeom prst="wedgeRectCallout">
            <a:avLst>
              <a:gd name="adj1" fmla="val -93994"/>
              <a:gd name="adj2" fmla="val 11274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on SAF/AQXE to view details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EDCCDD-7195-7100-9D8F-FCB8BBF0E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6343"/>
            <a:ext cx="9144000" cy="45934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D6DE13-D5ED-427A-B18E-205C0D85F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932" y="74613"/>
            <a:ext cx="78930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Performers/Owners Details</a:t>
            </a:r>
          </a:p>
        </p:txBody>
      </p:sp>
      <p:sp>
        <p:nvSpPr>
          <p:cNvPr id="86021" name="Slide Number Placeholder 3">
            <a:extLst>
              <a:ext uri="{FF2B5EF4-FFF2-40B4-BE49-F238E27FC236}">
                <a16:creationId xmlns:a16="http://schemas.microsoft.com/office/drawing/2014/main" id="{70252781-7154-4721-9B21-5FE31567A0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1EBF1C-BB4B-4A04-9DA1-48F212241A8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6022" name="Speech Bubble: Rectangle 4">
            <a:extLst>
              <a:ext uri="{FF2B5EF4-FFF2-40B4-BE49-F238E27FC236}">
                <a16:creationId xmlns:a16="http://schemas.microsoft.com/office/drawing/2014/main" id="{EE59607A-9888-42E4-A72A-6F10A4634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4557" y="1716909"/>
            <a:ext cx="1955800" cy="767038"/>
          </a:xfrm>
          <a:prstGeom prst="wedgeRectCallout">
            <a:avLst>
              <a:gd name="adj1" fmla="val -115243"/>
              <a:gd name="adj2" fmla="val -14430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Provides a list of the Activities that SAF/AQXE Owns.  </a:t>
            </a:r>
          </a:p>
        </p:txBody>
      </p:sp>
      <p:sp>
        <p:nvSpPr>
          <p:cNvPr id="86023" name="Rectangle 4">
            <a:extLst>
              <a:ext uri="{FF2B5EF4-FFF2-40B4-BE49-F238E27FC236}">
                <a16:creationId xmlns:a16="http://schemas.microsoft.com/office/drawing/2014/main" id="{B1A09FF0-339C-43E9-9B8B-DE8A6C54D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6874" y="1880754"/>
            <a:ext cx="773831" cy="29094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6024" name="Rectangle 10">
            <a:extLst>
              <a:ext uri="{FF2B5EF4-FFF2-40B4-BE49-F238E27FC236}">
                <a16:creationId xmlns:a16="http://schemas.microsoft.com/office/drawing/2014/main" id="{DA4641F8-7B5C-4BFB-9E6A-E62305256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6874" y="3470524"/>
            <a:ext cx="1492250" cy="1873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6025" name="Speech Bubble: Rectangle 4">
            <a:extLst>
              <a:ext uri="{FF2B5EF4-FFF2-40B4-BE49-F238E27FC236}">
                <a16:creationId xmlns:a16="http://schemas.microsoft.com/office/drawing/2014/main" id="{707C3488-26DA-42B1-A113-9E4574939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5636" y="2547628"/>
            <a:ext cx="1955800" cy="1016559"/>
          </a:xfrm>
          <a:prstGeom prst="wedgeRectCallout">
            <a:avLst>
              <a:gd name="adj1" fmla="val -125125"/>
              <a:gd name="adj2" fmla="val -41476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Link to Details and Diagram for Conduct Schedule Risk Analysis</a:t>
            </a:r>
          </a:p>
        </p:txBody>
      </p:sp>
      <p:sp>
        <p:nvSpPr>
          <p:cNvPr id="11" name="Speech Bubble: Rectangle 4">
            <a:extLst>
              <a:ext uri="{FF2B5EF4-FFF2-40B4-BE49-F238E27FC236}">
                <a16:creationId xmlns:a16="http://schemas.microsoft.com/office/drawing/2014/main" id="{605A5BBB-7F36-475B-9F8D-21B0E19CF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054" y="4135889"/>
            <a:ext cx="1955800" cy="767038"/>
          </a:xfrm>
          <a:prstGeom prst="wedgeRectCallout">
            <a:avLst>
              <a:gd name="adj1" fmla="val -146589"/>
              <a:gd name="adj2" fmla="val -128223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Provides a list of the Activities that SAF/AQXE Performs.  </a:t>
            </a: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D6DE9987-81FA-4B55-B03E-6C1AD1B73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834" y="2546111"/>
            <a:ext cx="1492250" cy="1873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D691F6-5644-1EEF-A0FC-CE8C33A65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5169"/>
            <a:ext cx="9144000" cy="45958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D6DE13-D5ED-427A-B18E-205C0D85F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457" y="74613"/>
            <a:ext cx="78930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Performers/Owners Details</a:t>
            </a:r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9ED47C21-302A-47A7-B667-DB1F856086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A10EDC-63D8-43F4-8B63-26EBE405984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8070" name="Speech Bubble: Rectangle 4">
            <a:extLst>
              <a:ext uri="{FF2B5EF4-FFF2-40B4-BE49-F238E27FC236}">
                <a16:creationId xmlns:a16="http://schemas.microsoft.com/office/drawing/2014/main" id="{0911DEA5-CA9A-4F6C-B388-966B4154A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771" y="4841966"/>
            <a:ext cx="1403350" cy="949234"/>
          </a:xfrm>
          <a:prstGeom prst="wedgeRectCallout">
            <a:avLst>
              <a:gd name="adj1" fmla="val 63530"/>
              <a:gd name="adj2" fmla="val -108115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Metadata for  Conduct Schedule Risk Analysis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52E415B-8AFB-4D0C-AF2D-0D15CBDF6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1679" y="1891145"/>
            <a:ext cx="5860330" cy="24003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E79179-48B0-0E94-95B7-4EA4268FC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6825"/>
            <a:ext cx="9144000" cy="46125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D6DE13-D5ED-427A-B18E-205C0D85F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932" y="74613"/>
            <a:ext cx="78930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Performers/Owners Details</a:t>
            </a:r>
          </a:p>
        </p:txBody>
      </p:sp>
      <p:sp>
        <p:nvSpPr>
          <p:cNvPr id="90116" name="Slide Number Placeholder 3">
            <a:extLst>
              <a:ext uri="{FF2B5EF4-FFF2-40B4-BE49-F238E27FC236}">
                <a16:creationId xmlns:a16="http://schemas.microsoft.com/office/drawing/2014/main" id="{78128CA3-B085-48D7-B160-28F74A8B3C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C9D16F-988A-46B8-8647-C2F8D1DF4FD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0118" name="Speech Bubble: Rectangle 4">
            <a:extLst>
              <a:ext uri="{FF2B5EF4-FFF2-40B4-BE49-F238E27FC236}">
                <a16:creationId xmlns:a16="http://schemas.microsoft.com/office/drawing/2014/main" id="{1ADB1656-B3BE-4B50-BF65-FF58DE5DF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4425" y="3641725"/>
            <a:ext cx="1955800" cy="1112838"/>
          </a:xfrm>
          <a:prstGeom prst="wedgeRectCallout">
            <a:avLst>
              <a:gd name="adj1" fmla="val -51493"/>
              <a:gd name="adj2" fmla="val -161473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Link to Diagram where  Conduct Schedule Risk Assessment shows as a Process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383F9FE7-AF4E-4802-B916-F848E7C6E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2354" y="2119745"/>
            <a:ext cx="1892687" cy="28912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026E37-1DCE-DE95-9369-A91C089C5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6782"/>
            <a:ext cx="9144000" cy="46196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D6DE13-D5ED-427A-B18E-205C0D85F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258" y="74613"/>
            <a:ext cx="6835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Reference Documents</a:t>
            </a:r>
          </a:p>
        </p:txBody>
      </p:sp>
      <p:sp>
        <p:nvSpPr>
          <p:cNvPr id="94212" name="Slide Number Placeholder 3">
            <a:extLst>
              <a:ext uri="{FF2B5EF4-FFF2-40B4-BE49-F238E27FC236}">
                <a16:creationId xmlns:a16="http://schemas.microsoft.com/office/drawing/2014/main" id="{DF718243-9C77-4795-9F6F-A5A0844D93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3BA8AB-2D08-49C0-B9AD-E87568AF823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14" name="Speech Bubble: Rectangle 4">
            <a:extLst>
              <a:ext uri="{FF2B5EF4-FFF2-40B4-BE49-F238E27FC236}">
                <a16:creationId xmlns:a16="http://schemas.microsoft.com/office/drawing/2014/main" id="{0F8717A5-1999-4032-AF8C-698E06CCF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2058" y="4133274"/>
            <a:ext cx="1255712" cy="938213"/>
          </a:xfrm>
          <a:prstGeom prst="wedgeRectCallout">
            <a:avLst>
              <a:gd name="adj1" fmla="val -95679"/>
              <a:gd name="adj2" fmla="val -103212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here  for the Reference Documents</a:t>
            </a:r>
          </a:p>
        </p:txBody>
      </p:sp>
      <p:sp>
        <p:nvSpPr>
          <p:cNvPr id="94215" name="Rectangle 4">
            <a:extLst>
              <a:ext uri="{FF2B5EF4-FFF2-40B4-BE49-F238E27FC236}">
                <a16:creationId xmlns:a16="http://schemas.microsoft.com/office/drawing/2014/main" id="{3E07B62C-99C9-40AB-902F-743C844F2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0548" y="3410567"/>
            <a:ext cx="915070" cy="24703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FB8716-EBE4-4BBB-97CC-D2B66935B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8032"/>
            <a:ext cx="9144000" cy="45100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D6DE13-D5ED-427A-B18E-205C0D85F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459" y="74613"/>
            <a:ext cx="79073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Reference Documents Grid View</a:t>
            </a:r>
          </a:p>
        </p:txBody>
      </p:sp>
      <p:sp>
        <p:nvSpPr>
          <p:cNvPr id="96261" name="Slide Number Placeholder 3">
            <a:extLst>
              <a:ext uri="{FF2B5EF4-FFF2-40B4-BE49-F238E27FC236}">
                <a16:creationId xmlns:a16="http://schemas.microsoft.com/office/drawing/2014/main" id="{42186876-2ABF-4F7D-83C0-2257F49573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652083-8F83-4992-A642-8ECDC7DC3F1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6263" name="Speech Bubble: Rectangle 8">
            <a:extLst>
              <a:ext uri="{FF2B5EF4-FFF2-40B4-BE49-F238E27FC236}">
                <a16:creationId xmlns:a16="http://schemas.microsoft.com/office/drawing/2014/main" id="{FF015A44-02BF-4592-84E0-369F17DD6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6303" y="1370013"/>
            <a:ext cx="2719387" cy="523442"/>
          </a:xfrm>
          <a:prstGeom prst="wedgeRectCallout">
            <a:avLst>
              <a:gd name="adj1" fmla="val -31892"/>
              <a:gd name="adj2" fmla="val 191712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dirty="0">
                <a:solidFill>
                  <a:srgbClr val="000000"/>
                </a:solidFill>
              </a:rPr>
              <a:t>Active Link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provides a link to the reference document.  </a:t>
            </a:r>
          </a:p>
        </p:txBody>
      </p:sp>
      <p:sp>
        <p:nvSpPr>
          <p:cNvPr id="96264" name="Rectangle 4">
            <a:extLst>
              <a:ext uri="{FF2B5EF4-FFF2-40B4-BE49-F238E27FC236}">
                <a16:creationId xmlns:a16="http://schemas.microsoft.com/office/drawing/2014/main" id="{477F9699-4757-4DC4-96AC-ADCEAF373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7763" y="2600385"/>
            <a:ext cx="395075" cy="30323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6265" name="Rectangle 4">
            <a:extLst>
              <a:ext uri="{FF2B5EF4-FFF2-40B4-BE49-F238E27FC236}">
                <a16:creationId xmlns:a16="http://schemas.microsoft.com/office/drawing/2014/main" id="{D051CBCE-7AF4-45CE-AFD3-177DF3885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8199" y="2636517"/>
            <a:ext cx="2159321" cy="270069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6267" name="Speech Bubble: Rectangle 1">
            <a:extLst>
              <a:ext uri="{FF2B5EF4-FFF2-40B4-BE49-F238E27FC236}">
                <a16:creationId xmlns:a16="http://schemas.microsoft.com/office/drawing/2014/main" id="{3329F9A1-B32B-414F-9D3F-0C7D7EEAF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5276638"/>
            <a:ext cx="2717800" cy="762000"/>
          </a:xfrm>
          <a:prstGeom prst="wedgeRectCallout">
            <a:avLst>
              <a:gd name="adj1" fmla="val -26920"/>
              <a:gd name="adj2" fmla="val -36414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on folder to view details on AF/A5/7 Capability Development Guidebook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EAB61F98-BE15-4BE5-8B7C-BCCFAFEC9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80695"/>
            <a:ext cx="877459" cy="204169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1ED2FCE4-AC37-DA62-0080-514FFBB44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0382" y="2547226"/>
            <a:ext cx="2159321" cy="37053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838FC1CC-608B-67A4-7588-83E703CD2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1913" y="4257991"/>
            <a:ext cx="2719387" cy="1175069"/>
          </a:xfrm>
          <a:prstGeom prst="wedgeRectCallout">
            <a:avLst>
              <a:gd name="adj1" fmla="val -13296"/>
              <a:gd name="adj2" fmla="val -164429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dirty="0">
                <a:solidFill>
                  <a:srgbClr val="000000"/>
                </a:solidFill>
              </a:rPr>
              <a:t>CAC Link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provides a link to the reference document if its behind a Firewall. This is to ensure the user has the most current document. 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B9A6F2-441C-BD2B-2671-0E6EB837F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9981"/>
            <a:ext cx="9144000" cy="4610100"/>
          </a:xfrm>
          <a:prstGeom prst="rect">
            <a:avLst/>
          </a:prstGeom>
        </p:spPr>
      </p:pic>
      <p:sp>
        <p:nvSpPr>
          <p:cNvPr id="98306" name="Title 2">
            <a:extLst>
              <a:ext uri="{FF2B5EF4-FFF2-40B4-BE49-F238E27FC236}">
                <a16:creationId xmlns:a16="http://schemas.microsoft.com/office/drawing/2014/main" id="{97C70779-743B-4DB2-B3EB-3A58B86843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0584" y="49213"/>
            <a:ext cx="7802563" cy="1143000"/>
          </a:xfrm>
        </p:spPr>
        <p:txBody>
          <a:bodyPr>
            <a:normAutofit fontScale="90000"/>
          </a:bodyPr>
          <a:lstStyle/>
          <a:p>
            <a:r>
              <a:rPr lang="en-US" altLang="en-US" sz="4400" dirty="0"/>
              <a:t>Reference Document</a:t>
            </a:r>
            <a:br>
              <a:rPr lang="en-US" altLang="en-US" sz="4400" dirty="0"/>
            </a:br>
            <a:r>
              <a:rPr lang="en-US" altLang="en-US" sz="4400" dirty="0"/>
              <a:t>Details</a:t>
            </a:r>
          </a:p>
        </p:txBody>
      </p:sp>
      <p:sp>
        <p:nvSpPr>
          <p:cNvPr id="98307" name="Slide Number Placeholder 1">
            <a:extLst>
              <a:ext uri="{FF2B5EF4-FFF2-40B4-BE49-F238E27FC236}">
                <a16:creationId xmlns:a16="http://schemas.microsoft.com/office/drawing/2014/main" id="{620D8B0B-16CE-4659-93E3-8B7A71305D4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49BD04-F74C-48E2-99A8-5C30F6CA9E7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8309" name="Rectangle 4">
            <a:extLst>
              <a:ext uri="{FF2B5EF4-FFF2-40B4-BE49-F238E27FC236}">
                <a16:creationId xmlns:a16="http://schemas.microsoft.com/office/drawing/2014/main" id="{1BBE195D-36E3-4DD5-90F3-CC3A61E27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3388069"/>
            <a:ext cx="820881" cy="17601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peech Bubble: Rectangle 1">
            <a:extLst>
              <a:ext uri="{FF2B5EF4-FFF2-40B4-BE49-F238E27FC236}">
                <a16:creationId xmlns:a16="http://schemas.microsoft.com/office/drawing/2014/main" id="{284BD547-C4D3-4B7F-A211-4EADBD489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4661" y="1286074"/>
            <a:ext cx="1604386" cy="762000"/>
          </a:xfrm>
          <a:prstGeom prst="wedgeRectCallout">
            <a:avLst>
              <a:gd name="adj1" fmla="val -112824"/>
              <a:gd name="adj2" fmla="val 5950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Name of Reference Document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47D75E8-2DC6-4C21-9566-1A40AA7F1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645" y="1554319"/>
            <a:ext cx="5616650" cy="23091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AC6F74BC-7090-43DB-915C-AD8D411FD9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2196" y="1961152"/>
            <a:ext cx="5958639" cy="64696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Speech Bubble: Rectangle 1">
            <a:extLst>
              <a:ext uri="{FF2B5EF4-FFF2-40B4-BE49-F238E27FC236}">
                <a16:creationId xmlns:a16="http://schemas.microsoft.com/office/drawing/2014/main" id="{4FC35A5A-5728-4920-9BB8-ED0C54E40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8461" y="3194062"/>
            <a:ext cx="2273302" cy="762000"/>
          </a:xfrm>
          <a:prstGeom prst="wedgeRectCallout">
            <a:avLst>
              <a:gd name="adj1" fmla="val -64088"/>
              <a:gd name="adj2" fmla="val -123864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Source URL provides a link to the reference document.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ADCB6A-7CFC-31E2-3854-E688E1E8C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1664"/>
            <a:ext cx="9144000" cy="46243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D6DE13-D5ED-427A-B18E-205C0D85F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275" y="74613"/>
            <a:ext cx="7912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Reference Documents Processes</a:t>
            </a:r>
          </a:p>
        </p:txBody>
      </p:sp>
      <p:sp>
        <p:nvSpPr>
          <p:cNvPr id="99332" name="Slide Number Placeholder 3">
            <a:extLst>
              <a:ext uri="{FF2B5EF4-FFF2-40B4-BE49-F238E27FC236}">
                <a16:creationId xmlns:a16="http://schemas.microsoft.com/office/drawing/2014/main" id="{0AED2638-F3BE-4614-829F-41D408E0A0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14F521-84E7-44C2-B99C-5612F87CB84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9334" name="Speech Bubble: Rectangle 4">
            <a:extLst>
              <a:ext uri="{FF2B5EF4-FFF2-40B4-BE49-F238E27FC236}">
                <a16:creationId xmlns:a16="http://schemas.microsoft.com/office/drawing/2014/main" id="{88A967FC-8FBB-49B2-B170-D7F0CFAAE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8050" y="2549525"/>
            <a:ext cx="2979738" cy="1506538"/>
          </a:xfrm>
          <a:prstGeom prst="wedgeRectCallout">
            <a:avLst>
              <a:gd name="adj1" fmla="val -97827"/>
              <a:gd name="adj2" fmla="val -19031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Identifies Processes and provides a link to details pages for processes in the model that use the AF/A5/7 Capability Development Guidebook as the Reference Document</a:t>
            </a:r>
          </a:p>
        </p:txBody>
      </p:sp>
      <p:sp>
        <p:nvSpPr>
          <p:cNvPr id="99335" name="Rectangle 4">
            <a:extLst>
              <a:ext uri="{FF2B5EF4-FFF2-40B4-BE49-F238E27FC236}">
                <a16:creationId xmlns:a16="http://schemas.microsoft.com/office/drawing/2014/main" id="{F0546835-B9AD-40BA-BFD6-9F9D00AAF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35" y="3345262"/>
            <a:ext cx="838510" cy="20843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9336" name="Rectangle 4">
            <a:extLst>
              <a:ext uri="{FF2B5EF4-FFF2-40B4-BE49-F238E27FC236}">
                <a16:creationId xmlns:a16="http://schemas.microsoft.com/office/drawing/2014/main" id="{4A8349B8-5E8E-4F01-8F9B-E81A95B43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250" y="1932710"/>
            <a:ext cx="2698750" cy="420334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E37C0E-A861-183C-319A-2F81FFF94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2451"/>
            <a:ext cx="9144000" cy="46220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D6DE13-D5ED-427A-B18E-205C0D85F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874" y="74613"/>
            <a:ext cx="80597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Reference Documents Process Metadata</a:t>
            </a:r>
          </a:p>
        </p:txBody>
      </p:sp>
      <p:sp>
        <p:nvSpPr>
          <p:cNvPr id="101381" name="Slide Number Placeholder 3">
            <a:extLst>
              <a:ext uri="{FF2B5EF4-FFF2-40B4-BE49-F238E27FC236}">
                <a16:creationId xmlns:a16="http://schemas.microsoft.com/office/drawing/2014/main" id="{4257F631-2FEB-4A18-B0A7-43603D2A82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A997D7-22DA-4EC8-8F61-47854D0F583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662C0D7-14FA-4750-8CE7-B11838711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29" y="3334097"/>
            <a:ext cx="827926" cy="22998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B2F9355-17BE-4362-8C72-BA5AD192C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3700" y="76200"/>
            <a:ext cx="714375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eaLnBrk="1" latinLnBrk="0" hangingPunct="1"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APM Entry Screen</a:t>
            </a:r>
          </a:p>
        </p:txBody>
      </p:sp>
      <p:pic>
        <p:nvPicPr>
          <p:cNvPr id="4" name="Picture 3" descr="A screenshot of a news page&#10;&#10;Description automatically generated">
            <a:extLst>
              <a:ext uri="{FF2B5EF4-FFF2-40B4-BE49-F238E27FC236}">
                <a16:creationId xmlns:a16="http://schemas.microsoft.com/office/drawing/2014/main" id="{5081B75D-6297-25B1-18DF-08F28169FF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8"/>
          <a:stretch/>
        </p:blipFill>
        <p:spPr>
          <a:xfrm>
            <a:off x="276225" y="1535767"/>
            <a:ext cx="8397875" cy="4626197"/>
          </a:xfrm>
          <a:prstGeom prst="rect">
            <a:avLst/>
          </a:prstGeom>
          <a:noFill/>
        </p:spPr>
      </p:pic>
      <p:sp>
        <p:nvSpPr>
          <p:cNvPr id="36868" name="Slide Number Placeholder 2">
            <a:extLst>
              <a:ext uri="{FF2B5EF4-FFF2-40B4-BE49-F238E27FC236}">
                <a16:creationId xmlns:a16="http://schemas.microsoft.com/office/drawing/2014/main" id="{56320772-3D62-41EB-AB97-7C632F507E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88300" y="6524625"/>
            <a:ext cx="1143000" cy="30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  <a:defRPr/>
            </a:pPr>
            <a:fld id="{449F07CF-0B75-4F11-9334-F6991E240B74}" type="slidenum">
              <a:rPr lang="en-US" altLang="en-US" sz="1000">
                <a:solidFill>
                  <a:srgbClr val="7F7F7F"/>
                </a:solidFill>
              </a:rPr>
              <a:pPr>
                <a:spcAft>
                  <a:spcPts val="600"/>
                </a:spcAft>
                <a:defRPr/>
              </a:pPr>
              <a:t>6</a:t>
            </a:fld>
            <a:endParaRPr lang="en-US" altLang="en-US" sz="1000"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27CFC6-C682-9708-A8D0-804247B06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9199"/>
            <a:ext cx="9144000" cy="4610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D6DE13-D5ED-427A-B18E-205C0D85F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35" y="74613"/>
            <a:ext cx="80597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Reference Documents Process</a:t>
            </a:r>
          </a:p>
        </p:txBody>
      </p:sp>
      <p:sp>
        <p:nvSpPr>
          <p:cNvPr id="103429" name="Slide Number Placeholder 3">
            <a:extLst>
              <a:ext uri="{FF2B5EF4-FFF2-40B4-BE49-F238E27FC236}">
                <a16:creationId xmlns:a16="http://schemas.microsoft.com/office/drawing/2014/main" id="{EE839E81-0054-41A8-B75F-6A921C259D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EFB71C-44E0-4FC3-A2BA-2C3A4228605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430" name="Speech Bubble: Rectangle 5">
            <a:extLst>
              <a:ext uri="{FF2B5EF4-FFF2-40B4-BE49-F238E27FC236}">
                <a16:creationId xmlns:a16="http://schemas.microsoft.com/office/drawing/2014/main" id="{A522E846-EA00-49D3-B9D0-2FC514800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9927" y="3349289"/>
            <a:ext cx="2813050" cy="935038"/>
          </a:xfrm>
          <a:prstGeom prst="wedgeRectCallout">
            <a:avLst>
              <a:gd name="adj1" fmla="val -73302"/>
              <a:gd name="adj2" fmla="val -146126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Link to the Conduct Materiel Solution Analysis Diagram.  Conduct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AoA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is a process in this diagram</a:t>
            </a:r>
          </a:p>
        </p:txBody>
      </p:sp>
      <p:sp>
        <p:nvSpPr>
          <p:cNvPr id="103431" name="Rectangle 3">
            <a:extLst>
              <a:ext uri="{FF2B5EF4-FFF2-40B4-BE49-F238E27FC236}">
                <a16:creationId xmlns:a16="http://schemas.microsoft.com/office/drawing/2014/main" id="{373F3122-C2C0-45B5-AAD2-24E674A03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287" y="2150018"/>
            <a:ext cx="1314022" cy="27106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94CA90-A587-2E61-F1B6-BE1E5C088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4827"/>
            <a:ext cx="9144000" cy="46196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D6DE13-D5ED-427A-B18E-205C0D85F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784" y="74613"/>
            <a:ext cx="6835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Templates</a:t>
            </a:r>
          </a:p>
        </p:txBody>
      </p:sp>
      <p:sp>
        <p:nvSpPr>
          <p:cNvPr id="105476" name="Slide Number Placeholder 3">
            <a:extLst>
              <a:ext uri="{FF2B5EF4-FFF2-40B4-BE49-F238E27FC236}">
                <a16:creationId xmlns:a16="http://schemas.microsoft.com/office/drawing/2014/main" id="{63FB9A0E-1DBD-43D4-9CB6-9A86AE476E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88300" y="5747385"/>
            <a:ext cx="1143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6BE4FD-F31F-4FA1-91C6-44438F4153F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478" name="Speech Bubble: Rectangle 4">
            <a:extLst>
              <a:ext uri="{FF2B5EF4-FFF2-40B4-BE49-F238E27FC236}">
                <a16:creationId xmlns:a16="http://schemas.microsoft.com/office/drawing/2014/main" id="{8B03BFFB-183F-4220-9D01-971844711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69" y="3623287"/>
            <a:ext cx="1255712" cy="698500"/>
          </a:xfrm>
          <a:prstGeom prst="wedgeRectCallout">
            <a:avLst>
              <a:gd name="adj1" fmla="val -63000"/>
              <a:gd name="adj2" fmla="val -36463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here to go to  Templates</a:t>
            </a:r>
          </a:p>
        </p:txBody>
      </p:sp>
      <p:sp>
        <p:nvSpPr>
          <p:cNvPr id="105479" name="Rectangle 4">
            <a:extLst>
              <a:ext uri="{FF2B5EF4-FFF2-40B4-BE49-F238E27FC236}">
                <a16:creationId xmlns:a16="http://schemas.microsoft.com/office/drawing/2014/main" id="{0F421F5C-9420-453E-AF2C-61D5DABE0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48270"/>
            <a:ext cx="864704" cy="24847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5C5A2B-D88B-A737-05B9-98F2DC516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5218"/>
            <a:ext cx="9144000" cy="46196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D6DE13-D5ED-427A-B18E-205C0D85F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9020" y="74613"/>
            <a:ext cx="6835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Templates Grid View</a:t>
            </a:r>
          </a:p>
        </p:txBody>
      </p:sp>
      <p:sp>
        <p:nvSpPr>
          <p:cNvPr id="107524" name="Slide Number Placeholder 3">
            <a:extLst>
              <a:ext uri="{FF2B5EF4-FFF2-40B4-BE49-F238E27FC236}">
                <a16:creationId xmlns:a16="http://schemas.microsoft.com/office/drawing/2014/main" id="{CAF53AB5-A1F1-45F6-8AC1-45FF849B67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7D50FB-FD7D-4809-A97F-3206EE47458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7526" name="Speech Bubble: Rectangle 4">
            <a:extLst>
              <a:ext uri="{FF2B5EF4-FFF2-40B4-BE49-F238E27FC236}">
                <a16:creationId xmlns:a16="http://schemas.microsoft.com/office/drawing/2014/main" id="{B6C18699-D0DA-49F6-8C75-A87BF8FE3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1010" y="3517419"/>
            <a:ext cx="1692275" cy="1543050"/>
          </a:xfrm>
          <a:prstGeom prst="wedgeRectCallout">
            <a:avLst>
              <a:gd name="adj1" fmla="val 50400"/>
              <a:gd name="adj2" fmla="val -72173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on Folder to view details and locations of Air Force Acquisition Strategy Panel Template in the APM.</a:t>
            </a:r>
          </a:p>
        </p:txBody>
      </p:sp>
      <p:sp>
        <p:nvSpPr>
          <p:cNvPr id="107527" name="Rectangle 4">
            <a:extLst>
              <a:ext uri="{FF2B5EF4-FFF2-40B4-BE49-F238E27FC236}">
                <a16:creationId xmlns:a16="http://schemas.microsoft.com/office/drawing/2014/main" id="{3FB3EE34-43AC-4D10-947B-A25FCD308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3285" y="2958748"/>
            <a:ext cx="1331906" cy="23106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325AE1-9FC7-A757-3076-3E3862C2E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7208"/>
            <a:ext cx="9144000" cy="46148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D6DE13-D5ED-427A-B18E-205C0D85F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7786" y="74613"/>
            <a:ext cx="6835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Templates Details</a:t>
            </a:r>
          </a:p>
        </p:txBody>
      </p:sp>
      <p:sp>
        <p:nvSpPr>
          <p:cNvPr id="109573" name="Slide Number Placeholder 3">
            <a:extLst>
              <a:ext uri="{FF2B5EF4-FFF2-40B4-BE49-F238E27FC236}">
                <a16:creationId xmlns:a16="http://schemas.microsoft.com/office/drawing/2014/main" id="{24CBF957-6B47-4CDE-9B1C-EDC0B30B18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9FD18F-012B-4267-8199-822A75DB913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9574" name="Speech Bubble: Rectangle 4">
            <a:extLst>
              <a:ext uri="{FF2B5EF4-FFF2-40B4-BE49-F238E27FC236}">
                <a16:creationId xmlns:a16="http://schemas.microsoft.com/office/drawing/2014/main" id="{47AB0FF1-8A59-44B7-838D-914CCD7DD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3037172"/>
            <a:ext cx="1692275" cy="984109"/>
          </a:xfrm>
          <a:prstGeom prst="wedgeRectCallout">
            <a:avLst>
              <a:gd name="adj1" fmla="val 20650"/>
              <a:gd name="adj2" fmla="val -126870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here to view the AF Acquisition Strategy Panel Template</a:t>
            </a:r>
          </a:p>
        </p:txBody>
      </p:sp>
      <p:sp>
        <p:nvSpPr>
          <p:cNvPr id="109575" name="Rectangle 4">
            <a:extLst>
              <a:ext uri="{FF2B5EF4-FFF2-40B4-BE49-F238E27FC236}">
                <a16:creationId xmlns:a16="http://schemas.microsoft.com/office/drawing/2014/main" id="{504CE045-C0D3-4DCE-8FD6-3C733FFDD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8487" y="1903015"/>
            <a:ext cx="2954338" cy="3841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9FF829-2C16-CCFD-3284-3C4AAD228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6006"/>
            <a:ext cx="9144000" cy="46172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D6DE13-D5ED-427A-B18E-205C0D85F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979" y="74613"/>
            <a:ext cx="6835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Template Locations</a:t>
            </a:r>
          </a:p>
        </p:txBody>
      </p:sp>
      <p:sp>
        <p:nvSpPr>
          <p:cNvPr id="111620" name="Slide Number Placeholder 3">
            <a:extLst>
              <a:ext uri="{FF2B5EF4-FFF2-40B4-BE49-F238E27FC236}">
                <a16:creationId xmlns:a16="http://schemas.microsoft.com/office/drawing/2014/main" id="{AA1ADC8E-9028-499C-8CDF-FA0D4E0087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7748BC-CC8F-407B-8CFC-EDDBDE76FF6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1622" name="Speech Bubble: Rectangle 4">
            <a:extLst>
              <a:ext uri="{FF2B5EF4-FFF2-40B4-BE49-F238E27FC236}">
                <a16:creationId xmlns:a16="http://schemas.microsoft.com/office/drawing/2014/main" id="{1309A7C4-535A-4F01-B5BE-0B5EC5A6C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3786" y="2656177"/>
            <a:ext cx="1692275" cy="996805"/>
          </a:xfrm>
          <a:prstGeom prst="wedgeRectCallout">
            <a:avLst>
              <a:gd name="adj1" fmla="val -114162"/>
              <a:gd name="adj2" fmla="val 21202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Provides a link to the Inputs/Outputs and the Diagrams they are on</a:t>
            </a:r>
          </a:p>
        </p:txBody>
      </p:sp>
      <p:sp>
        <p:nvSpPr>
          <p:cNvPr id="111623" name="Rectangle 4">
            <a:extLst>
              <a:ext uri="{FF2B5EF4-FFF2-40B4-BE49-F238E27FC236}">
                <a16:creationId xmlns:a16="http://schemas.microsoft.com/office/drawing/2014/main" id="{E7E47936-82B3-40A9-AF79-14A236392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3000" y="1955401"/>
            <a:ext cx="2732087" cy="2959499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A59642-BA7F-FA1A-81BA-03F0D6072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9466"/>
            <a:ext cx="9144000" cy="46460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D6DE13-D5ED-427A-B18E-205C0D85F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979" y="74613"/>
            <a:ext cx="6835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Best Practices</a:t>
            </a:r>
          </a:p>
        </p:txBody>
      </p:sp>
      <p:sp>
        <p:nvSpPr>
          <p:cNvPr id="111620" name="Slide Number Placeholder 3">
            <a:extLst>
              <a:ext uri="{FF2B5EF4-FFF2-40B4-BE49-F238E27FC236}">
                <a16:creationId xmlns:a16="http://schemas.microsoft.com/office/drawing/2014/main" id="{AA1ADC8E-9028-499C-8CDF-FA0D4E0087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7748BC-CC8F-407B-8CFC-EDDBDE76FF6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1622" name="Speech Bubble: Rectangle 4">
            <a:extLst>
              <a:ext uri="{FF2B5EF4-FFF2-40B4-BE49-F238E27FC236}">
                <a16:creationId xmlns:a16="http://schemas.microsoft.com/office/drawing/2014/main" id="{1309A7C4-535A-4F01-B5BE-0B5EC5A6C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841" y="4164280"/>
            <a:ext cx="1692275" cy="542473"/>
          </a:xfrm>
          <a:prstGeom prst="wedgeRectCallout">
            <a:avLst>
              <a:gd name="adj1" fmla="val -86654"/>
              <a:gd name="adj2" fmla="val -95904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here to go to Best Practices</a:t>
            </a:r>
          </a:p>
        </p:txBody>
      </p:sp>
      <p:sp>
        <p:nvSpPr>
          <p:cNvPr id="111623" name="Rectangle 4">
            <a:extLst>
              <a:ext uri="{FF2B5EF4-FFF2-40B4-BE49-F238E27FC236}">
                <a16:creationId xmlns:a16="http://schemas.microsoft.com/office/drawing/2014/main" id="{E7E47936-82B3-40A9-AF79-14A236392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3801979"/>
            <a:ext cx="779646" cy="13475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6353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630ECD-1413-3F8C-4114-F8B137684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1415"/>
            <a:ext cx="9144000" cy="46244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D6DE13-D5ED-427A-B18E-205C0D85F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979" y="74613"/>
            <a:ext cx="6835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Best Practices Grid View</a:t>
            </a:r>
          </a:p>
        </p:txBody>
      </p:sp>
      <p:sp>
        <p:nvSpPr>
          <p:cNvPr id="111620" name="Slide Number Placeholder 3">
            <a:extLst>
              <a:ext uri="{FF2B5EF4-FFF2-40B4-BE49-F238E27FC236}">
                <a16:creationId xmlns:a16="http://schemas.microsoft.com/office/drawing/2014/main" id="{AA1ADC8E-9028-499C-8CDF-FA0D4E0087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7748BC-CC8F-407B-8CFC-EDDBDE76FF6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1622" name="Speech Bubble: Rectangle 4">
            <a:extLst>
              <a:ext uri="{FF2B5EF4-FFF2-40B4-BE49-F238E27FC236}">
                <a16:creationId xmlns:a16="http://schemas.microsoft.com/office/drawing/2014/main" id="{1309A7C4-535A-4F01-B5BE-0B5EC5A6C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9725" y="3962149"/>
            <a:ext cx="1692275" cy="686853"/>
          </a:xfrm>
          <a:prstGeom prst="wedgeRectCallout">
            <a:avLst>
              <a:gd name="adj1" fmla="val 73173"/>
              <a:gd name="adj2" fmla="val -193944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0" dirty="0">
                <a:solidFill>
                  <a:srgbClr val="000000"/>
                </a:solidFill>
              </a:rPr>
              <a:t>Hyperlink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 the Best Practice Document</a:t>
            </a:r>
          </a:p>
        </p:txBody>
      </p:sp>
      <p:sp>
        <p:nvSpPr>
          <p:cNvPr id="111623" name="Rectangle 4">
            <a:extLst>
              <a:ext uri="{FF2B5EF4-FFF2-40B4-BE49-F238E27FC236}">
                <a16:creationId xmlns:a16="http://schemas.microsoft.com/office/drawing/2014/main" id="{E7E47936-82B3-40A9-AF79-14A236392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7878" y="2781702"/>
            <a:ext cx="2136807" cy="20213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4FE3B68-A9E8-7769-6E5E-DC7D6D0ED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4685" y="2284122"/>
            <a:ext cx="2136807" cy="121947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Speech Bubble: Rectangle 4">
            <a:extLst>
              <a:ext uri="{FF2B5EF4-FFF2-40B4-BE49-F238E27FC236}">
                <a16:creationId xmlns:a16="http://schemas.microsoft.com/office/drawing/2014/main" id="{0DE3FAEE-FD94-B3BB-D6CF-6CC5DD24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5724" y="4513196"/>
            <a:ext cx="1692275" cy="915452"/>
          </a:xfrm>
          <a:prstGeom prst="wedgeRectCallout">
            <a:avLst>
              <a:gd name="adj1" fmla="val 73173"/>
              <a:gd name="adj2" fmla="val -193944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rgbClr val="151C77"/>
              </a:buClr>
              <a:buSzPct val="80000"/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0" dirty="0">
                <a:solidFill>
                  <a:srgbClr val="000000"/>
                </a:solidFill>
              </a:rPr>
              <a:t>Associated processes where you can find the Best Practice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572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B55FD0C-6F3E-44F0-97D2-6A8A08373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kern="1200"/>
              <a:t>Adaptive Acquisition Framework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EDDFFC-6E86-413F-AD99-58FB41F033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wrap="square" anchor="t">
            <a:normAutofit/>
          </a:bodyPr>
          <a:lstStyle/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EAC8FBA-B045-4D26-B62F-E3310356DECF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base" latinLnBrk="0" hangingPunct="1"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4" name="Picture 3" descr="A diagram of a diagram&#10;&#10;Description automatically generated">
            <a:extLst>
              <a:ext uri="{FF2B5EF4-FFF2-40B4-BE49-F238E27FC236}">
                <a16:creationId xmlns:a16="http://schemas.microsoft.com/office/drawing/2014/main" id="{52C840D8-2E27-A15B-B0D9-73E33283B6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12" y="1504950"/>
            <a:ext cx="6100901" cy="4743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1385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B2F9355-17BE-4362-8C72-BA5AD192C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979" y="74613"/>
            <a:ext cx="6835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MCA Home Page</a:t>
            </a:r>
          </a:p>
        </p:txBody>
      </p:sp>
      <p:sp>
        <p:nvSpPr>
          <p:cNvPr id="36868" name="Slide Number Placeholder 2">
            <a:extLst>
              <a:ext uri="{FF2B5EF4-FFF2-40B4-BE49-F238E27FC236}">
                <a16:creationId xmlns:a16="http://schemas.microsoft.com/office/drawing/2014/main" id="{56320772-3D62-41EB-AB97-7C632F507E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9F07CF-0B75-4F11-9334-F6991E240B7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869" name="Rectangle 1">
            <a:extLst>
              <a:ext uri="{FF2B5EF4-FFF2-40B4-BE49-F238E27FC236}">
                <a16:creationId xmlns:a16="http://schemas.microsoft.com/office/drawing/2014/main" id="{FFF960A7-6DEF-421D-854A-D32B3FF10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75" y="6208239"/>
            <a:ext cx="650875" cy="173038"/>
          </a:xfrm>
          <a:prstGeom prst="rect">
            <a:avLst/>
          </a:prstGeom>
          <a:solidFill>
            <a:srgbClr val="D2C9DE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870" name="Rectangle 6">
            <a:extLst>
              <a:ext uri="{FF2B5EF4-FFF2-40B4-BE49-F238E27FC236}">
                <a16:creationId xmlns:a16="http://schemas.microsoft.com/office/drawing/2014/main" id="{81AE8557-2F0A-45FB-A49C-C22423001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75" y="6007656"/>
            <a:ext cx="650875" cy="173037"/>
          </a:xfrm>
          <a:prstGeom prst="rect">
            <a:avLst/>
          </a:prstGeom>
          <a:solidFill>
            <a:srgbClr val="B5CB85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871" name="Rectangle 7">
            <a:extLst>
              <a:ext uri="{FF2B5EF4-FFF2-40B4-BE49-F238E27FC236}">
                <a16:creationId xmlns:a16="http://schemas.microsoft.com/office/drawing/2014/main" id="{FEE4C0D6-F0C4-4DD4-8202-CE186F204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75" y="5792316"/>
            <a:ext cx="650875" cy="173038"/>
          </a:xfrm>
          <a:prstGeom prst="rect">
            <a:avLst/>
          </a:prstGeom>
          <a:solidFill>
            <a:srgbClr val="F8B57E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0133D3-4256-4097-870E-6351E442796F}"/>
              </a:ext>
            </a:extLst>
          </p:cNvPr>
          <p:cNvSpPr txBox="1"/>
          <p:nvPr/>
        </p:nvSpPr>
        <p:spPr>
          <a:xfrm>
            <a:off x="2263775" y="5738341"/>
            <a:ext cx="55086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Governing-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processes that guide or direct other processes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D18C63-B98E-45EE-9FD1-ECD171011EE6}"/>
              </a:ext>
            </a:extLst>
          </p:cNvPr>
          <p:cNvSpPr txBox="1"/>
          <p:nvPr/>
        </p:nvSpPr>
        <p:spPr>
          <a:xfrm>
            <a:off x="2249488" y="6193952"/>
            <a:ext cx="55086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Enabling-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processes that support the execution of the core activities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F49AAA-D9BF-48C1-BB90-B7E6B96966EB}"/>
              </a:ext>
            </a:extLst>
          </p:cNvPr>
          <p:cNvSpPr txBox="1"/>
          <p:nvPr/>
        </p:nvSpPr>
        <p:spPr>
          <a:xfrm>
            <a:off x="2263775" y="5987018"/>
            <a:ext cx="56800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Core-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processes that create the required outputs from the organization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876" name="TextBox 1">
            <a:extLst>
              <a:ext uri="{FF2B5EF4-FFF2-40B4-BE49-F238E27FC236}">
                <a16:creationId xmlns:a16="http://schemas.microsoft.com/office/drawing/2014/main" id="{F6C8A905-526B-498A-A04D-89066D333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825" y="5558287"/>
            <a:ext cx="6102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1pPr>
            <a:lvl2pPr marL="742950" indent="-28575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2pPr>
            <a:lvl3pPr marL="11430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4pPr>
            <a:lvl5pPr marL="2057400" indent="-228600"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0066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Process Box Color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F1FD82F-DAC5-5067-0E13-9F0E6BBEFC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1" y="1354580"/>
            <a:ext cx="7228116" cy="426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03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C3E396C-2AB2-7667-FAC8-A94E01DA4D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1" y="2104590"/>
            <a:ext cx="7228116" cy="42644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234303-3661-4A32-818C-F691B8EE9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Legend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04DF0-DE7F-450A-A175-4EA4F412C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220139"/>
            <a:ext cx="8531225" cy="5199555"/>
          </a:xfrm>
        </p:spPr>
        <p:txBody>
          <a:bodyPr/>
          <a:lstStyle/>
          <a:p>
            <a:r>
              <a:rPr lang="en-US" sz="2400" dirty="0"/>
              <a:t>Each diagram has a specific legend providing the meaning of the various colors used on the page.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FC94D-FAB1-4A33-94D5-72B02E30C5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09AAF0D-80B8-4830-BB62-FD1EA0B0AFCB}" type="slidenum">
              <a:rPr lang="en-US" altLang="en-US" smtClean="0"/>
              <a:pPr>
                <a:defRPr/>
              </a:pPr>
              <a:t>9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7F1599-DD0F-B941-509D-B24631D82C9B}"/>
              </a:ext>
            </a:extLst>
          </p:cNvPr>
          <p:cNvSpPr/>
          <p:nvPr/>
        </p:nvSpPr>
        <p:spPr bwMode="auto">
          <a:xfrm>
            <a:off x="1047964" y="4705563"/>
            <a:ext cx="1006867" cy="165319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403079"/>
      </p:ext>
    </p:extLst>
  </p:cSld>
  <p:clrMapOvr>
    <a:masterClrMapping/>
  </p:clrMapOvr>
</p:sld>
</file>

<file path=ppt/theme/theme1.xml><?xml version="1.0" encoding="utf-8"?>
<a:theme xmlns:a="http://schemas.openxmlformats.org/drawingml/2006/main" name="USAF(Unclas)">
  <a:themeElements>
    <a:clrScheme name="USAF(Unclas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USAF(Unclas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SAF(Unclas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AF(Unclas)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AF(Unclas)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AF(Unclas)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AF(Unclas)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AF(Unclas)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AF(Unclas)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53F33B87-3243-4DA6-A695-81142612AC29}" vid="{D99C3838-425A-4CD2-ACCF-4ECB1D19FC9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9A566727D1104FB071E1D79EFC92BB" ma:contentTypeVersion="0" ma:contentTypeDescription="Create a new document." ma:contentTypeScope="" ma:versionID="43c83791a9ed67f847e208ea2b5d681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LongProperties xmlns="http://schemas.microsoft.com/office/2006/metadata/longPropertie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E0655AC-6F93-43AD-AECD-B065505B86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2B76427-5C8E-433F-BDD4-18B3134AE9E8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25CAF97F-FF64-4D27-993B-807F8FDA3DB7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CB735D54-B6C0-472A-9FF7-E9037BE8AB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12559</TotalTime>
  <Words>1815</Words>
  <Application>Microsoft Office PowerPoint</Application>
  <PresentationFormat>On-screen Show (4:3)</PresentationFormat>
  <Paragraphs>362</Paragraphs>
  <Slides>66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1" baseType="lpstr">
      <vt:lpstr>Arial</vt:lpstr>
      <vt:lpstr>Century Schoolbook</vt:lpstr>
      <vt:lpstr>Times New Roman</vt:lpstr>
      <vt:lpstr>Wingdings</vt:lpstr>
      <vt:lpstr>USAF(Unclas)</vt:lpstr>
      <vt:lpstr>PowerPoint Presentation</vt:lpstr>
      <vt:lpstr>Learning Objectives</vt:lpstr>
      <vt:lpstr>APM Purpose</vt:lpstr>
      <vt:lpstr>APM Content</vt:lpstr>
      <vt:lpstr>APM Citations</vt:lpstr>
      <vt:lpstr>PowerPoint Presentation</vt:lpstr>
      <vt:lpstr>Adaptive Acquisition Framework</vt:lpstr>
      <vt:lpstr>PowerPoint Presentation</vt:lpstr>
      <vt:lpstr>Legend</vt:lpstr>
      <vt:lpstr>Page Specific Question Function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DevSecOps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Content Navigation Defined</vt:lpstr>
      <vt:lpstr>PowerPoint Presentation</vt:lpstr>
      <vt:lpstr>PowerPoint Presentation</vt:lpstr>
      <vt:lpstr>Diagrams Grid View</vt:lpstr>
      <vt:lpstr>Diagrams List View</vt:lpstr>
      <vt:lpstr>PowerPoint Presentation</vt:lpstr>
      <vt:lpstr>Processes Grid View</vt:lpstr>
      <vt:lpstr>Processes List View</vt:lpstr>
      <vt:lpstr>Processes Grid/List View  Details</vt:lpstr>
      <vt:lpstr>Processes Grid/List View Location</vt:lpstr>
      <vt:lpstr>Search and Export</vt:lpstr>
      <vt:lpstr>Focused Search </vt:lpstr>
      <vt:lpstr>Export</vt:lpstr>
      <vt:lpstr>Breadcrumb</vt:lpstr>
      <vt:lpstr>Links to Access the APM</vt:lpstr>
      <vt:lpstr>Who Do I Talk To?</vt:lpstr>
      <vt:lpstr>Backup</vt:lpstr>
      <vt:lpstr>Page Navigation Details</vt:lpstr>
      <vt:lpstr>Processes</vt:lpstr>
      <vt:lpstr>Input / Output Hyperlinks</vt:lpstr>
      <vt:lpstr>PowerPoint Presentation</vt:lpstr>
      <vt:lpstr>Inputs/Outputs Grid View</vt:lpstr>
      <vt:lpstr>Inputs/Outputs Details</vt:lpstr>
      <vt:lpstr>Inputs/Outputs Diagrams</vt:lpstr>
      <vt:lpstr>Inputs/Outputs List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 Document Details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Farley, Allen</dc:creator>
  <cp:lastModifiedBy>John Dotson</cp:lastModifiedBy>
  <cp:revision>111</cp:revision>
  <dcterms:created xsi:type="dcterms:W3CDTF">2020-07-20T15:45:52Z</dcterms:created>
  <dcterms:modified xsi:type="dcterms:W3CDTF">2024-05-01T14:26:09Z</dcterms:modified>
</cp:coreProperties>
</file>