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73" r:id="rId6"/>
  </p:sldMasterIdLst>
  <p:notesMasterIdLst>
    <p:notesMasterId r:id="rId38"/>
  </p:notesMasterIdLst>
  <p:sldIdLst>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2" r:id="rId26"/>
    <p:sldId id="293" r:id="rId27"/>
    <p:sldId id="283" r:id="rId28"/>
    <p:sldId id="294" r:id="rId29"/>
    <p:sldId id="284" r:id="rId30"/>
    <p:sldId id="285" r:id="rId31"/>
    <p:sldId id="286" r:id="rId32"/>
    <p:sldId id="287" r:id="rId33"/>
    <p:sldId id="288" r:id="rId34"/>
    <p:sldId id="289" r:id="rId35"/>
    <p:sldId id="290" r:id="rId36"/>
    <p:sldId id="291"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D4B8DF9-1EF3-4B95-B2DD-316B4910BE31}" type="datetimeFigureOut">
              <a:rPr lang="en-US" smtClean="0"/>
              <a:t>2/25/2019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6BB1EED-2213-4523-998B-6028D2D12DE8}" type="slidenum">
              <a:rPr lang="en-US" smtClean="0"/>
              <a:t>‹#›</a:t>
            </a:fld>
            <a:endParaRPr lang="en-US"/>
          </a:p>
        </p:txBody>
      </p:sp>
    </p:spTree>
    <p:extLst>
      <p:ext uri="{BB962C8B-B14F-4D97-AF65-F5344CB8AC3E}">
        <p14:creationId xmlns:p14="http://schemas.microsoft.com/office/powerpoint/2010/main" val="289558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mailto:mary.m.mertz.civ@mail.mil" TargetMode="External"/><Relationship Id="rId3" Type="http://schemas.openxmlformats.org/officeDocument/2006/relationships/hyperlink" Target="https://ebiz.acq.osd.mil/DABCalendar/" TargetMode="External"/><Relationship Id="rId7" Type="http://schemas.openxmlformats.org/officeDocument/2006/relationships/hyperlink" Target="mailto:russell.a.vogel.civ@mail.mi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mailto:matthias.r.maier.ctr@mail.mil" TargetMode="External"/><Relationship Id="rId5" Type="http://schemas.openxmlformats.org/officeDocument/2006/relationships/hyperlink" Target="mailto:joseph.b.mitzen.mil@mail.mil" TargetMode="External"/><Relationship Id="rId4" Type="http://schemas.openxmlformats.org/officeDocument/2006/relationships/hyperlink" Target="mailto:allen.m.johnson44.ctr@mail.mi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1A2A89C8-7D12-4B27-AFD3-E8F218D86E81}" type="slidenum">
              <a:rPr lang="en-US" altLang="en-US" sz="1200">
                <a:solidFill>
                  <a:srgbClr val="000000"/>
                </a:solidFill>
              </a:rPr>
              <a:pPr algn="r"/>
              <a:t>1</a:t>
            </a:fld>
            <a:endParaRPr lang="en-US" altLang="en-US" sz="120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Tree>
    <p:extLst>
      <p:ext uri="{BB962C8B-B14F-4D97-AF65-F5344CB8AC3E}">
        <p14:creationId xmlns:p14="http://schemas.microsoft.com/office/powerpoint/2010/main" val="125705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EE67A4F3-AA0C-4C86-AF10-3DD372D49619}" type="slidenum">
              <a:rPr lang="en-US" altLang="en-US" sz="1200">
                <a:solidFill>
                  <a:srgbClr val="000000"/>
                </a:solidFill>
              </a:rPr>
              <a:pPr algn="r"/>
              <a:t>10</a:t>
            </a:fld>
            <a:endParaRPr lang="en-US" altLang="en-US" sz="1200">
              <a:solidFill>
                <a:srgbClr val="000000"/>
              </a:solidFill>
            </a:endParaRPr>
          </a:p>
        </p:txBody>
      </p:sp>
    </p:spTree>
    <p:extLst>
      <p:ext uri="{BB962C8B-B14F-4D97-AF65-F5344CB8AC3E}">
        <p14:creationId xmlns:p14="http://schemas.microsoft.com/office/powerpoint/2010/main" val="37591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approach to present the information as outlined in the AoA section of the DAG 3.3</a:t>
            </a:r>
          </a:p>
          <a:p>
            <a:endParaRPr lang="en-US" altLang="en-US" smtClean="0"/>
          </a:p>
          <a:p>
            <a:r>
              <a:rPr lang="en-US" altLang="en-US" smtClean="0"/>
              <a:t>DAG 3.3.1 AoA Plan and Final Results   https://acc.dau.mil/CommunityBrowser.aspx?id=488336</a:t>
            </a:r>
          </a:p>
          <a:p>
            <a:r>
              <a:rPr lang="en-US" altLang="en-US" smtClean="0"/>
              <a:t>Office of Aerospace Studies (OAS) AoA Website http://www.oas.kirtland.af.mil/ </a:t>
            </a:r>
          </a:p>
          <a:p>
            <a:r>
              <a:rPr lang="en-US" altLang="en-US" smtClean="0"/>
              <a:t>Office of Aerospace Studies (OAS) AoA Handbook Jul 2008   http://www.prim.osd.mil/Documents/AoA_Handbook.pdf</a:t>
            </a:r>
          </a:p>
          <a:p>
            <a:endParaRPr lang="en-US" altLang="en-US" smtClean="0">
              <a:solidFill>
                <a:srgbClr val="FF0000"/>
              </a:solidFill>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C6220F75-02D4-4BE9-B67B-CE2005EA3584}" type="slidenum">
              <a:rPr lang="en-US" altLang="en-US" sz="1200">
                <a:solidFill>
                  <a:srgbClr val="000000"/>
                </a:solidFill>
              </a:rPr>
              <a:pPr algn="r"/>
              <a:t>11</a:t>
            </a:fld>
            <a:endParaRPr lang="en-US" altLang="en-US" sz="1200">
              <a:solidFill>
                <a:srgbClr val="000000"/>
              </a:solidFill>
            </a:endParaRPr>
          </a:p>
        </p:txBody>
      </p:sp>
    </p:spTree>
    <p:extLst>
      <p:ext uri="{BB962C8B-B14F-4D97-AF65-F5344CB8AC3E}">
        <p14:creationId xmlns:p14="http://schemas.microsoft.com/office/powerpoint/2010/main" val="385701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DODI 5000.02 p. 15: The AoA shall focus on identification and analysis of alternatives, measures of effectiveness, cost, schedule, concepts of operations, and overall risk. The AoA shall assess the critical technology elements (CTEs) associated with each proposed materiel solution, including technology maturity, integration risk, manufacturing feasibility, and, where necessary, technology maturation and demonstration needs. To achieve the best possible system solution, emphasis shall be placed on innovation and competition. Existing COTS functionality and solutions drawn from a diversified range of large and small businesses shall be considered.</a:t>
            </a:r>
          </a:p>
          <a:p>
            <a:endParaRPr lang="en-US" altLang="en-US" smtClean="0"/>
          </a:p>
          <a:p>
            <a:r>
              <a:rPr lang="en-US" altLang="en-US" smtClean="0"/>
              <a:t>DAG 3.3 AoA  https://akss.dau.mil/dag/Guidebook/IG_c3.3.asp</a:t>
            </a:r>
          </a:p>
          <a:p>
            <a:r>
              <a:rPr lang="en-US" altLang="en-US" smtClean="0"/>
              <a:t>Office of Aerospace Studies (OAS) AoA Website http://www.oas.kirtland.af.mil/aoa.html </a:t>
            </a:r>
          </a:p>
          <a:p>
            <a:r>
              <a:rPr lang="en-US" altLang="en-US" smtClean="0"/>
              <a:t>Office of Aerospace Studies (OAS) AoA Handbook Jul 2008 http://www.oas.kirtland.af.mil/AoAHandbook/AoA%20Handbook%20Final.pdf </a:t>
            </a:r>
          </a:p>
          <a:p>
            <a:endParaRPr lang="en-US" altLang="en-US" smtClean="0"/>
          </a:p>
          <a:p>
            <a:r>
              <a:rPr lang="en-US" altLang="en-US" smtClean="0"/>
              <a:t>Additional information on early systems engineering and a CCTD guide can be obtained at the SAF/AQR webpage:  https://www.my.af.mil/gcss-af/USAF/ep/globalTab.do?channelPageId=s6925EC1343D70FB5E044080020E329A9</a:t>
            </a:r>
          </a:p>
          <a:p>
            <a:endParaRPr lang="en-US" altLang="en-US" smtClean="0"/>
          </a:p>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17906475-9C54-4859-8690-63F3C769C1F3}" type="slidenum">
              <a:rPr lang="en-US" altLang="en-US" sz="1200">
                <a:solidFill>
                  <a:srgbClr val="000000"/>
                </a:solidFill>
              </a:rPr>
              <a:pPr algn="r"/>
              <a:t>12</a:t>
            </a:fld>
            <a:endParaRPr lang="en-US" altLang="en-US" sz="1200">
              <a:solidFill>
                <a:srgbClr val="000000"/>
              </a:solidFill>
            </a:endParaRPr>
          </a:p>
        </p:txBody>
      </p:sp>
    </p:spTree>
    <p:extLst>
      <p:ext uri="{BB962C8B-B14F-4D97-AF65-F5344CB8AC3E}">
        <p14:creationId xmlns:p14="http://schemas.microsoft.com/office/powerpoint/2010/main" val="82717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A6A49D64-A844-48E6-BA6D-D246BDD3BEF4}" type="slidenum">
              <a:rPr lang="en-US" altLang="en-US" sz="1200">
                <a:solidFill>
                  <a:srgbClr val="000000"/>
                </a:solidFill>
              </a:rPr>
              <a:pPr algn="r"/>
              <a:t>13</a:t>
            </a:fld>
            <a:endParaRPr lang="en-US" altLang="en-US" sz="1200">
              <a:solidFill>
                <a:srgbClr val="000000"/>
              </a:solidFill>
            </a:endParaRPr>
          </a:p>
        </p:txBody>
      </p:sp>
    </p:spTree>
    <p:extLst>
      <p:ext uri="{BB962C8B-B14F-4D97-AF65-F5344CB8AC3E}">
        <p14:creationId xmlns:p14="http://schemas.microsoft.com/office/powerpoint/2010/main" val="232641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3BE9EB7D-EE31-473F-B02C-AE9BA4AA16B3}" type="slidenum">
              <a:rPr lang="en-US" altLang="en-US" sz="1200">
                <a:solidFill>
                  <a:srgbClr val="000000"/>
                </a:solidFill>
              </a:rPr>
              <a:pPr algn="r"/>
              <a:t>14</a:t>
            </a:fld>
            <a:endParaRPr lang="en-US" altLang="en-US" sz="1200">
              <a:solidFill>
                <a:srgbClr val="000000"/>
              </a:solidFill>
            </a:endParaRPr>
          </a:p>
        </p:txBody>
      </p:sp>
    </p:spTree>
    <p:extLst>
      <p:ext uri="{BB962C8B-B14F-4D97-AF65-F5344CB8AC3E}">
        <p14:creationId xmlns:p14="http://schemas.microsoft.com/office/powerpoint/2010/main" val="56298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0981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otes Placeholde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920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PM and team should develop the programs Framing Assumption and track the validity of the FAs by assessing relevant program metrics.  </a:t>
            </a:r>
          </a:p>
          <a:p>
            <a:r>
              <a:rPr lang="en-US" altLang="en-US" smtClean="0"/>
              <a:t>**Show implications, expectations and metrics for each key framing assumption.  Thee should only be a few FAs (3-5); each should have these properties, cause major consequences, have no simple work-around, be uncertain at this point, be program specific (not generic, like funding stability or good contractor performance ) and be a fundamental assumption that affect management decisions.  </a:t>
            </a:r>
          </a:p>
          <a:p>
            <a:r>
              <a:rPr lang="en-US" altLang="en-US" smtClean="0"/>
              <a:t>***Describe the visible expectations that flow from each implication of the FA.  </a:t>
            </a:r>
          </a:p>
          <a:p>
            <a:r>
              <a:rPr lang="en-US" altLang="en-US" smtClean="0"/>
              <a:t>****Specify metrics that can show whether these expectations are seen</a:t>
            </a:r>
          </a:p>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97B3B5C6-A20C-4FA3-8B16-54B030455522}" type="slidenum">
              <a:rPr lang="en-US" altLang="en-US" sz="1200">
                <a:solidFill>
                  <a:srgbClr val="000000"/>
                </a:solidFill>
              </a:rPr>
              <a:pPr algn="r"/>
              <a:t>17</a:t>
            </a:fld>
            <a:endParaRPr lang="en-US" altLang="en-US" sz="1200">
              <a:solidFill>
                <a:srgbClr val="000000"/>
              </a:solidFill>
            </a:endParaRPr>
          </a:p>
        </p:txBody>
      </p:sp>
    </p:spTree>
    <p:extLst>
      <p:ext uri="{BB962C8B-B14F-4D97-AF65-F5344CB8AC3E}">
        <p14:creationId xmlns:p14="http://schemas.microsoft.com/office/powerpoint/2010/main" val="3719332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8C36B71-47D8-4A0A-B669-26EC426C0BFF}" type="slidenum">
              <a:rPr lang="en-US" altLang="en-US" sz="1200">
                <a:solidFill>
                  <a:srgbClr val="000000"/>
                </a:solidFill>
              </a:rPr>
              <a:pPr algn="r"/>
              <a:t>18</a:t>
            </a:fld>
            <a:endParaRPr lang="en-US" altLang="en-US" sz="1200">
              <a:solidFill>
                <a:srgbClr val="000000"/>
              </a:solidFill>
            </a:endParaRPr>
          </a:p>
        </p:txBody>
      </p:sp>
      <p:sp>
        <p:nvSpPr>
          <p:cNvPr id="51203" name="Rectangle 2"/>
          <p:cNvSpPr>
            <a:spLocks noGrp="1" noRot="1" noChangeAspect="1" noChangeArrowheads="1" noTextEdit="1"/>
          </p:cNvSpPr>
          <p:nvPr>
            <p:ph type="sldImg"/>
          </p:nvPr>
        </p:nvSpPr>
        <p:spPr>
          <a:xfrm>
            <a:off x="414338" y="696913"/>
            <a:ext cx="6192837" cy="3484562"/>
          </a:xfrm>
          <a:ln/>
        </p:spPr>
      </p:sp>
      <p:sp>
        <p:nvSpPr>
          <p:cNvPr id="51204" name="Rectangle 3"/>
          <p:cNvSpPr>
            <a:spLocks noGrp="1" noChangeArrowheads="1"/>
          </p:cNvSpPr>
          <p:nvPr>
            <p:ph type="body" idx="1"/>
          </p:nvPr>
        </p:nvSpPr>
        <p:spPr>
          <a:xfrm>
            <a:off x="935038" y="4413250"/>
            <a:ext cx="5140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Use existing program org charts so long as they show from MDA through PM and major IPTs within the program office.  </a:t>
            </a:r>
          </a:p>
          <a:p>
            <a:pPr eaLnBrk="1" hangingPunct="1"/>
            <a:r>
              <a:rPr lang="en-US" altLang="en-US" smtClean="0"/>
              <a:t>In no case shall there be more than two levels of review between the Program Manager and the Milestone Decision Authority in accordance with DODD 5000.01, DODI 5000.02, and AFPD 63/20-1. </a:t>
            </a:r>
            <a:r>
              <a:rPr lang="en-US" altLang="en-US" smtClean="0">
                <a:solidFill>
                  <a:srgbClr val="FF0000"/>
                </a:solidFill>
              </a:rPr>
              <a:t>  </a:t>
            </a:r>
          </a:p>
          <a:p>
            <a:pPr eaLnBrk="1" hangingPunct="1"/>
            <a:r>
              <a:rPr lang="en-US" altLang="en-US" smtClean="0"/>
              <a:t>Include in your chart the Program Control Office, if you have one.</a:t>
            </a:r>
          </a:p>
        </p:txBody>
      </p:sp>
    </p:spTree>
    <p:extLst>
      <p:ext uri="{BB962C8B-B14F-4D97-AF65-F5344CB8AC3E}">
        <p14:creationId xmlns:p14="http://schemas.microsoft.com/office/powerpoint/2010/main" val="26580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887617B9-2D50-4009-96B4-C5DB55163991}" type="slidenum">
              <a:rPr lang="en-US" altLang="en-US" sz="1200">
                <a:solidFill>
                  <a:srgbClr val="000000"/>
                </a:solidFill>
              </a:rPr>
              <a:pPr algn="r"/>
              <a:t>19</a:t>
            </a:fld>
            <a:endParaRPr lang="en-US" altLang="en-US" sz="1200">
              <a:solidFill>
                <a:srgbClr val="000000"/>
              </a:solidFill>
            </a:endParaRPr>
          </a:p>
        </p:txBody>
      </p:sp>
    </p:spTree>
    <p:extLst>
      <p:ext uri="{BB962C8B-B14F-4D97-AF65-F5344CB8AC3E}">
        <p14:creationId xmlns:p14="http://schemas.microsoft.com/office/powerpoint/2010/main" val="217956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smtClean="0"/>
              <a:t>While it is not mandatory, nor possible, in one hour to address all the subjects, it is prudent to be prepared to brief or address all topics.  </a:t>
            </a:r>
            <a:r>
              <a:rPr lang="en-US" altLang="en-US" smtClean="0"/>
              <a:t>  The current AQ likes to focus on discussion of issues versus just briefing charts.  </a:t>
            </a:r>
          </a:p>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DEBA975D-A6E4-40A5-81A0-B729D7D4C809}" type="slidenum">
              <a:rPr lang="en-US" altLang="en-US" sz="1200">
                <a:solidFill>
                  <a:srgbClr val="000000"/>
                </a:solidFill>
              </a:rPr>
              <a:pPr algn="r"/>
              <a:t>2</a:t>
            </a:fld>
            <a:endParaRPr lang="en-US" altLang="en-US" sz="1200">
              <a:solidFill>
                <a:srgbClr val="000000"/>
              </a:solidFill>
            </a:endParaRPr>
          </a:p>
        </p:txBody>
      </p:sp>
    </p:spTree>
    <p:extLst>
      <p:ext uri="{BB962C8B-B14F-4D97-AF65-F5344CB8AC3E}">
        <p14:creationId xmlns:p14="http://schemas.microsoft.com/office/powerpoint/2010/main" val="185702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a:noFill/>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2297EB5A-F49F-4129-8386-FE84CF21E7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024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spcBef>
                <a:spcPct val="0"/>
              </a:spcBef>
            </a:pPr>
            <a:r>
              <a:rPr lang="en-US" sz="1000" b="1" u="sng" dirty="0" smtClean="0"/>
              <a:t>Affordability Template MS C (Single Quad Chart)</a:t>
            </a:r>
            <a:endParaRPr lang="en-US" sz="1000" b="1" dirty="0" smtClean="0"/>
          </a:p>
          <a:p>
            <a:pPr eaLnBrk="1" hangingPunct="1">
              <a:spcBef>
                <a:spcPct val="0"/>
              </a:spcBef>
            </a:pPr>
            <a:r>
              <a:rPr lang="en-US" sz="1000" b="1" dirty="0" smtClean="0"/>
              <a:t>Purpose</a:t>
            </a:r>
            <a:r>
              <a:rPr lang="en-US" sz="1000" dirty="0" smtClean="0"/>
              <a:t>: Provide the Affordability Requirements and amplify information on RDT&amp;E and Procurement learned during design trades. </a:t>
            </a:r>
            <a:endParaRPr lang="en-US" sz="1000" b="1" dirty="0" smtClean="0"/>
          </a:p>
          <a:p>
            <a:pPr eaLnBrk="1" hangingPunct="1">
              <a:spcBef>
                <a:spcPct val="0"/>
              </a:spcBef>
            </a:pPr>
            <a:r>
              <a:rPr lang="en-US" sz="1000" b="1" dirty="0" smtClean="0"/>
              <a:t>Top left quadrant: </a:t>
            </a:r>
            <a:r>
              <a:rPr lang="en-US" sz="1000" dirty="0" smtClean="0"/>
              <a:t>Display proposed Affordability Requirements for MDA approval. In most cases these will be the same areas used as Affordability Targets from MS A, updated to reflect the results of affordability decisions made since that time. These will be precise expressions of cost and schedule to be controlled and should have been weighed objectively for both front-end unit cost and long-term ownership cost, and be based on engineering analysis.  The PM should be prepared to explain why any elements from MS A/B were not selected for MS C, or any new elements added for MS C.</a:t>
            </a:r>
            <a:endParaRPr lang="en-US" sz="1000" b="1" dirty="0" smtClean="0"/>
          </a:p>
          <a:p>
            <a:pPr eaLnBrk="1" hangingPunct="1">
              <a:spcBef>
                <a:spcPct val="0"/>
              </a:spcBef>
            </a:pPr>
            <a:r>
              <a:rPr lang="en-US" sz="1000" b="1" dirty="0" smtClean="0"/>
              <a:t>Top right quadrant:</a:t>
            </a:r>
            <a:r>
              <a:rPr lang="en-US" sz="1000" dirty="0" smtClean="0"/>
              <a:t> Provide results of the </a:t>
            </a:r>
            <a:r>
              <a:rPr lang="en-US" sz="1000" u="sng" dirty="0" smtClean="0"/>
              <a:t>most significant</a:t>
            </a:r>
            <a:r>
              <a:rPr lang="en-US" sz="1000" dirty="0" smtClean="0"/>
              <a:t> trade studies addressing Affordability Drivers.  First row should be the baseline estimate of each cost element from MS A, subsequent rows should show “delta” effects of each trade study on the cost elements.  The bottom row should show a current estimate, which should include but not be limited to, the info in the table.  (Because not all trades can be shown in the table, the columns may not add correctly.  However, if the chart shows the most significant results they should not be excessively out of line.)  The current estimate should be consistent with budget information shown elsewhere in the briefing deck.</a:t>
            </a:r>
          </a:p>
          <a:p>
            <a:pPr eaLnBrk="1" hangingPunct="1">
              <a:spcBef>
                <a:spcPct val="0"/>
              </a:spcBef>
            </a:pPr>
            <a:r>
              <a:rPr lang="en-US" sz="1000" b="1" dirty="0" smtClean="0"/>
              <a:t>Bottom:</a:t>
            </a:r>
          </a:p>
          <a:p>
            <a:pPr eaLnBrk="1" hangingPunct="1">
              <a:spcBef>
                <a:spcPct val="0"/>
              </a:spcBef>
            </a:pPr>
            <a:r>
              <a:rPr lang="en-US" sz="1000" dirty="0" smtClean="0"/>
              <a:t>Discussion points.</a:t>
            </a:r>
          </a:p>
          <a:p>
            <a:pPr eaLnBrk="1" hangingPunct="1">
              <a:spcBef>
                <a:spcPct val="0"/>
              </a:spcBef>
            </a:pPr>
            <a:endParaRPr lang="en-US" sz="1000" b="1" dirty="0" smtClean="0"/>
          </a:p>
        </p:txBody>
      </p:sp>
    </p:spTree>
    <p:extLst>
      <p:ext uri="{BB962C8B-B14F-4D97-AF65-F5344CB8AC3E}">
        <p14:creationId xmlns:p14="http://schemas.microsoft.com/office/powerpoint/2010/main" val="3136566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68CFC20-27E9-4B22-8399-D0F77844FE45}" type="slidenum">
              <a:rPr lang="en-US" altLang="en-US" sz="1200">
                <a:solidFill>
                  <a:srgbClr val="000000"/>
                </a:solidFill>
              </a:rPr>
              <a:pPr algn="r"/>
              <a:t>22</a:t>
            </a:fld>
            <a:endParaRPr lang="en-US" altLang="en-US" sz="1200">
              <a:solidFill>
                <a:srgbClr val="000000"/>
              </a:solidFill>
            </a:endParaRPr>
          </a:p>
        </p:txBody>
      </p:sp>
    </p:spTree>
    <p:extLst>
      <p:ext uri="{BB962C8B-B14F-4D97-AF65-F5344CB8AC3E}">
        <p14:creationId xmlns:p14="http://schemas.microsoft.com/office/powerpoint/2010/main" val="890428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68CFC20-27E9-4B22-8399-D0F77844FE45}" type="slidenum">
              <a:rPr lang="en-US" altLang="en-US" sz="1200">
                <a:solidFill>
                  <a:srgbClr val="000000"/>
                </a:solidFill>
              </a:rPr>
              <a:pPr algn="r"/>
              <a:t>23</a:t>
            </a:fld>
            <a:endParaRPr lang="en-US" altLang="en-US" sz="1200">
              <a:solidFill>
                <a:srgbClr val="000000"/>
              </a:solidFill>
            </a:endParaRPr>
          </a:p>
        </p:txBody>
      </p:sp>
    </p:spTree>
    <p:extLst>
      <p:ext uri="{BB962C8B-B14F-4D97-AF65-F5344CB8AC3E}">
        <p14:creationId xmlns:p14="http://schemas.microsoft.com/office/powerpoint/2010/main" val="16758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EB5E1158-668E-4C7A-ABFB-4A407D722323}" type="slidenum">
              <a:rPr lang="en-US" altLang="en-US" sz="1200">
                <a:solidFill>
                  <a:srgbClr val="000000"/>
                </a:solidFill>
              </a:rPr>
              <a:pPr algn="r"/>
              <a:t>24</a:t>
            </a:fld>
            <a:endParaRPr lang="en-US" altLang="en-US" sz="1200">
              <a:solidFill>
                <a:srgbClr val="000000"/>
              </a:solidFill>
            </a:endParaRPr>
          </a:p>
        </p:txBody>
      </p:sp>
    </p:spTree>
    <p:extLst>
      <p:ext uri="{BB962C8B-B14F-4D97-AF65-F5344CB8AC3E}">
        <p14:creationId xmlns:p14="http://schemas.microsoft.com/office/powerpoint/2010/main" val="904617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B8D72949-993B-460B-9033-40515E29A946}" type="slidenum">
              <a:rPr lang="en-US" altLang="en-US" sz="1200">
                <a:solidFill>
                  <a:srgbClr val="000000"/>
                </a:solidFill>
              </a:rPr>
              <a:pPr algn="r"/>
              <a:t>25</a:t>
            </a:fld>
            <a:endParaRPr lang="en-US" altLang="en-US" sz="1200">
              <a:solidFill>
                <a:srgbClr val="000000"/>
              </a:solidFill>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xfrm>
            <a:off x="960438" y="4926013"/>
            <a:ext cx="5141912"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3" tIns="45924" rIns="91853" bIns="45924"/>
          <a:lstStyle/>
          <a:p>
            <a:pPr defTabSz="933450"/>
            <a:r>
              <a:rPr lang="en-US" altLang="en-US" smtClean="0"/>
              <a:t>Tailor for appropriate decision level.  If continuing to OSD, request to proceed to OIPT/DAB versus approval to press forward with program execution.</a:t>
            </a:r>
          </a:p>
          <a:p>
            <a:pPr defTabSz="933450"/>
            <a:endParaRPr lang="en-US" altLang="en-US" smtClean="0"/>
          </a:p>
          <a:p>
            <a:pPr defTabSz="933450"/>
            <a:r>
              <a:rPr lang="en-US" altLang="en-US" smtClean="0"/>
              <a:t>Per 23 Apr OSD memo:  DAB Planning Meeting 40 days ahead of MDD, OIPT 20 days, DAB Readiness Meeting 10 days – MDD submittals at 45 days to support DPM</a:t>
            </a:r>
          </a:p>
          <a:p>
            <a:pPr defTabSz="933450"/>
            <a:endParaRPr lang="en-US" altLang="en-US" smtClean="0"/>
          </a:p>
        </p:txBody>
      </p:sp>
      <p:sp>
        <p:nvSpPr>
          <p:cNvPr id="67589" name="Slide Number Placeholder 3"/>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3" tIns="45924" rIns="91853" bIns="45924" anchor="b"/>
          <a:lstStyle>
            <a:lvl1pPr algn="ctr" defTabSz="904875">
              <a:defRPr sz="1400">
                <a:solidFill>
                  <a:schemeClr val="tx1"/>
                </a:solidFill>
                <a:latin typeface="Arial" panose="020B0604020202020204" pitchFamily="34" charset="0"/>
              </a:defRPr>
            </a:lvl1pPr>
            <a:lvl2pPr marL="742950" indent="-285750" algn="ctr" defTabSz="904875">
              <a:defRPr sz="1400">
                <a:solidFill>
                  <a:schemeClr val="tx1"/>
                </a:solidFill>
                <a:latin typeface="Arial" panose="020B0604020202020204" pitchFamily="34" charset="0"/>
              </a:defRPr>
            </a:lvl2pPr>
            <a:lvl3pPr marL="1143000" indent="-228600" algn="ctr" defTabSz="904875">
              <a:defRPr sz="1400">
                <a:solidFill>
                  <a:schemeClr val="tx1"/>
                </a:solidFill>
                <a:latin typeface="Arial" panose="020B0604020202020204" pitchFamily="34" charset="0"/>
              </a:defRPr>
            </a:lvl3pPr>
            <a:lvl4pPr marL="1600200" indent="-228600" algn="ctr" defTabSz="904875">
              <a:defRPr sz="1400">
                <a:solidFill>
                  <a:schemeClr val="tx1"/>
                </a:solidFill>
                <a:latin typeface="Arial" panose="020B0604020202020204" pitchFamily="34" charset="0"/>
              </a:defRPr>
            </a:lvl4pPr>
            <a:lvl5pPr marL="2057400" indent="-228600" algn="ctr" defTabSz="904875">
              <a:defRPr sz="1400">
                <a:solidFill>
                  <a:schemeClr val="tx1"/>
                </a:solidFill>
                <a:latin typeface="Arial" panose="020B0604020202020204" pitchFamily="34" charset="0"/>
              </a:defRPr>
            </a:lvl5pPr>
            <a:lvl6pPr marL="2514600" indent="-228600" algn="ctr" defTabSz="9048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048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048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04875" eaLnBrk="0" fontAlgn="base" hangingPunct="0">
              <a:spcBef>
                <a:spcPct val="0"/>
              </a:spcBef>
              <a:spcAft>
                <a:spcPct val="0"/>
              </a:spcAft>
              <a:defRPr sz="1400">
                <a:solidFill>
                  <a:schemeClr val="tx1"/>
                </a:solidFill>
                <a:latin typeface="Arial" panose="020B0604020202020204" pitchFamily="34" charset="0"/>
              </a:defRPr>
            </a:lvl9pPr>
          </a:lstStyle>
          <a:p>
            <a:pPr algn="r" eaLnBrk="0" fontAlgn="base" hangingPunct="0">
              <a:spcBef>
                <a:spcPct val="0"/>
              </a:spcBef>
              <a:spcAft>
                <a:spcPct val="0"/>
              </a:spcAft>
            </a:pPr>
            <a:fld id="{E0169608-5C0C-430C-922C-FCB4097E0DFF}" type="slidenum">
              <a:rPr lang="en-US" altLang="en-US" sz="1200" smtClean="0">
                <a:solidFill>
                  <a:srgbClr val="000000"/>
                </a:solidFill>
              </a:rPr>
              <a:pPr algn="r" eaLnBrk="0" fontAlgn="base" hangingPunct="0">
                <a:spcBef>
                  <a:spcPct val="0"/>
                </a:spcBef>
                <a:spcAft>
                  <a:spcPct val="0"/>
                </a:spcAft>
              </a:pPr>
              <a:t>25</a:t>
            </a:fld>
            <a:endParaRPr lang="en-US" altLang="en-US" sz="1200" smtClean="0">
              <a:solidFill>
                <a:srgbClr val="000000"/>
              </a:solidFill>
            </a:endParaRPr>
          </a:p>
        </p:txBody>
      </p:sp>
    </p:spTree>
    <p:extLst>
      <p:ext uri="{BB962C8B-B14F-4D97-AF65-F5344CB8AC3E}">
        <p14:creationId xmlns:p14="http://schemas.microsoft.com/office/powerpoint/2010/main" val="287773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35A8E4EC-D499-476E-871F-8E30DBD46892}" type="slidenum">
              <a:rPr lang="en-US" altLang="en-US" sz="1200">
                <a:solidFill>
                  <a:srgbClr val="000000"/>
                </a:solidFill>
              </a:rPr>
              <a:pPr algn="r"/>
              <a:t>26</a:t>
            </a:fld>
            <a:endParaRPr lang="en-US" altLang="en-US" sz="1200">
              <a:solidFill>
                <a:srgbClr val="000000"/>
              </a:solidFill>
            </a:endParaRPr>
          </a:p>
        </p:txBody>
      </p:sp>
    </p:spTree>
    <p:extLst>
      <p:ext uri="{BB962C8B-B14F-4D97-AF65-F5344CB8AC3E}">
        <p14:creationId xmlns:p14="http://schemas.microsoft.com/office/powerpoint/2010/main" val="360112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ED4E56D-CCB5-4892-86D5-C44422DB2875}" type="slidenum">
              <a:rPr lang="en-US" altLang="en-US" sz="1200">
                <a:solidFill>
                  <a:srgbClr val="000000"/>
                </a:solidFill>
              </a:rPr>
              <a:pPr algn="r"/>
              <a:t>27</a:t>
            </a:fld>
            <a:endParaRPr lang="en-US" altLang="en-US" sz="1200">
              <a:solidFill>
                <a:srgbClr val="000000"/>
              </a:solidFill>
            </a:endParaRPr>
          </a:p>
        </p:txBody>
      </p:sp>
    </p:spTree>
    <p:extLst>
      <p:ext uri="{BB962C8B-B14F-4D97-AF65-F5344CB8AC3E}">
        <p14:creationId xmlns:p14="http://schemas.microsoft.com/office/powerpoint/2010/main" val="1725981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50800" y="77788"/>
            <a:ext cx="6908800" cy="3886200"/>
          </a:xfrm>
          <a:ln/>
        </p:spPr>
      </p:sp>
      <p:sp>
        <p:nvSpPr>
          <p:cNvPr id="3" name="Notes Placeholder 2"/>
          <p:cNvSpPr>
            <a:spLocks noGrp="1"/>
          </p:cNvSpPr>
          <p:nvPr>
            <p:ph type="body" idx="1"/>
          </p:nvPr>
        </p:nvSpPr>
        <p:spPr>
          <a:xfrm>
            <a:off x="171450" y="4064000"/>
            <a:ext cx="6591300" cy="4183063"/>
          </a:xfrm>
        </p:spPr>
        <p:txBody>
          <a:bodyPr>
            <a:noAutofit/>
          </a:bodyPr>
          <a:lstStyle/>
          <a:p>
            <a:pPr>
              <a:defRPr/>
            </a:pPr>
            <a:r>
              <a:rPr lang="en-US" b="1" dirty="0" smtClean="0">
                <a:latin typeface="+mn-lt"/>
              </a:rPr>
              <a:t>Notes:</a:t>
            </a:r>
            <a:r>
              <a:rPr lang="en-US" dirty="0" smtClean="0"/>
              <a:t> </a:t>
            </a:r>
          </a:p>
          <a:p>
            <a:pPr>
              <a:defRPr/>
            </a:pPr>
            <a:r>
              <a:rPr lang="en-US" dirty="0" smtClean="0">
                <a:latin typeface="+mn-lt"/>
              </a:rPr>
              <a:t>+Enter values in the unshaded (white) annual and to-complete cells only. The rest of the data is calculated automatically.  The spreadsheet cells will round to the nearest hundred thousand dollars ($0.1M).</a:t>
            </a:r>
            <a:r>
              <a:rPr lang="en-US" dirty="0" smtClean="0"/>
              <a:t> </a:t>
            </a:r>
          </a:p>
          <a:p>
            <a:pPr>
              <a:defRPr/>
            </a:pPr>
            <a:r>
              <a:rPr lang="en-US" dirty="0" smtClean="0">
                <a:latin typeface="+mn-lt"/>
              </a:rPr>
              <a:t>+Delete any appropriation sections that have no budgeted or required costs. </a:t>
            </a:r>
          </a:p>
          <a:p>
            <a:pPr>
              <a:defRPr/>
            </a:pPr>
            <a:r>
              <a:rPr lang="en-US" dirty="0" smtClean="0">
                <a:latin typeface="+mn-lt"/>
              </a:rPr>
              <a:t>+Programs must use footnotes to state source of "Required" estimate, O&amp;S service life projection, O&amp;S time horizon (first year of O&amp;S – last year of O&amp;S) &amp; cost categories, and any RDT&amp;E-funded quantities (if any).  See Figure 1.</a:t>
            </a:r>
            <a:r>
              <a:rPr lang="en-US" dirty="0" smtClean="0"/>
              <a:t> </a:t>
            </a:r>
          </a:p>
          <a:p>
            <a:pPr>
              <a:defRPr/>
            </a:pPr>
            <a:r>
              <a:rPr lang="en-US" u="sng" dirty="0" smtClean="0">
                <a:latin typeface="+mn-lt"/>
                <a:hlinkClick r:id="rId3"/>
              </a:rPr>
              <a:t>+Program offices are to use the latest version of the program funding template.  Regularly check the Acquisition, Technology and Logistics (AT&amp;L) Defense Acquisition Board (DAB) online calendar website (https://ebiz.acq.osd.mil/DABCalendar/) for the most current Integrated Product Team (IPT) Program Funding template.  The template is updated as Programming, Planning, Budgeting, and Execution System (PPBES) events occur.</a:t>
            </a:r>
            <a:r>
              <a:rPr lang="en-US" dirty="0" smtClean="0"/>
              <a:t> </a:t>
            </a:r>
          </a:p>
          <a:p>
            <a:pPr>
              <a:defRPr/>
            </a:pPr>
            <a:r>
              <a:rPr lang="en-US" b="1" dirty="0" smtClean="0">
                <a:latin typeface="+mn-lt"/>
              </a:rPr>
              <a:t>Definitions:</a:t>
            </a:r>
            <a:r>
              <a:rPr lang="en-US" dirty="0" smtClean="0"/>
              <a:t> </a:t>
            </a:r>
          </a:p>
          <a:p>
            <a:pPr>
              <a:defRPr/>
            </a:pPr>
            <a:r>
              <a:rPr lang="en-US" i="1" u="sng" dirty="0" smtClean="0">
                <a:latin typeface="+mn-lt"/>
              </a:rPr>
              <a:t>Primary Line Items</a:t>
            </a:r>
            <a:r>
              <a:rPr lang="en-US" dirty="0" smtClean="0">
                <a:latin typeface="+mn-lt"/>
              </a:rPr>
              <a:t>:  In the header of each section, list the primary budget line item(s) that fund the program currently and in the FYDP.  For RDT&amp;E, MILCON, and O&amp;M, include appropriation (consistent with DAMIR reporting), budget activity and program element.  For procurement, include appropriation, budget activity and line item.  Some programs have smaller amounts of funding in secondary line items that need not be listed.  Footnotes may be used for clarification/amplification.</a:t>
            </a:r>
            <a:r>
              <a:rPr lang="en-US" dirty="0" smtClean="0"/>
              <a:t> </a:t>
            </a:r>
          </a:p>
          <a:p>
            <a:pPr>
              <a:defRPr/>
            </a:pPr>
            <a:r>
              <a:rPr lang="en-US" i="1" u="sng" dirty="0" smtClean="0">
                <a:latin typeface="+mn-lt"/>
              </a:rPr>
              <a:t>Prior</a:t>
            </a:r>
            <a:r>
              <a:rPr lang="en-US" dirty="0" smtClean="0">
                <a:latin typeface="+mn-lt"/>
              </a:rPr>
              <a:t>:  President’s Budget (PB) position submitted prior to the Current budget position.  Although the President only submits the FYDP to Congress, the cells for the next fiscal year and “To-Complete” should be populated for the investment appropriations using the values reported in the Selected Acquisition Report or latest DAES associated with that PB (if available).</a:t>
            </a:r>
            <a:r>
              <a:rPr lang="en-US" dirty="0" smtClean="0"/>
              <a:t> </a:t>
            </a:r>
          </a:p>
          <a:p>
            <a:pPr>
              <a:defRPr/>
            </a:pPr>
            <a:r>
              <a:rPr lang="en-US" i="1" u="sng" dirty="0" smtClean="0">
                <a:latin typeface="+mn-lt"/>
              </a:rPr>
              <a:t>Current</a:t>
            </a:r>
            <a:r>
              <a:rPr lang="en-US" dirty="0" smtClean="0">
                <a:latin typeface="+mn-lt"/>
              </a:rPr>
              <a:t>:  Latest approved Service POM/BES budget position or approved PB.</a:t>
            </a:r>
            <a:r>
              <a:rPr lang="en-US" dirty="0" smtClean="0"/>
              <a:t> </a:t>
            </a:r>
          </a:p>
          <a:p>
            <a:pPr>
              <a:defRPr/>
            </a:pPr>
            <a:r>
              <a:rPr lang="en-US" dirty="0" smtClean="0">
                <a:latin typeface="+mn-lt"/>
              </a:rPr>
              <a:t>	+During a normal PPBES cycle (PB submitted in the first Tuesday of February each year), use POM position from August through January; Use PB position from February through July.</a:t>
            </a:r>
            <a:r>
              <a:rPr lang="en-US" dirty="0" smtClean="0"/>
              <a:t> </a:t>
            </a:r>
          </a:p>
          <a:p>
            <a:pPr>
              <a:defRPr/>
            </a:pPr>
            <a:r>
              <a:rPr lang="en-US" dirty="0" smtClean="0">
                <a:latin typeface="+mn-lt"/>
              </a:rPr>
              <a:t>	+When the DoD Appropriation is enacted, programs should update that cell of all the "Current” PB funding and quantity rows to reflect the actual appropriated amounts. </a:t>
            </a:r>
          </a:p>
          <a:p>
            <a:pPr>
              <a:defRPr/>
            </a:pPr>
            <a:r>
              <a:rPr lang="en-US" i="1" u="sng" dirty="0" smtClean="0">
                <a:latin typeface="+mn-lt"/>
              </a:rPr>
              <a:t>Required</a:t>
            </a:r>
            <a:r>
              <a:rPr lang="en-US" dirty="0" smtClean="0">
                <a:latin typeface="+mn-lt"/>
              </a:rPr>
              <a:t>:  Latest estimate of funds required to successfully execute program, i.e., support the Warfighter and not simply match available budget Total Obligation Authorities (TOAs).  Typically, this would reflect the Will Cost estimate, Service Cost Position (SCP), or PEO-supported Program Office Estimate (POE) that has not yet been validated by a Service Cost Agency or the CAPE.  Note: total required quantity is the acquisition objective recognized by the Joint Requirements Oversight Council (JROC) or similar body and would be reflected in the program's Acquisition Program Baseline (APB) or similar document but may not be reflected in the budget due to affordability or funding issues. </a:t>
            </a:r>
          </a:p>
          <a:p>
            <a:pPr>
              <a:defRPr/>
            </a:pPr>
            <a:r>
              <a:rPr lang="en-US" i="1" u="sng" dirty="0" smtClean="0">
                <a:latin typeface="+mn-lt"/>
              </a:rPr>
              <a:t>System O&amp;M:</a:t>
            </a:r>
            <a:r>
              <a:rPr lang="en-US" dirty="0" smtClean="0">
                <a:latin typeface="+mn-lt"/>
              </a:rPr>
              <a:t>  In this section, list the O&amp;M-funded costs from initial system deployment through end of system operations.  Include all costs of operating, maintaining, and supporting a fielded system. Specifically, this consists of the costs (organic and contractor) of equipment, supplies, software, and services associated with operating, modifying, maintaining, supplying, training, and supporting a system in the DoD inventory.  Do not include acquisition-related O&amp;M, and non-O&amp;M O&amp;S costs such as military personnel, and investment-funded system improvements.  Also, do not include disposal costs, which represent a separate phase of the program life cycle.  Please address questions on the O&amp;M requirements to the OSD(AT&amp;L)/L&amp;MR point of contact listed below.</a:t>
            </a:r>
            <a:r>
              <a:rPr lang="en-US" dirty="0" smtClean="0"/>
              <a:t> </a:t>
            </a:r>
          </a:p>
          <a:p>
            <a:pPr>
              <a:defRPr/>
            </a:pPr>
            <a:r>
              <a:rPr lang="en-US" i="1" u="sng" dirty="0" smtClean="0">
                <a:latin typeface="+mn-lt"/>
              </a:rPr>
              <a:t>Total Required Acquisition (BYXX$M):</a:t>
            </a:r>
            <a:r>
              <a:rPr lang="en-US" dirty="0" smtClean="0"/>
              <a:t> </a:t>
            </a:r>
          </a:p>
          <a:p>
            <a:pPr>
              <a:defRPr/>
            </a:pPr>
            <a:r>
              <a:rPr lang="en-US" dirty="0" smtClean="0">
                <a:latin typeface="+mn-lt"/>
              </a:rPr>
              <a:t>	+Current Estimate of Total RDT&amp;E, procurement, MILCON and acquisition-related O&amp;M in base-year dollars as reported in the program's latest approved POM budget position, approved PB, or quarterly DAES submission, whichever is most current. </a:t>
            </a:r>
          </a:p>
          <a:p>
            <a:pPr>
              <a:defRPr/>
            </a:pPr>
            <a:r>
              <a:rPr lang="en-US" dirty="0" smtClean="0">
                <a:latin typeface="+mn-lt"/>
              </a:rPr>
              <a:t>	+The percentage displayed is the portion of the Acquisition cost out of the sum of Acquisition and O&amp;S costs. </a:t>
            </a:r>
          </a:p>
          <a:p>
            <a:pPr>
              <a:defRPr/>
            </a:pPr>
            <a:r>
              <a:rPr lang="en-US" dirty="0" smtClean="0">
                <a:latin typeface="+mn-lt"/>
              </a:rPr>
              <a:t>	+Revise “BYXX$M” to reflect the 2-digit program Base Year (e.g., BY16$M).  Use the Base Year specified in the current Acquisition Program Baseline (APB).  For </a:t>
            </a:r>
            <a:r>
              <a:rPr lang="en-US" dirty="0" err="1" smtClean="0">
                <a:latin typeface="+mn-lt"/>
              </a:rPr>
              <a:t>unbaselined</a:t>
            </a:r>
            <a:r>
              <a:rPr lang="en-US" dirty="0" smtClean="0">
                <a:latin typeface="+mn-lt"/>
              </a:rPr>
              <a:t> programs (or if seeking a new or revised APB), use the budget year (e.g., BY18$M for PB18).</a:t>
            </a:r>
            <a:r>
              <a:rPr lang="en-US" dirty="0" smtClean="0"/>
              <a:t> </a:t>
            </a:r>
          </a:p>
          <a:p>
            <a:pPr>
              <a:defRPr/>
            </a:pPr>
            <a:r>
              <a:rPr lang="en-US" i="1" u="sng" dirty="0" smtClean="0">
                <a:latin typeface="+mn-lt"/>
              </a:rPr>
              <a:t>Total Required O&amp;S (BYXX$M): </a:t>
            </a:r>
          </a:p>
          <a:p>
            <a:pPr>
              <a:defRPr/>
            </a:pPr>
            <a:r>
              <a:rPr lang="en-US" i="1" u="sng" dirty="0" smtClean="0">
                <a:latin typeface="+mn-lt"/>
              </a:rPr>
              <a:t>	</a:t>
            </a:r>
            <a:r>
              <a:rPr lang="en-US" dirty="0" smtClean="0">
                <a:latin typeface="+mn-lt"/>
              </a:rPr>
              <a:t>+Current Estimate of Total Operating and Support costs in base-year dollars as reported in the program’s quarterly DAES (if applicable).  See Figure 2.</a:t>
            </a:r>
            <a:r>
              <a:rPr lang="en-US" dirty="0" smtClean="0"/>
              <a:t> </a:t>
            </a:r>
          </a:p>
          <a:p>
            <a:pPr>
              <a:defRPr/>
            </a:pPr>
            <a:r>
              <a:rPr lang="en-US" dirty="0" smtClean="0">
                <a:latin typeface="+mn-lt"/>
              </a:rPr>
              <a:t>	+A footnote should identify the projected service life. </a:t>
            </a:r>
          </a:p>
          <a:p>
            <a:pPr>
              <a:defRPr/>
            </a:pPr>
            <a:r>
              <a:rPr lang="en-US" dirty="0" smtClean="0">
                <a:latin typeface="+mn-lt"/>
              </a:rPr>
              <a:t>	+Disposal costs should not be included in this value.</a:t>
            </a:r>
            <a:r>
              <a:rPr lang="en-US" dirty="0" smtClean="0"/>
              <a:t> </a:t>
            </a:r>
          </a:p>
          <a:p>
            <a:pPr>
              <a:defRPr/>
            </a:pPr>
            <a:r>
              <a:rPr lang="en-US" dirty="0" smtClean="0">
                <a:latin typeface="+mn-lt"/>
              </a:rPr>
              <a:t>	+The percentage displayed is the portion of the O&amp;S cost out of the sum of Acquisition and O&amp;S costs.  This value should not include disposal dollars. </a:t>
            </a:r>
          </a:p>
          <a:p>
            <a:pPr>
              <a:defRPr/>
            </a:pPr>
            <a:r>
              <a:rPr lang="en-US" dirty="0" smtClean="0">
                <a:latin typeface="+mn-lt"/>
              </a:rPr>
              <a:t>	+Revise “BYXX$M” to reflect the 2-digit program Base Year (e.g., BY16$M, IAW the instructions above for Total Required Acquisition).</a:t>
            </a:r>
            <a:r>
              <a:rPr lang="en-US" dirty="0" smtClean="0"/>
              <a:t> </a:t>
            </a:r>
          </a:p>
          <a:p>
            <a:pPr>
              <a:defRPr/>
            </a:pPr>
            <a:r>
              <a:rPr lang="en-US" i="1" u="sng" dirty="0" err="1" smtClean="0">
                <a:latin typeface="+mn-lt"/>
              </a:rPr>
              <a:t>Curr</a:t>
            </a:r>
            <a:r>
              <a:rPr lang="en-US" i="1" u="sng" dirty="0" smtClean="0">
                <a:latin typeface="+mn-lt"/>
              </a:rPr>
              <a:t> Est (APUC)</a:t>
            </a:r>
            <a:r>
              <a:rPr lang="en-US" dirty="0" smtClean="0">
                <a:latin typeface="+mn-lt"/>
              </a:rPr>
              <a:t>:  Program Manager’s current estimate of Average Procurement Unit Cost, in base-year dollars (total procurement divided by procurement-funded quantities).  The APUC should match the values reported in the program's latest approved POM/BES budget position, approved PB, or quarterly DAES submission, whichever is most current. </a:t>
            </a:r>
          </a:p>
          <a:p>
            <a:pPr>
              <a:defRPr/>
            </a:pPr>
            <a:r>
              <a:rPr lang="en-US" i="1" u="sng" dirty="0" err="1" smtClean="0">
                <a:latin typeface="+mn-lt"/>
              </a:rPr>
              <a:t>Curr</a:t>
            </a:r>
            <a:r>
              <a:rPr lang="en-US" i="1" u="sng" dirty="0" smtClean="0">
                <a:latin typeface="+mn-lt"/>
              </a:rPr>
              <a:t> Est (PAUC)</a:t>
            </a:r>
            <a:r>
              <a:rPr lang="en-US" dirty="0" smtClean="0">
                <a:latin typeface="+mn-lt"/>
              </a:rPr>
              <a:t>:  Program Manager’s current estimate of Program Acquisition Unit Cost, in base-year dollars (total RDT&amp;E, procurement, MILCON and acquisition-related O&amp;M divided by total quantity).  The PAUC should match the values reported in the program's latest approved POM/BES budget position, approved PB, or quarterly DAES submission, whichever is most current. </a:t>
            </a:r>
          </a:p>
          <a:p>
            <a:pPr>
              <a:defRPr/>
            </a:pPr>
            <a:r>
              <a:rPr lang="en-US" u="sng" dirty="0" smtClean="0">
                <a:latin typeface="+mn-lt"/>
              </a:rPr>
              <a:t>Δ</a:t>
            </a:r>
            <a:r>
              <a:rPr lang="en-US" i="1" u="sng" dirty="0" smtClean="0">
                <a:latin typeface="+mn-lt"/>
              </a:rPr>
              <a:t> Current</a:t>
            </a:r>
            <a:r>
              <a:rPr lang="en-US" dirty="0" smtClean="0">
                <a:latin typeface="+mn-lt"/>
              </a:rPr>
              <a:t>:  This is the program’s APUC or PAUC current estimate (as defined above) divided by the program’s </a:t>
            </a:r>
            <a:r>
              <a:rPr lang="en-US" i="1" dirty="0" smtClean="0">
                <a:latin typeface="+mn-lt"/>
              </a:rPr>
              <a:t>current</a:t>
            </a:r>
            <a:r>
              <a:rPr lang="en-US" dirty="0" smtClean="0">
                <a:latin typeface="+mn-lt"/>
              </a:rPr>
              <a:t> APB Unit Cost Reporting (UCR) baseline, as applicable.  Figure 3 illustrates where this information resides in the program’s DAMIR DAES.</a:t>
            </a:r>
            <a:r>
              <a:rPr lang="en-US" dirty="0" smtClean="0"/>
              <a:t> </a:t>
            </a:r>
          </a:p>
          <a:p>
            <a:pPr>
              <a:defRPr/>
            </a:pPr>
            <a:r>
              <a:rPr lang="en-US" u="sng" dirty="0" smtClean="0">
                <a:latin typeface="+mn-lt"/>
              </a:rPr>
              <a:t>Δ</a:t>
            </a:r>
            <a:r>
              <a:rPr lang="en-US" i="1" u="sng" dirty="0" smtClean="0">
                <a:latin typeface="+mn-lt"/>
              </a:rPr>
              <a:t> Original</a:t>
            </a:r>
            <a:r>
              <a:rPr lang="en-US" dirty="0" smtClean="0">
                <a:latin typeface="+mn-lt"/>
              </a:rPr>
              <a:t>:  This is the program’s APUC or PAUC current estimate (as defined above) divided by the program’s </a:t>
            </a:r>
            <a:r>
              <a:rPr lang="en-US" i="1" dirty="0" smtClean="0">
                <a:latin typeface="+mn-lt"/>
              </a:rPr>
              <a:t>original </a:t>
            </a:r>
            <a:r>
              <a:rPr lang="en-US" dirty="0" smtClean="0">
                <a:latin typeface="+mn-lt"/>
              </a:rPr>
              <a:t>APB UCR baseline, as applicable.  See Figure 3.</a:t>
            </a:r>
            <a:r>
              <a:rPr lang="en-US" dirty="0" smtClean="0"/>
              <a:t> </a:t>
            </a:r>
          </a:p>
          <a:p>
            <a:pPr>
              <a:defRPr/>
            </a:pPr>
            <a:endParaRPr lang="en-US" dirty="0" smtClean="0">
              <a:latin typeface="+mn-lt"/>
            </a:endParaRPr>
          </a:p>
          <a:p>
            <a:pPr>
              <a:defRPr/>
            </a:pPr>
            <a:r>
              <a:rPr lang="en-US" b="1" dirty="0" smtClean="0">
                <a:latin typeface="+mn-lt"/>
              </a:rPr>
              <a:t>Points of Contact:</a:t>
            </a:r>
            <a:r>
              <a:rPr lang="en-US" dirty="0" smtClean="0"/>
              <a:t> </a:t>
            </a:r>
          </a:p>
          <a:p>
            <a:pPr>
              <a:defRPr/>
            </a:pPr>
            <a:r>
              <a:rPr lang="en-US" i="1" dirty="0" smtClean="0">
                <a:latin typeface="+mn-lt"/>
              </a:rPr>
              <a:t>Army Programs:</a:t>
            </a:r>
            <a:r>
              <a:rPr lang="en-US" dirty="0" smtClean="0"/>
              <a:t> </a:t>
            </a:r>
          </a:p>
          <a:p>
            <a:pPr>
              <a:defRPr/>
            </a:pPr>
            <a:r>
              <a:rPr lang="en-US" dirty="0" smtClean="0">
                <a:latin typeface="+mn-lt"/>
              </a:rPr>
              <a:t>Allen Johnson, OSD(AT&amp;L)/ARA</a:t>
            </a:r>
            <a:r>
              <a:rPr lang="en-US" dirty="0" smtClean="0"/>
              <a:t> </a:t>
            </a:r>
          </a:p>
          <a:p>
            <a:pPr>
              <a:defRPr/>
            </a:pPr>
            <a:r>
              <a:rPr lang="en-US" u="sng" dirty="0" smtClean="0">
                <a:latin typeface="+mn-lt"/>
                <a:hlinkClick r:id="rId4"/>
              </a:rPr>
              <a:t>allen.m.johnson44.ctr@mail.mil</a:t>
            </a:r>
            <a:r>
              <a:rPr lang="en-US" dirty="0" smtClean="0"/>
              <a:t> </a:t>
            </a:r>
          </a:p>
          <a:p>
            <a:pPr>
              <a:defRPr/>
            </a:pPr>
            <a:r>
              <a:rPr lang="en-US" dirty="0" smtClean="0">
                <a:latin typeface="+mn-lt"/>
              </a:rPr>
              <a:t>703-697-5384</a:t>
            </a:r>
            <a:r>
              <a:rPr lang="en-US" dirty="0" smtClean="0"/>
              <a:t> </a:t>
            </a:r>
          </a:p>
          <a:p>
            <a:pPr>
              <a:defRPr/>
            </a:pPr>
            <a:endParaRPr lang="en-US" i="1" dirty="0" smtClean="0">
              <a:latin typeface="+mn-lt"/>
            </a:endParaRPr>
          </a:p>
          <a:p>
            <a:pPr>
              <a:defRPr/>
            </a:pPr>
            <a:r>
              <a:rPr lang="en-US" i="1" dirty="0" smtClean="0">
                <a:latin typeface="+mn-lt"/>
              </a:rPr>
              <a:t>Navy Programs</a:t>
            </a:r>
            <a:r>
              <a:rPr lang="en-US" dirty="0" smtClean="0">
                <a:latin typeface="+mn-lt"/>
              </a:rPr>
              <a:t>:</a:t>
            </a:r>
            <a:r>
              <a:rPr lang="en-US" dirty="0" smtClean="0"/>
              <a:t> </a:t>
            </a:r>
          </a:p>
          <a:p>
            <a:pPr>
              <a:defRPr/>
            </a:pPr>
            <a:r>
              <a:rPr lang="en-US" dirty="0" smtClean="0">
                <a:latin typeface="+mn-lt"/>
              </a:rPr>
              <a:t>CDR Joseph Mitzen, OSD(AT&amp;L)/ARA</a:t>
            </a:r>
            <a:r>
              <a:rPr lang="en-US" dirty="0" smtClean="0"/>
              <a:t> </a:t>
            </a:r>
          </a:p>
          <a:p>
            <a:pPr>
              <a:defRPr/>
            </a:pPr>
            <a:r>
              <a:rPr lang="en-US" u="sng" dirty="0" smtClean="0">
                <a:latin typeface="+mn-lt"/>
                <a:hlinkClick r:id="rId5"/>
              </a:rPr>
              <a:t>joseph.b.mitzen.mil@mail.mil</a:t>
            </a:r>
            <a:r>
              <a:rPr lang="en-US" dirty="0" smtClean="0"/>
              <a:t> </a:t>
            </a:r>
          </a:p>
          <a:p>
            <a:pPr>
              <a:defRPr/>
            </a:pPr>
            <a:r>
              <a:rPr lang="en-US" dirty="0" smtClean="0">
                <a:latin typeface="+mn-lt"/>
              </a:rPr>
              <a:t>703-697-8020</a:t>
            </a:r>
            <a:r>
              <a:rPr lang="en-US" dirty="0" smtClean="0"/>
              <a:t> </a:t>
            </a:r>
          </a:p>
          <a:p>
            <a:pPr>
              <a:defRPr/>
            </a:pPr>
            <a:endParaRPr lang="en-US" i="1" dirty="0" smtClean="0">
              <a:latin typeface="+mn-lt"/>
            </a:endParaRPr>
          </a:p>
          <a:p>
            <a:pPr>
              <a:defRPr/>
            </a:pPr>
            <a:r>
              <a:rPr lang="en-US" i="1" dirty="0" smtClean="0">
                <a:latin typeface="+mn-lt"/>
              </a:rPr>
              <a:t>Air Force Programs</a:t>
            </a:r>
            <a:r>
              <a:rPr lang="en-US" dirty="0" smtClean="0">
                <a:latin typeface="+mn-lt"/>
              </a:rPr>
              <a:t>:</a:t>
            </a:r>
            <a:br>
              <a:rPr lang="en-US" dirty="0" smtClean="0">
                <a:latin typeface="+mn-lt"/>
              </a:rPr>
            </a:br>
            <a:r>
              <a:rPr lang="en-US" dirty="0" smtClean="0">
                <a:latin typeface="+mn-lt"/>
              </a:rPr>
              <a:t>Matthias Maier, OSD(AT&amp;L)/ARA</a:t>
            </a:r>
            <a:br>
              <a:rPr lang="en-US" dirty="0" smtClean="0">
                <a:latin typeface="+mn-lt"/>
              </a:rPr>
            </a:br>
            <a:r>
              <a:rPr lang="en-US" u="sng" dirty="0" smtClean="0">
                <a:latin typeface="+mn-lt"/>
                <a:hlinkClick r:id="rId6"/>
              </a:rPr>
              <a:t>matthias.r.maier.ctr@mail.mil</a:t>
            </a:r>
            <a:r>
              <a:rPr lang="en-US" dirty="0" smtClean="0">
                <a:latin typeface="+mn-lt"/>
              </a:rPr>
              <a:t/>
            </a:r>
            <a:br>
              <a:rPr lang="en-US" dirty="0" smtClean="0">
                <a:latin typeface="+mn-lt"/>
              </a:rPr>
            </a:br>
            <a:r>
              <a:rPr lang="en-US" dirty="0" smtClean="0">
                <a:latin typeface="+mn-lt"/>
              </a:rPr>
              <a:t>703-614-4030</a:t>
            </a:r>
          </a:p>
          <a:p>
            <a:pPr>
              <a:defRPr/>
            </a:pPr>
            <a:endParaRPr lang="en-US" i="1" dirty="0" smtClean="0">
              <a:latin typeface="+mn-lt"/>
            </a:endParaRPr>
          </a:p>
          <a:p>
            <a:pPr>
              <a:defRPr/>
            </a:pPr>
            <a:r>
              <a:rPr lang="en-US" i="1" dirty="0" smtClean="0">
                <a:latin typeface="+mn-lt"/>
              </a:rPr>
              <a:t>Agency &amp; Department-wide Programs:</a:t>
            </a:r>
            <a:r>
              <a:rPr lang="en-US" dirty="0" smtClean="0"/>
              <a:t> </a:t>
            </a:r>
          </a:p>
          <a:p>
            <a:pPr>
              <a:defRPr/>
            </a:pPr>
            <a:r>
              <a:rPr lang="en-US" dirty="0" smtClean="0">
                <a:latin typeface="+mn-lt"/>
              </a:rPr>
              <a:t>Mr. Russ Vogel, OSD(AT&amp;L)/ARA</a:t>
            </a:r>
            <a:r>
              <a:rPr lang="en-US" dirty="0" smtClean="0"/>
              <a:t> </a:t>
            </a:r>
          </a:p>
          <a:p>
            <a:pPr>
              <a:defRPr/>
            </a:pPr>
            <a:r>
              <a:rPr lang="en-US" u="sng" dirty="0" smtClean="0">
                <a:latin typeface="+mn-lt"/>
                <a:hlinkClick r:id="rId7"/>
              </a:rPr>
              <a:t>russell.a.vogel.civ@mail.mil</a:t>
            </a:r>
            <a:r>
              <a:rPr lang="en-US" dirty="0" smtClean="0"/>
              <a:t> </a:t>
            </a:r>
          </a:p>
          <a:p>
            <a:pPr>
              <a:defRPr/>
            </a:pPr>
            <a:r>
              <a:rPr lang="en-US" dirty="0" smtClean="0">
                <a:latin typeface="+mn-lt"/>
              </a:rPr>
              <a:t>703-697-1786</a:t>
            </a:r>
            <a:r>
              <a:rPr lang="en-US" dirty="0" smtClean="0"/>
              <a:t> </a:t>
            </a:r>
          </a:p>
          <a:p>
            <a:pPr>
              <a:defRPr/>
            </a:pPr>
            <a:endParaRPr lang="en-US" i="1" dirty="0" smtClean="0">
              <a:latin typeface="+mn-lt"/>
            </a:endParaRPr>
          </a:p>
          <a:p>
            <a:pPr>
              <a:defRPr/>
            </a:pPr>
            <a:r>
              <a:rPr lang="en-US" i="1" dirty="0" smtClean="0">
                <a:latin typeface="+mn-lt"/>
              </a:rPr>
              <a:t>O&amp;S Section:</a:t>
            </a:r>
            <a:r>
              <a:rPr lang="en-US" dirty="0" smtClean="0"/>
              <a:t> </a:t>
            </a:r>
          </a:p>
          <a:p>
            <a:pPr>
              <a:defRPr/>
            </a:pPr>
            <a:r>
              <a:rPr lang="en-US" dirty="0" smtClean="0">
                <a:latin typeface="+mn-lt"/>
              </a:rPr>
              <a:t>Ms. Molly Mertz, OSD(AT&amp;L)/L&amp;MR</a:t>
            </a:r>
          </a:p>
          <a:p>
            <a:pPr>
              <a:defRPr/>
            </a:pPr>
            <a:r>
              <a:rPr lang="en-US" u="sng" dirty="0" smtClean="0">
                <a:latin typeface="+mn-lt"/>
                <a:hlinkClick r:id="rId8"/>
              </a:rPr>
              <a:t>mary.m.mertz.civ@mail.mil</a:t>
            </a:r>
            <a:r>
              <a:rPr lang="en-US" dirty="0" smtClean="0"/>
              <a:t> </a:t>
            </a:r>
          </a:p>
          <a:p>
            <a:pPr>
              <a:defRPr/>
            </a:pPr>
            <a:r>
              <a:rPr lang="en-US" dirty="0" smtClean="0">
                <a:latin typeface="+mn-lt"/>
              </a:rPr>
              <a:t>703-614-6137</a:t>
            </a:r>
            <a:r>
              <a:rPr lang="en-US" dirty="0" smtClean="0"/>
              <a:t> </a:t>
            </a:r>
            <a:endParaRPr lang="en-US" dirty="0">
              <a:latin typeface="+mn-lt"/>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5472F723-8F4E-466C-A811-238460AFB7FB}" type="slidenum">
              <a:rPr lang="en-US" altLang="en-US" sz="1200">
                <a:solidFill>
                  <a:srgbClr val="000000"/>
                </a:solidFill>
              </a:rPr>
              <a:pPr algn="r"/>
              <a:t>28</a:t>
            </a:fld>
            <a:endParaRPr lang="en-US" altLang="en-US" sz="1200">
              <a:solidFill>
                <a:srgbClr val="000000"/>
              </a:solidFill>
            </a:endParaRPr>
          </a:p>
        </p:txBody>
      </p:sp>
    </p:spTree>
    <p:extLst>
      <p:ext uri="{BB962C8B-B14F-4D97-AF65-F5344CB8AC3E}">
        <p14:creationId xmlns:p14="http://schemas.microsoft.com/office/powerpoint/2010/main" val="1428273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E1BCA652-AEC4-45CF-A425-88854AB68247}" type="slidenum">
              <a:rPr lang="en-US" altLang="en-US" sz="1200">
                <a:solidFill>
                  <a:srgbClr val="000000"/>
                </a:solidFill>
              </a:rPr>
              <a:pPr algn="r"/>
              <a:t>29</a:t>
            </a:fld>
            <a:endParaRPr lang="en-US" altLang="en-US" sz="1200">
              <a:solidFill>
                <a:srgbClr val="000000"/>
              </a:solidFill>
            </a:endParaRPr>
          </a:p>
        </p:txBody>
      </p:sp>
    </p:spTree>
    <p:extLst>
      <p:ext uri="{BB962C8B-B14F-4D97-AF65-F5344CB8AC3E}">
        <p14:creationId xmlns:p14="http://schemas.microsoft.com/office/powerpoint/2010/main" val="157375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Tailor for appropriate level SAF/AQ, OSD</a:t>
            </a:r>
          </a:p>
          <a:p>
            <a:pPr>
              <a:defRPr/>
            </a:pPr>
            <a:r>
              <a:rPr lang="en-US" dirty="0" smtClean="0"/>
              <a:t>The first part of the briefing it would be appropriate for the sponsor to brief.  </a:t>
            </a:r>
          </a:p>
          <a:p>
            <a:pPr marL="236179" indent="-287944">
              <a:lnSpc>
                <a:spcPct val="85000"/>
              </a:lnSpc>
              <a:spcBef>
                <a:spcPct val="20000"/>
              </a:spcBef>
              <a:buClr>
                <a:srgbClr val="151C77"/>
              </a:buClr>
              <a:buSzPct val="80000"/>
              <a:buFont typeface="Wingdings" pitchFamily="2" charset="2"/>
              <a:buChar char="n"/>
              <a:tabLst>
                <a:tab pos="8858320" algn="r"/>
              </a:tabLst>
              <a:defRPr/>
            </a:pPr>
            <a:r>
              <a:rPr lang="en-US" kern="0" dirty="0" smtClean="0">
                <a:solidFill>
                  <a:srgbClr val="000000"/>
                </a:solidFill>
              </a:rPr>
              <a:t>Purpose of Meeting</a:t>
            </a:r>
          </a:p>
          <a:p>
            <a:pPr marL="236179" indent="-287944">
              <a:lnSpc>
                <a:spcPct val="85000"/>
              </a:lnSpc>
              <a:spcBef>
                <a:spcPct val="20000"/>
              </a:spcBef>
              <a:buClr>
                <a:srgbClr val="151C77"/>
              </a:buClr>
              <a:buSzPct val="80000"/>
              <a:buFont typeface="Wingdings" pitchFamily="2" charset="2"/>
              <a:buChar char="n"/>
              <a:tabLst>
                <a:tab pos="8858320" algn="r"/>
              </a:tabLst>
              <a:defRPr/>
            </a:pPr>
            <a:r>
              <a:rPr lang="en-US" kern="0" dirty="0" smtClean="0">
                <a:solidFill>
                  <a:srgbClr val="000000"/>
                </a:solidFill>
              </a:rPr>
              <a:t>Decision(s) Requested</a:t>
            </a:r>
          </a:p>
          <a:p>
            <a:pPr marL="236179" indent="-287944">
              <a:lnSpc>
                <a:spcPct val="85000"/>
              </a:lnSpc>
              <a:spcBef>
                <a:spcPct val="20000"/>
              </a:spcBef>
              <a:buClr>
                <a:srgbClr val="151C77"/>
              </a:buClr>
              <a:buSzPct val="80000"/>
              <a:buFont typeface="Wingdings" pitchFamily="2" charset="2"/>
              <a:buChar char="n"/>
              <a:tabLst>
                <a:tab pos="8858320" algn="r"/>
              </a:tabLst>
              <a:defRPr/>
            </a:pPr>
            <a:r>
              <a:rPr lang="en-US" kern="0" dirty="0" smtClean="0">
                <a:solidFill>
                  <a:srgbClr val="000000"/>
                </a:solidFill>
              </a:rPr>
              <a:t>Major Issues (if any)</a:t>
            </a:r>
          </a:p>
          <a:p>
            <a:pPr>
              <a:defRPr/>
            </a:pP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66B85308-A1AA-4309-9186-6E43866D7EF7}" type="slidenum">
              <a:rPr lang="en-US" altLang="en-US" sz="1200">
                <a:solidFill>
                  <a:srgbClr val="000000"/>
                </a:solidFill>
              </a:rPr>
              <a:pPr algn="r"/>
              <a:t>3</a:t>
            </a:fld>
            <a:endParaRPr lang="en-US" altLang="en-US" sz="1200">
              <a:solidFill>
                <a:srgbClr val="000000"/>
              </a:solidFill>
            </a:endParaRPr>
          </a:p>
        </p:txBody>
      </p:sp>
    </p:spTree>
    <p:extLst>
      <p:ext uri="{BB962C8B-B14F-4D97-AF65-F5344CB8AC3E}">
        <p14:creationId xmlns:p14="http://schemas.microsoft.com/office/powerpoint/2010/main" val="1241692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1D356F38-3EB6-4D02-9389-D04979BE5772}" type="slidenum">
              <a:rPr lang="en-US" altLang="en-US" sz="1200">
                <a:solidFill>
                  <a:srgbClr val="000000"/>
                </a:solidFill>
              </a:rPr>
              <a:pPr algn="r"/>
              <a:t>30</a:t>
            </a:fld>
            <a:endParaRPr lang="en-US" altLang="en-US" sz="1200">
              <a:solidFill>
                <a:srgbClr val="000000"/>
              </a:solidFill>
            </a:endParaRPr>
          </a:p>
        </p:txBody>
      </p:sp>
    </p:spTree>
    <p:extLst>
      <p:ext uri="{BB962C8B-B14F-4D97-AF65-F5344CB8AC3E}">
        <p14:creationId xmlns:p14="http://schemas.microsoft.com/office/powerpoint/2010/main" val="141843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A4CC0160-4019-4E12-A7EF-70393C659DED}" type="slidenum">
              <a:rPr lang="en-US" altLang="en-US" sz="1200">
                <a:solidFill>
                  <a:srgbClr val="000000"/>
                </a:solidFill>
              </a:rPr>
              <a:pPr algn="r"/>
              <a:t>31</a:t>
            </a:fld>
            <a:endParaRPr lang="en-US" altLang="en-US" sz="1200">
              <a:solidFill>
                <a:srgbClr val="000000"/>
              </a:solidFill>
            </a:endParaRPr>
          </a:p>
        </p:txBody>
      </p:sp>
    </p:spTree>
    <p:extLst>
      <p:ext uri="{BB962C8B-B14F-4D97-AF65-F5344CB8AC3E}">
        <p14:creationId xmlns:p14="http://schemas.microsoft.com/office/powerpoint/2010/main" val="203761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CONOPS</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ICD (capability need), operational risk</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Basis for determining that non-materiel solution approaches will not sufficiently mitigate the capability gap</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Timeliness to capability need (near-term need and opportunities; schedule considerations)</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t>Prioritize gaps and show gap mitigation level</a:t>
            </a:r>
          </a:p>
          <a:p>
            <a:pPr marL="291179" indent="-287944">
              <a:lnSpc>
                <a:spcPct val="85000"/>
              </a:lnSpc>
              <a:spcBef>
                <a:spcPct val="20000"/>
              </a:spcBef>
              <a:buClr>
                <a:srgbClr val="151C77"/>
              </a:buClr>
              <a:buSzPct val="80000"/>
              <a:buFont typeface="Wingdings" pitchFamily="2" charset="2"/>
              <a:buChar char="n"/>
              <a:tabLst>
                <a:tab pos="8858320" algn="r"/>
              </a:tabLst>
              <a:defRPr/>
            </a:pPr>
            <a:endParaRPr lang="en-US" b="1" i="1" kern="0" dirty="0" smtClean="0"/>
          </a:p>
          <a:p>
            <a:pPr>
              <a:defRPr/>
            </a:pPr>
            <a:endParaRPr 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AFDE654D-7E32-4DE7-AF41-27B2583E53C2}" type="slidenum">
              <a:rPr lang="en-US" altLang="en-US" sz="1200">
                <a:solidFill>
                  <a:srgbClr val="000000"/>
                </a:solidFill>
              </a:rPr>
              <a:pPr algn="r"/>
              <a:t>4</a:t>
            </a:fld>
            <a:endParaRPr lang="en-US" altLang="en-US" sz="1200">
              <a:solidFill>
                <a:srgbClr val="000000"/>
              </a:solidFill>
            </a:endParaRPr>
          </a:p>
        </p:txBody>
      </p:sp>
    </p:spTree>
    <p:extLst>
      <p:ext uri="{BB962C8B-B14F-4D97-AF65-F5344CB8AC3E}">
        <p14:creationId xmlns:p14="http://schemas.microsoft.com/office/powerpoint/2010/main" val="210105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FF0000"/>
                </a:solidFill>
              </a:rPr>
              <a:t>Priorities and the degree to which gaps must be closed should be in the ICD.</a:t>
            </a:r>
          </a:p>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A6BEC6A8-F3B2-4BEA-8004-2B243333ECD3}" type="slidenum">
              <a:rPr lang="en-US" altLang="en-US" sz="1200">
                <a:solidFill>
                  <a:srgbClr val="000000"/>
                </a:solidFill>
              </a:rPr>
              <a:pPr algn="r"/>
              <a:t>5</a:t>
            </a:fld>
            <a:endParaRPr lang="en-US" altLang="en-US" sz="1200">
              <a:solidFill>
                <a:srgbClr val="000000"/>
              </a:solidFill>
            </a:endParaRPr>
          </a:p>
        </p:txBody>
      </p:sp>
    </p:spTree>
    <p:extLst>
      <p:ext uri="{BB962C8B-B14F-4D97-AF65-F5344CB8AC3E}">
        <p14:creationId xmlns:p14="http://schemas.microsoft.com/office/powerpoint/2010/main" val="378905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ECC40852-1B23-4814-B936-BA9E88C1193D}" type="slidenum">
              <a:rPr lang="en-US" altLang="en-US" sz="1200">
                <a:solidFill>
                  <a:srgbClr val="000000"/>
                </a:solidFill>
              </a:rPr>
              <a:pPr algn="r"/>
              <a:t>6</a:t>
            </a:fld>
            <a:endParaRPr lang="en-US" altLang="en-US" sz="1200">
              <a:solidFill>
                <a:srgbClr val="000000"/>
              </a:solidFill>
            </a:endParaRPr>
          </a:p>
        </p:txBody>
      </p:sp>
    </p:spTree>
    <p:extLst>
      <p:ext uri="{BB962C8B-B14F-4D97-AF65-F5344CB8AC3E}">
        <p14:creationId xmlns:p14="http://schemas.microsoft.com/office/powerpoint/2010/main" val="422458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6C55C3ED-601B-4F79-B0DF-E2F4D8D52743}" type="slidenum">
              <a:rPr lang="en-US" altLang="en-US" sz="1200">
                <a:solidFill>
                  <a:srgbClr val="000000"/>
                </a:solidFill>
              </a:rPr>
              <a:pPr algn="r"/>
              <a:t>7</a:t>
            </a:fld>
            <a:endParaRPr lang="en-US" altLang="en-US" sz="1200">
              <a:solidFill>
                <a:srgbClr val="000000"/>
              </a:solidFill>
            </a:endParaRPr>
          </a:p>
        </p:txBody>
      </p:sp>
    </p:spTree>
    <p:extLst>
      <p:ext uri="{BB962C8B-B14F-4D97-AF65-F5344CB8AC3E}">
        <p14:creationId xmlns:p14="http://schemas.microsoft.com/office/powerpoint/2010/main" val="241906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Identification and scope of approaches and alternatives considered</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Confidence that the selected alternatives address the gap and the desired operational attributes</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Technical feasibility of the selected alternatives </a:t>
            </a:r>
          </a:p>
          <a:p>
            <a:pPr marL="291179" indent="-287944">
              <a:lnSpc>
                <a:spcPct val="85000"/>
              </a:lnSpc>
              <a:spcBef>
                <a:spcPct val="20000"/>
              </a:spcBef>
              <a:buClr>
                <a:srgbClr val="151C77"/>
              </a:buClr>
              <a:buSzPct val="80000"/>
              <a:buFont typeface="Wingdings" pitchFamily="2" charset="2"/>
              <a:buChar char="n"/>
              <a:tabLst>
                <a:tab pos="8858320" algn="r"/>
              </a:tabLst>
              <a:defRPr/>
            </a:pPr>
            <a:r>
              <a:rPr lang="en-US" b="1" i="1" kern="0" dirty="0" smtClean="0">
                <a:solidFill>
                  <a:srgbClr val="000000"/>
                </a:solidFill>
              </a:rPr>
              <a:t>External implications (portfolio implications, existing system impacts, related ICDs, additional capabilities needed to address the gap)</a:t>
            </a:r>
          </a:p>
          <a:p>
            <a:pPr>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8EE881F5-E233-4629-9912-9D1F843E0A0A}" type="slidenum">
              <a:rPr lang="en-US" altLang="en-US" sz="1200">
                <a:solidFill>
                  <a:srgbClr val="000000"/>
                </a:solidFill>
              </a:rPr>
              <a:pPr algn="r"/>
              <a:t>8</a:t>
            </a:fld>
            <a:endParaRPr lang="en-US" altLang="en-US" sz="1200">
              <a:solidFill>
                <a:srgbClr val="000000"/>
              </a:solidFill>
            </a:endParaRPr>
          </a:p>
        </p:txBody>
      </p:sp>
    </p:spTree>
    <p:extLst>
      <p:ext uri="{BB962C8B-B14F-4D97-AF65-F5344CB8AC3E}">
        <p14:creationId xmlns:p14="http://schemas.microsoft.com/office/powerpoint/2010/main" val="155277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587" indent="-228587">
              <a:defRPr/>
            </a:pPr>
            <a:r>
              <a:rPr lang="en-US" b="1" dirty="0" smtClean="0"/>
              <a:t>*CCTD= </a:t>
            </a:r>
            <a:r>
              <a:rPr lang="en-US" dirty="0"/>
              <a:t>Concept Characterization and Technical Description </a:t>
            </a:r>
            <a:endParaRPr lang="en-US" dirty="0" smtClean="0"/>
          </a:p>
          <a:p>
            <a:pPr>
              <a:defRPr/>
            </a:pPr>
            <a:r>
              <a:rPr lang="en-US" b="1" dirty="0" smtClean="0"/>
              <a:t>Reference </a:t>
            </a:r>
            <a:r>
              <a:rPr lang="en-US" dirty="0" smtClean="0"/>
              <a:t>the Air Force Early Systems Engineering Guide and the CCTD Guide which can be found on the </a:t>
            </a:r>
            <a:r>
              <a:rPr lang="en-US" dirty="0" smtClean="0">
                <a:latin typeface="+mn-lt"/>
              </a:rPr>
              <a:t>AF Portal at the SAF/AQR Organizational</a:t>
            </a:r>
          </a:p>
          <a:p>
            <a:pPr>
              <a:defRPr/>
            </a:pPr>
            <a:r>
              <a:rPr lang="en-US" dirty="0" smtClean="0">
                <a:latin typeface="+mn-lt"/>
              </a:rPr>
              <a:t>Home Page</a:t>
            </a:r>
          </a:p>
          <a:p>
            <a:pPr>
              <a:defRPr/>
            </a:pPr>
            <a:r>
              <a:rPr lang="en-US" dirty="0" smtClean="0">
                <a:latin typeface="+mn-lt"/>
              </a:rPr>
              <a:t>https://www.my.af.mil/gcssaf/USAF/ep/globalTab.do?channelPageId=s6925EC1355180FB5E044080020E329A9&amp;command=org</a:t>
            </a:r>
          </a:p>
          <a:p>
            <a:pPr marL="228587" indent="-228587">
              <a:defRPr/>
            </a:pPr>
            <a:endParaRPr lang="en-US" b="1" dirty="0" smtClean="0"/>
          </a:p>
          <a:p>
            <a:pPr marL="228587" indent="-228587">
              <a:defRPr/>
            </a:pPr>
            <a:r>
              <a:rPr lang="en-US" b="1" dirty="0" smtClean="0"/>
              <a:t>Be prepared to answer the following questions:</a:t>
            </a:r>
          </a:p>
          <a:p>
            <a:pPr marL="228587" indent="-228587">
              <a:buFontTx/>
              <a:buChar char="-"/>
              <a:defRPr/>
            </a:pPr>
            <a:r>
              <a:rPr lang="en-US" dirty="0" smtClean="0"/>
              <a:t>What distinguishes this concept from others?</a:t>
            </a:r>
          </a:p>
          <a:p>
            <a:pPr marL="228587" indent="-228587">
              <a:buFontTx/>
              <a:buChar char="-"/>
              <a:defRPr/>
            </a:pPr>
            <a:r>
              <a:rPr lang="en-US" dirty="0" smtClean="0"/>
              <a:t>What is the detail of each risk?  Why was it categorized H. M. or L</a:t>
            </a:r>
          </a:p>
          <a:p>
            <a:pPr marL="228587" indent="-228587">
              <a:buFontTx/>
              <a:buChar char="-"/>
              <a:defRPr/>
            </a:pPr>
            <a:r>
              <a:rPr lang="en-US" dirty="0" smtClean="0"/>
              <a:t>What is the detail of each evaluation?</a:t>
            </a:r>
          </a:p>
          <a:p>
            <a:pPr marL="228587" indent="-228587">
              <a:defRPr/>
            </a:pPr>
            <a:endParaRPr lang="en-US" dirty="0" smtClean="0"/>
          </a:p>
          <a:p>
            <a:pPr>
              <a:defRPr/>
            </a:pPr>
            <a:r>
              <a:rPr lang="en-US" b="1" dirty="0" smtClean="0"/>
              <a:t>Discuss required enabling capabilities </a:t>
            </a:r>
            <a:r>
              <a:rPr lang="en-US" dirty="0" smtClean="0"/>
              <a:t>– e.g., freq/spectrum </a:t>
            </a:r>
            <a:r>
              <a:rPr lang="en-US" dirty="0" err="1" smtClean="0"/>
              <a:t>rqmts</a:t>
            </a:r>
            <a:r>
              <a:rPr lang="en-US" dirty="0" smtClean="0"/>
              <a:t>, interfacing systems with planned </a:t>
            </a:r>
            <a:r>
              <a:rPr lang="en-US" dirty="0" err="1" smtClean="0"/>
              <a:t>phaseout</a:t>
            </a:r>
            <a:r>
              <a:rPr lang="en-US" dirty="0" smtClean="0"/>
              <a:t>, etc.</a:t>
            </a:r>
          </a:p>
          <a:p>
            <a:pPr>
              <a:defRPr/>
            </a:pPr>
            <a:endParaRPr lang="en-US" dirty="0" smtClean="0"/>
          </a:p>
          <a:p>
            <a:pPr>
              <a:defRPr/>
            </a:pPr>
            <a:r>
              <a:rPr lang="en-US" b="1" dirty="0" smtClean="0"/>
              <a:t>Be prepared to discuss affordability </a:t>
            </a:r>
            <a:r>
              <a:rPr lang="en-US" dirty="0" smtClean="0"/>
              <a:t>issues in terms of incremental approach(</a:t>
            </a:r>
            <a:r>
              <a:rPr lang="en-US" dirty="0" err="1" smtClean="0"/>
              <a:t>es</a:t>
            </a:r>
            <a:r>
              <a:rPr lang="en-US" dirty="0" smtClean="0"/>
              <a:t>), mitigating portions of the capability gap/need, etc</a:t>
            </a: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2A4591DD-6457-4F82-809C-98B057A0E46D}" type="slidenum">
              <a:rPr lang="en-US" altLang="en-US" sz="1200">
                <a:solidFill>
                  <a:srgbClr val="000000"/>
                </a:solidFill>
              </a:rPr>
              <a:pPr algn="r"/>
              <a:t>9</a:t>
            </a:fld>
            <a:endParaRPr lang="en-US" altLang="en-US" sz="1200">
              <a:solidFill>
                <a:srgbClr val="000000"/>
              </a:solidFill>
            </a:endParaRPr>
          </a:p>
        </p:txBody>
      </p:sp>
    </p:spTree>
    <p:extLst>
      <p:ext uri="{BB962C8B-B14F-4D97-AF65-F5344CB8AC3E}">
        <p14:creationId xmlns:p14="http://schemas.microsoft.com/office/powerpoint/2010/main" val="255266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As of: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35851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As of: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58742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As of: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275442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 name="Text Box 3"/>
          <p:cNvSpPr txBox="1">
            <a:spLocks noChangeArrowheads="1"/>
          </p:cNvSpPr>
          <p:nvPr/>
        </p:nvSpPr>
        <p:spPr bwMode="auto">
          <a:xfrm>
            <a:off x="1693333" y="1233489"/>
            <a:ext cx="873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b="1" i="1">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6" name="Picture 13" descr="af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1"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900595" y="500063"/>
            <a:ext cx="6323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600" b="1" i="1"/>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smtClean="0"/>
              <a:t>As of: </a:t>
            </a:r>
            <a:endParaRPr lang="en-US"/>
          </a:p>
        </p:txBody>
      </p:sp>
      <p:sp>
        <p:nvSpPr>
          <p:cNvPr id="9" name="Rectangle 7"/>
          <p:cNvSpPr>
            <a:spLocks noGrp="1" noChangeArrowheads="1"/>
          </p:cNvSpPr>
          <p:nvPr>
            <p:ph type="sldNum" sz="quarter" idx="11"/>
          </p:nvPr>
        </p:nvSpPr>
        <p:spPr/>
        <p:txBody>
          <a:bodyPr/>
          <a:lstStyle>
            <a:lvl1pPr>
              <a:defRPr smtClean="0"/>
            </a:lvl1pPr>
          </a:lstStyle>
          <a:p>
            <a:pPr>
              <a:defRPr/>
            </a:pPr>
            <a:fld id="{92533C1A-27E6-4B6F-8E38-BAF459B25C3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22711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smtClean="0">
              <a:solidFill>
                <a:srgbClr val="000000"/>
              </a:solidFill>
            </a:endParaRPr>
          </a:p>
        </p:txBody>
      </p:sp>
      <p:sp>
        <p:nvSpPr>
          <p:cNvPr id="4" name="Text Box 3"/>
          <p:cNvSpPr txBox="1">
            <a:spLocks noChangeArrowheads="1"/>
          </p:cNvSpPr>
          <p:nvPr/>
        </p:nvSpPr>
        <p:spPr bwMode="auto">
          <a:xfrm>
            <a:off x="1693333" y="1233489"/>
            <a:ext cx="873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000" b="1" i="1" smtClean="0">
                <a:solidFill>
                  <a:srgbClr val="000000"/>
                </a:solidFill>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smtClean="0">
              <a:solidFill>
                <a:srgbClr val="000000"/>
              </a:solidFill>
            </a:endParaRPr>
          </a:p>
        </p:txBody>
      </p:sp>
      <p:pic>
        <p:nvPicPr>
          <p:cNvPr id="6" name="Picture 13" descr="af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1"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900595" y="500063"/>
            <a:ext cx="6323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3600" b="1" i="1" smtClean="0">
                <a:solidFill>
                  <a:srgbClr val="000000"/>
                </a:solidFill>
              </a:rPr>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smtClean="0"/>
              <a:t>As of: </a:t>
            </a:r>
            <a:endParaRPr lang="en-US"/>
          </a:p>
        </p:txBody>
      </p:sp>
      <p:sp>
        <p:nvSpPr>
          <p:cNvPr id="9" name="Rectangle 7"/>
          <p:cNvSpPr>
            <a:spLocks noGrp="1" noChangeArrowheads="1"/>
          </p:cNvSpPr>
          <p:nvPr>
            <p:ph type="sldNum" sz="quarter" idx="11"/>
          </p:nvPr>
        </p:nvSpPr>
        <p:spPr/>
        <p:txBody>
          <a:bodyPr/>
          <a:lstStyle>
            <a:lvl1pPr>
              <a:defRPr smtClean="0"/>
            </a:lvl1pPr>
          </a:lstStyle>
          <a:p>
            <a:pPr>
              <a:defRPr/>
            </a:pPr>
            <a:fld id="{92533C1A-27E6-4B6F-8E38-BAF459B25C3F}"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5603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F7A320CF-CFA3-453D-9B99-3257B1B69DF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26075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05E0EDF9-9C23-4C95-BC64-9404893E2AE8}"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28916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5D1C837B-7E73-42E7-B395-9B2D1F35351F}"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687439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As of: </a:t>
            </a: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F6272571-EE2E-4A9D-BBF2-964A28C494AA}"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770665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As of: </a:t>
            </a: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8426B18B-9B5C-4ED8-ADF2-2A9C1F18A72C}"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1805347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As of: </a:t>
            </a: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FA6451F9-2D35-4060-9CD0-17A2976AFD09}"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91201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As of: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3907922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7F724393-71AD-4180-8D84-22FB670F1DCD}"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816359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5C2FA263-017E-42FA-A699-A1B46B6BC64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31542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EF027B32-F8A0-4AC2-8914-8ED76AEB72F4}"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82683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1218912A-2C71-427C-916E-B7138990BD1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837143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4" name="Text Box 3"/>
          <p:cNvSpPr txBox="1">
            <a:spLocks noChangeArrowheads="1"/>
          </p:cNvSpPr>
          <p:nvPr/>
        </p:nvSpPr>
        <p:spPr bwMode="auto">
          <a:xfrm>
            <a:off x="1693333" y="1233489"/>
            <a:ext cx="87376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7" name="Text Box 14"/>
          <p:cNvSpPr txBox="1">
            <a:spLocks noChangeArrowheads="1"/>
          </p:cNvSpPr>
          <p:nvPr/>
        </p:nvSpPr>
        <p:spPr bwMode="auto">
          <a:xfrm>
            <a:off x="2900595" y="500063"/>
            <a:ext cx="6323077" cy="646331"/>
          </a:xfrm>
          <a:prstGeom prst="rect">
            <a:avLst/>
          </a:prstGeom>
          <a:noFill/>
          <a:ln w="9525">
            <a:noFill/>
            <a:miter lim="800000"/>
            <a:headEnd/>
            <a:tailEnd/>
          </a:ln>
          <a:effectLst/>
        </p:spPr>
        <p:txBody>
          <a:bodyPr wrap="none">
            <a:spAutoFit/>
          </a:bodyPr>
          <a:lstStyle/>
          <a:p>
            <a:pPr algn="ctr" eaLnBrk="0" hangingPunct="0">
              <a:defRPr/>
            </a:pPr>
            <a:r>
              <a:rPr lang="en-US" sz="3600" b="1" i="1" dirty="0">
                <a:solidFill>
                  <a:srgbClr val="000000"/>
                </a:solidFill>
              </a:rPr>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11"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smtClean="0"/>
              <a:t>(U)//FOUO</a:t>
            </a:r>
            <a:endParaRPr lang="en-US" dirty="0"/>
          </a:p>
        </p:txBody>
      </p:sp>
      <p:sp>
        <p:nvSpPr>
          <p:cNvPr id="12"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smtClean="0"/>
              <a:t>(U)//FOUO</a:t>
            </a:r>
            <a:endParaRPr lang="en-US" dirty="0"/>
          </a:p>
        </p:txBody>
      </p:sp>
      <p:pic>
        <p:nvPicPr>
          <p:cNvPr id="13"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1"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4694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smtClean="0"/>
              <a:t>(U)//FOUO</a:t>
            </a:r>
            <a:endParaRPr lang="en-US" dirty="0"/>
          </a:p>
        </p:txBody>
      </p:sp>
      <p:sp>
        <p:nvSpPr>
          <p:cNvPr id="7"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smtClean="0"/>
              <a:t>(U)//FOUO</a:t>
            </a:r>
            <a:endParaRPr lang="en-US" dirty="0"/>
          </a:p>
        </p:txBody>
      </p:sp>
      <p:sp>
        <p:nvSpPr>
          <p:cNvPr id="9"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8"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90138"/>
            <a:ext cx="1751860" cy="10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6339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smtClean="0"/>
              <a:t>(U)//FOUO</a:t>
            </a:r>
            <a:endParaRPr lang="en-US" dirty="0"/>
          </a:p>
        </p:txBody>
      </p:sp>
      <p:sp>
        <p:nvSpPr>
          <p:cNvPr id="8"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smtClean="0"/>
              <a:t>(U)//FOUO</a:t>
            </a:r>
            <a:endParaRPr lang="en-US" dirty="0"/>
          </a:p>
        </p:txBody>
      </p:sp>
      <p:sp>
        <p:nvSpPr>
          <p:cNvPr id="10"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9"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90138"/>
            <a:ext cx="1751860" cy="10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665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smtClean="0"/>
              <a:t>(U)//FOUO</a:t>
            </a:r>
            <a:endParaRPr lang="en-US" dirty="0"/>
          </a:p>
        </p:txBody>
      </p:sp>
      <p:sp>
        <p:nvSpPr>
          <p:cNvPr id="6"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smtClean="0"/>
              <a:t>(U)//FOUO</a:t>
            </a:r>
            <a:endParaRPr lang="en-US" dirty="0"/>
          </a:p>
        </p:txBody>
      </p:sp>
      <p:sp>
        <p:nvSpPr>
          <p:cNvPr id="8"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7"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81346"/>
            <a:ext cx="1751860" cy="10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8353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smtClean="0"/>
              <a:t>(U)//FOUO</a:t>
            </a:r>
            <a:endParaRPr lang="en-US" dirty="0"/>
          </a:p>
        </p:txBody>
      </p:sp>
      <p:sp>
        <p:nvSpPr>
          <p:cNvPr id="5"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smtClean="0"/>
              <a:t>(U)//FOUO</a:t>
            </a:r>
            <a:endParaRPr lang="en-US" dirty="0"/>
          </a:p>
        </p:txBody>
      </p:sp>
      <p:sp>
        <p:nvSpPr>
          <p:cNvPr id="7"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6"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8978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1" name="Rectangle 1030"/>
          <p:cNvSpPr>
            <a:spLocks noGrp="1" noChangeArrowheads="1"/>
          </p:cNvSpPr>
          <p:nvPr>
            <p:ph type="title"/>
          </p:nvPr>
        </p:nvSpPr>
        <p:spPr bwMode="auto">
          <a:xfrm>
            <a:off x="1563251" y="76201"/>
            <a:ext cx="10120749" cy="11260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smtClean="0"/>
            </a:lvl1pPr>
          </a:lstStyle>
          <a:p>
            <a:pPr lvl="0"/>
            <a:r>
              <a:rPr lang="en-US" smtClean="0"/>
              <a:t>Click to edit Master title style</a:t>
            </a:r>
            <a:endParaRPr lang="en-US" dirty="0" smtClean="0"/>
          </a:p>
        </p:txBody>
      </p:sp>
      <p:sp>
        <p:nvSpPr>
          <p:cNvPr id="12"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smtClean="0"/>
              <a:t>(U)//FOUO</a:t>
            </a:r>
            <a:endParaRPr lang="en-US" dirty="0"/>
          </a:p>
        </p:txBody>
      </p:sp>
      <p:sp>
        <p:nvSpPr>
          <p:cNvPr id="5" name="Content Placeholder 4"/>
          <p:cNvSpPr>
            <a:spLocks noGrp="1"/>
          </p:cNvSpPr>
          <p:nvPr>
            <p:ph sz="quarter" idx="14" hasCustomPrompt="1"/>
          </p:nvPr>
        </p:nvSpPr>
        <p:spPr>
          <a:xfrm>
            <a:off x="499872" y="1325880"/>
            <a:ext cx="5437632" cy="5001768"/>
          </a:xfrm>
          <a:prstGeom prst="rect">
            <a:avLst/>
          </a:prstGeom>
        </p:spPr>
        <p:txBody>
          <a:bodyPr rIns="0"/>
          <a:lstStyle/>
          <a:p>
            <a:pPr lvl="0"/>
            <a:r>
              <a:rPr lang="en-US" dirty="0" smtClean="0"/>
              <a:t>Do not change font size indentation or spacing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5" hasCustomPrompt="1"/>
          </p:nvPr>
        </p:nvSpPr>
        <p:spPr>
          <a:xfrm>
            <a:off x="6254496" y="1325880"/>
            <a:ext cx="5437632" cy="5001768"/>
          </a:xfrm>
          <a:prstGeom prst="rect">
            <a:avLst/>
          </a:prstGeom>
        </p:spPr>
        <p:txBody>
          <a:bodyPr lIns="0"/>
          <a:lstStyle/>
          <a:p>
            <a:pPr lvl="0"/>
            <a:r>
              <a:rPr lang="en-US" dirty="0" smtClean="0"/>
              <a:t>Do not change font size indentation or spacing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smtClean="0"/>
              <a:t>(U)//FOUO</a:t>
            </a:r>
            <a:endParaRPr lang="en-US" dirty="0"/>
          </a:p>
        </p:txBody>
      </p:sp>
      <p:pic>
        <p:nvPicPr>
          <p:cNvPr id="10"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61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As of: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3276488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2818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r>
              <a:rPr lang="en-US" dirty="0" smtClean="0"/>
              <a:t>As of: </a:t>
            </a:r>
            <a:endParaRPr lang="en-US" dirty="0"/>
          </a:p>
        </p:txBody>
      </p:sp>
      <p:sp>
        <p:nvSpPr>
          <p:cNvPr id="5" name="Slide Number Placeholder 4"/>
          <p:cNvSpPr>
            <a:spLocks noGrp="1"/>
          </p:cNvSpPr>
          <p:nvPr>
            <p:ph type="sldNum" sz="quarter" idx="11"/>
          </p:nvPr>
        </p:nvSpPr>
        <p:spPr>
          <a:xfrm>
            <a:off x="10651067" y="6524625"/>
            <a:ext cx="1524000" cy="304800"/>
          </a:xfrm>
          <a:prstGeom prst="rect">
            <a:avLst/>
          </a:prstGeom>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8"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2"/>
          </p:nvPr>
        </p:nvSpPr>
        <p:spPr>
          <a:xfrm>
            <a:off x="1358900" y="641350"/>
            <a:ext cx="1219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1672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7" name="Footer Placeholder 8"/>
          <p:cNvSpPr>
            <a:spLocks noGrp="1"/>
          </p:cNvSpPr>
          <p:nvPr>
            <p:ph type="ftr" sz="quarter" idx="3"/>
          </p:nvPr>
        </p:nvSpPr>
        <p:spPr>
          <a:xfrm>
            <a:off x="4165600" y="6567777"/>
            <a:ext cx="3860800" cy="28091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9" name="Slide Number Placeholder 4"/>
          <p:cNvSpPr>
            <a:spLocks noGrp="1"/>
          </p:cNvSpPr>
          <p:nvPr>
            <p:ph type="sldNum" sz="quarter" idx="4"/>
          </p:nvPr>
        </p:nvSpPr>
        <p:spPr>
          <a:xfrm>
            <a:off x="11550613" y="6551876"/>
            <a:ext cx="641387" cy="306125"/>
          </a:xfrm>
          <a:prstGeom prst="rect">
            <a:avLst/>
          </a:prstGeom>
        </p:spPr>
        <p:txBody>
          <a:bodyPr/>
          <a:lstStyle>
            <a:lvl1pPr algn="ctr">
              <a:defRPr sz="1000">
                <a:solidFill>
                  <a:srgbClr val="898989"/>
                </a:solidFill>
              </a:defRPr>
            </a:lvl1pPr>
          </a:lstStyle>
          <a:p>
            <a:fld id="{110E6CBD-E7C6-421F-9A93-267A94884382}" type="slidenum">
              <a:rPr lang="en-US" smtClean="0"/>
              <a:pPr/>
              <a:t>‹#›</a:t>
            </a:fld>
            <a:endParaRPr lang="en-US" dirty="0"/>
          </a:p>
        </p:txBody>
      </p:sp>
      <p:pic>
        <p:nvPicPr>
          <p:cNvPr id="4"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824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a:t>Click to edit Master title style</a:t>
            </a:r>
          </a:p>
        </p:txBody>
      </p:sp>
      <p:sp>
        <p:nvSpPr>
          <p:cNvPr id="3" name="Content Placeholder 2"/>
          <p:cNvSpPr>
            <a:spLocks noGrp="1"/>
          </p:cNvSpPr>
          <p:nvPr>
            <p:ph idx="1"/>
          </p:nvPr>
        </p:nvSpPr>
        <p:spPr>
          <a:xfrm>
            <a:off x="486835" y="1278427"/>
            <a:ext cx="11197167" cy="5001768"/>
          </a:xfrm>
        </p:spPr>
        <p:txBody>
          <a:bodyPr/>
          <a:lstStyle>
            <a:lvl1pPr marL="0" indent="0">
              <a:buNone/>
              <a:defRPr/>
            </a:lvl1pPr>
            <a:lvl2pPr>
              <a:defRPr sz="1500" b="0"/>
            </a:lvl2pPr>
            <a:lvl3pPr marL="688975" indent="-166688">
              <a:defRPr sz="1500" b="0"/>
            </a:lvl3pPr>
            <a:lvl4pPr marL="914400" indent="-171450">
              <a:buClr>
                <a:schemeClr val="accent2">
                  <a:lumMod val="50000"/>
                </a:schemeClr>
              </a:buClr>
              <a:defRPr sz="1500" b="0"/>
            </a:lvl4pPr>
            <a:lvl5pPr marL="1139825" indent="-171450">
              <a:buClr>
                <a:schemeClr val="accent2">
                  <a:lumMod val="50000"/>
                </a:schemeClr>
              </a:buClr>
              <a:defRPr sz="15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11"/>
          </p:nvPr>
        </p:nvSpPr>
        <p:spPr>
          <a:xfrm>
            <a:off x="10651067" y="6524625"/>
            <a:ext cx="1524000" cy="304800"/>
          </a:xfrm>
          <a:prstGeom prst="rect">
            <a:avLst/>
          </a:prstGeom>
          <a:ln/>
        </p:spPr>
        <p:txBody>
          <a:bodyPr/>
          <a:lstStyle>
            <a:lvl1pPr>
              <a:defRPr/>
            </a:lvl1pPr>
          </a:lstStyle>
          <a:p>
            <a:pPr>
              <a:defRPr/>
            </a:pPr>
            <a:fld id="{6EAE1059-D214-48F5-8B86-DADFC6C00919}" type="slidenum">
              <a:rPr lang="en-US">
                <a:solidFill>
                  <a:srgbClr val="000000"/>
                </a:solidFill>
              </a:rPr>
              <a:pPr>
                <a:defRPr/>
              </a:pPr>
              <a:t>‹#›</a:t>
            </a:fld>
            <a:endParaRPr lang="en-US" dirty="0">
              <a:solidFill>
                <a:srgbClr val="000000"/>
              </a:solidFill>
            </a:endParaRPr>
          </a:p>
        </p:txBody>
      </p:sp>
      <p:pic>
        <p:nvPicPr>
          <p:cNvPr id="5"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6004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r>
              <a:rPr lang="en-US" dirty="0" smtClean="0"/>
              <a:t>As of: </a:t>
            </a:r>
            <a:endParaRPr lang="en-US" dirty="0"/>
          </a:p>
        </p:txBody>
      </p:sp>
      <p:sp>
        <p:nvSpPr>
          <p:cNvPr id="5" name="Slide Number Placeholder 4"/>
          <p:cNvSpPr>
            <a:spLocks noGrp="1"/>
          </p:cNvSpPr>
          <p:nvPr>
            <p:ph type="sldNum" sz="quarter" idx="11"/>
          </p:nvPr>
        </p:nvSpPr>
        <p:spPr>
          <a:xfrm>
            <a:off x="10651067" y="6524625"/>
            <a:ext cx="1524000" cy="304800"/>
          </a:xfrm>
          <a:prstGeom prst="rect">
            <a:avLst/>
          </a:prstGeom>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8"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2"/>
          </p:nvPr>
        </p:nvSpPr>
        <p:spPr>
          <a:xfrm>
            <a:off x="1358900" y="641350"/>
            <a:ext cx="1219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506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As of: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256078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As of: </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8400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As of: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115918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As of: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317724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As of: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41227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As of: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4ED10-1D08-4FFD-8FE8-2174BFF7CDBC}" type="slidenum">
              <a:rPr lang="en-US" smtClean="0"/>
              <a:t>‹#›</a:t>
            </a:fld>
            <a:endParaRPr lang="en-US" dirty="0"/>
          </a:p>
        </p:txBody>
      </p:sp>
    </p:spTree>
    <p:extLst>
      <p:ext uri="{BB962C8B-B14F-4D97-AF65-F5344CB8AC3E}">
        <p14:creationId xmlns:p14="http://schemas.microsoft.com/office/powerpoint/2010/main" val="21606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As of: </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4ED10-1D08-4FFD-8FE8-2174BFF7CDBC}" type="slidenum">
              <a:rPr lang="en-US" smtClean="0"/>
              <a:t>‹#›</a:t>
            </a:fld>
            <a:endParaRPr lang="en-US" dirty="0"/>
          </a:p>
        </p:txBody>
      </p:sp>
    </p:spTree>
    <p:extLst>
      <p:ext uri="{BB962C8B-B14F-4D97-AF65-F5344CB8AC3E}">
        <p14:creationId xmlns:p14="http://schemas.microsoft.com/office/powerpoint/2010/main" val="209585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eaLnBrk="0" fontAlgn="base" hangingPunct="0">
              <a:spcBef>
                <a:spcPct val="0"/>
              </a:spcBef>
              <a:spcAft>
                <a:spcPct val="0"/>
              </a:spcAft>
              <a:defRPr/>
            </a:pPr>
            <a:r>
              <a:rPr lang="en-US" smtClean="0"/>
              <a:t>As of: </a:t>
            </a:r>
            <a:endParaRPr lang="en-US"/>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7F7F7F"/>
                </a:solidFill>
              </a:defRPr>
            </a:lvl1pPr>
          </a:lstStyle>
          <a:p>
            <a:pPr eaLnBrk="0" fontAlgn="base" hangingPunct="0">
              <a:spcBef>
                <a:spcPct val="0"/>
              </a:spcBef>
              <a:spcAft>
                <a:spcPct val="0"/>
              </a:spcAft>
              <a:defRPr/>
            </a:pPr>
            <a:fld id="{2D9574D3-5184-4D4C-A8D0-6A55D8936C78}" type="slidenum">
              <a:rPr lang="en-US" altLang="en-US"/>
              <a:pPr eaLnBrk="0" fontAlgn="base" hangingPunct="0">
                <a:spcBef>
                  <a:spcPct val="0"/>
                </a:spcBef>
                <a:spcAft>
                  <a:spcPct val="0"/>
                </a:spcAft>
                <a:defRPr/>
              </a:pPr>
              <a:t>‹#›</a:t>
            </a:fld>
            <a:endParaRPr lang="en-US" altLang="en-US"/>
          </a:p>
        </p:txBody>
      </p:sp>
      <p:sp>
        <p:nvSpPr>
          <p:cNvPr id="1028" name="Text Box 1029"/>
          <p:cNvSpPr txBox="1">
            <a:spLocks noChangeArrowheads="1"/>
          </p:cNvSpPr>
          <p:nvPr/>
        </p:nvSpPr>
        <p:spPr bwMode="auto">
          <a:xfrm>
            <a:off x="1727200" y="6491288"/>
            <a:ext cx="873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1600" b="1" i="1" smtClean="0">
                <a:solidFill>
                  <a:srgbClr val="000000"/>
                </a:solidFill>
                <a:latin typeface="Century Schoolbook" panose="02040604050505020304" pitchFamily="18" charset="0"/>
              </a:rPr>
              <a:t>I n t e g r i t y  -  S e r v i c e  -  E x c e l l e n c e</a:t>
            </a:r>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smtClean="0">
              <a:solidFill>
                <a:srgbClr val="000000"/>
              </a:solidFill>
            </a:endParaRPr>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smtClean="0">
              <a:solidFill>
                <a:srgbClr val="000000"/>
              </a:solidFill>
            </a:endParaRPr>
          </a:p>
        </p:txBody>
      </p:sp>
      <p:pic>
        <p:nvPicPr>
          <p:cNvPr id="1032" name="Picture 1037" descr="afsymbo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818" y="90489"/>
            <a:ext cx="179493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0"/>
            <a:r>
              <a:rPr lang="en-US" altLang="en-US" smtClean="0"/>
              <a:t>2nd Bullet</a:t>
            </a:r>
          </a:p>
        </p:txBody>
      </p:sp>
    </p:spTree>
    <p:extLst>
      <p:ext uri="{BB962C8B-B14F-4D97-AF65-F5344CB8AC3E}">
        <p14:creationId xmlns:p14="http://schemas.microsoft.com/office/powerpoint/2010/main" val="42425170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7" name="Text Box 1029"/>
          <p:cNvSpPr txBox="1">
            <a:spLocks noChangeArrowheads="1"/>
          </p:cNvSpPr>
          <p:nvPr/>
        </p:nvSpPr>
        <p:spPr bwMode="auto">
          <a:xfrm>
            <a:off x="1727200" y="6491288"/>
            <a:ext cx="87376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smtClean="0">
                <a:solidFill>
                  <a:srgbClr val="000000"/>
                </a:solidFill>
                <a:latin typeface="Century Schoolbook" pitchFamily="18" charset="0"/>
              </a:rPr>
              <a:t>B r e a k i n g  B a r r i e r s  …  S i n c e  1 9 4 7</a:t>
            </a:r>
            <a:endParaRPr lang="en-US" sz="1600" b="1" i="1" dirty="0">
              <a:solidFill>
                <a:srgbClr val="000000"/>
              </a:solidFill>
              <a:latin typeface="Century Schoolbook" pitchFamily="18" charset="0"/>
            </a:endParaRPr>
          </a:p>
        </p:txBody>
      </p:sp>
      <p:sp>
        <p:nvSpPr>
          <p:cNvPr id="1029" name="Rectangle 1030"/>
          <p:cNvSpPr>
            <a:spLocks noGrp="1" noChangeArrowheads="1"/>
          </p:cNvSpPr>
          <p:nvPr>
            <p:ph type="title"/>
          </p:nvPr>
        </p:nvSpPr>
        <p:spPr bwMode="auto">
          <a:xfrm>
            <a:off x="2503055" y="49213"/>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1033"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2nd Bullet</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652" y="95321"/>
            <a:ext cx="1243632" cy="1006279"/>
          </a:xfrm>
          <a:prstGeom prst="rect">
            <a:avLst/>
          </a:prstGeom>
        </p:spPr>
      </p:pic>
      <p:sp>
        <p:nvSpPr>
          <p:cNvPr id="11" name="Text Placeholder 3"/>
          <p:cNvSpPr txBox="1">
            <a:spLocks/>
          </p:cNvSpPr>
          <p:nvPr userDrawn="1"/>
        </p:nvSpPr>
        <p:spPr>
          <a:xfrm>
            <a:off x="11326378" y="0"/>
            <a:ext cx="865622" cy="215444"/>
          </a:xfrm>
          <a:prstGeom prst="rect">
            <a:avLst/>
          </a:prstGeom>
        </p:spPr>
        <p:txBody>
          <a:bodyPr wrap="none" lIns="0" tIns="0" rIns="0" bIns="0">
            <a:spAutoFit/>
          </a:bodyPr>
          <a:lstStyle>
            <a:lvl1pPr marL="0" indent="0" algn="r" rtl="0" eaLnBrk="0" fontAlgn="base" hangingPunct="0">
              <a:spcBef>
                <a:spcPct val="50000"/>
              </a:spcBef>
              <a:spcAft>
                <a:spcPct val="0"/>
              </a:spcAft>
              <a:buClr>
                <a:srgbClr val="151C77"/>
              </a:buClr>
              <a:buSzPct val="80000"/>
              <a:buFont typeface="Wingdings" pitchFamily="2" charset="2"/>
              <a:buNone/>
              <a:defRPr sz="1400" b="1" cap="all" baseline="0">
                <a:solidFill>
                  <a:srgbClr val="006600"/>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400" kern="0" dirty="0" smtClean="0"/>
              <a:t>(U)//FOUO</a:t>
            </a:r>
            <a:endParaRPr lang="en-US" sz="1400" kern="0" dirty="0"/>
          </a:p>
        </p:txBody>
      </p:sp>
      <p:sp>
        <p:nvSpPr>
          <p:cNvPr id="12" name="Text Placeholder 3"/>
          <p:cNvSpPr txBox="1">
            <a:spLocks/>
          </p:cNvSpPr>
          <p:nvPr userDrawn="1"/>
        </p:nvSpPr>
        <p:spPr>
          <a:xfrm>
            <a:off x="0" y="6642556"/>
            <a:ext cx="865622" cy="215444"/>
          </a:xfrm>
          <a:prstGeom prst="rect">
            <a:avLst/>
          </a:prstGeom>
        </p:spPr>
        <p:txBody>
          <a:bodyPr wrap="none" lIns="0" tIns="0" rIns="0" bIns="0" anchor="b">
            <a:spAutoFit/>
          </a:bodyPr>
          <a:lstStyle>
            <a:lvl1pPr marL="0" indent="0" algn="l" rtl="0" eaLnBrk="0" fontAlgn="base" hangingPunct="0">
              <a:spcBef>
                <a:spcPct val="50000"/>
              </a:spcBef>
              <a:spcAft>
                <a:spcPct val="0"/>
              </a:spcAft>
              <a:buClr>
                <a:srgbClr val="151C77"/>
              </a:buClr>
              <a:buSzPct val="80000"/>
              <a:buFont typeface="Wingdings" pitchFamily="2" charset="2"/>
              <a:buNone/>
              <a:defRPr sz="1400" b="1" cap="all" baseline="0">
                <a:solidFill>
                  <a:srgbClr val="006600"/>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400" kern="0" dirty="0" smtClean="0"/>
              <a:t>(U)//FOUO</a:t>
            </a:r>
            <a:endParaRPr lang="en-US" sz="1400" kern="0" dirty="0"/>
          </a:p>
        </p:txBody>
      </p:sp>
      <p:sp>
        <p:nvSpPr>
          <p:cNvPr id="14"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spTree>
    <p:extLst>
      <p:ext uri="{BB962C8B-B14F-4D97-AF65-F5344CB8AC3E}">
        <p14:creationId xmlns:p14="http://schemas.microsoft.com/office/powerpoint/2010/main" val="32120289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Excel_Worksheet.xlsx"/></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18.emf"/><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971675" y="1997075"/>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endParaRPr lang="en-US" altLang="en-US" sz="4400" b="1">
              <a:solidFill>
                <a:srgbClr val="002060"/>
              </a:solidFill>
              <a:latin typeface="Times New Roman" panose="02020603050405020304" pitchFamily="18" charset="0"/>
            </a:endParaRPr>
          </a:p>
        </p:txBody>
      </p:sp>
      <p:sp>
        <p:nvSpPr>
          <p:cNvPr id="15363" name="Rectangle 4"/>
          <p:cNvSpPr>
            <a:spLocks noChangeArrowheads="1"/>
          </p:cNvSpPr>
          <p:nvPr/>
        </p:nvSpPr>
        <p:spPr bwMode="auto">
          <a:xfrm>
            <a:off x="5403850" y="4948239"/>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a:t>Rank, Name</a:t>
            </a:r>
          </a:p>
          <a:p>
            <a:pPr algn="r">
              <a:spcBef>
                <a:spcPct val="0"/>
              </a:spcBef>
              <a:buClrTx/>
              <a:buSzTx/>
              <a:buFontTx/>
              <a:buNone/>
            </a:pPr>
            <a:r>
              <a:rPr lang="en-US" altLang="en-US"/>
              <a:t>Office Symbol</a:t>
            </a:r>
          </a:p>
          <a:p>
            <a:pPr algn="r">
              <a:spcBef>
                <a:spcPct val="0"/>
              </a:spcBef>
              <a:buClrTx/>
              <a:buSzTx/>
              <a:buFontTx/>
              <a:buNone/>
            </a:pPr>
            <a:r>
              <a:rPr lang="en-US" altLang="en-US"/>
              <a:t>Date of Briefing</a:t>
            </a:r>
          </a:p>
          <a:p>
            <a:pPr algn="r">
              <a:spcBef>
                <a:spcPct val="0"/>
              </a:spcBef>
              <a:buClrTx/>
              <a:buSzTx/>
              <a:buFontTx/>
              <a:buNone/>
            </a:pPr>
            <a:r>
              <a:rPr lang="en-US" altLang="en-US" sz="1400"/>
              <a:t>Updated April 2018</a:t>
            </a:r>
            <a:endParaRPr lang="en-US" altLang="en-US" sz="1400" b="0"/>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7589" y="1997075"/>
            <a:ext cx="61229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3783043" y="6487328"/>
            <a:ext cx="4816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b="1" dirty="0"/>
              <a:t>See footnotes on each page for additional guidance</a:t>
            </a:r>
          </a:p>
        </p:txBody>
      </p:sp>
      <p:sp>
        <p:nvSpPr>
          <p:cNvPr id="7" name="TextBox 8"/>
          <p:cNvSpPr txBox="1">
            <a:spLocks noChangeArrowheads="1"/>
          </p:cNvSpPr>
          <p:nvPr/>
        </p:nvSpPr>
        <p:spPr bwMode="auto">
          <a:xfrm>
            <a:off x="4867275" y="3876676"/>
            <a:ext cx="2819400" cy="1169551"/>
          </a:xfrm>
          <a:prstGeom prst="rect">
            <a:avLst/>
          </a:prstGeom>
          <a:solidFill>
            <a:srgbClr val="F9BDF5"/>
          </a:solidFill>
          <a:ln w="50800" cmpd="thickThin">
            <a:solidFill>
              <a:srgbClr val="002060"/>
            </a:solidFill>
            <a:miter lim="800000"/>
            <a:headEnd/>
            <a:tailEnd/>
          </a:ln>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b="1" dirty="0" smtClean="0"/>
              <a:t>This </a:t>
            </a:r>
            <a:r>
              <a:rPr lang="en-US" altLang="en-US" b="1" dirty="0"/>
              <a:t>template is for </a:t>
            </a:r>
            <a:r>
              <a:rPr lang="en-US" altLang="en-US" b="1" dirty="0" smtClean="0"/>
              <a:t>guidance only</a:t>
            </a:r>
            <a:endParaRPr lang="en-US" altLang="en-US" b="1" dirty="0"/>
          </a:p>
          <a:p>
            <a:r>
              <a:rPr lang="en-US" altLang="en-US" b="1" dirty="0"/>
              <a:t>and is not </a:t>
            </a:r>
            <a:r>
              <a:rPr lang="en-US" altLang="en-US" b="1" dirty="0" smtClean="0"/>
              <a:t>mandatory.</a:t>
            </a:r>
          </a:p>
          <a:p>
            <a:r>
              <a:rPr lang="en-US" altLang="en-US" b="1" dirty="0" smtClean="0"/>
              <a:t>Examples are for illustrative purposed only</a:t>
            </a:r>
            <a:endParaRPr lang="en-US" altLang="en-US" b="1" dirty="0"/>
          </a:p>
        </p:txBody>
      </p:sp>
    </p:spTree>
    <p:extLst>
      <p:ext uri="{BB962C8B-B14F-4D97-AF65-F5344CB8AC3E}">
        <p14:creationId xmlns:p14="http://schemas.microsoft.com/office/powerpoint/2010/main" val="290434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Market Research</a:t>
            </a:r>
          </a:p>
        </p:txBody>
      </p:sp>
      <p:sp>
        <p:nvSpPr>
          <p:cNvPr id="33795" name="Content Placeholder 3"/>
          <p:cNvSpPr>
            <a:spLocks noGrp="1"/>
          </p:cNvSpPr>
          <p:nvPr>
            <p:ph idx="1"/>
          </p:nvPr>
        </p:nvSpPr>
        <p:spPr/>
        <p:txBody>
          <a:bodyPr/>
          <a:lstStyle/>
          <a:p>
            <a:r>
              <a:rPr lang="en-US" altLang="en-US" sz="2500"/>
              <a:t>Describe degree of industry/university involvement in early studies and research</a:t>
            </a:r>
          </a:p>
          <a:p>
            <a:r>
              <a:rPr lang="en-US" altLang="en-US" sz="2500"/>
              <a:t>Were requirement documents provided to industry early on to inform decisions?</a:t>
            </a:r>
          </a:p>
          <a:p>
            <a:r>
              <a:rPr lang="en-US" altLang="en-US" sz="2500"/>
              <a:t>How was industry input factored into requirements determination and provided to the requirements community?</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10</a:t>
            </a:fld>
            <a:endParaRPr lang="en-US" altLang="en-US">
              <a:solidFill>
                <a:srgbClr val="808080"/>
              </a:solidFill>
            </a:endParaRPr>
          </a:p>
        </p:txBody>
      </p:sp>
    </p:spTree>
    <p:extLst>
      <p:ext uri="{BB962C8B-B14F-4D97-AF65-F5344CB8AC3E}">
        <p14:creationId xmlns:p14="http://schemas.microsoft.com/office/powerpoint/2010/main" val="110497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9"/>
          <p:cNvSpPr>
            <a:spLocks noGrp="1"/>
          </p:cNvSpPr>
          <p:nvPr>
            <p:ph type="title"/>
          </p:nvPr>
        </p:nvSpPr>
        <p:spPr/>
        <p:txBody>
          <a:bodyPr/>
          <a:lstStyle/>
          <a:p>
            <a:r>
              <a:rPr lang="en-US" altLang="en-US" smtClean="0"/>
              <a:t>AoA Overview</a:t>
            </a:r>
          </a:p>
        </p:txBody>
      </p:sp>
      <p:sp>
        <p:nvSpPr>
          <p:cNvPr id="35843" name="Content Placeholder 2"/>
          <p:cNvSpPr>
            <a:spLocks noGrp="1"/>
          </p:cNvSpPr>
          <p:nvPr>
            <p:ph idx="1"/>
          </p:nvPr>
        </p:nvSpPr>
        <p:spPr>
          <a:xfrm>
            <a:off x="473075" y="1349376"/>
            <a:ext cx="11270191" cy="4967287"/>
          </a:xfrm>
        </p:spPr>
        <p:txBody>
          <a:bodyPr/>
          <a:lstStyle/>
          <a:p>
            <a:r>
              <a:rPr lang="en-US" altLang="en-US" sz="1800" dirty="0"/>
              <a:t>Introduction: </a:t>
            </a:r>
            <a:r>
              <a:rPr lang="en-US" altLang="en-US" sz="1800" b="0" dirty="0"/>
              <a:t>Background, Purpose, Scope </a:t>
            </a:r>
          </a:p>
          <a:p>
            <a:r>
              <a:rPr lang="en-US" altLang="en-US" sz="1800" dirty="0"/>
              <a:t>Ground Rules: </a:t>
            </a:r>
            <a:r>
              <a:rPr lang="en-US" altLang="en-US" sz="1800" b="0" dirty="0"/>
              <a:t>Scenarios, Threats, Environment, Constraints </a:t>
            </a:r>
            <a:r>
              <a:rPr lang="en-US" altLang="en-US" sz="1800" b="0" dirty="0" smtClean="0"/>
              <a:t>&amp; </a:t>
            </a:r>
            <a:r>
              <a:rPr lang="en-US" altLang="en-US" sz="1800" b="0" dirty="0"/>
              <a:t>Assumptions </a:t>
            </a:r>
          </a:p>
          <a:p>
            <a:r>
              <a:rPr lang="en-US" altLang="en-US" sz="1800" dirty="0"/>
              <a:t>Alternatives: </a:t>
            </a:r>
            <a:r>
              <a:rPr lang="en-US" altLang="en-US" sz="1800" b="0" dirty="0"/>
              <a:t>Description of Alternatives, Nonviable Alternatives, Operations Concepts, Support Concepts </a:t>
            </a:r>
          </a:p>
          <a:p>
            <a:r>
              <a:rPr lang="en-US" altLang="en-US" sz="1800" dirty="0"/>
              <a:t>Determination of Effectiveness Measures: </a:t>
            </a:r>
            <a:r>
              <a:rPr lang="en-US" altLang="en-US" sz="1800" b="0" dirty="0"/>
              <a:t>Mission Tasks, Measures of Effectiveness, Measures of Performance</a:t>
            </a:r>
          </a:p>
          <a:p>
            <a:r>
              <a:rPr lang="en-US" altLang="en-US" sz="1800" dirty="0"/>
              <a:t>Effectiveness Analysis: </a:t>
            </a:r>
            <a:r>
              <a:rPr lang="en-US" altLang="en-US" sz="1800" b="0" dirty="0"/>
              <a:t>Effectiveness Methodology, Models, Simulations, </a:t>
            </a:r>
            <a:r>
              <a:rPr lang="en-US" altLang="en-US" sz="1800" b="0" dirty="0" smtClean="0"/>
              <a:t>&amp; </a:t>
            </a:r>
            <a:r>
              <a:rPr lang="en-US" altLang="en-US" sz="1800" b="0" dirty="0"/>
              <a:t>Data, Effectiveness Sensitivity Analysis </a:t>
            </a:r>
          </a:p>
          <a:p>
            <a:r>
              <a:rPr lang="en-US" altLang="en-US" sz="1800" dirty="0"/>
              <a:t>Cost Analysis: </a:t>
            </a:r>
            <a:r>
              <a:rPr lang="en-US" altLang="en-US" sz="1800" b="0" dirty="0"/>
              <a:t>Life Cycle Cost Methodology, Models </a:t>
            </a:r>
            <a:r>
              <a:rPr lang="en-US" altLang="en-US" sz="1800" b="0" dirty="0" smtClean="0"/>
              <a:t>&amp; </a:t>
            </a:r>
            <a:r>
              <a:rPr lang="en-US" altLang="en-US" sz="1800" b="0" dirty="0"/>
              <a:t>Data, Cost Sensitivity </a:t>
            </a:r>
            <a:r>
              <a:rPr lang="en-US" altLang="en-US" sz="1800" b="0" dirty="0" smtClean="0"/>
              <a:t>&amp;/</a:t>
            </a:r>
            <a:r>
              <a:rPr lang="en-US" altLang="en-US" sz="1800" b="0" dirty="0"/>
              <a:t>or Risk Analysis </a:t>
            </a:r>
          </a:p>
          <a:p>
            <a:r>
              <a:rPr lang="en-US" altLang="en-US" sz="1800" dirty="0"/>
              <a:t>Cost Capability Analysis: </a:t>
            </a:r>
            <a:r>
              <a:rPr lang="en-US" altLang="en-US" sz="1800" b="0" dirty="0"/>
              <a:t>Cost Capability Analysis Methodology, Stakeholders, Capability Tradeoff Considerations, Sensitivity Analysis</a:t>
            </a:r>
          </a:p>
          <a:p>
            <a:r>
              <a:rPr lang="en-US" altLang="en-US" sz="1800" dirty="0"/>
              <a:t>Cost-Effectiveness Comparisons: </a:t>
            </a:r>
            <a:r>
              <a:rPr lang="en-US" altLang="en-US" sz="1800" b="0" dirty="0"/>
              <a:t>Cost-Effectiveness Methodology, Displays or Presentation Formats, Criteria for Screening Alternatives</a:t>
            </a:r>
          </a:p>
          <a:p>
            <a:r>
              <a:rPr lang="en-US" altLang="en-US" sz="1800" dirty="0"/>
              <a:t>Organization </a:t>
            </a:r>
            <a:r>
              <a:rPr lang="en-US" altLang="en-US" sz="1800" dirty="0" smtClean="0"/>
              <a:t>&amp; </a:t>
            </a:r>
            <a:r>
              <a:rPr lang="en-US" altLang="en-US" sz="1800" dirty="0"/>
              <a:t>Management: </a:t>
            </a:r>
            <a:r>
              <a:rPr lang="en-US" altLang="en-US" sz="1800" b="0" dirty="0"/>
              <a:t>Study Team/Organization, </a:t>
            </a:r>
            <a:r>
              <a:rPr lang="en-US" altLang="en-US" sz="1800" b="0" dirty="0" err="1"/>
              <a:t>AoA</a:t>
            </a:r>
            <a:r>
              <a:rPr lang="en-US" altLang="en-US" sz="1800" b="0" dirty="0"/>
              <a:t> Review Process, Schedule </a:t>
            </a:r>
          </a:p>
          <a:p>
            <a:pPr>
              <a:buFont typeface="Wingdings" panose="05000000000000000000" pitchFamily="2" charset="2"/>
              <a:buNone/>
            </a:pPr>
            <a:endParaRPr lang="en-US" altLang="en-US" sz="1800" dirty="0"/>
          </a:p>
          <a:p>
            <a:endParaRPr lang="en-US" altLang="en-US" sz="1800" dirty="0"/>
          </a:p>
        </p:txBody>
      </p:sp>
      <p:sp>
        <p:nvSpPr>
          <p:cNvPr id="35845" name="TextBox 4"/>
          <p:cNvSpPr txBox="1">
            <a:spLocks noChangeArrowheads="1"/>
          </p:cNvSpPr>
          <p:nvPr/>
        </p:nvSpPr>
        <p:spPr bwMode="auto">
          <a:xfrm>
            <a:off x="2897451" y="6139062"/>
            <a:ext cx="6421438" cy="307777"/>
          </a:xfrm>
          <a:prstGeom prst="rect">
            <a:avLst/>
          </a:prstGeom>
          <a:solidFill>
            <a:srgbClr val="FFFF00"/>
          </a:solidFill>
          <a:ln w="25400">
            <a:solidFill>
              <a:schemeClr val="tx1"/>
            </a:solidFill>
            <a:miter lim="800000"/>
            <a:headEnd/>
            <a:tailEnd/>
          </a:ln>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Focus is on Alternatives and AoA Org/Mgmt</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11</a:t>
            </a:fld>
            <a:endParaRPr lang="en-US" altLang="en-US">
              <a:solidFill>
                <a:srgbClr val="808080"/>
              </a:solidFill>
            </a:endParaRPr>
          </a:p>
        </p:txBody>
      </p:sp>
    </p:spTree>
    <p:extLst>
      <p:ext uri="{BB962C8B-B14F-4D97-AF65-F5344CB8AC3E}">
        <p14:creationId xmlns:p14="http://schemas.microsoft.com/office/powerpoint/2010/main" val="1411729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err="1"/>
              <a:t>AoA</a:t>
            </a:r>
            <a:r>
              <a:rPr lang="en-US" altLang="en-US" dirty="0"/>
              <a:t> Alternatives Descriptions</a:t>
            </a:r>
          </a:p>
        </p:txBody>
      </p:sp>
      <p:sp>
        <p:nvSpPr>
          <p:cNvPr id="26627" name="Content Placeholder 4"/>
          <p:cNvSpPr>
            <a:spLocks noGrp="1"/>
          </p:cNvSpPr>
          <p:nvPr>
            <p:ph idx="1"/>
          </p:nvPr>
        </p:nvSpPr>
        <p:spPr/>
        <p:txBody>
          <a:bodyPr/>
          <a:lstStyle/>
          <a:p>
            <a:pPr>
              <a:defRPr/>
            </a:pPr>
            <a:r>
              <a:rPr lang="en-US" dirty="0" smtClean="0"/>
              <a:t>Alternative 1: Develop Cutting Edge Tech Solution</a:t>
            </a:r>
            <a:endParaRPr lang="en-US" dirty="0"/>
          </a:p>
          <a:p>
            <a:pPr>
              <a:defRPr/>
            </a:pPr>
            <a:r>
              <a:rPr lang="en-US" dirty="0" smtClean="0"/>
              <a:t>Summarize </a:t>
            </a:r>
            <a:r>
              <a:rPr lang="en-US" kern="1200" dirty="0"/>
              <a:t>Concept Characterization and Technical Description </a:t>
            </a:r>
            <a:r>
              <a:rPr lang="en-US" dirty="0" smtClean="0"/>
              <a:t>(CCTD) </a:t>
            </a:r>
          </a:p>
          <a:p>
            <a:pPr>
              <a:defRPr/>
            </a:pPr>
            <a:r>
              <a:rPr lang="en-US" dirty="0" smtClean="0"/>
              <a:t>Alternative 2: Modify/Upgrade the ABC Program with new capability</a:t>
            </a:r>
          </a:p>
          <a:p>
            <a:pPr lvl="1">
              <a:defRPr/>
            </a:pPr>
            <a:r>
              <a:rPr lang="en-US" dirty="0" smtClean="0"/>
              <a:t>Summarize CCTD </a:t>
            </a:r>
          </a:p>
          <a:p>
            <a:pPr>
              <a:defRPr/>
            </a:pPr>
            <a:r>
              <a:rPr lang="en-US" dirty="0" smtClean="0"/>
              <a:t>Alternative 3: Acquire COTS Product(s) and Integrate</a:t>
            </a:r>
          </a:p>
          <a:p>
            <a:pPr lvl="1">
              <a:defRPr/>
            </a:pPr>
            <a:r>
              <a:rPr lang="en-US" dirty="0" smtClean="0"/>
              <a:t>Summarize CCTD </a:t>
            </a:r>
          </a:p>
        </p:txBody>
      </p:sp>
      <p:sp>
        <p:nvSpPr>
          <p:cNvPr id="37893" name="TextBox 1"/>
          <p:cNvSpPr txBox="1">
            <a:spLocks noChangeArrowheads="1"/>
          </p:cNvSpPr>
          <p:nvPr/>
        </p:nvSpPr>
        <p:spPr bwMode="auto">
          <a:xfrm>
            <a:off x="3809658" y="5857338"/>
            <a:ext cx="4589462" cy="307777"/>
          </a:xfrm>
          <a:prstGeom prst="rect">
            <a:avLst/>
          </a:prstGeom>
          <a:solidFill>
            <a:srgbClr val="FFFF00"/>
          </a:solidFill>
          <a:ln w="9525">
            <a:solidFill>
              <a:schemeClr val="accent1"/>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dirty="0" err="1">
                <a:solidFill>
                  <a:srgbClr val="000000"/>
                </a:solidFill>
              </a:rPr>
              <a:t>AoA</a:t>
            </a:r>
            <a:r>
              <a:rPr lang="en-US" altLang="en-US" dirty="0">
                <a:solidFill>
                  <a:srgbClr val="000000"/>
                </a:solidFill>
              </a:rPr>
              <a:t> Study Guidance / Plan approved by DCAPE on XX</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12</a:t>
            </a:fld>
            <a:endParaRPr lang="en-US" altLang="en-US">
              <a:solidFill>
                <a:srgbClr val="808080"/>
              </a:solidFill>
            </a:endParaRPr>
          </a:p>
        </p:txBody>
      </p:sp>
    </p:spTree>
    <p:extLst>
      <p:ext uri="{BB962C8B-B14F-4D97-AF65-F5344CB8AC3E}">
        <p14:creationId xmlns:p14="http://schemas.microsoft.com/office/powerpoint/2010/main" val="3880654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790189" y="192252"/>
            <a:ext cx="7905750" cy="976313"/>
          </a:xfrm>
        </p:spPr>
        <p:txBody>
          <a:bodyPr/>
          <a:lstStyle/>
          <a:p>
            <a:pPr eaLnBrk="1" hangingPunct="1"/>
            <a:r>
              <a:rPr lang="en-US" altLang="en-US" dirty="0" err="1" smtClean="0"/>
              <a:t>AoA</a:t>
            </a:r>
            <a:r>
              <a:rPr lang="en-US" altLang="en-US" dirty="0" smtClean="0"/>
              <a:t> Technical Synopsis</a:t>
            </a:r>
          </a:p>
        </p:txBody>
      </p:sp>
      <p:grpSp>
        <p:nvGrpSpPr>
          <p:cNvPr id="39940" name="Group 25"/>
          <p:cNvGrpSpPr>
            <a:grpSpLocks/>
          </p:cNvGrpSpPr>
          <p:nvPr/>
        </p:nvGrpSpPr>
        <p:grpSpPr bwMode="auto">
          <a:xfrm>
            <a:off x="1219203" y="1358880"/>
            <a:ext cx="3941762" cy="2678112"/>
            <a:chOff x="107367" y="1324310"/>
            <a:chExt cx="8959495" cy="5084755"/>
          </a:xfrm>
        </p:grpSpPr>
        <p:grpSp>
          <p:nvGrpSpPr>
            <p:cNvPr id="39948" name="Group 9"/>
            <p:cNvGrpSpPr>
              <a:grpSpLocks/>
            </p:cNvGrpSpPr>
            <p:nvPr/>
          </p:nvGrpSpPr>
          <p:grpSpPr bwMode="auto">
            <a:xfrm>
              <a:off x="107367" y="1324310"/>
              <a:ext cx="8959495" cy="4704995"/>
              <a:chOff x="107367" y="977458"/>
              <a:chExt cx="8959495" cy="4704995"/>
            </a:xfrm>
          </p:grpSpPr>
          <p:cxnSp>
            <p:nvCxnSpPr>
              <p:cNvPr id="12" name="Straight Connector 11"/>
              <p:cNvCxnSpPr/>
              <p:nvPr/>
            </p:nvCxnSpPr>
            <p:spPr>
              <a:xfrm rot="10800000" flipV="1">
                <a:off x="5952870" y="2614103"/>
                <a:ext cx="959817" cy="455127"/>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610371" y="977458"/>
                <a:ext cx="1794255" cy="745328"/>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700" dirty="0">
                    <a:solidFill>
                      <a:srgbClr val="FFFFFF"/>
                    </a:solidFill>
                  </a:rPr>
                  <a:t>Senior Steering Group (SSG)</a:t>
                </a:r>
              </a:p>
            </p:txBody>
          </p:sp>
          <p:sp>
            <p:nvSpPr>
              <p:cNvPr id="14" name="Rounded Rectangle 13"/>
              <p:cNvSpPr/>
              <p:nvPr/>
            </p:nvSpPr>
            <p:spPr>
              <a:xfrm>
                <a:off x="6911440" y="2255565"/>
                <a:ext cx="1928163" cy="719966"/>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700" dirty="0">
                    <a:solidFill>
                      <a:srgbClr val="FFFFFF"/>
                    </a:solidFill>
                  </a:rPr>
                  <a:t>Office of Aerospace Studies (OAS)</a:t>
                </a:r>
              </a:p>
            </p:txBody>
          </p:sp>
          <p:grpSp>
            <p:nvGrpSpPr>
              <p:cNvPr id="39961" name="Group 23"/>
              <p:cNvGrpSpPr>
                <a:grpSpLocks/>
              </p:cNvGrpSpPr>
              <p:nvPr/>
            </p:nvGrpSpPr>
            <p:grpSpPr bwMode="auto">
              <a:xfrm>
                <a:off x="107367" y="2516642"/>
                <a:ext cx="8959495" cy="3165811"/>
                <a:chOff x="107367" y="2516642"/>
                <a:chExt cx="8959495" cy="3165811"/>
              </a:xfrm>
            </p:grpSpPr>
            <p:sp>
              <p:nvSpPr>
                <p:cNvPr id="16" name="Rounded Rectangle 5"/>
                <p:cNvSpPr/>
                <p:nvPr/>
              </p:nvSpPr>
              <p:spPr>
                <a:xfrm>
                  <a:off x="3063866" y="2516642"/>
                  <a:ext cx="2887269" cy="1105385"/>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700" dirty="0">
                      <a:solidFill>
                        <a:srgbClr val="FFFFFF"/>
                      </a:solidFill>
                    </a:rPr>
                    <a:t>Working Level Integrated Process Team (WIPT)</a:t>
                  </a:r>
                </a:p>
                <a:p>
                  <a:pPr algn="ctr" eaLnBrk="0" fontAlgn="base" hangingPunct="0">
                    <a:spcBef>
                      <a:spcPct val="0"/>
                    </a:spcBef>
                    <a:spcAft>
                      <a:spcPct val="0"/>
                    </a:spcAft>
                    <a:defRPr/>
                  </a:pPr>
                  <a:r>
                    <a:rPr lang="en-US" sz="700" dirty="0">
                      <a:solidFill>
                        <a:srgbClr val="FFFFFF"/>
                      </a:solidFill>
                    </a:rPr>
                    <a:t>Study Director: </a:t>
                  </a:r>
                </a:p>
                <a:p>
                  <a:pPr algn="ctr" eaLnBrk="0" fontAlgn="base" hangingPunct="0">
                    <a:spcBef>
                      <a:spcPct val="0"/>
                    </a:spcBef>
                    <a:spcAft>
                      <a:spcPct val="0"/>
                    </a:spcAft>
                    <a:defRPr/>
                  </a:pPr>
                  <a:r>
                    <a:rPr lang="en-US" sz="700" dirty="0">
                      <a:solidFill>
                        <a:srgbClr val="FFFFFF"/>
                      </a:solidFill>
                    </a:rPr>
                    <a:t>&lt;&lt; Name &gt;&gt;  &lt;&lt; Org &gt;&gt; </a:t>
                  </a:r>
                </a:p>
              </p:txBody>
            </p:sp>
            <p:cxnSp>
              <p:nvCxnSpPr>
                <p:cNvPr id="17" name="Elbow Connector 16"/>
                <p:cNvCxnSpPr/>
                <p:nvPr/>
              </p:nvCxnSpPr>
              <p:spPr>
                <a:xfrm rot="10800000" flipV="1">
                  <a:off x="1218734" y="4157312"/>
                  <a:ext cx="3373792" cy="494309"/>
                </a:xfrm>
                <a:prstGeom prst="bentConnector2">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hape 17"/>
                <p:cNvCxnSpPr/>
                <p:nvPr/>
              </p:nvCxnSpPr>
              <p:spPr>
                <a:xfrm>
                  <a:off x="4581703" y="4151284"/>
                  <a:ext cx="3337709" cy="536507"/>
                </a:xfrm>
                <a:prstGeom prst="bentConnector2">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07367" y="4651984"/>
                  <a:ext cx="2223665" cy="1020987"/>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lIns="0" rIns="0" bIns="91440"/>
                <a:lstStyle/>
                <a:p>
                  <a:pPr algn="ctr" eaLnBrk="0" fontAlgn="base" hangingPunct="0">
                    <a:spcBef>
                      <a:spcPct val="0"/>
                    </a:spcBef>
                    <a:spcAft>
                      <a:spcPct val="0"/>
                    </a:spcAft>
                    <a:defRPr/>
                  </a:pPr>
                  <a:r>
                    <a:rPr lang="en-US" sz="700" dirty="0">
                      <a:solidFill>
                        <a:srgbClr val="FFFFFF"/>
                      </a:solidFill>
                    </a:rPr>
                    <a:t>Employment Concepts Working Group (ECWG) Lead: </a:t>
                  </a:r>
                </a:p>
                <a:p>
                  <a:pPr algn="ctr" eaLnBrk="0" fontAlgn="base" hangingPunct="0">
                    <a:spcBef>
                      <a:spcPct val="0"/>
                    </a:spcBef>
                    <a:spcAft>
                      <a:spcPct val="0"/>
                    </a:spcAft>
                    <a:defRPr/>
                  </a:pPr>
                  <a:r>
                    <a:rPr lang="en-US" sz="600" dirty="0">
                      <a:solidFill>
                        <a:srgbClr val="FFFFFF"/>
                      </a:solidFill>
                    </a:rPr>
                    <a:t>&lt;&lt; Name &gt;&gt;  &lt;&lt; Org &gt;&gt; </a:t>
                  </a:r>
                </a:p>
                <a:p>
                  <a:pPr algn="ctr" eaLnBrk="0" fontAlgn="base" hangingPunct="0">
                    <a:spcBef>
                      <a:spcPct val="0"/>
                    </a:spcBef>
                    <a:spcAft>
                      <a:spcPct val="0"/>
                    </a:spcAft>
                    <a:defRPr/>
                  </a:pPr>
                  <a:endParaRPr lang="en-US" sz="700" dirty="0">
                    <a:solidFill>
                      <a:srgbClr val="FFFFFF"/>
                    </a:solidFill>
                  </a:endParaRPr>
                </a:p>
              </p:txBody>
            </p:sp>
            <p:sp>
              <p:nvSpPr>
                <p:cNvPr id="20" name="Rounded Rectangle 19"/>
                <p:cNvSpPr/>
                <p:nvPr/>
              </p:nvSpPr>
              <p:spPr>
                <a:xfrm>
                  <a:off x="6751597" y="4661466"/>
                  <a:ext cx="2315265" cy="1020987"/>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lIns="0" rIns="0" bIns="91440"/>
                <a:lstStyle/>
                <a:p>
                  <a:pPr algn="ctr" eaLnBrk="0" fontAlgn="base" hangingPunct="0">
                    <a:spcBef>
                      <a:spcPct val="0"/>
                    </a:spcBef>
                    <a:spcAft>
                      <a:spcPct val="0"/>
                    </a:spcAft>
                    <a:defRPr/>
                  </a:pPr>
                  <a:r>
                    <a:rPr lang="en-US" sz="700" dirty="0">
                      <a:solidFill>
                        <a:srgbClr val="FFFFFF"/>
                      </a:solidFill>
                    </a:rPr>
                    <a:t>Cost Analysis Working Group (CAWG)        </a:t>
                  </a:r>
                </a:p>
                <a:p>
                  <a:pPr algn="ctr" eaLnBrk="0" fontAlgn="base" hangingPunct="0">
                    <a:spcBef>
                      <a:spcPct val="0"/>
                    </a:spcBef>
                    <a:spcAft>
                      <a:spcPct val="0"/>
                    </a:spcAft>
                    <a:defRPr/>
                  </a:pPr>
                  <a:r>
                    <a:rPr lang="en-US" sz="700" dirty="0">
                      <a:solidFill>
                        <a:srgbClr val="FFFFFF"/>
                      </a:solidFill>
                    </a:rPr>
                    <a:t>Lead: </a:t>
                  </a:r>
                </a:p>
                <a:p>
                  <a:pPr algn="ctr" eaLnBrk="0" fontAlgn="base" hangingPunct="0">
                    <a:spcBef>
                      <a:spcPct val="0"/>
                    </a:spcBef>
                    <a:spcAft>
                      <a:spcPct val="0"/>
                    </a:spcAft>
                    <a:defRPr/>
                  </a:pPr>
                  <a:r>
                    <a:rPr lang="en-US" sz="600" dirty="0">
                      <a:solidFill>
                        <a:srgbClr val="FFFFFF"/>
                      </a:solidFill>
                    </a:rPr>
                    <a:t>&lt;&lt; Name &gt;&gt;  &lt;&lt; Org &gt;&gt; </a:t>
                  </a:r>
                </a:p>
                <a:p>
                  <a:pPr algn="ctr" eaLnBrk="0" fontAlgn="base" hangingPunct="0">
                    <a:spcBef>
                      <a:spcPct val="0"/>
                    </a:spcBef>
                    <a:spcAft>
                      <a:spcPct val="0"/>
                    </a:spcAft>
                    <a:defRPr/>
                  </a:pPr>
                  <a:endParaRPr lang="en-US" sz="700" dirty="0">
                    <a:solidFill>
                      <a:srgbClr val="FFFFFF"/>
                    </a:solidFill>
                  </a:endParaRPr>
                </a:p>
              </p:txBody>
            </p:sp>
            <p:cxnSp>
              <p:nvCxnSpPr>
                <p:cNvPr id="21" name="Straight Connector 20"/>
                <p:cNvCxnSpPr/>
                <p:nvPr/>
              </p:nvCxnSpPr>
              <p:spPr>
                <a:xfrm rot="5400000" flipH="1" flipV="1">
                  <a:off x="5425113" y="4431298"/>
                  <a:ext cx="539522" cy="360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3148274" y="4392730"/>
                  <a:ext cx="521437" cy="1443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222901" y="4650966"/>
                  <a:ext cx="2438463" cy="1020987"/>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lIns="0" rIns="0" bIns="91440"/>
                <a:lstStyle/>
                <a:p>
                  <a:pPr algn="ctr" eaLnBrk="0" fontAlgn="base" hangingPunct="0">
                    <a:spcBef>
                      <a:spcPct val="0"/>
                    </a:spcBef>
                    <a:spcAft>
                      <a:spcPct val="0"/>
                    </a:spcAft>
                    <a:defRPr/>
                  </a:pPr>
                  <a:r>
                    <a:rPr lang="en-US" sz="700" dirty="0">
                      <a:solidFill>
                        <a:srgbClr val="FFFFFF"/>
                      </a:solidFill>
                    </a:rPr>
                    <a:t>Technology &amp; Alternatives Working Group (TAWG)  Lead: </a:t>
                  </a:r>
                </a:p>
                <a:p>
                  <a:pPr algn="ctr" eaLnBrk="0" fontAlgn="base" hangingPunct="0">
                    <a:spcBef>
                      <a:spcPct val="0"/>
                    </a:spcBef>
                    <a:spcAft>
                      <a:spcPct val="0"/>
                    </a:spcAft>
                    <a:defRPr/>
                  </a:pPr>
                  <a:r>
                    <a:rPr lang="en-US" sz="600" dirty="0">
                      <a:solidFill>
                        <a:srgbClr val="FFFFFF"/>
                      </a:solidFill>
                    </a:rPr>
                    <a:t>&lt;&lt; Name &gt;&gt;  &lt;&lt; Org &gt;&gt; </a:t>
                  </a:r>
                </a:p>
                <a:p>
                  <a:pPr algn="ctr" eaLnBrk="0" fontAlgn="base" hangingPunct="0">
                    <a:spcBef>
                      <a:spcPct val="0"/>
                    </a:spcBef>
                    <a:spcAft>
                      <a:spcPct val="0"/>
                    </a:spcAft>
                    <a:defRPr/>
                  </a:pPr>
                  <a:endParaRPr lang="en-US" sz="700" dirty="0">
                    <a:solidFill>
                      <a:srgbClr val="FFFFFF"/>
                    </a:solidFill>
                  </a:endParaRPr>
                </a:p>
              </p:txBody>
            </p:sp>
            <p:sp>
              <p:nvSpPr>
                <p:cNvPr id="24" name="Rounded Rectangle 23"/>
                <p:cNvSpPr/>
                <p:nvPr/>
              </p:nvSpPr>
              <p:spPr>
                <a:xfrm>
                  <a:off x="4566816" y="4650958"/>
                  <a:ext cx="2272548" cy="1020987"/>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lIns="0" rIns="0" bIns="91440"/>
                <a:lstStyle/>
                <a:p>
                  <a:pPr algn="ctr" eaLnBrk="0" fontAlgn="base" hangingPunct="0">
                    <a:spcBef>
                      <a:spcPct val="0"/>
                    </a:spcBef>
                    <a:spcAft>
                      <a:spcPct val="0"/>
                    </a:spcAft>
                    <a:defRPr/>
                  </a:pPr>
                  <a:r>
                    <a:rPr lang="en-US" sz="700" dirty="0">
                      <a:solidFill>
                        <a:srgbClr val="FFFFFF"/>
                      </a:solidFill>
                    </a:rPr>
                    <a:t>Effectiveness Analysis Working Group (EAWG) Lead: </a:t>
                  </a:r>
                </a:p>
                <a:p>
                  <a:pPr algn="ctr" eaLnBrk="0" fontAlgn="base" hangingPunct="0">
                    <a:spcBef>
                      <a:spcPct val="0"/>
                    </a:spcBef>
                    <a:spcAft>
                      <a:spcPct val="0"/>
                    </a:spcAft>
                    <a:defRPr/>
                  </a:pPr>
                  <a:r>
                    <a:rPr lang="en-US" sz="600" dirty="0">
                      <a:solidFill>
                        <a:srgbClr val="FFFFFF"/>
                      </a:solidFill>
                    </a:rPr>
                    <a:t>&lt;&lt; Name &gt;&gt;  &lt;&lt; Org &gt;&gt; </a:t>
                  </a:r>
                </a:p>
                <a:p>
                  <a:pPr algn="ctr" eaLnBrk="0" fontAlgn="base" hangingPunct="0">
                    <a:spcBef>
                      <a:spcPct val="0"/>
                    </a:spcBef>
                    <a:spcAft>
                      <a:spcPct val="0"/>
                    </a:spcAft>
                    <a:defRPr/>
                  </a:pPr>
                  <a:endParaRPr lang="en-US" sz="700" dirty="0">
                    <a:solidFill>
                      <a:srgbClr val="FFFFFF"/>
                    </a:solidFill>
                  </a:endParaRPr>
                </a:p>
              </p:txBody>
            </p:sp>
          </p:grpSp>
        </p:grpSp>
        <p:cxnSp>
          <p:nvCxnSpPr>
            <p:cNvPr id="40" name="Straight Connector 39"/>
            <p:cNvCxnSpPr/>
            <p:nvPr/>
          </p:nvCxnSpPr>
          <p:spPr>
            <a:xfrm rot="5400000" flipH="1" flipV="1">
              <a:off x="4109872" y="2464841"/>
              <a:ext cx="795718" cy="360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4227420" y="4233516"/>
              <a:ext cx="560619" cy="1082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04717" y="6121396"/>
              <a:ext cx="8720919" cy="287669"/>
            </a:xfrm>
            <a:prstGeom prst="roundRect">
              <a:avLst/>
            </a:prstGeom>
            <a:solidFill>
              <a:srgbClr val="0070C0"/>
            </a:solidFill>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700" dirty="0">
                  <a:solidFill>
                    <a:srgbClr val="FFFFFF"/>
                  </a:solidFill>
                </a:rPr>
                <a:t>       Identify other Service/Agency/partner participation in Working Groups</a:t>
              </a:r>
            </a:p>
          </p:txBody>
        </p:sp>
      </p:grpSp>
      <p:pic>
        <p:nvPicPr>
          <p:cNvPr id="39943" name="Picture 31" descr="AoA Schedu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545" y="1322389"/>
            <a:ext cx="283368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Box 32"/>
          <p:cNvSpPr txBox="1">
            <a:spLocks noChangeArrowheads="1"/>
          </p:cNvSpPr>
          <p:nvPr/>
        </p:nvSpPr>
        <p:spPr bwMode="auto">
          <a:xfrm>
            <a:off x="1498886" y="4957449"/>
            <a:ext cx="3217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dirty="0">
                <a:solidFill>
                  <a:srgbClr val="000000"/>
                </a:solidFill>
              </a:rPr>
              <a:t>Describe models that will be used</a:t>
            </a:r>
          </a:p>
        </p:txBody>
      </p:sp>
      <p:sp>
        <p:nvSpPr>
          <p:cNvPr id="39945" name="Rectangle 33"/>
          <p:cNvSpPr>
            <a:spLocks noChangeArrowheads="1"/>
          </p:cNvSpPr>
          <p:nvPr/>
        </p:nvSpPr>
        <p:spPr bwMode="auto">
          <a:xfrm>
            <a:off x="6703093" y="4960881"/>
            <a:ext cx="46021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1400">
                <a:solidFill>
                  <a:schemeClr val="tx1"/>
                </a:solidFill>
                <a:latin typeface="Arial" panose="020B0604020202020204" pitchFamily="34" charset="0"/>
              </a:defRPr>
            </a:lvl1pPr>
            <a:lvl2pPr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lvl="1" eaLnBrk="0" fontAlgn="base" hangingPunct="0">
              <a:lnSpc>
                <a:spcPct val="90000"/>
              </a:lnSpc>
              <a:spcBef>
                <a:spcPct val="20000"/>
              </a:spcBef>
              <a:spcAft>
                <a:spcPct val="0"/>
              </a:spcAft>
            </a:pPr>
            <a:r>
              <a:rPr lang="en-US" altLang="en-US" sz="1600" dirty="0">
                <a:solidFill>
                  <a:srgbClr val="000000"/>
                </a:solidFill>
              </a:rPr>
              <a:t>Highlight alignment with Joint planning scenarios</a:t>
            </a:r>
          </a:p>
        </p:txBody>
      </p:sp>
      <p:pic>
        <p:nvPicPr>
          <p:cNvPr id="28" name="Picture 3"/>
          <p:cNvPicPr>
            <a:picLocks noChangeAspect="1" noChangeArrowheads="1"/>
          </p:cNvPicPr>
          <p:nvPr/>
        </p:nvPicPr>
        <p:blipFill>
          <a:blip r:embed="rId4"/>
          <a:srcRect/>
          <a:stretch>
            <a:fillRect/>
          </a:stretch>
        </p:blipFill>
        <p:spPr bwMode="auto">
          <a:xfrm>
            <a:off x="8409556" y="1938339"/>
            <a:ext cx="2711450" cy="2033587"/>
          </a:xfrm>
          <a:prstGeom prst="rect">
            <a:avLst/>
          </a:prstGeom>
          <a:noFill/>
          <a:ln w="9525">
            <a:solidFill>
              <a:schemeClr val="tx1">
                <a:lumMod val="50000"/>
                <a:lumOff val="50000"/>
              </a:schemeClr>
            </a:solidFill>
            <a:miter lim="800000"/>
            <a:headEnd/>
            <a:tailEnd/>
          </a:ln>
          <a:effectLst/>
        </p:spPr>
      </p:pic>
      <p:sp>
        <p:nvSpPr>
          <p:cNvPr id="39947" name="Rectangle 36"/>
          <p:cNvSpPr>
            <a:spLocks noChangeArrowheads="1"/>
          </p:cNvSpPr>
          <p:nvPr/>
        </p:nvSpPr>
        <p:spPr bwMode="auto">
          <a:xfrm rot="-2563161">
            <a:off x="6685532" y="2586137"/>
            <a:ext cx="3363913" cy="30777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FF0000"/>
                </a:solidFill>
              </a:rPr>
              <a:t>Use either schedule format</a:t>
            </a:r>
          </a:p>
        </p:txBody>
      </p:sp>
      <p:cxnSp>
        <p:nvCxnSpPr>
          <p:cNvPr id="30" name="Straight Connector 29"/>
          <p:cNvCxnSpPr/>
          <p:nvPr/>
        </p:nvCxnSpPr>
        <p:spPr>
          <a:xfrm>
            <a:off x="500699" y="4131971"/>
            <a:ext cx="11155680" cy="0"/>
          </a:xfrm>
          <a:prstGeom prst="line">
            <a:avLst/>
          </a:prstGeom>
          <a:ln w="476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507423" y="3869690"/>
            <a:ext cx="5212080" cy="12700"/>
          </a:xfrm>
          <a:prstGeom prst="line">
            <a:avLst/>
          </a:prstGeom>
          <a:ln w="47625">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13</a:t>
            </a:fld>
            <a:endParaRPr lang="en-US" altLang="en-US">
              <a:solidFill>
                <a:srgbClr val="808080"/>
              </a:solidFill>
            </a:endParaRPr>
          </a:p>
        </p:txBody>
      </p:sp>
    </p:spTree>
    <p:extLst>
      <p:ext uri="{BB962C8B-B14F-4D97-AF65-F5344CB8AC3E}">
        <p14:creationId xmlns:p14="http://schemas.microsoft.com/office/powerpoint/2010/main" val="200082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235" y="0"/>
            <a:ext cx="7143750" cy="1143000"/>
          </a:xfrm>
          <a:ln>
            <a:miter lim="800000"/>
            <a:headEnd/>
            <a:tailEnd/>
          </a:ln>
        </p:spPr>
        <p:txBody>
          <a:bodyPr anchor="ctr">
            <a:normAutofit/>
          </a:bodyPr>
          <a:lstStyle/>
          <a:p>
            <a:pPr>
              <a:defRPr/>
            </a:pPr>
            <a:r>
              <a:rPr lang="en-US" dirty="0">
                <a:latin typeface="+mn-lt"/>
              </a:rPr>
              <a:t>Preliminary AoA Schedule</a:t>
            </a:r>
          </a:p>
        </p:txBody>
      </p:sp>
      <p:pic>
        <p:nvPicPr>
          <p:cNvPr id="41988" name="Picture 6" descr="AoA Schedule Forma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1317599"/>
            <a:ext cx="9144000" cy="465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81"/>
          <p:cNvSpPr txBox="1">
            <a:spLocks noChangeArrowheads="1"/>
          </p:cNvSpPr>
          <p:nvPr/>
        </p:nvSpPr>
        <p:spPr bwMode="auto">
          <a:xfrm>
            <a:off x="3057845" y="5638826"/>
            <a:ext cx="6719888"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b="1" dirty="0">
                <a:solidFill>
                  <a:srgbClr val="FF0000"/>
                </a:solidFill>
              </a:rPr>
              <a:t>NOTE:   AFROC- and CAPE-approved </a:t>
            </a:r>
            <a:r>
              <a:rPr lang="en-US" altLang="en-US" sz="2000" b="1" dirty="0" err="1">
                <a:solidFill>
                  <a:srgbClr val="FF0000"/>
                </a:solidFill>
              </a:rPr>
              <a:t>AoA</a:t>
            </a:r>
            <a:r>
              <a:rPr lang="en-US" altLang="en-US" sz="2000" b="1" dirty="0">
                <a:solidFill>
                  <a:srgbClr val="FF0000"/>
                </a:solidFill>
              </a:rPr>
              <a:t> Study </a:t>
            </a:r>
            <a:r>
              <a:rPr lang="en-US" altLang="en-US" sz="2000" b="1" i="1" u="sng" dirty="0">
                <a:solidFill>
                  <a:srgbClr val="FF0000"/>
                </a:solidFill>
              </a:rPr>
              <a:t>Plan</a:t>
            </a:r>
            <a:r>
              <a:rPr lang="en-US" altLang="en-US" sz="2000" b="1" dirty="0">
                <a:solidFill>
                  <a:srgbClr val="FF0000"/>
                </a:solidFill>
              </a:rPr>
              <a:t> is now expected at MDD</a:t>
            </a:r>
          </a:p>
        </p:txBody>
      </p:sp>
      <p:sp>
        <p:nvSpPr>
          <p:cNvPr id="41990" name="Rectangle 5"/>
          <p:cNvSpPr>
            <a:spLocks noChangeArrowheads="1"/>
          </p:cNvSpPr>
          <p:nvPr/>
        </p:nvSpPr>
        <p:spPr bwMode="auto">
          <a:xfrm rot="-2563161">
            <a:off x="4225387" y="3685533"/>
            <a:ext cx="3363912" cy="30777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dirty="0">
                <a:solidFill>
                  <a:srgbClr val="FF0000"/>
                </a:solidFill>
              </a:rPr>
              <a:t>Use either schedule format</a:t>
            </a:r>
          </a:p>
        </p:txBody>
      </p:sp>
      <p:sp>
        <p:nvSpPr>
          <p:cNvPr id="3" name="Slide Number Placeholder 2"/>
          <p:cNvSpPr>
            <a:spLocks noGrp="1"/>
          </p:cNvSpPr>
          <p:nvPr>
            <p:ph type="sldNum" sz="quarter" idx="11"/>
          </p:nvPr>
        </p:nvSpPr>
        <p:spPr/>
        <p:txBody>
          <a:bodyPr/>
          <a:lstStyle/>
          <a:p>
            <a:pPr>
              <a:defRPr/>
            </a:pPr>
            <a:fld id="{F7A320CF-CFA3-453D-9B99-3257B1B69DF2}" type="slidenum">
              <a:rPr lang="en-US" altLang="en-US" smtClean="0"/>
              <a:pPr>
                <a:defRPr/>
              </a:pPr>
              <a:t>14</a:t>
            </a:fld>
            <a:endParaRPr lang="en-US" altLang="en-US">
              <a:solidFill>
                <a:srgbClr val="808080"/>
              </a:solidFill>
            </a:endParaRPr>
          </a:p>
        </p:txBody>
      </p:sp>
    </p:spTree>
    <p:extLst>
      <p:ext uri="{BB962C8B-B14F-4D97-AF65-F5344CB8AC3E}">
        <p14:creationId xmlns:p14="http://schemas.microsoft.com/office/powerpoint/2010/main" val="171411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bject 2"/>
          <p:cNvSpPr>
            <a:spLocks/>
          </p:cNvSpPr>
          <p:nvPr/>
        </p:nvSpPr>
        <p:spPr bwMode="auto">
          <a:xfrm>
            <a:off x="1905000" y="1231900"/>
            <a:ext cx="8382000" cy="0"/>
          </a:xfrm>
          <a:custGeom>
            <a:avLst/>
            <a:gdLst>
              <a:gd name="T0" fmla="*/ 0 w 8382000"/>
              <a:gd name="T1" fmla="*/ 8382000 w 8382000"/>
            </a:gdLst>
            <a:ahLst/>
            <a:cxnLst>
              <a:cxn ang="0">
                <a:pos x="T0" y="0"/>
              </a:cxn>
              <a:cxn ang="0">
                <a:pos x="T1" y="0"/>
              </a:cxn>
            </a:cxnLst>
            <a:rect l="0" t="0" r="r" b="b"/>
            <a:pathLst>
              <a:path w="8382000">
                <a:moveTo>
                  <a:pt x="0" y="0"/>
                </a:moveTo>
                <a:lnTo>
                  <a:pt x="8382000" y="0"/>
                </a:lnTo>
              </a:path>
            </a:pathLst>
          </a:custGeom>
          <a:noFill/>
          <a:ln w="57150">
            <a:solidFill>
              <a:srgbClr val="0C2D8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 name="object 4"/>
          <p:cNvSpPr txBox="1">
            <a:spLocks noGrp="1"/>
          </p:cNvSpPr>
          <p:nvPr>
            <p:ph type="title"/>
          </p:nvPr>
        </p:nvSpPr>
        <p:spPr>
          <a:xfrm>
            <a:off x="2715382" y="104271"/>
            <a:ext cx="9001200" cy="848914"/>
          </a:xfrm>
        </p:spPr>
        <p:txBody>
          <a:bodyPr vert="horz" wrap="square" lIns="0" tIns="383504" rIns="0" bIns="0" numCol="1" rtlCol="0" anchor="ctr" anchorCtr="0" compatLnSpc="1">
            <a:prstTxWarp prst="textNoShape">
              <a:avLst/>
            </a:prstTxWarp>
            <a:spAutoFit/>
          </a:bodyPr>
          <a:lstStyle/>
          <a:p>
            <a:pPr marL="2049780">
              <a:defRPr/>
            </a:pPr>
            <a:r>
              <a:rPr lang="en-US" sz="3000" dirty="0"/>
              <a:t>SAMPLE </a:t>
            </a:r>
            <a:r>
              <a:rPr sz="3000" dirty="0"/>
              <a:t>A</a:t>
            </a:r>
            <a:r>
              <a:rPr sz="3000" spc="-5" dirty="0"/>
              <a:t>P</a:t>
            </a:r>
            <a:r>
              <a:rPr sz="3000" dirty="0"/>
              <a:t>T</a:t>
            </a:r>
            <a:r>
              <a:rPr sz="3000" spc="-10" dirty="0"/>
              <a:t> </a:t>
            </a:r>
            <a:r>
              <a:rPr sz="3000" spc="-5" dirty="0"/>
              <a:t>F</a:t>
            </a:r>
            <a:r>
              <a:rPr sz="3000" dirty="0"/>
              <a:t>ram</a:t>
            </a:r>
            <a:r>
              <a:rPr sz="3000" spc="-5" dirty="0"/>
              <a:t>in</a:t>
            </a:r>
            <a:r>
              <a:rPr sz="3000" dirty="0"/>
              <a:t>g Ass</a:t>
            </a:r>
            <a:r>
              <a:rPr sz="3000" spc="-5" dirty="0"/>
              <a:t>u</a:t>
            </a:r>
            <a:r>
              <a:rPr sz="3000" dirty="0"/>
              <a:t>m</a:t>
            </a:r>
            <a:r>
              <a:rPr sz="3000" spc="-5" dirty="0"/>
              <a:t>p</a:t>
            </a:r>
            <a:r>
              <a:rPr sz="3000" dirty="0"/>
              <a:t>t</a:t>
            </a:r>
            <a:r>
              <a:rPr sz="3000" spc="-5" dirty="0"/>
              <a:t>io</a:t>
            </a:r>
            <a:r>
              <a:rPr sz="3000" dirty="0"/>
              <a:t>n #1</a:t>
            </a:r>
          </a:p>
        </p:txBody>
      </p:sp>
      <p:sp>
        <p:nvSpPr>
          <p:cNvPr id="44037" name="object 5"/>
          <p:cNvSpPr>
            <a:spLocks/>
          </p:cNvSpPr>
          <p:nvPr/>
        </p:nvSpPr>
        <p:spPr bwMode="auto">
          <a:xfrm>
            <a:off x="1755775" y="3695701"/>
            <a:ext cx="8686800" cy="1927225"/>
          </a:xfrm>
          <a:custGeom>
            <a:avLst/>
            <a:gdLst>
              <a:gd name="T0" fmla="*/ 8493061 w 8686165"/>
              <a:gd name="T1" fmla="*/ 0 h 1926589"/>
              <a:gd name="T2" fmla="*/ 192646 w 8686165"/>
              <a:gd name="T3" fmla="*/ 0 h 1926589"/>
              <a:gd name="T4" fmla="*/ 176847 w 8686165"/>
              <a:gd name="T5" fmla="*/ 638 h 1926589"/>
              <a:gd name="T6" fmla="*/ 131758 w 8686165"/>
              <a:gd name="T7" fmla="*/ 9820 h 1926589"/>
              <a:gd name="T8" fmla="*/ 91171 w 8686165"/>
              <a:gd name="T9" fmla="*/ 28861 h 1926589"/>
              <a:gd name="T10" fmla="*/ 56427 w 8686165"/>
              <a:gd name="T11" fmla="*/ 56422 h 1926589"/>
              <a:gd name="T12" fmla="*/ 28864 w 8686165"/>
              <a:gd name="T13" fmla="*/ 91166 h 1926589"/>
              <a:gd name="T14" fmla="*/ 9821 w 8686165"/>
              <a:gd name="T15" fmla="*/ 131753 h 1926589"/>
              <a:gd name="T16" fmla="*/ 638 w 8686165"/>
              <a:gd name="T17" fmla="*/ 176845 h 1926589"/>
              <a:gd name="T18" fmla="*/ 0 w 8686165"/>
              <a:gd name="T19" fmla="*/ 192646 h 1926589"/>
              <a:gd name="T20" fmla="*/ 0 w 8686165"/>
              <a:gd name="T21" fmla="*/ 1733867 h 1926589"/>
              <a:gd name="T22" fmla="*/ 5599 w 8686165"/>
              <a:gd name="T23" fmla="*/ 1780160 h 1926589"/>
              <a:gd name="T24" fmla="*/ 21504 w 8686165"/>
              <a:gd name="T25" fmla="*/ 1822396 h 1926589"/>
              <a:gd name="T26" fmla="*/ 46375 w 8686165"/>
              <a:gd name="T27" fmla="*/ 1859236 h 1926589"/>
              <a:gd name="T28" fmla="*/ 78875 w 8686165"/>
              <a:gd name="T29" fmla="*/ 1889342 h 1926589"/>
              <a:gd name="T30" fmla="*/ 117662 w 8686165"/>
              <a:gd name="T31" fmla="*/ 1911373 h 1926589"/>
              <a:gd name="T32" fmla="*/ 161399 w 8686165"/>
              <a:gd name="T33" fmla="*/ 1923992 h 1926589"/>
              <a:gd name="T34" fmla="*/ 192646 w 8686165"/>
              <a:gd name="T35" fmla="*/ 1926513 h 1926589"/>
              <a:gd name="T36" fmla="*/ 8493061 w 8686165"/>
              <a:gd name="T37" fmla="*/ 1926513 h 1926589"/>
              <a:gd name="T38" fmla="*/ 8539359 w 8686165"/>
              <a:gd name="T39" fmla="*/ 1920914 h 1926589"/>
              <a:gd name="T40" fmla="*/ 8581598 w 8686165"/>
              <a:gd name="T41" fmla="*/ 1905009 h 1926589"/>
              <a:gd name="T42" fmla="*/ 8618441 w 8686165"/>
              <a:gd name="T43" fmla="*/ 1880137 h 1926589"/>
              <a:gd name="T44" fmla="*/ 8648547 w 8686165"/>
              <a:gd name="T45" fmla="*/ 1847638 h 1926589"/>
              <a:gd name="T46" fmla="*/ 8670580 w 8686165"/>
              <a:gd name="T47" fmla="*/ 1808850 h 1926589"/>
              <a:gd name="T48" fmla="*/ 8683198 w 8686165"/>
              <a:gd name="T49" fmla="*/ 1765113 h 1926589"/>
              <a:gd name="T50" fmla="*/ 8685720 w 8686165"/>
              <a:gd name="T51" fmla="*/ 1733867 h 1926589"/>
              <a:gd name="T52" fmla="*/ 8685720 w 8686165"/>
              <a:gd name="T53" fmla="*/ 192646 h 1926589"/>
              <a:gd name="T54" fmla="*/ 8680121 w 8686165"/>
              <a:gd name="T55" fmla="*/ 146349 h 1926589"/>
              <a:gd name="T56" fmla="*/ 8664215 w 8686165"/>
              <a:gd name="T57" fmla="*/ 104112 h 1926589"/>
              <a:gd name="T58" fmla="*/ 8639343 w 8686165"/>
              <a:gd name="T59" fmla="*/ 67272 h 1926589"/>
              <a:gd name="T60" fmla="*/ 8606842 w 8686165"/>
              <a:gd name="T61" fmla="*/ 37168 h 1926589"/>
              <a:gd name="T62" fmla="*/ 8568052 w 8686165"/>
              <a:gd name="T63" fmla="*/ 15138 h 1926589"/>
              <a:gd name="T64" fmla="*/ 8524311 w 8686165"/>
              <a:gd name="T65" fmla="*/ 2521 h 1926589"/>
              <a:gd name="T66" fmla="*/ 8493061 w 8686165"/>
              <a:gd name="T67" fmla="*/ 0 h 1926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86165" h="1926589">
                <a:moveTo>
                  <a:pt x="8493061" y="0"/>
                </a:moveTo>
                <a:lnTo>
                  <a:pt x="192646" y="0"/>
                </a:lnTo>
                <a:lnTo>
                  <a:pt x="176847" y="638"/>
                </a:lnTo>
                <a:lnTo>
                  <a:pt x="131758" y="9820"/>
                </a:lnTo>
                <a:lnTo>
                  <a:pt x="91171" y="28861"/>
                </a:lnTo>
                <a:lnTo>
                  <a:pt x="56427" y="56422"/>
                </a:lnTo>
                <a:lnTo>
                  <a:pt x="28864" y="91166"/>
                </a:lnTo>
                <a:lnTo>
                  <a:pt x="9821" y="131753"/>
                </a:lnTo>
                <a:lnTo>
                  <a:pt x="638" y="176845"/>
                </a:lnTo>
                <a:lnTo>
                  <a:pt x="0" y="192646"/>
                </a:lnTo>
                <a:lnTo>
                  <a:pt x="0" y="1733867"/>
                </a:lnTo>
                <a:lnTo>
                  <a:pt x="5599" y="1780160"/>
                </a:lnTo>
                <a:lnTo>
                  <a:pt x="21504" y="1822396"/>
                </a:lnTo>
                <a:lnTo>
                  <a:pt x="46375" y="1859236"/>
                </a:lnTo>
                <a:lnTo>
                  <a:pt x="78875" y="1889342"/>
                </a:lnTo>
                <a:lnTo>
                  <a:pt x="117662" y="1911373"/>
                </a:lnTo>
                <a:lnTo>
                  <a:pt x="161399" y="1923992"/>
                </a:lnTo>
                <a:lnTo>
                  <a:pt x="192646" y="1926513"/>
                </a:lnTo>
                <a:lnTo>
                  <a:pt x="8493061" y="1926513"/>
                </a:lnTo>
                <a:lnTo>
                  <a:pt x="8539359" y="1920914"/>
                </a:lnTo>
                <a:lnTo>
                  <a:pt x="8581598" y="1905009"/>
                </a:lnTo>
                <a:lnTo>
                  <a:pt x="8618441" y="1880137"/>
                </a:lnTo>
                <a:lnTo>
                  <a:pt x="8648547" y="1847638"/>
                </a:lnTo>
                <a:lnTo>
                  <a:pt x="8670580" y="1808850"/>
                </a:lnTo>
                <a:lnTo>
                  <a:pt x="8683198" y="1765113"/>
                </a:lnTo>
                <a:lnTo>
                  <a:pt x="8685720" y="1733867"/>
                </a:lnTo>
                <a:lnTo>
                  <a:pt x="8685720" y="192646"/>
                </a:lnTo>
                <a:lnTo>
                  <a:pt x="8680121" y="146349"/>
                </a:lnTo>
                <a:lnTo>
                  <a:pt x="8664215" y="104112"/>
                </a:lnTo>
                <a:lnTo>
                  <a:pt x="8639343" y="67272"/>
                </a:lnTo>
                <a:lnTo>
                  <a:pt x="8606842" y="37168"/>
                </a:lnTo>
                <a:lnTo>
                  <a:pt x="8568052" y="15138"/>
                </a:lnTo>
                <a:lnTo>
                  <a:pt x="8524311" y="2521"/>
                </a:lnTo>
                <a:lnTo>
                  <a:pt x="8493061"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6" name="object 6"/>
          <p:cNvSpPr txBox="1"/>
          <p:nvPr/>
        </p:nvSpPr>
        <p:spPr>
          <a:xfrm>
            <a:off x="1857376" y="4545014"/>
            <a:ext cx="1285875"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0" dirty="0">
                <a:solidFill>
                  <a:srgbClr val="000000"/>
                </a:solidFill>
                <a:cs typeface="Arial"/>
              </a:rPr>
              <a:t>Ex</a:t>
            </a:r>
            <a:r>
              <a:rPr sz="1600" b="1" spc="-15" dirty="0">
                <a:solidFill>
                  <a:srgbClr val="000000"/>
                </a:solidFill>
                <a:cs typeface="Arial"/>
              </a:rPr>
              <a:t>p</a:t>
            </a:r>
            <a:r>
              <a:rPr sz="1600" b="1" spc="-10" dirty="0">
                <a:solidFill>
                  <a:srgbClr val="000000"/>
                </a:solidFill>
                <a:cs typeface="Arial"/>
              </a:rPr>
              <a:t>ec</a:t>
            </a:r>
            <a:r>
              <a:rPr sz="1600" b="1" spc="-15" dirty="0">
                <a:solidFill>
                  <a:srgbClr val="000000"/>
                </a:solidFill>
                <a:cs typeface="Arial"/>
              </a:rPr>
              <a:t>t</a:t>
            </a:r>
            <a:r>
              <a:rPr sz="1600" b="1" spc="-10" dirty="0">
                <a:solidFill>
                  <a:srgbClr val="000000"/>
                </a:solidFill>
                <a:cs typeface="Arial"/>
              </a:rPr>
              <a:t>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ons</a:t>
            </a:r>
            <a:endParaRPr sz="1600">
              <a:solidFill>
                <a:srgbClr val="000000"/>
              </a:solidFill>
              <a:cs typeface="Arial"/>
            </a:endParaRPr>
          </a:p>
        </p:txBody>
      </p:sp>
      <p:sp>
        <p:nvSpPr>
          <p:cNvPr id="44039" name="object 7"/>
          <p:cNvSpPr>
            <a:spLocks/>
          </p:cNvSpPr>
          <p:nvPr/>
        </p:nvSpPr>
        <p:spPr bwMode="auto">
          <a:xfrm>
            <a:off x="1717675" y="2373314"/>
            <a:ext cx="8732838" cy="1228725"/>
          </a:xfrm>
          <a:custGeom>
            <a:avLst/>
            <a:gdLst>
              <a:gd name="T0" fmla="*/ 8610320 w 8733155"/>
              <a:gd name="T1" fmla="*/ 0 h 1228089"/>
              <a:gd name="T2" fmla="*/ 112874 w 8733155"/>
              <a:gd name="T3" fmla="*/ 394 h 1228089"/>
              <a:gd name="T4" fmla="*/ 71737 w 8733155"/>
              <a:gd name="T5" fmla="*/ 11081 h 1228089"/>
              <a:gd name="T6" fmla="*/ 37575 w 8733155"/>
              <a:gd name="T7" fmla="*/ 34378 h 1228089"/>
              <a:gd name="T8" fmla="*/ 13061 w 8733155"/>
              <a:gd name="T9" fmla="*/ 67616 h 1228089"/>
              <a:gd name="T10" fmla="*/ 865 w 8733155"/>
              <a:gd name="T11" fmla="*/ 108125 h 1228089"/>
              <a:gd name="T12" fmla="*/ 0 w 8733155"/>
              <a:gd name="T13" fmla="*/ 122783 h 1228089"/>
              <a:gd name="T14" fmla="*/ 394 w 8733155"/>
              <a:gd name="T15" fmla="*/ 1114962 h 1228089"/>
              <a:gd name="T16" fmla="*/ 11083 w 8733155"/>
              <a:gd name="T17" fmla="*/ 1156104 h 1228089"/>
              <a:gd name="T18" fmla="*/ 34383 w 8733155"/>
              <a:gd name="T19" fmla="*/ 1190265 h 1228089"/>
              <a:gd name="T20" fmla="*/ 67622 w 8733155"/>
              <a:gd name="T21" fmla="*/ 1214777 h 1228089"/>
              <a:gd name="T22" fmla="*/ 108128 w 8733155"/>
              <a:gd name="T23" fmla="*/ 1226970 h 1228089"/>
              <a:gd name="T24" fmla="*/ 122783 w 8733155"/>
              <a:gd name="T25" fmla="*/ 1227836 h 1228089"/>
              <a:gd name="T26" fmla="*/ 8620229 w 8733155"/>
              <a:gd name="T27" fmla="*/ 1227441 h 1228089"/>
              <a:gd name="T28" fmla="*/ 8661366 w 8733155"/>
              <a:gd name="T29" fmla="*/ 1216754 h 1228089"/>
              <a:gd name="T30" fmla="*/ 8695528 w 8733155"/>
              <a:gd name="T31" fmla="*/ 1193457 h 1228089"/>
              <a:gd name="T32" fmla="*/ 8720043 w 8733155"/>
              <a:gd name="T33" fmla="*/ 1160219 h 1228089"/>
              <a:gd name="T34" fmla="*/ 8732238 w 8733155"/>
              <a:gd name="T35" fmla="*/ 1119710 h 1228089"/>
              <a:gd name="T36" fmla="*/ 8733104 w 8733155"/>
              <a:gd name="T37" fmla="*/ 1105052 h 1228089"/>
              <a:gd name="T38" fmla="*/ 8732710 w 8733155"/>
              <a:gd name="T39" fmla="*/ 112873 h 1228089"/>
              <a:gd name="T40" fmla="*/ 8722020 w 8733155"/>
              <a:gd name="T41" fmla="*/ 71731 h 1228089"/>
              <a:gd name="T42" fmla="*/ 8698720 w 8733155"/>
              <a:gd name="T43" fmla="*/ 37570 h 1228089"/>
              <a:gd name="T44" fmla="*/ 8665482 w 8733155"/>
              <a:gd name="T45" fmla="*/ 13058 h 1228089"/>
              <a:gd name="T46" fmla="*/ 8624975 w 8733155"/>
              <a:gd name="T47" fmla="*/ 865 h 1228089"/>
              <a:gd name="T48" fmla="*/ 8610320 w 8733155"/>
              <a:gd name="T49" fmla="*/ 0 h 1228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33155" h="1228089">
                <a:moveTo>
                  <a:pt x="8610320" y="0"/>
                </a:moveTo>
                <a:lnTo>
                  <a:pt x="112874" y="394"/>
                </a:lnTo>
                <a:lnTo>
                  <a:pt x="71737" y="11081"/>
                </a:lnTo>
                <a:lnTo>
                  <a:pt x="37575" y="34378"/>
                </a:lnTo>
                <a:lnTo>
                  <a:pt x="13061" y="67616"/>
                </a:lnTo>
                <a:lnTo>
                  <a:pt x="865" y="108125"/>
                </a:lnTo>
                <a:lnTo>
                  <a:pt x="0" y="122783"/>
                </a:lnTo>
                <a:lnTo>
                  <a:pt x="394" y="1114962"/>
                </a:lnTo>
                <a:lnTo>
                  <a:pt x="11083" y="1156104"/>
                </a:lnTo>
                <a:lnTo>
                  <a:pt x="34383" y="1190265"/>
                </a:lnTo>
                <a:lnTo>
                  <a:pt x="67622" y="1214777"/>
                </a:lnTo>
                <a:lnTo>
                  <a:pt x="108128" y="1226970"/>
                </a:lnTo>
                <a:lnTo>
                  <a:pt x="122783" y="1227836"/>
                </a:lnTo>
                <a:lnTo>
                  <a:pt x="8620229" y="1227441"/>
                </a:lnTo>
                <a:lnTo>
                  <a:pt x="8661366" y="1216754"/>
                </a:lnTo>
                <a:lnTo>
                  <a:pt x="8695528" y="1193457"/>
                </a:lnTo>
                <a:lnTo>
                  <a:pt x="8720043" y="1160219"/>
                </a:lnTo>
                <a:lnTo>
                  <a:pt x="8732238" y="1119710"/>
                </a:lnTo>
                <a:lnTo>
                  <a:pt x="8733104" y="1105052"/>
                </a:lnTo>
                <a:lnTo>
                  <a:pt x="8732710" y="112873"/>
                </a:lnTo>
                <a:lnTo>
                  <a:pt x="8722020" y="71731"/>
                </a:lnTo>
                <a:lnTo>
                  <a:pt x="8698720" y="37570"/>
                </a:lnTo>
                <a:lnTo>
                  <a:pt x="8665482" y="13058"/>
                </a:lnTo>
                <a:lnTo>
                  <a:pt x="8624975" y="865"/>
                </a:lnTo>
                <a:lnTo>
                  <a:pt x="8610320"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8" name="object 8"/>
          <p:cNvSpPr txBox="1"/>
          <p:nvPr/>
        </p:nvSpPr>
        <p:spPr>
          <a:xfrm>
            <a:off x="1817688" y="2873376"/>
            <a:ext cx="12065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5" dirty="0">
                <a:solidFill>
                  <a:srgbClr val="000000"/>
                </a:solidFill>
                <a:cs typeface="Arial"/>
              </a:rPr>
              <a:t>I</a:t>
            </a:r>
            <a:r>
              <a:rPr sz="1600" b="1" spc="-20" dirty="0">
                <a:solidFill>
                  <a:srgbClr val="000000"/>
                </a:solidFill>
                <a:cs typeface="Arial"/>
              </a:rPr>
              <a:t>mp</a:t>
            </a:r>
            <a:r>
              <a:rPr sz="1600" b="1" spc="-10" dirty="0">
                <a:solidFill>
                  <a:srgbClr val="000000"/>
                </a:solidFill>
                <a:cs typeface="Arial"/>
              </a:rPr>
              <a:t>lica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a:t>
            </a:r>
            <a:r>
              <a:rPr sz="1600" b="1" spc="-10" dirty="0">
                <a:solidFill>
                  <a:srgbClr val="000000"/>
                </a:solidFill>
                <a:cs typeface="Arial"/>
              </a:rPr>
              <a:t>s</a:t>
            </a:r>
            <a:endParaRPr sz="1600">
              <a:solidFill>
                <a:srgbClr val="000000"/>
              </a:solidFill>
              <a:cs typeface="Arial"/>
            </a:endParaRPr>
          </a:p>
        </p:txBody>
      </p:sp>
      <p:sp>
        <p:nvSpPr>
          <p:cNvPr id="44041" name="object 9"/>
          <p:cNvSpPr>
            <a:spLocks/>
          </p:cNvSpPr>
          <p:nvPr/>
        </p:nvSpPr>
        <p:spPr bwMode="auto">
          <a:xfrm>
            <a:off x="1766888" y="1303338"/>
            <a:ext cx="8678862" cy="971550"/>
          </a:xfrm>
          <a:custGeom>
            <a:avLst/>
            <a:gdLst>
              <a:gd name="T0" fmla="*/ 8581847 w 8679180"/>
              <a:gd name="T1" fmla="*/ 0 h 972185"/>
              <a:gd name="T2" fmla="*/ 85131 w 8679180"/>
              <a:gd name="T3" fmla="*/ 742 h 972185"/>
              <a:gd name="T4" fmla="*/ 45581 w 8679180"/>
              <a:gd name="T5" fmla="*/ 14827 h 972185"/>
              <a:gd name="T6" fmla="*/ 16146 w 8679180"/>
              <a:gd name="T7" fmla="*/ 43538 h 972185"/>
              <a:gd name="T8" fmla="*/ 1088 w 8679180"/>
              <a:gd name="T9" fmla="*/ 82613 h 972185"/>
              <a:gd name="T10" fmla="*/ 0 w 8679180"/>
              <a:gd name="T11" fmla="*/ 97205 h 972185"/>
              <a:gd name="T12" fmla="*/ 742 w 8679180"/>
              <a:gd name="T13" fmla="*/ 886928 h 972185"/>
              <a:gd name="T14" fmla="*/ 14827 w 8679180"/>
              <a:gd name="T15" fmla="*/ 926482 h 972185"/>
              <a:gd name="T16" fmla="*/ 43538 w 8679180"/>
              <a:gd name="T17" fmla="*/ 955914 h 972185"/>
              <a:gd name="T18" fmla="*/ 82613 w 8679180"/>
              <a:gd name="T19" fmla="*/ 970970 h 972185"/>
              <a:gd name="T20" fmla="*/ 97205 w 8679180"/>
              <a:gd name="T21" fmla="*/ 972057 h 972185"/>
              <a:gd name="T22" fmla="*/ 8593933 w 8679180"/>
              <a:gd name="T23" fmla="*/ 971314 h 972185"/>
              <a:gd name="T24" fmla="*/ 8633486 w 8679180"/>
              <a:gd name="T25" fmla="*/ 957230 h 972185"/>
              <a:gd name="T26" fmla="*/ 8662920 w 8679180"/>
              <a:gd name="T27" fmla="*/ 928522 h 972185"/>
              <a:gd name="T28" fmla="*/ 8677977 w 8679180"/>
              <a:gd name="T29" fmla="*/ 889446 h 972185"/>
              <a:gd name="T30" fmla="*/ 8679065 w 8679180"/>
              <a:gd name="T31" fmla="*/ 874852 h 972185"/>
              <a:gd name="T32" fmla="*/ 8678321 w 8679180"/>
              <a:gd name="T33" fmla="*/ 85122 h 972185"/>
              <a:gd name="T34" fmla="*/ 8664234 w 8679180"/>
              <a:gd name="T35" fmla="*/ 45576 h 972185"/>
              <a:gd name="T36" fmla="*/ 8635521 w 8679180"/>
              <a:gd name="T37" fmla="*/ 16144 h 972185"/>
              <a:gd name="T38" fmla="*/ 8596441 w 8679180"/>
              <a:gd name="T39" fmla="*/ 1087 h 972185"/>
              <a:gd name="T40" fmla="*/ 8581847 w 8679180"/>
              <a:gd name="T41" fmla="*/ 0 h 97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79180" h="972185">
                <a:moveTo>
                  <a:pt x="8581847" y="0"/>
                </a:moveTo>
                <a:lnTo>
                  <a:pt x="85131" y="742"/>
                </a:lnTo>
                <a:lnTo>
                  <a:pt x="45581" y="14827"/>
                </a:lnTo>
                <a:lnTo>
                  <a:pt x="16146" y="43538"/>
                </a:lnTo>
                <a:lnTo>
                  <a:pt x="1088" y="82613"/>
                </a:lnTo>
                <a:lnTo>
                  <a:pt x="0" y="97205"/>
                </a:lnTo>
                <a:lnTo>
                  <a:pt x="742" y="886928"/>
                </a:lnTo>
                <a:lnTo>
                  <a:pt x="14827" y="926482"/>
                </a:lnTo>
                <a:lnTo>
                  <a:pt x="43538" y="955914"/>
                </a:lnTo>
                <a:lnTo>
                  <a:pt x="82613" y="970970"/>
                </a:lnTo>
                <a:lnTo>
                  <a:pt x="97205" y="972057"/>
                </a:lnTo>
                <a:lnTo>
                  <a:pt x="8593933" y="971314"/>
                </a:lnTo>
                <a:lnTo>
                  <a:pt x="8633486" y="957230"/>
                </a:lnTo>
                <a:lnTo>
                  <a:pt x="8662920" y="928522"/>
                </a:lnTo>
                <a:lnTo>
                  <a:pt x="8677977" y="889446"/>
                </a:lnTo>
                <a:lnTo>
                  <a:pt x="8679065" y="874852"/>
                </a:lnTo>
                <a:lnTo>
                  <a:pt x="8678321" y="85122"/>
                </a:lnTo>
                <a:lnTo>
                  <a:pt x="8664234" y="45576"/>
                </a:lnTo>
                <a:lnTo>
                  <a:pt x="8635521" y="16144"/>
                </a:lnTo>
                <a:lnTo>
                  <a:pt x="8596441" y="1087"/>
                </a:lnTo>
                <a:lnTo>
                  <a:pt x="8581847"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0" name="object 10"/>
          <p:cNvSpPr txBox="1"/>
          <p:nvPr/>
        </p:nvSpPr>
        <p:spPr>
          <a:xfrm>
            <a:off x="1868488" y="1674814"/>
            <a:ext cx="20447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5" dirty="0">
                <a:solidFill>
                  <a:srgbClr val="000000"/>
                </a:solidFill>
                <a:cs typeface="Arial"/>
              </a:rPr>
              <a:t>F</a:t>
            </a:r>
            <a:r>
              <a:rPr sz="1600" b="1" spc="-10" dirty="0">
                <a:solidFill>
                  <a:srgbClr val="000000"/>
                </a:solidFill>
                <a:cs typeface="Arial"/>
              </a:rPr>
              <a:t>ra</a:t>
            </a:r>
            <a:r>
              <a:rPr sz="1600" b="1" spc="-20" dirty="0">
                <a:solidFill>
                  <a:srgbClr val="000000"/>
                </a:solidFill>
                <a:cs typeface="Arial"/>
              </a:rPr>
              <a:t>m</a:t>
            </a:r>
            <a:r>
              <a:rPr sz="1600" b="1" spc="-5" dirty="0">
                <a:solidFill>
                  <a:srgbClr val="000000"/>
                </a:solidFill>
                <a:cs typeface="Arial"/>
              </a:rPr>
              <a:t>i</a:t>
            </a:r>
            <a:r>
              <a:rPr sz="1600" b="1" spc="-15" dirty="0">
                <a:solidFill>
                  <a:srgbClr val="000000"/>
                </a:solidFill>
                <a:cs typeface="Arial"/>
              </a:rPr>
              <a:t>n</a:t>
            </a:r>
            <a:r>
              <a:rPr sz="1600" b="1" spc="-10" dirty="0">
                <a:solidFill>
                  <a:srgbClr val="000000"/>
                </a:solidFill>
                <a:cs typeface="Arial"/>
              </a:rPr>
              <a:t>g</a:t>
            </a:r>
            <a:r>
              <a:rPr sz="1600" b="1" spc="-40" dirty="0">
                <a:solidFill>
                  <a:srgbClr val="000000"/>
                </a:solidFill>
                <a:cs typeface="Arial"/>
              </a:rPr>
              <a:t> </a:t>
            </a:r>
            <a:r>
              <a:rPr sz="1600" b="1" spc="-65" dirty="0">
                <a:solidFill>
                  <a:srgbClr val="000000"/>
                </a:solidFill>
                <a:cs typeface="Arial"/>
              </a:rPr>
              <a:t>A</a:t>
            </a:r>
            <a:r>
              <a:rPr sz="1600" b="1" spc="-10" dirty="0">
                <a:solidFill>
                  <a:srgbClr val="000000"/>
                </a:solidFill>
                <a:cs typeface="Arial"/>
              </a:rPr>
              <a:t>ss</a:t>
            </a:r>
            <a:r>
              <a:rPr sz="1600" b="1" spc="-5" dirty="0">
                <a:solidFill>
                  <a:srgbClr val="000000"/>
                </a:solidFill>
                <a:cs typeface="Arial"/>
              </a:rPr>
              <a:t>u</a:t>
            </a:r>
            <a:r>
              <a:rPr sz="1600" b="1" spc="-20" dirty="0">
                <a:solidFill>
                  <a:srgbClr val="000000"/>
                </a:solidFill>
                <a:cs typeface="Arial"/>
              </a:rPr>
              <a:t>m</a:t>
            </a:r>
            <a:r>
              <a:rPr sz="1600" b="1" spc="-5" dirty="0">
                <a:solidFill>
                  <a:srgbClr val="000000"/>
                </a:solidFill>
                <a:cs typeface="Arial"/>
              </a:rPr>
              <a:t>p</a:t>
            </a:r>
            <a:r>
              <a:rPr sz="1600" b="1" spc="-15" dirty="0">
                <a:solidFill>
                  <a:srgbClr val="000000"/>
                </a:solidFill>
                <a:cs typeface="Arial"/>
              </a:rPr>
              <a:t>t</a:t>
            </a:r>
            <a:r>
              <a:rPr sz="1600" b="1" spc="-5" dirty="0">
                <a:solidFill>
                  <a:srgbClr val="000000"/>
                </a:solidFill>
                <a:cs typeface="Arial"/>
              </a:rPr>
              <a:t>io</a:t>
            </a:r>
            <a:r>
              <a:rPr sz="1600" b="1" spc="-10" dirty="0">
                <a:solidFill>
                  <a:srgbClr val="000000"/>
                </a:solidFill>
                <a:cs typeface="Arial"/>
              </a:rPr>
              <a:t>n</a:t>
            </a:r>
            <a:endParaRPr sz="1600">
              <a:solidFill>
                <a:srgbClr val="000000"/>
              </a:solidFill>
              <a:cs typeface="Arial"/>
            </a:endParaRPr>
          </a:p>
        </p:txBody>
      </p:sp>
      <p:sp>
        <p:nvSpPr>
          <p:cNvPr id="44043" name="object 11"/>
          <p:cNvSpPr>
            <a:spLocks/>
          </p:cNvSpPr>
          <p:nvPr/>
        </p:nvSpPr>
        <p:spPr bwMode="auto">
          <a:xfrm>
            <a:off x="6035676" y="1360488"/>
            <a:ext cx="1552575" cy="741362"/>
          </a:xfrm>
          <a:custGeom>
            <a:avLst/>
            <a:gdLst>
              <a:gd name="T0" fmla="*/ 1479156 w 1553210"/>
              <a:gd name="T1" fmla="*/ 0 h 741044"/>
              <a:gd name="T2" fmla="*/ 70402 w 1553210"/>
              <a:gd name="T3" fmla="*/ 89 h 741044"/>
              <a:gd name="T4" fmla="*/ 30898 w 1553210"/>
              <a:gd name="T5" fmla="*/ 13873 h 741044"/>
              <a:gd name="T6" fmla="*/ 5487 w 1553210"/>
              <a:gd name="T7" fmla="*/ 46036 h 741044"/>
              <a:gd name="T8" fmla="*/ 0 w 1553210"/>
              <a:gd name="T9" fmla="*/ 74066 h 741044"/>
              <a:gd name="T10" fmla="*/ 88 w 1553210"/>
              <a:gd name="T11" fmla="*/ 670213 h 741044"/>
              <a:gd name="T12" fmla="*/ 13869 w 1553210"/>
              <a:gd name="T13" fmla="*/ 709718 h 741044"/>
              <a:gd name="T14" fmla="*/ 46034 w 1553210"/>
              <a:gd name="T15" fmla="*/ 735126 h 741044"/>
              <a:gd name="T16" fmla="*/ 74066 w 1553210"/>
              <a:gd name="T17" fmla="*/ 740613 h 741044"/>
              <a:gd name="T18" fmla="*/ 1482799 w 1553210"/>
              <a:gd name="T19" fmla="*/ 740525 h 741044"/>
              <a:gd name="T20" fmla="*/ 1522310 w 1553210"/>
              <a:gd name="T21" fmla="*/ 726751 h 741044"/>
              <a:gd name="T22" fmla="*/ 1547722 w 1553210"/>
              <a:gd name="T23" fmla="*/ 694591 h 741044"/>
              <a:gd name="T24" fmla="*/ 1553210 w 1553210"/>
              <a:gd name="T25" fmla="*/ 666559 h 741044"/>
              <a:gd name="T26" fmla="*/ 1553121 w 1553210"/>
              <a:gd name="T27" fmla="*/ 70412 h 741044"/>
              <a:gd name="T28" fmla="*/ 1539344 w 1553210"/>
              <a:gd name="T29" fmla="*/ 30902 h 741044"/>
              <a:gd name="T30" fmla="*/ 1507186 w 1553210"/>
              <a:gd name="T31" fmla="*/ 5488 h 741044"/>
              <a:gd name="T32" fmla="*/ 1479156 w 1553210"/>
              <a:gd name="T33" fmla="*/ 0 h 74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3210" h="741044">
                <a:moveTo>
                  <a:pt x="1479156" y="0"/>
                </a:moveTo>
                <a:lnTo>
                  <a:pt x="70402" y="89"/>
                </a:lnTo>
                <a:lnTo>
                  <a:pt x="30898" y="13873"/>
                </a:lnTo>
                <a:lnTo>
                  <a:pt x="5487" y="46036"/>
                </a:lnTo>
                <a:lnTo>
                  <a:pt x="0" y="74066"/>
                </a:lnTo>
                <a:lnTo>
                  <a:pt x="88" y="670213"/>
                </a:lnTo>
                <a:lnTo>
                  <a:pt x="13869" y="709718"/>
                </a:lnTo>
                <a:lnTo>
                  <a:pt x="46034" y="735126"/>
                </a:lnTo>
                <a:lnTo>
                  <a:pt x="74066" y="740613"/>
                </a:lnTo>
                <a:lnTo>
                  <a:pt x="1482799" y="740525"/>
                </a:lnTo>
                <a:lnTo>
                  <a:pt x="1522310" y="726751"/>
                </a:lnTo>
                <a:lnTo>
                  <a:pt x="1547722" y="694591"/>
                </a:lnTo>
                <a:lnTo>
                  <a:pt x="1553210" y="666559"/>
                </a:lnTo>
                <a:lnTo>
                  <a:pt x="1553121" y="70412"/>
                </a:lnTo>
                <a:lnTo>
                  <a:pt x="1539344" y="30902"/>
                </a:lnTo>
                <a:lnTo>
                  <a:pt x="1507186" y="5488"/>
                </a:lnTo>
                <a:lnTo>
                  <a:pt x="147915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44" name="object 12"/>
          <p:cNvSpPr>
            <a:spLocks/>
          </p:cNvSpPr>
          <p:nvPr/>
        </p:nvSpPr>
        <p:spPr bwMode="auto">
          <a:xfrm>
            <a:off x="6035676" y="1360488"/>
            <a:ext cx="1552575" cy="741362"/>
          </a:xfrm>
          <a:custGeom>
            <a:avLst/>
            <a:gdLst>
              <a:gd name="T0" fmla="*/ 0 w 1553210"/>
              <a:gd name="T1" fmla="*/ 74066 h 741044"/>
              <a:gd name="T2" fmla="*/ 11938 w 1553210"/>
              <a:gd name="T3" fmla="*/ 33726 h 741044"/>
              <a:gd name="T4" fmla="*/ 42862 w 1553210"/>
              <a:gd name="T5" fmla="*/ 6873 h 741044"/>
              <a:gd name="T6" fmla="*/ 1479156 w 1553210"/>
              <a:gd name="T7" fmla="*/ 0 h 741044"/>
              <a:gd name="T8" fmla="*/ 1493649 w 1553210"/>
              <a:gd name="T9" fmla="*/ 1417 h 741044"/>
              <a:gd name="T10" fmla="*/ 1530305 w 1553210"/>
              <a:gd name="T11" fmla="*/ 20502 h 741044"/>
              <a:gd name="T12" fmla="*/ 1551024 w 1553210"/>
              <a:gd name="T13" fmla="*/ 56129 h 741044"/>
              <a:gd name="T14" fmla="*/ 1553210 w 1553210"/>
              <a:gd name="T15" fmla="*/ 666559 h 741044"/>
              <a:gd name="T16" fmla="*/ 1551792 w 1553210"/>
              <a:gd name="T17" fmla="*/ 681053 h 741044"/>
              <a:gd name="T18" fmla="*/ 1532709 w 1553210"/>
              <a:gd name="T19" fmla="*/ 717712 h 741044"/>
              <a:gd name="T20" fmla="*/ 1497083 w 1553210"/>
              <a:gd name="T21" fmla="*/ 738429 h 741044"/>
              <a:gd name="T22" fmla="*/ 74066 w 1553210"/>
              <a:gd name="T23" fmla="*/ 740613 h 741044"/>
              <a:gd name="T24" fmla="*/ 59572 w 1553210"/>
              <a:gd name="T25" fmla="*/ 739196 h 741044"/>
              <a:gd name="T26" fmla="*/ 22911 w 1553210"/>
              <a:gd name="T27" fmla="*/ 720116 h 741044"/>
              <a:gd name="T28" fmla="*/ 2186 w 1553210"/>
              <a:gd name="T29" fmla="*/ 684495 h 741044"/>
              <a:gd name="T30" fmla="*/ 0 w 1553210"/>
              <a:gd name="T31" fmla="*/ 74066 h 74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3210" h="741044">
                <a:moveTo>
                  <a:pt x="0" y="74066"/>
                </a:moveTo>
                <a:lnTo>
                  <a:pt x="11938" y="33726"/>
                </a:lnTo>
                <a:lnTo>
                  <a:pt x="42862" y="6873"/>
                </a:lnTo>
                <a:lnTo>
                  <a:pt x="1479156" y="0"/>
                </a:lnTo>
                <a:lnTo>
                  <a:pt x="1493649" y="1417"/>
                </a:lnTo>
                <a:lnTo>
                  <a:pt x="1530305" y="20502"/>
                </a:lnTo>
                <a:lnTo>
                  <a:pt x="1551024" y="56129"/>
                </a:lnTo>
                <a:lnTo>
                  <a:pt x="1553210" y="666559"/>
                </a:lnTo>
                <a:lnTo>
                  <a:pt x="1551792" y="681053"/>
                </a:lnTo>
                <a:lnTo>
                  <a:pt x="1532709" y="717712"/>
                </a:lnTo>
                <a:lnTo>
                  <a:pt x="1497083" y="738429"/>
                </a:lnTo>
                <a:lnTo>
                  <a:pt x="74066" y="740613"/>
                </a:lnTo>
                <a:lnTo>
                  <a:pt x="59572" y="739196"/>
                </a:lnTo>
                <a:lnTo>
                  <a:pt x="22911" y="720116"/>
                </a:lnTo>
                <a:lnTo>
                  <a:pt x="2186" y="684495"/>
                </a:lnTo>
                <a:lnTo>
                  <a:pt x="0" y="74066"/>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3" name="object 13"/>
          <p:cNvSpPr txBox="1"/>
          <p:nvPr/>
        </p:nvSpPr>
        <p:spPr>
          <a:xfrm>
            <a:off x="6089650" y="1482726"/>
            <a:ext cx="1443038" cy="493713"/>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Purpose-built will be competitive with existing designs</a:t>
            </a:r>
            <a:endParaRPr lang="en-US" altLang="en-US" sz="1200">
              <a:solidFill>
                <a:srgbClr val="000000"/>
              </a:solidFill>
              <a:cs typeface="Arial" panose="020B0604020202020204" pitchFamily="34" charset="0"/>
            </a:endParaRPr>
          </a:p>
        </p:txBody>
      </p:sp>
      <p:sp>
        <p:nvSpPr>
          <p:cNvPr id="44046" name="object 14"/>
          <p:cNvSpPr>
            <a:spLocks/>
          </p:cNvSpPr>
          <p:nvPr/>
        </p:nvSpPr>
        <p:spPr bwMode="auto">
          <a:xfrm>
            <a:off x="5164139" y="2100263"/>
            <a:ext cx="1647825" cy="385762"/>
          </a:xfrm>
          <a:custGeom>
            <a:avLst/>
            <a:gdLst>
              <a:gd name="T0" fmla="*/ 1648332 w 1648460"/>
              <a:gd name="T1" fmla="*/ 0 h 385444"/>
              <a:gd name="T2" fmla="*/ 1648332 w 1648460"/>
              <a:gd name="T3" fmla="*/ 192468 h 385444"/>
              <a:gd name="T4" fmla="*/ 0 w 1648460"/>
              <a:gd name="T5" fmla="*/ 192468 h 385444"/>
              <a:gd name="T6" fmla="*/ 0 w 1648460"/>
              <a:gd name="T7" fmla="*/ 384937 h 385444"/>
            </a:gdLst>
            <a:ahLst/>
            <a:cxnLst>
              <a:cxn ang="0">
                <a:pos x="T0" y="T1"/>
              </a:cxn>
              <a:cxn ang="0">
                <a:pos x="T2" y="T3"/>
              </a:cxn>
              <a:cxn ang="0">
                <a:pos x="T4" y="T5"/>
              </a:cxn>
              <a:cxn ang="0">
                <a:pos x="T6" y="T7"/>
              </a:cxn>
            </a:cxnLst>
            <a:rect l="0" t="0" r="r" b="b"/>
            <a:pathLst>
              <a:path w="1648460" h="385444">
                <a:moveTo>
                  <a:pt x="1648332" y="0"/>
                </a:moveTo>
                <a:lnTo>
                  <a:pt x="1648332" y="192468"/>
                </a:lnTo>
                <a:lnTo>
                  <a:pt x="0" y="192468"/>
                </a:lnTo>
                <a:lnTo>
                  <a:pt x="0" y="384937"/>
                </a:lnTo>
              </a:path>
            </a:pathLst>
          </a:custGeom>
          <a:noFill/>
          <a:ln w="25399">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47" name="object 15"/>
          <p:cNvSpPr>
            <a:spLocks/>
          </p:cNvSpPr>
          <p:nvPr/>
        </p:nvSpPr>
        <p:spPr bwMode="auto">
          <a:xfrm>
            <a:off x="3852863" y="2486025"/>
            <a:ext cx="2622550" cy="922338"/>
          </a:xfrm>
          <a:custGeom>
            <a:avLst/>
            <a:gdLst>
              <a:gd name="T0" fmla="*/ 2530513 w 2623185"/>
              <a:gd name="T1" fmla="*/ 0 h 922654"/>
              <a:gd name="T2" fmla="*/ 88213 w 2623185"/>
              <a:gd name="T3" fmla="*/ 86 h 922654"/>
              <a:gd name="T4" fmla="*/ 47516 w 2623185"/>
              <a:gd name="T5" fmla="*/ 11552 h 922654"/>
              <a:gd name="T6" fmla="*/ 16916 w 2623185"/>
              <a:gd name="T7" fmla="*/ 38992 h 922654"/>
              <a:gd name="T8" fmla="*/ 1144 w 2623185"/>
              <a:gd name="T9" fmla="*/ 77676 h 922654"/>
              <a:gd name="T10" fmla="*/ 0 w 2623185"/>
              <a:gd name="T11" fmla="*/ 92252 h 922654"/>
              <a:gd name="T12" fmla="*/ 86 w 2623185"/>
              <a:gd name="T13" fmla="*/ 834339 h 922654"/>
              <a:gd name="T14" fmla="*/ 11552 w 2623185"/>
              <a:gd name="T15" fmla="*/ 875037 h 922654"/>
              <a:gd name="T16" fmla="*/ 38992 w 2623185"/>
              <a:gd name="T17" fmla="*/ 905636 h 922654"/>
              <a:gd name="T18" fmla="*/ 77676 w 2623185"/>
              <a:gd name="T19" fmla="*/ 921408 h 922654"/>
              <a:gd name="T20" fmla="*/ 92252 w 2623185"/>
              <a:gd name="T21" fmla="*/ 922553 h 922654"/>
              <a:gd name="T22" fmla="*/ 2534551 w 2623185"/>
              <a:gd name="T23" fmla="*/ 922466 h 922654"/>
              <a:gd name="T24" fmla="*/ 2575244 w 2623185"/>
              <a:gd name="T25" fmla="*/ 911000 h 922654"/>
              <a:gd name="T26" fmla="*/ 2605845 w 2623185"/>
              <a:gd name="T27" fmla="*/ 883561 h 922654"/>
              <a:gd name="T28" fmla="*/ 2621620 w 2623185"/>
              <a:gd name="T29" fmla="*/ 844876 h 922654"/>
              <a:gd name="T30" fmla="*/ 2622765 w 2623185"/>
              <a:gd name="T31" fmla="*/ 830300 h 922654"/>
              <a:gd name="T32" fmla="*/ 2622679 w 2623185"/>
              <a:gd name="T33" fmla="*/ 88213 h 922654"/>
              <a:gd name="T34" fmla="*/ 2611210 w 2623185"/>
              <a:gd name="T35" fmla="*/ 47516 h 922654"/>
              <a:gd name="T36" fmla="*/ 2583768 w 2623185"/>
              <a:gd name="T37" fmla="*/ 16916 h 922654"/>
              <a:gd name="T38" fmla="*/ 2545086 w 2623185"/>
              <a:gd name="T39" fmla="*/ 1144 h 922654"/>
              <a:gd name="T40" fmla="*/ 2530513 w 2623185"/>
              <a:gd name="T41" fmla="*/ 0 h 92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3185" h="922654">
                <a:moveTo>
                  <a:pt x="2530513" y="0"/>
                </a:moveTo>
                <a:lnTo>
                  <a:pt x="88213" y="86"/>
                </a:lnTo>
                <a:lnTo>
                  <a:pt x="47516" y="11552"/>
                </a:lnTo>
                <a:lnTo>
                  <a:pt x="16916" y="38992"/>
                </a:lnTo>
                <a:lnTo>
                  <a:pt x="1144" y="77676"/>
                </a:lnTo>
                <a:lnTo>
                  <a:pt x="0" y="92252"/>
                </a:lnTo>
                <a:lnTo>
                  <a:pt x="86" y="834339"/>
                </a:lnTo>
                <a:lnTo>
                  <a:pt x="11552" y="875037"/>
                </a:lnTo>
                <a:lnTo>
                  <a:pt x="38992" y="905636"/>
                </a:lnTo>
                <a:lnTo>
                  <a:pt x="77676" y="921408"/>
                </a:lnTo>
                <a:lnTo>
                  <a:pt x="92252" y="922553"/>
                </a:lnTo>
                <a:lnTo>
                  <a:pt x="2534551" y="922466"/>
                </a:lnTo>
                <a:lnTo>
                  <a:pt x="2575244" y="911000"/>
                </a:lnTo>
                <a:lnTo>
                  <a:pt x="2605845" y="883561"/>
                </a:lnTo>
                <a:lnTo>
                  <a:pt x="2621620" y="844876"/>
                </a:lnTo>
                <a:lnTo>
                  <a:pt x="2622765" y="830300"/>
                </a:lnTo>
                <a:lnTo>
                  <a:pt x="2622679" y="88213"/>
                </a:lnTo>
                <a:lnTo>
                  <a:pt x="2611210" y="47516"/>
                </a:lnTo>
                <a:lnTo>
                  <a:pt x="2583768" y="16916"/>
                </a:lnTo>
                <a:lnTo>
                  <a:pt x="2545086" y="1144"/>
                </a:lnTo>
                <a:lnTo>
                  <a:pt x="253051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48" name="object 16"/>
          <p:cNvSpPr>
            <a:spLocks/>
          </p:cNvSpPr>
          <p:nvPr/>
        </p:nvSpPr>
        <p:spPr bwMode="auto">
          <a:xfrm>
            <a:off x="3852863" y="2486025"/>
            <a:ext cx="2622550" cy="922338"/>
          </a:xfrm>
          <a:custGeom>
            <a:avLst/>
            <a:gdLst>
              <a:gd name="T0" fmla="*/ 0 w 2623185"/>
              <a:gd name="T1" fmla="*/ 92252 h 922654"/>
              <a:gd name="T2" fmla="*/ 9778 w 2623185"/>
              <a:gd name="T3" fmla="*/ 50871 h 922654"/>
              <a:gd name="T4" fmla="*/ 35960 w 2623185"/>
              <a:gd name="T5" fmla="*/ 19157 h 922654"/>
              <a:gd name="T6" fmla="*/ 73817 w 2623185"/>
              <a:gd name="T7" fmla="*/ 1841 h 922654"/>
              <a:gd name="T8" fmla="*/ 2530513 w 2623185"/>
              <a:gd name="T9" fmla="*/ 0 h 922654"/>
              <a:gd name="T10" fmla="*/ 2545086 w 2623185"/>
              <a:gd name="T11" fmla="*/ 1144 h 922654"/>
              <a:gd name="T12" fmla="*/ 2583768 w 2623185"/>
              <a:gd name="T13" fmla="*/ 16916 h 922654"/>
              <a:gd name="T14" fmla="*/ 2611210 w 2623185"/>
              <a:gd name="T15" fmla="*/ 47516 h 922654"/>
              <a:gd name="T16" fmla="*/ 2622679 w 2623185"/>
              <a:gd name="T17" fmla="*/ 88213 h 922654"/>
              <a:gd name="T18" fmla="*/ 2622765 w 2623185"/>
              <a:gd name="T19" fmla="*/ 830300 h 922654"/>
              <a:gd name="T20" fmla="*/ 2621620 w 2623185"/>
              <a:gd name="T21" fmla="*/ 844876 h 922654"/>
              <a:gd name="T22" fmla="*/ 2605845 w 2623185"/>
              <a:gd name="T23" fmla="*/ 883561 h 922654"/>
              <a:gd name="T24" fmla="*/ 2575244 w 2623185"/>
              <a:gd name="T25" fmla="*/ 911000 h 922654"/>
              <a:gd name="T26" fmla="*/ 2534551 w 2623185"/>
              <a:gd name="T27" fmla="*/ 922466 h 922654"/>
              <a:gd name="T28" fmla="*/ 92252 w 2623185"/>
              <a:gd name="T29" fmla="*/ 922553 h 922654"/>
              <a:gd name="T30" fmla="*/ 77676 w 2623185"/>
              <a:gd name="T31" fmla="*/ 921408 h 922654"/>
              <a:gd name="T32" fmla="*/ 38992 w 2623185"/>
              <a:gd name="T33" fmla="*/ 905636 h 922654"/>
              <a:gd name="T34" fmla="*/ 11552 w 2623185"/>
              <a:gd name="T35" fmla="*/ 875037 h 922654"/>
              <a:gd name="T36" fmla="*/ 86 w 2623185"/>
              <a:gd name="T37" fmla="*/ 834339 h 922654"/>
              <a:gd name="T38" fmla="*/ 0 w 2623185"/>
              <a:gd name="T39" fmla="*/ 92252 h 92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3185" h="922654">
                <a:moveTo>
                  <a:pt x="0" y="92252"/>
                </a:moveTo>
                <a:lnTo>
                  <a:pt x="9778" y="50871"/>
                </a:lnTo>
                <a:lnTo>
                  <a:pt x="35960" y="19157"/>
                </a:lnTo>
                <a:lnTo>
                  <a:pt x="73817" y="1841"/>
                </a:lnTo>
                <a:lnTo>
                  <a:pt x="2530513" y="0"/>
                </a:lnTo>
                <a:lnTo>
                  <a:pt x="2545086" y="1144"/>
                </a:lnTo>
                <a:lnTo>
                  <a:pt x="2583768" y="16916"/>
                </a:lnTo>
                <a:lnTo>
                  <a:pt x="2611210" y="47516"/>
                </a:lnTo>
                <a:lnTo>
                  <a:pt x="2622679" y="88213"/>
                </a:lnTo>
                <a:lnTo>
                  <a:pt x="2622765" y="830300"/>
                </a:lnTo>
                <a:lnTo>
                  <a:pt x="2621620" y="844876"/>
                </a:lnTo>
                <a:lnTo>
                  <a:pt x="2605845" y="883561"/>
                </a:lnTo>
                <a:lnTo>
                  <a:pt x="2575244" y="911000"/>
                </a:lnTo>
                <a:lnTo>
                  <a:pt x="2534551" y="922466"/>
                </a:lnTo>
                <a:lnTo>
                  <a:pt x="92252" y="922553"/>
                </a:lnTo>
                <a:lnTo>
                  <a:pt x="77676" y="921408"/>
                </a:lnTo>
                <a:lnTo>
                  <a:pt x="38992" y="905636"/>
                </a:lnTo>
                <a:lnTo>
                  <a:pt x="11552" y="875037"/>
                </a:lnTo>
                <a:lnTo>
                  <a:pt x="86" y="834339"/>
                </a:lnTo>
                <a:lnTo>
                  <a:pt x="0" y="92252"/>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7" name="object 17"/>
          <p:cNvSpPr txBox="1"/>
          <p:nvPr/>
        </p:nvSpPr>
        <p:spPr>
          <a:xfrm>
            <a:off x="3927475" y="2698751"/>
            <a:ext cx="2471738" cy="493713"/>
          </a:xfrm>
          <a:prstGeom prst="rect">
            <a:avLst/>
          </a:prstGeom>
        </p:spPr>
        <p:txBody>
          <a:bodyPr lIns="0" tIns="0" rIns="0" bIns="0">
            <a:spAutoFit/>
          </a:bodyPr>
          <a:lstStyle>
            <a:lvl1pPr marL="11113"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Basic aircraft and training system designs will be complete through vendor-conducted CDRs</a:t>
            </a:r>
            <a:endParaRPr lang="en-US" altLang="en-US" sz="1200">
              <a:solidFill>
                <a:srgbClr val="000000"/>
              </a:solidFill>
              <a:cs typeface="Arial" panose="020B0604020202020204" pitchFamily="34" charset="0"/>
            </a:endParaRPr>
          </a:p>
        </p:txBody>
      </p:sp>
      <p:sp>
        <p:nvSpPr>
          <p:cNvPr id="44050" name="object 18"/>
          <p:cNvSpPr>
            <a:spLocks/>
          </p:cNvSpPr>
          <p:nvPr/>
        </p:nvSpPr>
        <p:spPr bwMode="auto">
          <a:xfrm>
            <a:off x="3713164" y="3408364"/>
            <a:ext cx="1450975" cy="1025525"/>
          </a:xfrm>
          <a:custGeom>
            <a:avLst/>
            <a:gdLst>
              <a:gd name="T0" fmla="*/ 1450987 w 1450975"/>
              <a:gd name="T1" fmla="*/ 0 h 1026160"/>
              <a:gd name="T2" fmla="*/ 1450987 w 1450975"/>
              <a:gd name="T3" fmla="*/ 513041 h 1026160"/>
              <a:gd name="T4" fmla="*/ 0 w 1450975"/>
              <a:gd name="T5" fmla="*/ 513041 h 1026160"/>
              <a:gd name="T6" fmla="*/ 0 w 1450975"/>
              <a:gd name="T7" fmla="*/ 1026096 h 1026160"/>
            </a:gdLst>
            <a:ahLst/>
            <a:cxnLst>
              <a:cxn ang="0">
                <a:pos x="T0" y="T1"/>
              </a:cxn>
              <a:cxn ang="0">
                <a:pos x="T2" y="T3"/>
              </a:cxn>
              <a:cxn ang="0">
                <a:pos x="T4" y="T5"/>
              </a:cxn>
              <a:cxn ang="0">
                <a:pos x="T6" y="T7"/>
              </a:cxn>
            </a:cxnLst>
            <a:rect l="0" t="0" r="r" b="b"/>
            <a:pathLst>
              <a:path w="1450975" h="1026160">
                <a:moveTo>
                  <a:pt x="1450987" y="0"/>
                </a:moveTo>
                <a:lnTo>
                  <a:pt x="1450987" y="513041"/>
                </a:lnTo>
                <a:lnTo>
                  <a:pt x="0" y="513041"/>
                </a:lnTo>
                <a:lnTo>
                  <a:pt x="0" y="1026096"/>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51" name="object 19"/>
          <p:cNvSpPr>
            <a:spLocks/>
          </p:cNvSpPr>
          <p:nvPr/>
        </p:nvSpPr>
        <p:spPr bwMode="auto">
          <a:xfrm>
            <a:off x="3349626" y="4433889"/>
            <a:ext cx="727075" cy="549275"/>
          </a:xfrm>
          <a:custGeom>
            <a:avLst/>
            <a:gdLst>
              <a:gd name="T0" fmla="*/ 670902 w 726439"/>
              <a:gd name="T1" fmla="*/ 0 h 549275"/>
              <a:gd name="T2" fmla="*/ 53200 w 726439"/>
              <a:gd name="T3" fmla="*/ 26 h 549275"/>
              <a:gd name="T4" fmla="*/ 15522 w 726439"/>
              <a:gd name="T5" fmla="*/ 16662 h 549275"/>
              <a:gd name="T6" fmla="*/ 0 w 726439"/>
              <a:gd name="T7" fmla="*/ 54927 h 549275"/>
              <a:gd name="T8" fmla="*/ 26 w 726439"/>
              <a:gd name="T9" fmla="*/ 496035 h 549275"/>
              <a:gd name="T10" fmla="*/ 16658 w 726439"/>
              <a:gd name="T11" fmla="*/ 533709 h 549275"/>
              <a:gd name="T12" fmla="*/ 54927 w 726439"/>
              <a:gd name="T13" fmla="*/ 549236 h 549275"/>
              <a:gd name="T14" fmla="*/ 672629 w 726439"/>
              <a:gd name="T15" fmla="*/ 549210 h 549275"/>
              <a:gd name="T16" fmla="*/ 710303 w 726439"/>
              <a:gd name="T17" fmla="*/ 532573 h 549275"/>
              <a:gd name="T18" fmla="*/ 725830 w 726439"/>
              <a:gd name="T19" fmla="*/ 494309 h 549275"/>
              <a:gd name="T20" fmla="*/ 725803 w 726439"/>
              <a:gd name="T21" fmla="*/ 53201 h 549275"/>
              <a:gd name="T22" fmla="*/ 709167 w 726439"/>
              <a:gd name="T23" fmla="*/ 15527 h 549275"/>
              <a:gd name="T24" fmla="*/ 670902 w 726439"/>
              <a:gd name="T25" fmla="*/ 0 h 54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439" h="549275">
                <a:moveTo>
                  <a:pt x="670902" y="0"/>
                </a:moveTo>
                <a:lnTo>
                  <a:pt x="53200" y="26"/>
                </a:lnTo>
                <a:lnTo>
                  <a:pt x="15522" y="16662"/>
                </a:lnTo>
                <a:lnTo>
                  <a:pt x="0" y="54927"/>
                </a:lnTo>
                <a:lnTo>
                  <a:pt x="26" y="496035"/>
                </a:lnTo>
                <a:lnTo>
                  <a:pt x="16658" y="533709"/>
                </a:lnTo>
                <a:lnTo>
                  <a:pt x="54927" y="549236"/>
                </a:lnTo>
                <a:lnTo>
                  <a:pt x="672629" y="549210"/>
                </a:lnTo>
                <a:lnTo>
                  <a:pt x="710303" y="532573"/>
                </a:lnTo>
                <a:lnTo>
                  <a:pt x="725830" y="494309"/>
                </a:lnTo>
                <a:lnTo>
                  <a:pt x="725803" y="53201"/>
                </a:lnTo>
                <a:lnTo>
                  <a:pt x="709167" y="15527"/>
                </a:lnTo>
                <a:lnTo>
                  <a:pt x="670902"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52" name="object 20"/>
          <p:cNvSpPr>
            <a:spLocks/>
          </p:cNvSpPr>
          <p:nvPr/>
        </p:nvSpPr>
        <p:spPr bwMode="auto">
          <a:xfrm>
            <a:off x="3349626" y="4433889"/>
            <a:ext cx="727075" cy="549275"/>
          </a:xfrm>
          <a:custGeom>
            <a:avLst/>
            <a:gdLst>
              <a:gd name="T0" fmla="*/ 0 w 726439"/>
              <a:gd name="T1" fmla="*/ 54927 h 549275"/>
              <a:gd name="T2" fmla="*/ 15522 w 726439"/>
              <a:gd name="T3" fmla="*/ 16662 h 549275"/>
              <a:gd name="T4" fmla="*/ 53200 w 726439"/>
              <a:gd name="T5" fmla="*/ 26 h 549275"/>
              <a:gd name="T6" fmla="*/ 670902 w 726439"/>
              <a:gd name="T7" fmla="*/ 0 h 549275"/>
              <a:gd name="T8" fmla="*/ 685236 w 726439"/>
              <a:gd name="T9" fmla="*/ 1890 h 549275"/>
              <a:gd name="T10" fmla="*/ 717775 w 726439"/>
              <a:gd name="T11" fmla="*/ 26284 h 549275"/>
              <a:gd name="T12" fmla="*/ 725830 w 726439"/>
              <a:gd name="T13" fmla="*/ 494309 h 549275"/>
              <a:gd name="T14" fmla="*/ 723940 w 726439"/>
              <a:gd name="T15" fmla="*/ 508642 h 549275"/>
              <a:gd name="T16" fmla="*/ 699546 w 726439"/>
              <a:gd name="T17" fmla="*/ 541182 h 549275"/>
              <a:gd name="T18" fmla="*/ 54927 w 726439"/>
              <a:gd name="T19" fmla="*/ 549236 h 549275"/>
              <a:gd name="T20" fmla="*/ 40589 w 726439"/>
              <a:gd name="T21" fmla="*/ 547346 h 549275"/>
              <a:gd name="T22" fmla="*/ 8051 w 726439"/>
              <a:gd name="T23" fmla="*/ 522952 h 549275"/>
              <a:gd name="T24" fmla="*/ 0 w 726439"/>
              <a:gd name="T25" fmla="*/ 54927 h 54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439" h="549275">
                <a:moveTo>
                  <a:pt x="0" y="54927"/>
                </a:moveTo>
                <a:lnTo>
                  <a:pt x="15522" y="16662"/>
                </a:lnTo>
                <a:lnTo>
                  <a:pt x="53200" y="26"/>
                </a:lnTo>
                <a:lnTo>
                  <a:pt x="670902" y="0"/>
                </a:lnTo>
                <a:lnTo>
                  <a:pt x="685236" y="1890"/>
                </a:lnTo>
                <a:lnTo>
                  <a:pt x="717775" y="26284"/>
                </a:lnTo>
                <a:lnTo>
                  <a:pt x="725830" y="494309"/>
                </a:lnTo>
                <a:lnTo>
                  <a:pt x="723940" y="508642"/>
                </a:lnTo>
                <a:lnTo>
                  <a:pt x="699546" y="541182"/>
                </a:lnTo>
                <a:lnTo>
                  <a:pt x="54927" y="549236"/>
                </a:lnTo>
                <a:lnTo>
                  <a:pt x="40589" y="547346"/>
                </a:lnTo>
                <a:lnTo>
                  <a:pt x="8051" y="522952"/>
                </a:lnTo>
                <a:lnTo>
                  <a:pt x="0" y="54927"/>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1" name="object 21"/>
          <p:cNvSpPr txBox="1"/>
          <p:nvPr/>
        </p:nvSpPr>
        <p:spPr>
          <a:xfrm>
            <a:off x="3416300" y="4540250"/>
            <a:ext cx="592138" cy="336550"/>
          </a:xfrm>
          <a:prstGeom prst="rect">
            <a:avLst/>
          </a:prstGeom>
        </p:spPr>
        <p:txBody>
          <a:bodyPr lIns="0" tIns="0" rIns="0" bIns="0">
            <a:spAutoFit/>
          </a:bodyPr>
          <a:lstStyle>
            <a:lvl1pPr marL="104775" indent="-92075"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250"/>
              </a:lnSpc>
              <a:spcBef>
                <a:spcPct val="0"/>
              </a:spcBef>
              <a:spcAft>
                <a:spcPct val="0"/>
              </a:spcAft>
            </a:pPr>
            <a:r>
              <a:rPr lang="en-US" altLang="en-US" sz="1200" b="1">
                <a:solidFill>
                  <a:srgbClr val="FFFFFF"/>
                </a:solidFill>
                <a:cs typeface="Arial" panose="020B0604020202020204" pitchFamily="34" charset="0"/>
              </a:rPr>
              <a:t>Enter at MS B</a:t>
            </a:r>
            <a:endParaRPr lang="en-US" altLang="en-US" sz="1200">
              <a:solidFill>
                <a:srgbClr val="000000"/>
              </a:solidFill>
              <a:cs typeface="Arial" panose="020B0604020202020204" pitchFamily="34" charset="0"/>
            </a:endParaRPr>
          </a:p>
        </p:txBody>
      </p:sp>
      <p:sp>
        <p:nvSpPr>
          <p:cNvPr id="44054" name="object 22"/>
          <p:cNvSpPr>
            <a:spLocks/>
          </p:cNvSpPr>
          <p:nvPr/>
        </p:nvSpPr>
        <p:spPr bwMode="auto">
          <a:xfrm>
            <a:off x="4664076" y="3408363"/>
            <a:ext cx="500063" cy="1028700"/>
          </a:xfrm>
          <a:custGeom>
            <a:avLst/>
            <a:gdLst>
              <a:gd name="T0" fmla="*/ 499694 w 499745"/>
              <a:gd name="T1" fmla="*/ 0 h 1028064"/>
              <a:gd name="T2" fmla="*/ 499694 w 499745"/>
              <a:gd name="T3" fmla="*/ 513854 h 1028064"/>
              <a:gd name="T4" fmla="*/ 0 w 499745"/>
              <a:gd name="T5" fmla="*/ 513854 h 1028064"/>
              <a:gd name="T6" fmla="*/ 0 w 499745"/>
              <a:gd name="T7" fmla="*/ 1027696 h 1028064"/>
            </a:gdLst>
            <a:ahLst/>
            <a:cxnLst>
              <a:cxn ang="0">
                <a:pos x="T0" y="T1"/>
              </a:cxn>
              <a:cxn ang="0">
                <a:pos x="T2" y="T3"/>
              </a:cxn>
              <a:cxn ang="0">
                <a:pos x="T4" y="T5"/>
              </a:cxn>
              <a:cxn ang="0">
                <a:pos x="T6" y="T7"/>
              </a:cxn>
            </a:cxnLst>
            <a:rect l="0" t="0" r="r" b="b"/>
            <a:pathLst>
              <a:path w="499745" h="1028064">
                <a:moveTo>
                  <a:pt x="499694" y="0"/>
                </a:moveTo>
                <a:lnTo>
                  <a:pt x="499694" y="513854"/>
                </a:lnTo>
                <a:lnTo>
                  <a:pt x="0" y="513854"/>
                </a:lnTo>
                <a:lnTo>
                  <a:pt x="0" y="1027696"/>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55" name="object 23"/>
          <p:cNvSpPr>
            <a:spLocks/>
          </p:cNvSpPr>
          <p:nvPr/>
        </p:nvSpPr>
        <p:spPr bwMode="auto">
          <a:xfrm>
            <a:off x="4194175" y="4435475"/>
            <a:ext cx="939800" cy="863600"/>
          </a:xfrm>
          <a:custGeom>
            <a:avLst/>
            <a:gdLst>
              <a:gd name="T0" fmla="*/ 852766 w 939164"/>
              <a:gd name="T1" fmla="*/ 0 h 862964"/>
              <a:gd name="T2" fmla="*/ 77351 w 939164"/>
              <a:gd name="T3" fmla="*/ 456 h 862964"/>
              <a:gd name="T4" fmla="*/ 37984 w 939164"/>
              <a:gd name="T5" fmla="*/ 14776 h 862964"/>
              <a:gd name="T6" fmla="*/ 10397 w 939164"/>
              <a:gd name="T7" fmla="*/ 45188 h 862964"/>
              <a:gd name="T8" fmla="*/ 0 w 939164"/>
              <a:gd name="T9" fmla="*/ 86283 h 862964"/>
              <a:gd name="T10" fmla="*/ 455 w 939164"/>
              <a:gd name="T11" fmla="*/ 785438 h 862964"/>
              <a:gd name="T12" fmla="*/ 14772 w 939164"/>
              <a:gd name="T13" fmla="*/ 824806 h 862964"/>
              <a:gd name="T14" fmla="*/ 45185 w 939164"/>
              <a:gd name="T15" fmla="*/ 852391 h 862964"/>
              <a:gd name="T16" fmla="*/ 86283 w 939164"/>
              <a:gd name="T17" fmla="*/ 862787 h 862964"/>
              <a:gd name="T18" fmla="*/ 861689 w 939164"/>
              <a:gd name="T19" fmla="*/ 862331 h 862964"/>
              <a:gd name="T20" fmla="*/ 901061 w 939164"/>
              <a:gd name="T21" fmla="*/ 848018 h 862964"/>
              <a:gd name="T22" fmla="*/ 928651 w 939164"/>
              <a:gd name="T23" fmla="*/ 817611 h 862964"/>
              <a:gd name="T24" fmla="*/ 939050 w 939164"/>
              <a:gd name="T25" fmla="*/ 776516 h 862964"/>
              <a:gd name="T26" fmla="*/ 938593 w 939164"/>
              <a:gd name="T27" fmla="*/ 77351 h 862964"/>
              <a:gd name="T28" fmla="*/ 924274 w 939164"/>
              <a:gd name="T29" fmla="*/ 37984 h 862964"/>
              <a:gd name="T30" fmla="*/ 893862 w 939164"/>
              <a:gd name="T31" fmla="*/ 10397 h 862964"/>
              <a:gd name="T32" fmla="*/ 852766 w 939164"/>
              <a:gd name="T33" fmla="*/ 0 h 86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9164" h="862964">
                <a:moveTo>
                  <a:pt x="852766" y="0"/>
                </a:moveTo>
                <a:lnTo>
                  <a:pt x="77351" y="456"/>
                </a:lnTo>
                <a:lnTo>
                  <a:pt x="37984" y="14776"/>
                </a:lnTo>
                <a:lnTo>
                  <a:pt x="10397" y="45188"/>
                </a:lnTo>
                <a:lnTo>
                  <a:pt x="0" y="86283"/>
                </a:lnTo>
                <a:lnTo>
                  <a:pt x="455" y="785438"/>
                </a:lnTo>
                <a:lnTo>
                  <a:pt x="14772" y="824806"/>
                </a:lnTo>
                <a:lnTo>
                  <a:pt x="45185" y="852391"/>
                </a:lnTo>
                <a:lnTo>
                  <a:pt x="86283" y="862787"/>
                </a:lnTo>
                <a:lnTo>
                  <a:pt x="861689" y="862331"/>
                </a:lnTo>
                <a:lnTo>
                  <a:pt x="901061" y="848018"/>
                </a:lnTo>
                <a:lnTo>
                  <a:pt x="928651" y="817611"/>
                </a:lnTo>
                <a:lnTo>
                  <a:pt x="939050" y="776516"/>
                </a:lnTo>
                <a:lnTo>
                  <a:pt x="938593" y="77351"/>
                </a:lnTo>
                <a:lnTo>
                  <a:pt x="924274" y="37984"/>
                </a:lnTo>
                <a:lnTo>
                  <a:pt x="893862" y="10397"/>
                </a:lnTo>
                <a:lnTo>
                  <a:pt x="85276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56" name="object 24"/>
          <p:cNvSpPr>
            <a:spLocks/>
          </p:cNvSpPr>
          <p:nvPr/>
        </p:nvSpPr>
        <p:spPr bwMode="auto">
          <a:xfrm>
            <a:off x="4194175" y="4435475"/>
            <a:ext cx="939800" cy="863600"/>
          </a:xfrm>
          <a:custGeom>
            <a:avLst/>
            <a:gdLst>
              <a:gd name="T0" fmla="*/ 0 w 939164"/>
              <a:gd name="T1" fmla="*/ 86283 h 862964"/>
              <a:gd name="T2" fmla="*/ 10397 w 939164"/>
              <a:gd name="T3" fmla="*/ 45188 h 862964"/>
              <a:gd name="T4" fmla="*/ 37984 w 939164"/>
              <a:gd name="T5" fmla="*/ 14776 h 862964"/>
              <a:gd name="T6" fmla="*/ 77351 w 939164"/>
              <a:gd name="T7" fmla="*/ 456 h 862964"/>
              <a:gd name="T8" fmla="*/ 852766 w 939164"/>
              <a:gd name="T9" fmla="*/ 0 h 862964"/>
              <a:gd name="T10" fmla="*/ 867318 w 939164"/>
              <a:gd name="T11" fmla="*/ 1222 h 862964"/>
              <a:gd name="T12" fmla="*/ 905453 w 939164"/>
              <a:gd name="T13" fmla="*/ 17950 h 862964"/>
              <a:gd name="T14" fmla="*/ 931102 w 939164"/>
              <a:gd name="T15" fmla="*/ 50064 h 862964"/>
              <a:gd name="T16" fmla="*/ 939050 w 939164"/>
              <a:gd name="T17" fmla="*/ 776516 h 862964"/>
              <a:gd name="T18" fmla="*/ 937828 w 939164"/>
              <a:gd name="T19" fmla="*/ 791068 h 862964"/>
              <a:gd name="T20" fmla="*/ 921097 w 939164"/>
              <a:gd name="T21" fmla="*/ 829201 h 862964"/>
              <a:gd name="T22" fmla="*/ 888979 w 939164"/>
              <a:gd name="T23" fmla="*/ 854844 h 862964"/>
              <a:gd name="T24" fmla="*/ 86283 w 939164"/>
              <a:gd name="T25" fmla="*/ 862787 h 862964"/>
              <a:gd name="T26" fmla="*/ 71731 w 939164"/>
              <a:gd name="T27" fmla="*/ 861565 h 862964"/>
              <a:gd name="T28" fmla="*/ 33593 w 939164"/>
              <a:gd name="T29" fmla="*/ 844839 h 862964"/>
              <a:gd name="T30" fmla="*/ 7944 w 939164"/>
              <a:gd name="T31" fmla="*/ 812726 h 862964"/>
              <a:gd name="T32" fmla="*/ 0 w 939164"/>
              <a:gd name="T33" fmla="*/ 86283 h 86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9164" h="862964">
                <a:moveTo>
                  <a:pt x="0" y="86283"/>
                </a:moveTo>
                <a:lnTo>
                  <a:pt x="10397" y="45188"/>
                </a:lnTo>
                <a:lnTo>
                  <a:pt x="37984" y="14776"/>
                </a:lnTo>
                <a:lnTo>
                  <a:pt x="77351" y="456"/>
                </a:lnTo>
                <a:lnTo>
                  <a:pt x="852766" y="0"/>
                </a:lnTo>
                <a:lnTo>
                  <a:pt x="867318" y="1222"/>
                </a:lnTo>
                <a:lnTo>
                  <a:pt x="905453" y="17950"/>
                </a:lnTo>
                <a:lnTo>
                  <a:pt x="931102" y="50064"/>
                </a:lnTo>
                <a:lnTo>
                  <a:pt x="939050" y="776516"/>
                </a:lnTo>
                <a:lnTo>
                  <a:pt x="937828" y="791068"/>
                </a:lnTo>
                <a:lnTo>
                  <a:pt x="921097" y="829201"/>
                </a:lnTo>
                <a:lnTo>
                  <a:pt x="888979" y="854844"/>
                </a:lnTo>
                <a:lnTo>
                  <a:pt x="86283" y="862787"/>
                </a:lnTo>
                <a:lnTo>
                  <a:pt x="71731" y="861565"/>
                </a:lnTo>
                <a:lnTo>
                  <a:pt x="33593" y="844839"/>
                </a:lnTo>
                <a:lnTo>
                  <a:pt x="7944" y="812726"/>
                </a:lnTo>
                <a:lnTo>
                  <a:pt x="0" y="8628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5" name="object 25"/>
          <p:cNvSpPr txBox="1"/>
          <p:nvPr/>
        </p:nvSpPr>
        <p:spPr>
          <a:xfrm>
            <a:off x="4262439" y="4540251"/>
            <a:ext cx="803275" cy="652463"/>
          </a:xfrm>
          <a:prstGeom prst="rect">
            <a:avLst/>
          </a:prstGeom>
        </p:spPr>
        <p:txBody>
          <a:bodyPr lIns="0" tIns="0" rIns="0" bIns="0">
            <a:spAutoFit/>
          </a:bodyPr>
          <a:lstStyle>
            <a:lvl1pPr marL="12700" indent="-15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Limited EMD of “deltas” to meet spec</a:t>
            </a:r>
            <a:endParaRPr lang="en-US" altLang="en-US" sz="1200">
              <a:solidFill>
                <a:srgbClr val="000000"/>
              </a:solidFill>
              <a:cs typeface="Arial" panose="020B0604020202020204" pitchFamily="34" charset="0"/>
            </a:endParaRPr>
          </a:p>
        </p:txBody>
      </p:sp>
      <p:sp>
        <p:nvSpPr>
          <p:cNvPr id="44058" name="object 26"/>
          <p:cNvSpPr>
            <a:spLocks/>
          </p:cNvSpPr>
          <p:nvPr/>
        </p:nvSpPr>
        <p:spPr bwMode="auto">
          <a:xfrm>
            <a:off x="5164139" y="3408363"/>
            <a:ext cx="725487" cy="1028700"/>
          </a:xfrm>
          <a:custGeom>
            <a:avLst/>
            <a:gdLst>
              <a:gd name="T0" fmla="*/ 0 w 725804"/>
              <a:gd name="T1" fmla="*/ 0 h 1029335"/>
              <a:gd name="T2" fmla="*/ 0 w 725804"/>
              <a:gd name="T3" fmla="*/ 514426 h 1029335"/>
              <a:gd name="T4" fmla="*/ 725512 w 725804"/>
              <a:gd name="T5" fmla="*/ 514426 h 1029335"/>
              <a:gd name="T6" fmla="*/ 725512 w 725804"/>
              <a:gd name="T7" fmla="*/ 1028865 h 1029335"/>
            </a:gdLst>
            <a:ahLst/>
            <a:cxnLst>
              <a:cxn ang="0">
                <a:pos x="T0" y="T1"/>
              </a:cxn>
              <a:cxn ang="0">
                <a:pos x="T2" y="T3"/>
              </a:cxn>
              <a:cxn ang="0">
                <a:pos x="T4" y="T5"/>
              </a:cxn>
              <a:cxn ang="0">
                <a:pos x="T6" y="T7"/>
              </a:cxn>
            </a:cxnLst>
            <a:rect l="0" t="0" r="r" b="b"/>
            <a:pathLst>
              <a:path w="725804" h="1029335">
                <a:moveTo>
                  <a:pt x="0" y="0"/>
                </a:moveTo>
                <a:lnTo>
                  <a:pt x="0" y="514426"/>
                </a:lnTo>
                <a:lnTo>
                  <a:pt x="725512" y="514426"/>
                </a:lnTo>
                <a:lnTo>
                  <a:pt x="725512" y="1028865"/>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59" name="object 27"/>
          <p:cNvSpPr>
            <a:spLocks/>
          </p:cNvSpPr>
          <p:nvPr/>
        </p:nvSpPr>
        <p:spPr bwMode="auto">
          <a:xfrm>
            <a:off x="5287964" y="4437064"/>
            <a:ext cx="1203325" cy="974725"/>
          </a:xfrm>
          <a:custGeom>
            <a:avLst/>
            <a:gdLst>
              <a:gd name="T0" fmla="*/ 1106271 w 1203960"/>
              <a:gd name="T1" fmla="*/ 0 h 974089"/>
              <a:gd name="T2" fmla="*/ 85008 w 1203960"/>
              <a:gd name="T3" fmla="*/ 781 h 974089"/>
              <a:gd name="T4" fmla="*/ 45504 w 1203960"/>
              <a:gd name="T5" fmla="*/ 14965 h 974089"/>
              <a:gd name="T6" fmla="*/ 16115 w 1203960"/>
              <a:gd name="T7" fmla="*/ 43724 h 974089"/>
              <a:gd name="T8" fmla="*/ 1085 w 1203960"/>
              <a:gd name="T9" fmla="*/ 82816 h 974089"/>
              <a:gd name="T10" fmla="*/ 0 w 1203960"/>
              <a:gd name="T11" fmla="*/ 97408 h 974089"/>
              <a:gd name="T12" fmla="*/ 780 w 1203960"/>
              <a:gd name="T13" fmla="*/ 889021 h 974089"/>
              <a:gd name="T14" fmla="*/ 14962 w 1203960"/>
              <a:gd name="T15" fmla="*/ 928525 h 974089"/>
              <a:gd name="T16" fmla="*/ 43721 w 1203960"/>
              <a:gd name="T17" fmla="*/ 957912 h 974089"/>
              <a:gd name="T18" fmla="*/ 82815 w 1203960"/>
              <a:gd name="T19" fmla="*/ 972940 h 974089"/>
              <a:gd name="T20" fmla="*/ 97409 w 1203960"/>
              <a:gd name="T21" fmla="*/ 974026 h 974089"/>
              <a:gd name="T22" fmla="*/ 1118650 w 1203960"/>
              <a:gd name="T23" fmla="*/ 973247 h 974089"/>
              <a:gd name="T24" fmla="*/ 1158156 w 1203960"/>
              <a:gd name="T25" fmla="*/ 959071 h 974089"/>
              <a:gd name="T26" fmla="*/ 1187548 w 1203960"/>
              <a:gd name="T27" fmla="*/ 930316 h 974089"/>
              <a:gd name="T28" fmla="*/ 1202581 w 1203960"/>
              <a:gd name="T29" fmla="*/ 891224 h 974089"/>
              <a:gd name="T30" fmla="*/ 1203667 w 1203960"/>
              <a:gd name="T31" fmla="*/ 876630 h 974089"/>
              <a:gd name="T32" fmla="*/ 1202887 w 1203960"/>
              <a:gd name="T33" fmla="*/ 85017 h 974089"/>
              <a:gd name="T34" fmla="*/ 1188705 w 1203960"/>
              <a:gd name="T35" fmla="*/ 45509 h 974089"/>
              <a:gd name="T36" fmla="*/ 1159949 w 1203960"/>
              <a:gd name="T37" fmla="*/ 16117 h 974089"/>
              <a:gd name="T38" fmla="*/ 1120862 w 1203960"/>
              <a:gd name="T39" fmla="*/ 1085 h 974089"/>
              <a:gd name="T40" fmla="*/ 1106271 w 1203960"/>
              <a:gd name="T41" fmla="*/ 0 h 97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3960" h="974089">
                <a:moveTo>
                  <a:pt x="1106271" y="0"/>
                </a:moveTo>
                <a:lnTo>
                  <a:pt x="85008" y="781"/>
                </a:lnTo>
                <a:lnTo>
                  <a:pt x="45504" y="14965"/>
                </a:lnTo>
                <a:lnTo>
                  <a:pt x="16115" y="43724"/>
                </a:lnTo>
                <a:lnTo>
                  <a:pt x="1085" y="82816"/>
                </a:lnTo>
                <a:lnTo>
                  <a:pt x="0" y="97408"/>
                </a:lnTo>
                <a:lnTo>
                  <a:pt x="780" y="889021"/>
                </a:lnTo>
                <a:lnTo>
                  <a:pt x="14962" y="928525"/>
                </a:lnTo>
                <a:lnTo>
                  <a:pt x="43721" y="957912"/>
                </a:lnTo>
                <a:lnTo>
                  <a:pt x="82815" y="972940"/>
                </a:lnTo>
                <a:lnTo>
                  <a:pt x="97409" y="974026"/>
                </a:lnTo>
                <a:lnTo>
                  <a:pt x="1118650" y="973247"/>
                </a:lnTo>
                <a:lnTo>
                  <a:pt x="1158156" y="959071"/>
                </a:lnTo>
                <a:lnTo>
                  <a:pt x="1187548" y="930316"/>
                </a:lnTo>
                <a:lnTo>
                  <a:pt x="1202581" y="891224"/>
                </a:lnTo>
                <a:lnTo>
                  <a:pt x="1203667" y="876630"/>
                </a:lnTo>
                <a:lnTo>
                  <a:pt x="1202887" y="85017"/>
                </a:lnTo>
                <a:lnTo>
                  <a:pt x="1188705" y="45509"/>
                </a:lnTo>
                <a:lnTo>
                  <a:pt x="1159949" y="16117"/>
                </a:lnTo>
                <a:lnTo>
                  <a:pt x="1120862" y="1085"/>
                </a:lnTo>
                <a:lnTo>
                  <a:pt x="110627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60" name="object 28"/>
          <p:cNvSpPr>
            <a:spLocks/>
          </p:cNvSpPr>
          <p:nvPr/>
        </p:nvSpPr>
        <p:spPr bwMode="auto">
          <a:xfrm>
            <a:off x="5287964" y="4437064"/>
            <a:ext cx="1203325" cy="974725"/>
          </a:xfrm>
          <a:custGeom>
            <a:avLst/>
            <a:gdLst>
              <a:gd name="T0" fmla="*/ 0 w 1203960"/>
              <a:gd name="T1" fmla="*/ 97408 h 974089"/>
              <a:gd name="T2" fmla="*/ 9300 w 1203960"/>
              <a:gd name="T3" fmla="*/ 55816 h 974089"/>
              <a:gd name="T4" fmla="*/ 34374 w 1203960"/>
              <a:gd name="T5" fmla="*/ 23142 h 974089"/>
              <a:gd name="T6" fmla="*/ 70978 w 1203960"/>
              <a:gd name="T7" fmla="*/ 3628 h 974089"/>
              <a:gd name="T8" fmla="*/ 1106271 w 1203960"/>
              <a:gd name="T9" fmla="*/ 0 h 974089"/>
              <a:gd name="T10" fmla="*/ 1120862 w 1203960"/>
              <a:gd name="T11" fmla="*/ 1085 h 974089"/>
              <a:gd name="T12" fmla="*/ 1159949 w 1203960"/>
              <a:gd name="T13" fmla="*/ 16117 h 974089"/>
              <a:gd name="T14" fmla="*/ 1188705 w 1203960"/>
              <a:gd name="T15" fmla="*/ 45509 h 974089"/>
              <a:gd name="T16" fmla="*/ 1202887 w 1203960"/>
              <a:gd name="T17" fmla="*/ 85017 h 974089"/>
              <a:gd name="T18" fmla="*/ 1203667 w 1203960"/>
              <a:gd name="T19" fmla="*/ 876630 h 974089"/>
              <a:gd name="T20" fmla="*/ 1202581 w 1203960"/>
              <a:gd name="T21" fmla="*/ 891224 h 974089"/>
              <a:gd name="T22" fmla="*/ 1187548 w 1203960"/>
              <a:gd name="T23" fmla="*/ 930316 h 974089"/>
              <a:gd name="T24" fmla="*/ 1158156 w 1203960"/>
              <a:gd name="T25" fmla="*/ 959071 h 974089"/>
              <a:gd name="T26" fmla="*/ 1118650 w 1203960"/>
              <a:gd name="T27" fmla="*/ 973247 h 974089"/>
              <a:gd name="T28" fmla="*/ 97409 w 1203960"/>
              <a:gd name="T29" fmla="*/ 974026 h 974089"/>
              <a:gd name="T30" fmla="*/ 82815 w 1203960"/>
              <a:gd name="T31" fmla="*/ 972940 h 974089"/>
              <a:gd name="T32" fmla="*/ 43721 w 1203960"/>
              <a:gd name="T33" fmla="*/ 957912 h 974089"/>
              <a:gd name="T34" fmla="*/ 14962 w 1203960"/>
              <a:gd name="T35" fmla="*/ 928525 h 974089"/>
              <a:gd name="T36" fmla="*/ 780 w 1203960"/>
              <a:gd name="T37" fmla="*/ 889021 h 974089"/>
              <a:gd name="T38" fmla="*/ 0 w 1203960"/>
              <a:gd name="T39" fmla="*/ 97408 h 97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3960" h="974089">
                <a:moveTo>
                  <a:pt x="0" y="97408"/>
                </a:moveTo>
                <a:lnTo>
                  <a:pt x="9300" y="55816"/>
                </a:lnTo>
                <a:lnTo>
                  <a:pt x="34374" y="23142"/>
                </a:lnTo>
                <a:lnTo>
                  <a:pt x="70978" y="3628"/>
                </a:lnTo>
                <a:lnTo>
                  <a:pt x="1106271" y="0"/>
                </a:lnTo>
                <a:lnTo>
                  <a:pt x="1120862" y="1085"/>
                </a:lnTo>
                <a:lnTo>
                  <a:pt x="1159949" y="16117"/>
                </a:lnTo>
                <a:lnTo>
                  <a:pt x="1188705" y="45509"/>
                </a:lnTo>
                <a:lnTo>
                  <a:pt x="1202887" y="85017"/>
                </a:lnTo>
                <a:lnTo>
                  <a:pt x="1203667" y="876630"/>
                </a:lnTo>
                <a:lnTo>
                  <a:pt x="1202581" y="891224"/>
                </a:lnTo>
                <a:lnTo>
                  <a:pt x="1187548" y="930316"/>
                </a:lnTo>
                <a:lnTo>
                  <a:pt x="1158156" y="959071"/>
                </a:lnTo>
                <a:lnTo>
                  <a:pt x="1118650" y="973247"/>
                </a:lnTo>
                <a:lnTo>
                  <a:pt x="97409" y="974026"/>
                </a:lnTo>
                <a:lnTo>
                  <a:pt x="82815" y="972940"/>
                </a:lnTo>
                <a:lnTo>
                  <a:pt x="43721" y="957912"/>
                </a:lnTo>
                <a:lnTo>
                  <a:pt x="14962" y="928525"/>
                </a:lnTo>
                <a:lnTo>
                  <a:pt x="780" y="889021"/>
                </a:lnTo>
                <a:lnTo>
                  <a:pt x="0" y="97408"/>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9" name="object 29"/>
          <p:cNvSpPr txBox="1"/>
          <p:nvPr/>
        </p:nvSpPr>
        <p:spPr>
          <a:xfrm>
            <a:off x="5453064" y="4518026"/>
            <a:ext cx="871537" cy="811213"/>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7000"/>
              </a:lnSpc>
              <a:spcBef>
                <a:spcPct val="0"/>
              </a:spcBef>
              <a:spcAft>
                <a:spcPct val="0"/>
              </a:spcAft>
            </a:pPr>
            <a:r>
              <a:rPr lang="en-US" altLang="en-US" sz="1200" b="1">
                <a:solidFill>
                  <a:srgbClr val="FFFFFF"/>
                </a:solidFill>
                <a:cs typeface="Arial" panose="020B0604020202020204" pitchFamily="34" charset="0"/>
              </a:rPr>
              <a:t>PDR and competitive prototype waivers applicable*</a:t>
            </a:r>
            <a:endParaRPr lang="en-US" altLang="en-US" sz="1200">
              <a:solidFill>
                <a:srgbClr val="000000"/>
              </a:solidFill>
              <a:cs typeface="Arial" panose="020B0604020202020204" pitchFamily="34" charset="0"/>
            </a:endParaRPr>
          </a:p>
        </p:txBody>
      </p:sp>
      <p:sp>
        <p:nvSpPr>
          <p:cNvPr id="44062" name="object 30"/>
          <p:cNvSpPr>
            <a:spLocks/>
          </p:cNvSpPr>
          <p:nvPr/>
        </p:nvSpPr>
        <p:spPr bwMode="auto">
          <a:xfrm>
            <a:off x="6811964" y="2100264"/>
            <a:ext cx="549275" cy="388937"/>
          </a:xfrm>
          <a:custGeom>
            <a:avLst/>
            <a:gdLst>
              <a:gd name="T0" fmla="*/ 0 w 549275"/>
              <a:gd name="T1" fmla="*/ 0 h 388619"/>
              <a:gd name="T2" fmla="*/ 0 w 549275"/>
              <a:gd name="T3" fmla="*/ 194081 h 388619"/>
              <a:gd name="T4" fmla="*/ 548690 w 549275"/>
              <a:gd name="T5" fmla="*/ 194081 h 388619"/>
              <a:gd name="T6" fmla="*/ 548690 w 549275"/>
              <a:gd name="T7" fmla="*/ 388175 h 388619"/>
            </a:gdLst>
            <a:ahLst/>
            <a:cxnLst>
              <a:cxn ang="0">
                <a:pos x="T0" y="T1"/>
              </a:cxn>
              <a:cxn ang="0">
                <a:pos x="T2" y="T3"/>
              </a:cxn>
              <a:cxn ang="0">
                <a:pos x="T4" y="T5"/>
              </a:cxn>
              <a:cxn ang="0">
                <a:pos x="T6" y="T7"/>
              </a:cxn>
            </a:cxnLst>
            <a:rect l="0" t="0" r="r" b="b"/>
            <a:pathLst>
              <a:path w="549275" h="388619">
                <a:moveTo>
                  <a:pt x="0" y="0"/>
                </a:moveTo>
                <a:lnTo>
                  <a:pt x="0" y="194081"/>
                </a:lnTo>
                <a:lnTo>
                  <a:pt x="548690" y="194081"/>
                </a:lnTo>
                <a:lnTo>
                  <a:pt x="548690" y="388175"/>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63" name="object 31"/>
          <p:cNvSpPr>
            <a:spLocks/>
          </p:cNvSpPr>
          <p:nvPr/>
        </p:nvSpPr>
        <p:spPr bwMode="auto">
          <a:xfrm>
            <a:off x="6632576" y="2489200"/>
            <a:ext cx="1457325" cy="909638"/>
          </a:xfrm>
          <a:custGeom>
            <a:avLst/>
            <a:gdLst>
              <a:gd name="T0" fmla="*/ 1366443 w 1457959"/>
              <a:gd name="T1" fmla="*/ 0 h 909320"/>
              <a:gd name="T2" fmla="*/ 89073 w 1457959"/>
              <a:gd name="T3" fmla="*/ 18 h 909320"/>
              <a:gd name="T4" fmla="*/ 48064 w 1457959"/>
              <a:gd name="T5" fmla="*/ 10712 h 909320"/>
              <a:gd name="T6" fmla="*/ 17137 w 1457959"/>
              <a:gd name="T7" fmla="*/ 37778 h 909320"/>
              <a:gd name="T8" fmla="*/ 1161 w 1457959"/>
              <a:gd name="T9" fmla="*/ 76348 h 909320"/>
              <a:gd name="T10" fmla="*/ 0 w 1457959"/>
              <a:gd name="T11" fmla="*/ 90919 h 909320"/>
              <a:gd name="T12" fmla="*/ 18 w 1457959"/>
              <a:gd name="T13" fmla="*/ 820132 h 909320"/>
              <a:gd name="T14" fmla="*/ 10712 w 1457959"/>
              <a:gd name="T15" fmla="*/ 861141 h 909320"/>
              <a:gd name="T16" fmla="*/ 37778 w 1457959"/>
              <a:gd name="T17" fmla="*/ 892068 h 909320"/>
              <a:gd name="T18" fmla="*/ 76348 w 1457959"/>
              <a:gd name="T19" fmla="*/ 908044 h 909320"/>
              <a:gd name="T20" fmla="*/ 90919 w 1457959"/>
              <a:gd name="T21" fmla="*/ 909205 h 909320"/>
              <a:gd name="T22" fmla="*/ 1368289 w 1457959"/>
              <a:gd name="T23" fmla="*/ 909187 h 909320"/>
              <a:gd name="T24" fmla="*/ 1409298 w 1457959"/>
              <a:gd name="T25" fmla="*/ 898493 h 909320"/>
              <a:gd name="T26" fmla="*/ 1440226 w 1457959"/>
              <a:gd name="T27" fmla="*/ 871427 h 909320"/>
              <a:gd name="T28" fmla="*/ 1456201 w 1457959"/>
              <a:gd name="T29" fmla="*/ 832857 h 909320"/>
              <a:gd name="T30" fmla="*/ 1457363 w 1457959"/>
              <a:gd name="T31" fmla="*/ 818286 h 909320"/>
              <a:gd name="T32" fmla="*/ 1457344 w 1457959"/>
              <a:gd name="T33" fmla="*/ 89073 h 909320"/>
              <a:gd name="T34" fmla="*/ 1446650 w 1457959"/>
              <a:gd name="T35" fmla="*/ 48064 h 909320"/>
              <a:gd name="T36" fmla="*/ 1419584 w 1457959"/>
              <a:gd name="T37" fmla="*/ 17137 h 909320"/>
              <a:gd name="T38" fmla="*/ 1381015 w 1457959"/>
              <a:gd name="T39" fmla="*/ 1161 h 909320"/>
              <a:gd name="T40" fmla="*/ 1366443 w 1457959"/>
              <a:gd name="T41" fmla="*/ 0 h 909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7959" h="909320">
                <a:moveTo>
                  <a:pt x="1366443" y="0"/>
                </a:moveTo>
                <a:lnTo>
                  <a:pt x="89073" y="18"/>
                </a:lnTo>
                <a:lnTo>
                  <a:pt x="48064" y="10712"/>
                </a:lnTo>
                <a:lnTo>
                  <a:pt x="17137" y="37778"/>
                </a:lnTo>
                <a:lnTo>
                  <a:pt x="1161" y="76348"/>
                </a:lnTo>
                <a:lnTo>
                  <a:pt x="0" y="90919"/>
                </a:lnTo>
                <a:lnTo>
                  <a:pt x="18" y="820132"/>
                </a:lnTo>
                <a:lnTo>
                  <a:pt x="10712" y="861141"/>
                </a:lnTo>
                <a:lnTo>
                  <a:pt x="37778" y="892068"/>
                </a:lnTo>
                <a:lnTo>
                  <a:pt x="76348" y="908044"/>
                </a:lnTo>
                <a:lnTo>
                  <a:pt x="90919" y="909205"/>
                </a:lnTo>
                <a:lnTo>
                  <a:pt x="1368289" y="909187"/>
                </a:lnTo>
                <a:lnTo>
                  <a:pt x="1409298" y="898493"/>
                </a:lnTo>
                <a:lnTo>
                  <a:pt x="1440226" y="871427"/>
                </a:lnTo>
                <a:lnTo>
                  <a:pt x="1456201" y="832857"/>
                </a:lnTo>
                <a:lnTo>
                  <a:pt x="1457363" y="818286"/>
                </a:lnTo>
                <a:lnTo>
                  <a:pt x="1457344" y="89073"/>
                </a:lnTo>
                <a:lnTo>
                  <a:pt x="1446650" y="48064"/>
                </a:lnTo>
                <a:lnTo>
                  <a:pt x="1419584" y="17137"/>
                </a:lnTo>
                <a:lnTo>
                  <a:pt x="1381015" y="1161"/>
                </a:lnTo>
                <a:lnTo>
                  <a:pt x="136644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64" name="object 32"/>
          <p:cNvSpPr>
            <a:spLocks/>
          </p:cNvSpPr>
          <p:nvPr/>
        </p:nvSpPr>
        <p:spPr bwMode="auto">
          <a:xfrm>
            <a:off x="6632576" y="2489200"/>
            <a:ext cx="1457325" cy="909638"/>
          </a:xfrm>
          <a:custGeom>
            <a:avLst/>
            <a:gdLst>
              <a:gd name="T0" fmla="*/ 0 w 1457959"/>
              <a:gd name="T1" fmla="*/ 90919 h 909320"/>
              <a:gd name="T2" fmla="*/ 9910 w 1457959"/>
              <a:gd name="T3" fmla="*/ 49597 h 909320"/>
              <a:gd name="T4" fmla="*/ 36394 w 1457959"/>
              <a:gd name="T5" fmla="*/ 18155 h 909320"/>
              <a:gd name="T6" fmla="*/ 74583 w 1457959"/>
              <a:gd name="T7" fmla="*/ 1463 h 909320"/>
              <a:gd name="T8" fmla="*/ 1366443 w 1457959"/>
              <a:gd name="T9" fmla="*/ 0 h 909320"/>
              <a:gd name="T10" fmla="*/ 1381015 w 1457959"/>
              <a:gd name="T11" fmla="*/ 1161 h 909320"/>
              <a:gd name="T12" fmla="*/ 1419584 w 1457959"/>
              <a:gd name="T13" fmla="*/ 17137 h 909320"/>
              <a:gd name="T14" fmla="*/ 1446650 w 1457959"/>
              <a:gd name="T15" fmla="*/ 48064 h 909320"/>
              <a:gd name="T16" fmla="*/ 1457344 w 1457959"/>
              <a:gd name="T17" fmla="*/ 89073 h 909320"/>
              <a:gd name="T18" fmla="*/ 1457363 w 1457959"/>
              <a:gd name="T19" fmla="*/ 818286 h 909320"/>
              <a:gd name="T20" fmla="*/ 1456201 w 1457959"/>
              <a:gd name="T21" fmla="*/ 832857 h 909320"/>
              <a:gd name="T22" fmla="*/ 1440226 w 1457959"/>
              <a:gd name="T23" fmla="*/ 871427 h 909320"/>
              <a:gd name="T24" fmla="*/ 1409298 w 1457959"/>
              <a:gd name="T25" fmla="*/ 898493 h 909320"/>
              <a:gd name="T26" fmla="*/ 1368289 w 1457959"/>
              <a:gd name="T27" fmla="*/ 909187 h 909320"/>
              <a:gd name="T28" fmla="*/ 90919 w 1457959"/>
              <a:gd name="T29" fmla="*/ 909205 h 909320"/>
              <a:gd name="T30" fmla="*/ 76348 w 1457959"/>
              <a:gd name="T31" fmla="*/ 908044 h 909320"/>
              <a:gd name="T32" fmla="*/ 37778 w 1457959"/>
              <a:gd name="T33" fmla="*/ 892068 h 909320"/>
              <a:gd name="T34" fmla="*/ 10712 w 1457959"/>
              <a:gd name="T35" fmla="*/ 861141 h 909320"/>
              <a:gd name="T36" fmla="*/ 18 w 1457959"/>
              <a:gd name="T37" fmla="*/ 820132 h 909320"/>
              <a:gd name="T38" fmla="*/ 0 w 1457959"/>
              <a:gd name="T39" fmla="*/ 90919 h 909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7959" h="909320">
                <a:moveTo>
                  <a:pt x="0" y="90919"/>
                </a:moveTo>
                <a:lnTo>
                  <a:pt x="9910" y="49597"/>
                </a:lnTo>
                <a:lnTo>
                  <a:pt x="36394" y="18155"/>
                </a:lnTo>
                <a:lnTo>
                  <a:pt x="74583" y="1463"/>
                </a:lnTo>
                <a:lnTo>
                  <a:pt x="1366443" y="0"/>
                </a:lnTo>
                <a:lnTo>
                  <a:pt x="1381015" y="1161"/>
                </a:lnTo>
                <a:lnTo>
                  <a:pt x="1419584" y="17137"/>
                </a:lnTo>
                <a:lnTo>
                  <a:pt x="1446650" y="48064"/>
                </a:lnTo>
                <a:lnTo>
                  <a:pt x="1457344" y="89073"/>
                </a:lnTo>
                <a:lnTo>
                  <a:pt x="1457363" y="818286"/>
                </a:lnTo>
                <a:lnTo>
                  <a:pt x="1456201" y="832857"/>
                </a:lnTo>
                <a:lnTo>
                  <a:pt x="1440226" y="871427"/>
                </a:lnTo>
                <a:lnTo>
                  <a:pt x="1409298" y="898493"/>
                </a:lnTo>
                <a:lnTo>
                  <a:pt x="1368289" y="909187"/>
                </a:lnTo>
                <a:lnTo>
                  <a:pt x="90919" y="909205"/>
                </a:lnTo>
                <a:lnTo>
                  <a:pt x="76348" y="908044"/>
                </a:lnTo>
                <a:lnTo>
                  <a:pt x="37778" y="892068"/>
                </a:lnTo>
                <a:lnTo>
                  <a:pt x="10712" y="861141"/>
                </a:lnTo>
                <a:lnTo>
                  <a:pt x="18" y="820132"/>
                </a:lnTo>
                <a:lnTo>
                  <a:pt x="0" y="90919"/>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33" name="object 33"/>
          <p:cNvSpPr txBox="1"/>
          <p:nvPr/>
        </p:nvSpPr>
        <p:spPr>
          <a:xfrm>
            <a:off x="6719889" y="2605088"/>
            <a:ext cx="1279525" cy="635302"/>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Best-value source selection must consider risk</a:t>
            </a:r>
            <a:endParaRPr lang="en-US" altLang="en-US" sz="1200">
              <a:solidFill>
                <a:srgbClr val="000000"/>
              </a:solidFill>
              <a:cs typeface="Arial" panose="020B0604020202020204" pitchFamily="34" charset="0"/>
            </a:endParaRPr>
          </a:p>
        </p:txBody>
      </p:sp>
      <p:sp>
        <p:nvSpPr>
          <p:cNvPr id="44066" name="object 34"/>
          <p:cNvSpPr>
            <a:spLocks/>
          </p:cNvSpPr>
          <p:nvPr/>
        </p:nvSpPr>
        <p:spPr bwMode="auto">
          <a:xfrm>
            <a:off x="7216776" y="3398839"/>
            <a:ext cx="144463" cy="1031875"/>
          </a:xfrm>
          <a:custGeom>
            <a:avLst/>
            <a:gdLst>
              <a:gd name="T0" fmla="*/ 143128 w 143510"/>
              <a:gd name="T1" fmla="*/ 0 h 1032510"/>
              <a:gd name="T2" fmla="*/ 143128 w 143510"/>
              <a:gd name="T3" fmla="*/ 516216 h 1032510"/>
              <a:gd name="T4" fmla="*/ 0 w 143510"/>
              <a:gd name="T5" fmla="*/ 516216 h 1032510"/>
              <a:gd name="T6" fmla="*/ 0 w 143510"/>
              <a:gd name="T7" fmla="*/ 1032433 h 1032510"/>
            </a:gdLst>
            <a:ahLst/>
            <a:cxnLst>
              <a:cxn ang="0">
                <a:pos x="T0" y="T1"/>
              </a:cxn>
              <a:cxn ang="0">
                <a:pos x="T2" y="T3"/>
              </a:cxn>
              <a:cxn ang="0">
                <a:pos x="T4" y="T5"/>
              </a:cxn>
              <a:cxn ang="0">
                <a:pos x="T6" y="T7"/>
              </a:cxn>
            </a:cxnLst>
            <a:rect l="0" t="0" r="r" b="b"/>
            <a:pathLst>
              <a:path w="143510" h="1032510">
                <a:moveTo>
                  <a:pt x="143128" y="0"/>
                </a:moveTo>
                <a:lnTo>
                  <a:pt x="143128" y="516216"/>
                </a:lnTo>
                <a:lnTo>
                  <a:pt x="0" y="516216"/>
                </a:lnTo>
                <a:lnTo>
                  <a:pt x="0" y="1032433"/>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67" name="object 35"/>
          <p:cNvSpPr>
            <a:spLocks/>
          </p:cNvSpPr>
          <p:nvPr/>
        </p:nvSpPr>
        <p:spPr bwMode="auto">
          <a:xfrm>
            <a:off x="6643688" y="4430714"/>
            <a:ext cx="1147762" cy="885825"/>
          </a:xfrm>
          <a:custGeom>
            <a:avLst/>
            <a:gdLst>
              <a:gd name="T0" fmla="*/ 1058087 w 1146810"/>
              <a:gd name="T1" fmla="*/ 0 h 885189"/>
              <a:gd name="T2" fmla="*/ 76012 w 1146810"/>
              <a:gd name="T3" fmla="*/ 873 h 885189"/>
              <a:gd name="T4" fmla="*/ 37212 w 1146810"/>
              <a:gd name="T5" fmla="*/ 16367 h 885189"/>
              <a:gd name="T6" fmla="*/ 10160 w 1146810"/>
              <a:gd name="T7" fmla="*/ 47288 h 885189"/>
              <a:gd name="T8" fmla="*/ 0 w 1146810"/>
              <a:gd name="T9" fmla="*/ 88493 h 885189"/>
              <a:gd name="T10" fmla="*/ 873 w 1146810"/>
              <a:gd name="T11" fmla="*/ 808926 h 885189"/>
              <a:gd name="T12" fmla="*/ 16367 w 1146810"/>
              <a:gd name="T13" fmla="*/ 847729 h 885189"/>
              <a:gd name="T14" fmla="*/ 47288 w 1146810"/>
              <a:gd name="T15" fmla="*/ 874778 h 885189"/>
              <a:gd name="T16" fmla="*/ 88493 w 1146810"/>
              <a:gd name="T17" fmla="*/ 884935 h 885189"/>
              <a:gd name="T18" fmla="*/ 1070571 w 1146810"/>
              <a:gd name="T19" fmla="*/ 884062 h 885189"/>
              <a:gd name="T20" fmla="*/ 1109374 w 1146810"/>
              <a:gd name="T21" fmla="*/ 868572 h 885189"/>
              <a:gd name="T22" fmla="*/ 1136423 w 1146810"/>
              <a:gd name="T23" fmla="*/ 837653 h 885189"/>
              <a:gd name="T24" fmla="*/ 1146581 w 1146810"/>
              <a:gd name="T25" fmla="*/ 796442 h 885189"/>
              <a:gd name="T26" fmla="*/ 1145708 w 1146810"/>
              <a:gd name="T27" fmla="*/ 76012 h 885189"/>
              <a:gd name="T28" fmla="*/ 1130217 w 1146810"/>
              <a:gd name="T29" fmla="*/ 37212 h 885189"/>
              <a:gd name="T30" fmla="*/ 1099298 w 1146810"/>
              <a:gd name="T31" fmla="*/ 10160 h 885189"/>
              <a:gd name="T32" fmla="*/ 1058087 w 1146810"/>
              <a:gd name="T33" fmla="*/ 0 h 885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6810" h="885189">
                <a:moveTo>
                  <a:pt x="1058087" y="0"/>
                </a:moveTo>
                <a:lnTo>
                  <a:pt x="76012" y="873"/>
                </a:lnTo>
                <a:lnTo>
                  <a:pt x="37212" y="16367"/>
                </a:lnTo>
                <a:lnTo>
                  <a:pt x="10160" y="47288"/>
                </a:lnTo>
                <a:lnTo>
                  <a:pt x="0" y="88493"/>
                </a:lnTo>
                <a:lnTo>
                  <a:pt x="873" y="808926"/>
                </a:lnTo>
                <a:lnTo>
                  <a:pt x="16367" y="847729"/>
                </a:lnTo>
                <a:lnTo>
                  <a:pt x="47288" y="874778"/>
                </a:lnTo>
                <a:lnTo>
                  <a:pt x="88493" y="884935"/>
                </a:lnTo>
                <a:lnTo>
                  <a:pt x="1070571" y="884062"/>
                </a:lnTo>
                <a:lnTo>
                  <a:pt x="1109374" y="868572"/>
                </a:lnTo>
                <a:lnTo>
                  <a:pt x="1136423" y="837653"/>
                </a:lnTo>
                <a:lnTo>
                  <a:pt x="1146581" y="796442"/>
                </a:lnTo>
                <a:lnTo>
                  <a:pt x="1145708" y="76012"/>
                </a:lnTo>
                <a:lnTo>
                  <a:pt x="1130217" y="37212"/>
                </a:lnTo>
                <a:lnTo>
                  <a:pt x="1099298" y="10160"/>
                </a:lnTo>
                <a:lnTo>
                  <a:pt x="1058087"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68" name="object 36"/>
          <p:cNvSpPr>
            <a:spLocks/>
          </p:cNvSpPr>
          <p:nvPr/>
        </p:nvSpPr>
        <p:spPr bwMode="auto">
          <a:xfrm>
            <a:off x="6643688" y="4430714"/>
            <a:ext cx="1147762" cy="885825"/>
          </a:xfrm>
          <a:custGeom>
            <a:avLst/>
            <a:gdLst>
              <a:gd name="T0" fmla="*/ 0 w 1146810"/>
              <a:gd name="T1" fmla="*/ 88493 h 885189"/>
              <a:gd name="T2" fmla="*/ 10160 w 1146810"/>
              <a:gd name="T3" fmla="*/ 47288 h 885189"/>
              <a:gd name="T4" fmla="*/ 37212 w 1146810"/>
              <a:gd name="T5" fmla="*/ 16367 h 885189"/>
              <a:gd name="T6" fmla="*/ 76012 w 1146810"/>
              <a:gd name="T7" fmla="*/ 873 h 885189"/>
              <a:gd name="T8" fmla="*/ 1058087 w 1146810"/>
              <a:gd name="T9" fmla="*/ 0 h 885189"/>
              <a:gd name="T10" fmla="*/ 1072651 w 1146810"/>
              <a:gd name="T11" fmla="*/ 1192 h 885189"/>
              <a:gd name="T12" fmla="*/ 1111002 w 1146810"/>
              <a:gd name="T13" fmla="*/ 17554 h 885189"/>
              <a:gd name="T14" fmla="*/ 1137349 w 1146810"/>
              <a:gd name="T15" fmla="*/ 49094 h 885189"/>
              <a:gd name="T16" fmla="*/ 1146581 w 1146810"/>
              <a:gd name="T17" fmla="*/ 796442 h 885189"/>
              <a:gd name="T18" fmla="*/ 1145389 w 1146810"/>
              <a:gd name="T19" fmla="*/ 811005 h 885189"/>
              <a:gd name="T20" fmla="*/ 1129030 w 1146810"/>
              <a:gd name="T21" fmla="*/ 849356 h 885189"/>
              <a:gd name="T22" fmla="*/ 1097492 w 1146810"/>
              <a:gd name="T23" fmla="*/ 875703 h 885189"/>
              <a:gd name="T24" fmla="*/ 88493 w 1146810"/>
              <a:gd name="T25" fmla="*/ 884935 h 885189"/>
              <a:gd name="T26" fmla="*/ 73933 w 1146810"/>
              <a:gd name="T27" fmla="*/ 883743 h 885189"/>
              <a:gd name="T28" fmla="*/ 35584 w 1146810"/>
              <a:gd name="T29" fmla="*/ 867385 h 885189"/>
              <a:gd name="T30" fmla="*/ 9234 w 1146810"/>
              <a:gd name="T31" fmla="*/ 835847 h 885189"/>
              <a:gd name="T32" fmla="*/ 0 w 1146810"/>
              <a:gd name="T33" fmla="*/ 88493 h 885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6810" h="885189">
                <a:moveTo>
                  <a:pt x="0" y="88493"/>
                </a:moveTo>
                <a:lnTo>
                  <a:pt x="10160" y="47288"/>
                </a:lnTo>
                <a:lnTo>
                  <a:pt x="37212" y="16367"/>
                </a:lnTo>
                <a:lnTo>
                  <a:pt x="76012" y="873"/>
                </a:lnTo>
                <a:lnTo>
                  <a:pt x="1058087" y="0"/>
                </a:lnTo>
                <a:lnTo>
                  <a:pt x="1072651" y="1192"/>
                </a:lnTo>
                <a:lnTo>
                  <a:pt x="1111002" y="17554"/>
                </a:lnTo>
                <a:lnTo>
                  <a:pt x="1137349" y="49094"/>
                </a:lnTo>
                <a:lnTo>
                  <a:pt x="1146581" y="796442"/>
                </a:lnTo>
                <a:lnTo>
                  <a:pt x="1145389" y="811005"/>
                </a:lnTo>
                <a:lnTo>
                  <a:pt x="1129030" y="849356"/>
                </a:lnTo>
                <a:lnTo>
                  <a:pt x="1097492" y="875703"/>
                </a:lnTo>
                <a:lnTo>
                  <a:pt x="88493" y="884935"/>
                </a:lnTo>
                <a:lnTo>
                  <a:pt x="73933" y="883743"/>
                </a:lnTo>
                <a:lnTo>
                  <a:pt x="35584" y="867385"/>
                </a:lnTo>
                <a:lnTo>
                  <a:pt x="9234" y="835847"/>
                </a:lnTo>
                <a:lnTo>
                  <a:pt x="0" y="8849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37" name="object 37"/>
          <p:cNvSpPr txBox="1"/>
          <p:nvPr/>
        </p:nvSpPr>
        <p:spPr>
          <a:xfrm>
            <a:off x="6740526" y="4546601"/>
            <a:ext cx="950913" cy="652463"/>
          </a:xfrm>
          <a:prstGeom prst="rect">
            <a:avLst/>
          </a:prstGeom>
        </p:spPr>
        <p:txBody>
          <a:bodyPr lIns="0" tIns="0" rIns="0" bIns="0">
            <a:spAutoFit/>
          </a:bodyPr>
          <a:lstStyle>
            <a:lvl1pPr marL="11113"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Contractor flight data to validate performance</a:t>
            </a:r>
            <a:endParaRPr lang="en-US" altLang="en-US" sz="1200">
              <a:solidFill>
                <a:srgbClr val="000000"/>
              </a:solidFill>
              <a:cs typeface="Arial" panose="020B0604020202020204" pitchFamily="34" charset="0"/>
            </a:endParaRPr>
          </a:p>
        </p:txBody>
      </p:sp>
      <p:sp>
        <p:nvSpPr>
          <p:cNvPr id="44070" name="object 38"/>
          <p:cNvSpPr>
            <a:spLocks/>
          </p:cNvSpPr>
          <p:nvPr/>
        </p:nvSpPr>
        <p:spPr bwMode="auto">
          <a:xfrm>
            <a:off x="6811964" y="2100264"/>
            <a:ext cx="2339975" cy="377825"/>
          </a:xfrm>
          <a:custGeom>
            <a:avLst/>
            <a:gdLst>
              <a:gd name="T0" fmla="*/ 0 w 2339340"/>
              <a:gd name="T1" fmla="*/ 0 h 377825"/>
              <a:gd name="T2" fmla="*/ 0 w 2339340"/>
              <a:gd name="T3" fmla="*/ 188696 h 377825"/>
              <a:gd name="T4" fmla="*/ 2339009 w 2339340"/>
              <a:gd name="T5" fmla="*/ 188696 h 377825"/>
              <a:gd name="T6" fmla="*/ 2339009 w 2339340"/>
              <a:gd name="T7" fmla="*/ 377405 h 377825"/>
            </a:gdLst>
            <a:ahLst/>
            <a:cxnLst>
              <a:cxn ang="0">
                <a:pos x="T0" y="T1"/>
              </a:cxn>
              <a:cxn ang="0">
                <a:pos x="T2" y="T3"/>
              </a:cxn>
              <a:cxn ang="0">
                <a:pos x="T4" y="T5"/>
              </a:cxn>
              <a:cxn ang="0">
                <a:pos x="T6" y="T7"/>
              </a:cxn>
            </a:cxnLst>
            <a:rect l="0" t="0" r="r" b="b"/>
            <a:pathLst>
              <a:path w="2339340" h="377825">
                <a:moveTo>
                  <a:pt x="0" y="0"/>
                </a:moveTo>
                <a:lnTo>
                  <a:pt x="0" y="188696"/>
                </a:lnTo>
                <a:lnTo>
                  <a:pt x="2339009" y="188696"/>
                </a:lnTo>
                <a:lnTo>
                  <a:pt x="2339009" y="377405"/>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71" name="object 39"/>
          <p:cNvSpPr>
            <a:spLocks/>
          </p:cNvSpPr>
          <p:nvPr/>
        </p:nvSpPr>
        <p:spPr bwMode="auto">
          <a:xfrm>
            <a:off x="8520113" y="2478088"/>
            <a:ext cx="1262062" cy="944562"/>
          </a:xfrm>
          <a:custGeom>
            <a:avLst/>
            <a:gdLst>
              <a:gd name="T0" fmla="*/ 1167866 w 1262379"/>
              <a:gd name="T1" fmla="*/ 0 h 943610"/>
              <a:gd name="T2" fmla="*/ 86898 w 1262379"/>
              <a:gd name="T3" fmla="*/ 289 h 943610"/>
              <a:gd name="T4" fmla="*/ 46684 w 1262379"/>
              <a:gd name="T5" fmla="*/ 12903 h 943610"/>
              <a:gd name="T6" fmla="*/ 16584 w 1262379"/>
              <a:gd name="T7" fmla="*/ 40897 h 943610"/>
              <a:gd name="T8" fmla="*/ 1120 w 1262379"/>
              <a:gd name="T9" fmla="*/ 79751 h 943610"/>
              <a:gd name="T10" fmla="*/ 0 w 1262379"/>
              <a:gd name="T11" fmla="*/ 94335 h 943610"/>
              <a:gd name="T12" fmla="*/ 290 w 1262379"/>
              <a:gd name="T13" fmla="*/ 856530 h 943610"/>
              <a:gd name="T14" fmla="*/ 12910 w 1262379"/>
              <a:gd name="T15" fmla="*/ 896740 h 943610"/>
              <a:gd name="T16" fmla="*/ 40909 w 1262379"/>
              <a:gd name="T17" fmla="*/ 926837 h 943610"/>
              <a:gd name="T18" fmla="*/ 79765 w 1262379"/>
              <a:gd name="T19" fmla="*/ 942299 h 943610"/>
              <a:gd name="T20" fmla="*/ 94348 w 1262379"/>
              <a:gd name="T21" fmla="*/ 943419 h 943610"/>
              <a:gd name="T22" fmla="*/ 1175326 w 1262379"/>
              <a:gd name="T23" fmla="*/ 943128 h 943610"/>
              <a:gd name="T24" fmla="*/ 1215535 w 1262379"/>
              <a:gd name="T25" fmla="*/ 930509 h 943610"/>
              <a:gd name="T26" fmla="*/ 1245632 w 1262379"/>
              <a:gd name="T27" fmla="*/ 902510 h 943610"/>
              <a:gd name="T28" fmla="*/ 1261094 w 1262379"/>
              <a:gd name="T29" fmla="*/ 863654 h 943610"/>
              <a:gd name="T30" fmla="*/ 1262214 w 1262379"/>
              <a:gd name="T31" fmla="*/ 849071 h 943610"/>
              <a:gd name="T32" fmla="*/ 1261925 w 1262379"/>
              <a:gd name="T33" fmla="*/ 86886 h 943610"/>
              <a:gd name="T34" fmla="*/ 1249308 w 1262379"/>
              <a:gd name="T35" fmla="*/ 46675 h 943610"/>
              <a:gd name="T36" fmla="*/ 1221308 w 1262379"/>
              <a:gd name="T37" fmla="*/ 16580 h 943610"/>
              <a:gd name="T38" fmla="*/ 1182450 w 1262379"/>
              <a:gd name="T39" fmla="*/ 1119 h 943610"/>
              <a:gd name="T40" fmla="*/ 1167866 w 1262379"/>
              <a:gd name="T41" fmla="*/ 0 h 94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2379" h="943610">
                <a:moveTo>
                  <a:pt x="1167866" y="0"/>
                </a:moveTo>
                <a:lnTo>
                  <a:pt x="86898" y="289"/>
                </a:lnTo>
                <a:lnTo>
                  <a:pt x="46684" y="12903"/>
                </a:lnTo>
                <a:lnTo>
                  <a:pt x="16584" y="40897"/>
                </a:lnTo>
                <a:lnTo>
                  <a:pt x="1120" y="79751"/>
                </a:lnTo>
                <a:lnTo>
                  <a:pt x="0" y="94335"/>
                </a:lnTo>
                <a:lnTo>
                  <a:pt x="290" y="856530"/>
                </a:lnTo>
                <a:lnTo>
                  <a:pt x="12910" y="896740"/>
                </a:lnTo>
                <a:lnTo>
                  <a:pt x="40909" y="926837"/>
                </a:lnTo>
                <a:lnTo>
                  <a:pt x="79765" y="942299"/>
                </a:lnTo>
                <a:lnTo>
                  <a:pt x="94348" y="943419"/>
                </a:lnTo>
                <a:lnTo>
                  <a:pt x="1175326" y="943128"/>
                </a:lnTo>
                <a:lnTo>
                  <a:pt x="1215535" y="930509"/>
                </a:lnTo>
                <a:lnTo>
                  <a:pt x="1245632" y="902510"/>
                </a:lnTo>
                <a:lnTo>
                  <a:pt x="1261094" y="863654"/>
                </a:lnTo>
                <a:lnTo>
                  <a:pt x="1262214" y="849071"/>
                </a:lnTo>
                <a:lnTo>
                  <a:pt x="1261925" y="86886"/>
                </a:lnTo>
                <a:lnTo>
                  <a:pt x="1249308" y="46675"/>
                </a:lnTo>
                <a:lnTo>
                  <a:pt x="1221308" y="16580"/>
                </a:lnTo>
                <a:lnTo>
                  <a:pt x="1182450" y="1119"/>
                </a:lnTo>
                <a:lnTo>
                  <a:pt x="116786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72" name="object 40"/>
          <p:cNvSpPr>
            <a:spLocks/>
          </p:cNvSpPr>
          <p:nvPr/>
        </p:nvSpPr>
        <p:spPr bwMode="auto">
          <a:xfrm>
            <a:off x="8520113" y="2478088"/>
            <a:ext cx="1262062" cy="944562"/>
          </a:xfrm>
          <a:custGeom>
            <a:avLst/>
            <a:gdLst>
              <a:gd name="T0" fmla="*/ 0 w 1262379"/>
              <a:gd name="T1" fmla="*/ 94335 h 943610"/>
              <a:gd name="T2" fmla="*/ 9579 w 1262379"/>
              <a:gd name="T3" fmla="*/ 52865 h 943610"/>
              <a:gd name="T4" fmla="*/ 35304 w 1262379"/>
              <a:gd name="T5" fmla="*/ 20749 h 943610"/>
              <a:gd name="T6" fmla="*/ 72649 w 1262379"/>
              <a:gd name="T7" fmla="*/ 2506 h 943610"/>
              <a:gd name="T8" fmla="*/ 1167866 w 1262379"/>
              <a:gd name="T9" fmla="*/ 0 h 943610"/>
              <a:gd name="T10" fmla="*/ 1182450 w 1262379"/>
              <a:gd name="T11" fmla="*/ 1119 h 943610"/>
              <a:gd name="T12" fmla="*/ 1221308 w 1262379"/>
              <a:gd name="T13" fmla="*/ 16580 h 943610"/>
              <a:gd name="T14" fmla="*/ 1249308 w 1262379"/>
              <a:gd name="T15" fmla="*/ 46675 h 943610"/>
              <a:gd name="T16" fmla="*/ 1261925 w 1262379"/>
              <a:gd name="T17" fmla="*/ 86886 h 943610"/>
              <a:gd name="T18" fmla="*/ 1262214 w 1262379"/>
              <a:gd name="T19" fmla="*/ 849071 h 943610"/>
              <a:gd name="T20" fmla="*/ 1261094 w 1262379"/>
              <a:gd name="T21" fmla="*/ 863654 h 943610"/>
              <a:gd name="T22" fmla="*/ 1245632 w 1262379"/>
              <a:gd name="T23" fmla="*/ 902510 h 943610"/>
              <a:gd name="T24" fmla="*/ 1215535 w 1262379"/>
              <a:gd name="T25" fmla="*/ 930509 h 943610"/>
              <a:gd name="T26" fmla="*/ 1175326 w 1262379"/>
              <a:gd name="T27" fmla="*/ 943128 h 943610"/>
              <a:gd name="T28" fmla="*/ 94348 w 1262379"/>
              <a:gd name="T29" fmla="*/ 943419 h 943610"/>
              <a:gd name="T30" fmla="*/ 79765 w 1262379"/>
              <a:gd name="T31" fmla="*/ 942299 h 943610"/>
              <a:gd name="T32" fmla="*/ 40909 w 1262379"/>
              <a:gd name="T33" fmla="*/ 926837 h 943610"/>
              <a:gd name="T34" fmla="*/ 12910 w 1262379"/>
              <a:gd name="T35" fmla="*/ 896740 h 943610"/>
              <a:gd name="T36" fmla="*/ 290 w 1262379"/>
              <a:gd name="T37" fmla="*/ 856530 h 943610"/>
              <a:gd name="T38" fmla="*/ 0 w 1262379"/>
              <a:gd name="T39" fmla="*/ 94335 h 94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2379" h="943610">
                <a:moveTo>
                  <a:pt x="0" y="94335"/>
                </a:moveTo>
                <a:lnTo>
                  <a:pt x="9579" y="52865"/>
                </a:lnTo>
                <a:lnTo>
                  <a:pt x="35304" y="20749"/>
                </a:lnTo>
                <a:lnTo>
                  <a:pt x="72649" y="2506"/>
                </a:lnTo>
                <a:lnTo>
                  <a:pt x="1167866" y="0"/>
                </a:lnTo>
                <a:lnTo>
                  <a:pt x="1182450" y="1119"/>
                </a:lnTo>
                <a:lnTo>
                  <a:pt x="1221308" y="16580"/>
                </a:lnTo>
                <a:lnTo>
                  <a:pt x="1249308" y="46675"/>
                </a:lnTo>
                <a:lnTo>
                  <a:pt x="1261925" y="86886"/>
                </a:lnTo>
                <a:lnTo>
                  <a:pt x="1262214" y="849071"/>
                </a:lnTo>
                <a:lnTo>
                  <a:pt x="1261094" y="863654"/>
                </a:lnTo>
                <a:lnTo>
                  <a:pt x="1245632" y="902510"/>
                </a:lnTo>
                <a:lnTo>
                  <a:pt x="1215535" y="930509"/>
                </a:lnTo>
                <a:lnTo>
                  <a:pt x="1175326" y="943128"/>
                </a:lnTo>
                <a:lnTo>
                  <a:pt x="94348" y="943419"/>
                </a:lnTo>
                <a:lnTo>
                  <a:pt x="79765" y="942299"/>
                </a:lnTo>
                <a:lnTo>
                  <a:pt x="40909" y="926837"/>
                </a:lnTo>
                <a:lnTo>
                  <a:pt x="12910" y="896740"/>
                </a:lnTo>
                <a:lnTo>
                  <a:pt x="290" y="856530"/>
                </a:lnTo>
                <a:lnTo>
                  <a:pt x="0" y="94335"/>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1" name="object 41"/>
          <p:cNvSpPr txBox="1"/>
          <p:nvPr/>
        </p:nvSpPr>
        <p:spPr>
          <a:xfrm>
            <a:off x="8615364" y="2774951"/>
            <a:ext cx="1068387" cy="333425"/>
          </a:xfrm>
          <a:prstGeom prst="rect">
            <a:avLst/>
          </a:prstGeom>
        </p:spPr>
        <p:txBody>
          <a:bodyPr lIns="0" tIns="0" rIns="0" bIns="0">
            <a:spAutoFit/>
          </a:bodyPr>
          <a:lstStyle>
            <a:lvl1pPr marL="26988" indent="-142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300"/>
              </a:lnSpc>
              <a:spcBef>
                <a:spcPct val="0"/>
              </a:spcBef>
              <a:spcAft>
                <a:spcPct val="0"/>
              </a:spcAft>
            </a:pPr>
            <a:r>
              <a:rPr lang="en-US" altLang="en-US" sz="1200" b="1">
                <a:solidFill>
                  <a:srgbClr val="FFFFFF"/>
                </a:solidFill>
                <a:cs typeface="Arial" panose="020B0604020202020204" pitchFamily="34" charset="0"/>
              </a:rPr>
              <a:t>Single step to full capability</a:t>
            </a:r>
            <a:endParaRPr lang="en-US" altLang="en-US" sz="1200">
              <a:solidFill>
                <a:srgbClr val="000000"/>
              </a:solidFill>
              <a:cs typeface="Arial" panose="020B0604020202020204" pitchFamily="34" charset="0"/>
            </a:endParaRPr>
          </a:p>
        </p:txBody>
      </p:sp>
      <p:sp>
        <p:nvSpPr>
          <p:cNvPr id="44074" name="object 42"/>
          <p:cNvSpPr>
            <a:spLocks/>
          </p:cNvSpPr>
          <p:nvPr/>
        </p:nvSpPr>
        <p:spPr bwMode="auto">
          <a:xfrm>
            <a:off x="8582026" y="3421064"/>
            <a:ext cx="568325" cy="1019175"/>
          </a:xfrm>
          <a:custGeom>
            <a:avLst/>
            <a:gdLst>
              <a:gd name="T0" fmla="*/ 568794 w 568959"/>
              <a:gd name="T1" fmla="*/ 0 h 1019175"/>
              <a:gd name="T2" fmla="*/ 568794 w 568959"/>
              <a:gd name="T3" fmla="*/ 509308 h 1019175"/>
              <a:gd name="T4" fmla="*/ 0 w 568959"/>
              <a:gd name="T5" fmla="*/ 509308 h 1019175"/>
              <a:gd name="T6" fmla="*/ 0 w 568959"/>
              <a:gd name="T7" fmla="*/ 1018628 h 1019175"/>
            </a:gdLst>
            <a:ahLst/>
            <a:cxnLst>
              <a:cxn ang="0">
                <a:pos x="T0" y="T1"/>
              </a:cxn>
              <a:cxn ang="0">
                <a:pos x="T2" y="T3"/>
              </a:cxn>
              <a:cxn ang="0">
                <a:pos x="T4" y="T5"/>
              </a:cxn>
              <a:cxn ang="0">
                <a:pos x="T6" y="T7"/>
              </a:cxn>
            </a:cxnLst>
            <a:rect l="0" t="0" r="r" b="b"/>
            <a:pathLst>
              <a:path w="568959" h="1019175">
                <a:moveTo>
                  <a:pt x="568794" y="0"/>
                </a:moveTo>
                <a:lnTo>
                  <a:pt x="568794" y="509308"/>
                </a:lnTo>
                <a:lnTo>
                  <a:pt x="0" y="509308"/>
                </a:lnTo>
                <a:lnTo>
                  <a:pt x="0" y="1018628"/>
                </a:lnTo>
              </a:path>
            </a:pathLst>
          </a:custGeom>
          <a:noFill/>
          <a:ln w="25399">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75" name="object 43"/>
          <p:cNvSpPr>
            <a:spLocks/>
          </p:cNvSpPr>
          <p:nvPr/>
        </p:nvSpPr>
        <p:spPr bwMode="auto">
          <a:xfrm>
            <a:off x="8089900" y="4440238"/>
            <a:ext cx="984250" cy="819150"/>
          </a:xfrm>
          <a:custGeom>
            <a:avLst/>
            <a:gdLst>
              <a:gd name="T0" fmla="*/ 901776 w 983615"/>
              <a:gd name="T1" fmla="*/ 0 h 818514"/>
              <a:gd name="T2" fmla="*/ 80183 w 983615"/>
              <a:gd name="T3" fmla="*/ 15 h 818514"/>
              <a:gd name="T4" fmla="*/ 39649 w 983615"/>
              <a:gd name="T5" fmla="*/ 11683 h 818514"/>
              <a:gd name="T6" fmla="*/ 10915 w 983615"/>
              <a:gd name="T7" fmla="*/ 40951 h 818514"/>
              <a:gd name="T8" fmla="*/ 0 w 983615"/>
              <a:gd name="T9" fmla="*/ 81800 h 818514"/>
              <a:gd name="T10" fmla="*/ 15 w 983615"/>
              <a:gd name="T11" fmla="*/ 737861 h 818514"/>
              <a:gd name="T12" fmla="*/ 11683 w 983615"/>
              <a:gd name="T13" fmla="*/ 778395 h 818514"/>
              <a:gd name="T14" fmla="*/ 40951 w 983615"/>
              <a:gd name="T15" fmla="*/ 807129 h 818514"/>
              <a:gd name="T16" fmla="*/ 81800 w 983615"/>
              <a:gd name="T17" fmla="*/ 818045 h 818514"/>
              <a:gd name="T18" fmla="*/ 903404 w 983615"/>
              <a:gd name="T19" fmla="*/ 818029 h 818514"/>
              <a:gd name="T20" fmla="*/ 943941 w 983615"/>
              <a:gd name="T21" fmla="*/ 806358 h 818514"/>
              <a:gd name="T22" fmla="*/ 972675 w 983615"/>
              <a:gd name="T23" fmla="*/ 777090 h 818514"/>
              <a:gd name="T24" fmla="*/ 983589 w 983615"/>
              <a:gd name="T25" fmla="*/ 736244 h 818514"/>
              <a:gd name="T26" fmla="*/ 983573 w 983615"/>
              <a:gd name="T27" fmla="*/ 80173 h 818514"/>
              <a:gd name="T28" fmla="*/ 971902 w 983615"/>
              <a:gd name="T29" fmla="*/ 39644 h 818514"/>
              <a:gd name="T30" fmla="*/ 942631 w 983615"/>
              <a:gd name="T31" fmla="*/ 10913 h 818514"/>
              <a:gd name="T32" fmla="*/ 901776 w 983615"/>
              <a:gd name="T33" fmla="*/ 0 h 81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3615" h="818514">
                <a:moveTo>
                  <a:pt x="901776" y="0"/>
                </a:moveTo>
                <a:lnTo>
                  <a:pt x="80183" y="15"/>
                </a:lnTo>
                <a:lnTo>
                  <a:pt x="39649" y="11683"/>
                </a:lnTo>
                <a:lnTo>
                  <a:pt x="10915" y="40951"/>
                </a:lnTo>
                <a:lnTo>
                  <a:pt x="0" y="81800"/>
                </a:lnTo>
                <a:lnTo>
                  <a:pt x="15" y="737861"/>
                </a:lnTo>
                <a:lnTo>
                  <a:pt x="11683" y="778395"/>
                </a:lnTo>
                <a:lnTo>
                  <a:pt x="40951" y="807129"/>
                </a:lnTo>
                <a:lnTo>
                  <a:pt x="81800" y="818045"/>
                </a:lnTo>
                <a:lnTo>
                  <a:pt x="903404" y="818029"/>
                </a:lnTo>
                <a:lnTo>
                  <a:pt x="943941" y="806358"/>
                </a:lnTo>
                <a:lnTo>
                  <a:pt x="972675" y="777090"/>
                </a:lnTo>
                <a:lnTo>
                  <a:pt x="983589" y="736244"/>
                </a:lnTo>
                <a:lnTo>
                  <a:pt x="983573" y="80173"/>
                </a:lnTo>
                <a:lnTo>
                  <a:pt x="971902" y="39644"/>
                </a:lnTo>
                <a:lnTo>
                  <a:pt x="942631" y="10913"/>
                </a:lnTo>
                <a:lnTo>
                  <a:pt x="90177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76" name="object 44"/>
          <p:cNvSpPr>
            <a:spLocks/>
          </p:cNvSpPr>
          <p:nvPr/>
        </p:nvSpPr>
        <p:spPr bwMode="auto">
          <a:xfrm>
            <a:off x="8089900" y="4440238"/>
            <a:ext cx="984250" cy="819150"/>
          </a:xfrm>
          <a:custGeom>
            <a:avLst/>
            <a:gdLst>
              <a:gd name="T0" fmla="*/ 0 w 983615"/>
              <a:gd name="T1" fmla="*/ 81800 h 818514"/>
              <a:gd name="T2" fmla="*/ 10915 w 983615"/>
              <a:gd name="T3" fmla="*/ 40951 h 818514"/>
              <a:gd name="T4" fmla="*/ 39649 w 983615"/>
              <a:gd name="T5" fmla="*/ 11683 h 818514"/>
              <a:gd name="T6" fmla="*/ 80183 w 983615"/>
              <a:gd name="T7" fmla="*/ 15 h 818514"/>
              <a:gd name="T8" fmla="*/ 901776 w 983615"/>
              <a:gd name="T9" fmla="*/ 0 h 818514"/>
              <a:gd name="T10" fmla="*/ 916310 w 983615"/>
              <a:gd name="T11" fmla="*/ 1286 h 818514"/>
              <a:gd name="T12" fmla="*/ 953972 w 983615"/>
              <a:gd name="T13" fmla="*/ 18808 h 818514"/>
              <a:gd name="T14" fmla="*/ 978045 w 983615"/>
              <a:gd name="T15" fmla="*/ 52139 h 818514"/>
              <a:gd name="T16" fmla="*/ 983589 w 983615"/>
              <a:gd name="T17" fmla="*/ 736244 h 818514"/>
              <a:gd name="T18" fmla="*/ 982302 w 983615"/>
              <a:gd name="T19" fmla="*/ 750774 h 818514"/>
              <a:gd name="T20" fmla="*/ 964780 w 983615"/>
              <a:gd name="T21" fmla="*/ 788430 h 818514"/>
              <a:gd name="T22" fmla="*/ 931443 w 983615"/>
              <a:gd name="T23" fmla="*/ 812500 h 818514"/>
              <a:gd name="T24" fmla="*/ 81800 w 983615"/>
              <a:gd name="T25" fmla="*/ 818045 h 818514"/>
              <a:gd name="T26" fmla="*/ 67269 w 983615"/>
              <a:gd name="T27" fmla="*/ 816757 h 818514"/>
              <a:gd name="T28" fmla="*/ 29611 w 983615"/>
              <a:gd name="T29" fmla="*/ 799234 h 818514"/>
              <a:gd name="T30" fmla="*/ 5541 w 983615"/>
              <a:gd name="T31" fmla="*/ 765898 h 818514"/>
              <a:gd name="T32" fmla="*/ 0 w 983615"/>
              <a:gd name="T33" fmla="*/ 81800 h 81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3615" h="818514">
                <a:moveTo>
                  <a:pt x="0" y="81800"/>
                </a:moveTo>
                <a:lnTo>
                  <a:pt x="10915" y="40951"/>
                </a:lnTo>
                <a:lnTo>
                  <a:pt x="39649" y="11683"/>
                </a:lnTo>
                <a:lnTo>
                  <a:pt x="80183" y="15"/>
                </a:lnTo>
                <a:lnTo>
                  <a:pt x="901776" y="0"/>
                </a:lnTo>
                <a:lnTo>
                  <a:pt x="916310" y="1286"/>
                </a:lnTo>
                <a:lnTo>
                  <a:pt x="953972" y="18808"/>
                </a:lnTo>
                <a:lnTo>
                  <a:pt x="978045" y="52139"/>
                </a:lnTo>
                <a:lnTo>
                  <a:pt x="983589" y="736244"/>
                </a:lnTo>
                <a:lnTo>
                  <a:pt x="982302" y="750774"/>
                </a:lnTo>
                <a:lnTo>
                  <a:pt x="964780" y="788430"/>
                </a:lnTo>
                <a:lnTo>
                  <a:pt x="931443" y="812500"/>
                </a:lnTo>
                <a:lnTo>
                  <a:pt x="81800" y="818045"/>
                </a:lnTo>
                <a:lnTo>
                  <a:pt x="67269" y="816757"/>
                </a:lnTo>
                <a:lnTo>
                  <a:pt x="29611" y="799234"/>
                </a:lnTo>
                <a:lnTo>
                  <a:pt x="5541" y="765898"/>
                </a:lnTo>
                <a:lnTo>
                  <a:pt x="0" y="81800"/>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5" name="object 45"/>
          <p:cNvSpPr txBox="1"/>
          <p:nvPr/>
        </p:nvSpPr>
        <p:spPr>
          <a:xfrm>
            <a:off x="8183564" y="4522788"/>
            <a:ext cx="796925" cy="652462"/>
          </a:xfrm>
          <a:prstGeom prst="rect">
            <a:avLst/>
          </a:prstGeom>
        </p:spPr>
        <p:txBody>
          <a:bodyPr lIns="0" tIns="0" rIns="0" bIns="0">
            <a:spAutoFit/>
          </a:bodyPr>
          <a:lstStyle>
            <a:lvl1pPr marL="12700" indent="-15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Single award for EMD, Prod and ICS</a:t>
            </a:r>
            <a:endParaRPr lang="en-US" altLang="en-US" sz="1200">
              <a:solidFill>
                <a:srgbClr val="000000"/>
              </a:solidFill>
              <a:cs typeface="Arial" panose="020B0604020202020204" pitchFamily="34" charset="0"/>
            </a:endParaRPr>
          </a:p>
        </p:txBody>
      </p:sp>
      <p:sp>
        <p:nvSpPr>
          <p:cNvPr id="44078" name="object 46"/>
          <p:cNvSpPr>
            <a:spLocks/>
          </p:cNvSpPr>
          <p:nvPr/>
        </p:nvSpPr>
        <p:spPr bwMode="auto">
          <a:xfrm>
            <a:off x="9150350" y="3421064"/>
            <a:ext cx="655638" cy="1019175"/>
          </a:xfrm>
          <a:custGeom>
            <a:avLst/>
            <a:gdLst>
              <a:gd name="T0" fmla="*/ 0 w 655320"/>
              <a:gd name="T1" fmla="*/ 0 h 1018539"/>
              <a:gd name="T2" fmla="*/ 0 w 655320"/>
              <a:gd name="T3" fmla="*/ 508965 h 1018539"/>
              <a:gd name="T4" fmla="*/ 655167 w 655320"/>
              <a:gd name="T5" fmla="*/ 508965 h 1018539"/>
              <a:gd name="T6" fmla="*/ 655167 w 655320"/>
              <a:gd name="T7" fmla="*/ 1017930 h 1018539"/>
            </a:gdLst>
            <a:ahLst/>
            <a:cxnLst>
              <a:cxn ang="0">
                <a:pos x="T0" y="T1"/>
              </a:cxn>
              <a:cxn ang="0">
                <a:pos x="T2" y="T3"/>
              </a:cxn>
              <a:cxn ang="0">
                <a:pos x="T4" y="T5"/>
              </a:cxn>
              <a:cxn ang="0">
                <a:pos x="T6" y="T7"/>
              </a:cxn>
            </a:cxnLst>
            <a:rect l="0" t="0" r="r" b="b"/>
            <a:pathLst>
              <a:path w="655320" h="1018539">
                <a:moveTo>
                  <a:pt x="0" y="0"/>
                </a:moveTo>
                <a:lnTo>
                  <a:pt x="0" y="508965"/>
                </a:lnTo>
                <a:lnTo>
                  <a:pt x="655167" y="508965"/>
                </a:lnTo>
                <a:lnTo>
                  <a:pt x="655167" y="1017930"/>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79" name="object 47"/>
          <p:cNvSpPr>
            <a:spLocks/>
          </p:cNvSpPr>
          <p:nvPr/>
        </p:nvSpPr>
        <p:spPr bwMode="auto">
          <a:xfrm>
            <a:off x="9256713" y="4440239"/>
            <a:ext cx="1098550" cy="776287"/>
          </a:xfrm>
          <a:custGeom>
            <a:avLst/>
            <a:gdLst>
              <a:gd name="T0" fmla="*/ 1019924 w 1097915"/>
              <a:gd name="T1" fmla="*/ 0 h 777239"/>
              <a:gd name="T2" fmla="*/ 68159 w 1097915"/>
              <a:gd name="T3" fmla="*/ 576 h 777239"/>
              <a:gd name="T4" fmla="*/ 29713 w 1097915"/>
              <a:gd name="T5" fmla="*/ 16569 h 777239"/>
              <a:gd name="T6" fmla="*/ 5248 w 1097915"/>
              <a:gd name="T7" fmla="*/ 49546 h 777239"/>
              <a:gd name="T8" fmla="*/ 0 w 1097915"/>
              <a:gd name="T9" fmla="*/ 77673 h 777239"/>
              <a:gd name="T10" fmla="*/ 576 w 1097915"/>
              <a:gd name="T11" fmla="*/ 708572 h 777239"/>
              <a:gd name="T12" fmla="*/ 16569 w 1097915"/>
              <a:gd name="T13" fmla="*/ 747018 h 777239"/>
              <a:gd name="T14" fmla="*/ 49546 w 1097915"/>
              <a:gd name="T15" fmla="*/ 771483 h 777239"/>
              <a:gd name="T16" fmla="*/ 77673 w 1097915"/>
              <a:gd name="T17" fmla="*/ 776731 h 777239"/>
              <a:gd name="T18" fmla="*/ 1029437 w 1097915"/>
              <a:gd name="T19" fmla="*/ 776155 h 777239"/>
              <a:gd name="T20" fmla="*/ 1067884 w 1097915"/>
              <a:gd name="T21" fmla="*/ 760162 h 777239"/>
              <a:gd name="T22" fmla="*/ 1092349 w 1097915"/>
              <a:gd name="T23" fmla="*/ 727185 h 777239"/>
              <a:gd name="T24" fmla="*/ 1097597 w 1097915"/>
              <a:gd name="T25" fmla="*/ 699058 h 777239"/>
              <a:gd name="T26" fmla="*/ 1097020 w 1097915"/>
              <a:gd name="T27" fmla="*/ 68159 h 777239"/>
              <a:gd name="T28" fmla="*/ 1081028 w 1097915"/>
              <a:gd name="T29" fmla="*/ 29713 h 777239"/>
              <a:gd name="T30" fmla="*/ 1048051 w 1097915"/>
              <a:gd name="T31" fmla="*/ 5248 h 777239"/>
              <a:gd name="T32" fmla="*/ 1019924 w 1097915"/>
              <a:gd name="T33" fmla="*/ 0 h 777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7915" h="777239">
                <a:moveTo>
                  <a:pt x="1019924" y="0"/>
                </a:moveTo>
                <a:lnTo>
                  <a:pt x="68159" y="576"/>
                </a:lnTo>
                <a:lnTo>
                  <a:pt x="29713" y="16569"/>
                </a:lnTo>
                <a:lnTo>
                  <a:pt x="5248" y="49546"/>
                </a:lnTo>
                <a:lnTo>
                  <a:pt x="0" y="77673"/>
                </a:lnTo>
                <a:lnTo>
                  <a:pt x="576" y="708572"/>
                </a:lnTo>
                <a:lnTo>
                  <a:pt x="16569" y="747018"/>
                </a:lnTo>
                <a:lnTo>
                  <a:pt x="49546" y="771483"/>
                </a:lnTo>
                <a:lnTo>
                  <a:pt x="77673" y="776731"/>
                </a:lnTo>
                <a:lnTo>
                  <a:pt x="1029437" y="776155"/>
                </a:lnTo>
                <a:lnTo>
                  <a:pt x="1067884" y="760162"/>
                </a:lnTo>
                <a:lnTo>
                  <a:pt x="1092349" y="727185"/>
                </a:lnTo>
                <a:lnTo>
                  <a:pt x="1097597" y="699058"/>
                </a:lnTo>
                <a:lnTo>
                  <a:pt x="1097020" y="68159"/>
                </a:lnTo>
                <a:lnTo>
                  <a:pt x="1081028" y="29713"/>
                </a:lnTo>
                <a:lnTo>
                  <a:pt x="1048051" y="5248"/>
                </a:lnTo>
                <a:lnTo>
                  <a:pt x="1019924"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4080" name="object 48"/>
          <p:cNvSpPr>
            <a:spLocks/>
          </p:cNvSpPr>
          <p:nvPr/>
        </p:nvSpPr>
        <p:spPr bwMode="auto">
          <a:xfrm>
            <a:off x="9256713" y="4440239"/>
            <a:ext cx="1098550" cy="776287"/>
          </a:xfrm>
          <a:custGeom>
            <a:avLst/>
            <a:gdLst>
              <a:gd name="T0" fmla="*/ 0 w 1097915"/>
              <a:gd name="T1" fmla="*/ 77673 h 777239"/>
              <a:gd name="T2" fmla="*/ 11437 w 1097915"/>
              <a:gd name="T3" fmla="*/ 37078 h 777239"/>
              <a:gd name="T4" fmla="*/ 41304 w 1097915"/>
              <a:gd name="T5" fmla="*/ 9021 h 777239"/>
              <a:gd name="T6" fmla="*/ 1019924 w 1097915"/>
              <a:gd name="T7" fmla="*/ 0 h 777239"/>
              <a:gd name="T8" fmla="*/ 1034437 w 1097915"/>
              <a:gd name="T9" fmla="*/ 1353 h 777239"/>
              <a:gd name="T10" fmla="*/ 1071593 w 1097915"/>
              <a:gd name="T11" fmla="*/ 19675 h 777239"/>
              <a:gd name="T12" fmla="*/ 1093989 w 1097915"/>
              <a:gd name="T13" fmla="*/ 54202 h 777239"/>
              <a:gd name="T14" fmla="*/ 1097597 w 1097915"/>
              <a:gd name="T15" fmla="*/ 699058 h 777239"/>
              <a:gd name="T16" fmla="*/ 1096244 w 1097915"/>
              <a:gd name="T17" fmla="*/ 713571 h 777239"/>
              <a:gd name="T18" fmla="*/ 1077922 w 1097915"/>
              <a:gd name="T19" fmla="*/ 750728 h 777239"/>
              <a:gd name="T20" fmla="*/ 1043394 w 1097915"/>
              <a:gd name="T21" fmla="*/ 773123 h 777239"/>
              <a:gd name="T22" fmla="*/ 77673 w 1097915"/>
              <a:gd name="T23" fmla="*/ 776731 h 777239"/>
              <a:gd name="T24" fmla="*/ 63160 w 1097915"/>
              <a:gd name="T25" fmla="*/ 775378 h 777239"/>
              <a:gd name="T26" fmla="*/ 26003 w 1097915"/>
              <a:gd name="T27" fmla="*/ 757056 h 777239"/>
              <a:gd name="T28" fmla="*/ 3608 w 1097915"/>
              <a:gd name="T29" fmla="*/ 722529 h 777239"/>
              <a:gd name="T30" fmla="*/ 0 w 1097915"/>
              <a:gd name="T31" fmla="*/ 77673 h 777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7915" h="777239">
                <a:moveTo>
                  <a:pt x="0" y="77673"/>
                </a:moveTo>
                <a:lnTo>
                  <a:pt x="11437" y="37078"/>
                </a:lnTo>
                <a:lnTo>
                  <a:pt x="41304" y="9021"/>
                </a:lnTo>
                <a:lnTo>
                  <a:pt x="1019924" y="0"/>
                </a:lnTo>
                <a:lnTo>
                  <a:pt x="1034437" y="1353"/>
                </a:lnTo>
                <a:lnTo>
                  <a:pt x="1071593" y="19675"/>
                </a:lnTo>
                <a:lnTo>
                  <a:pt x="1093989" y="54202"/>
                </a:lnTo>
                <a:lnTo>
                  <a:pt x="1097597" y="699058"/>
                </a:lnTo>
                <a:lnTo>
                  <a:pt x="1096244" y="713571"/>
                </a:lnTo>
                <a:lnTo>
                  <a:pt x="1077922" y="750728"/>
                </a:lnTo>
                <a:lnTo>
                  <a:pt x="1043394" y="773123"/>
                </a:lnTo>
                <a:lnTo>
                  <a:pt x="77673" y="776731"/>
                </a:lnTo>
                <a:lnTo>
                  <a:pt x="63160" y="775378"/>
                </a:lnTo>
                <a:lnTo>
                  <a:pt x="26003" y="757056"/>
                </a:lnTo>
                <a:lnTo>
                  <a:pt x="3608" y="722529"/>
                </a:lnTo>
                <a:lnTo>
                  <a:pt x="0" y="7767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9" name="object 49"/>
          <p:cNvSpPr txBox="1"/>
          <p:nvPr/>
        </p:nvSpPr>
        <p:spPr>
          <a:xfrm>
            <a:off x="9348789" y="4659313"/>
            <a:ext cx="911225" cy="336550"/>
          </a:xfrm>
          <a:prstGeom prst="rect">
            <a:avLst/>
          </a:prstGeom>
        </p:spPr>
        <p:txBody>
          <a:bodyPr lIns="0" tIns="0" rIns="0" bIns="0">
            <a:spAutoFit/>
          </a:bodyPr>
          <a:lstStyle/>
          <a:p>
            <a:pPr marL="12700" algn="ctr" eaLnBrk="0" fontAlgn="base" hangingPunct="0">
              <a:lnSpc>
                <a:spcPts val="1345"/>
              </a:lnSpc>
              <a:spcBef>
                <a:spcPct val="0"/>
              </a:spcBef>
              <a:spcAft>
                <a:spcPct val="0"/>
              </a:spcAft>
              <a:defRPr/>
            </a:pPr>
            <a:r>
              <a:rPr sz="1200" b="1" spc="-5" dirty="0">
                <a:solidFill>
                  <a:srgbClr val="FFFFFF"/>
                </a:solidFill>
                <a:cs typeface="Arial"/>
              </a:rPr>
              <a:t>R</a:t>
            </a:r>
            <a:r>
              <a:rPr sz="1200" b="1" spc="-30" dirty="0">
                <a:solidFill>
                  <a:srgbClr val="FFFFFF"/>
                </a:solidFill>
                <a:cs typeface="Arial"/>
              </a:rPr>
              <a:t>A</a:t>
            </a:r>
            <a:r>
              <a:rPr sz="1200" b="1" dirty="0">
                <a:solidFill>
                  <a:srgbClr val="FFFFFF"/>
                </a:solidFill>
                <a:cs typeface="Arial"/>
              </a:rPr>
              <a:t>A</a:t>
            </a:r>
            <a:r>
              <a:rPr sz="1200" b="1" spc="-15" dirty="0">
                <a:solidFill>
                  <a:srgbClr val="FFFFFF"/>
                </a:solidFill>
                <a:cs typeface="Arial"/>
              </a:rPr>
              <a:t> </a:t>
            </a:r>
            <a:r>
              <a:rPr sz="1200" b="1" dirty="0">
                <a:solidFill>
                  <a:srgbClr val="FFFFFF"/>
                </a:solidFill>
                <a:cs typeface="Arial"/>
              </a:rPr>
              <a:t>in</a:t>
            </a:r>
            <a:r>
              <a:rPr sz="1200" b="1" spc="-15" dirty="0">
                <a:solidFill>
                  <a:srgbClr val="FFFFFF"/>
                </a:solidFill>
                <a:cs typeface="Arial"/>
              </a:rPr>
              <a:t> </a:t>
            </a:r>
            <a:r>
              <a:rPr sz="1200" b="1" dirty="0">
                <a:solidFill>
                  <a:srgbClr val="FFFFFF"/>
                </a:solidFill>
                <a:cs typeface="Arial"/>
              </a:rPr>
              <a:t>2023</a:t>
            </a:r>
            <a:endParaRPr sz="1200">
              <a:solidFill>
                <a:srgbClr val="000000"/>
              </a:solidFill>
              <a:cs typeface="Arial"/>
            </a:endParaRPr>
          </a:p>
          <a:p>
            <a:pPr marL="13970" algn="ctr" eaLnBrk="0" fontAlgn="base" hangingPunct="0">
              <a:lnSpc>
                <a:spcPts val="1345"/>
              </a:lnSpc>
              <a:spcBef>
                <a:spcPct val="0"/>
              </a:spcBef>
              <a:spcAft>
                <a:spcPct val="0"/>
              </a:spcAft>
              <a:defRPr/>
            </a:pPr>
            <a:r>
              <a:rPr sz="1200" b="1" spc="-5" dirty="0">
                <a:solidFill>
                  <a:srgbClr val="FFFFFF"/>
                </a:solidFill>
                <a:cs typeface="Arial"/>
              </a:rPr>
              <a:t>F</a:t>
            </a:r>
            <a:r>
              <a:rPr sz="1200" b="1" dirty="0">
                <a:solidFill>
                  <a:srgbClr val="FFFFFF"/>
                </a:solidFill>
                <a:cs typeface="Arial"/>
              </a:rPr>
              <a:t>OC in 2031</a:t>
            </a:r>
            <a:endParaRPr sz="1200">
              <a:solidFill>
                <a:srgbClr val="000000"/>
              </a:solidFill>
              <a:cs typeface="Arial"/>
            </a:endParaRPr>
          </a:p>
        </p:txBody>
      </p:sp>
      <p:sp>
        <p:nvSpPr>
          <p:cNvPr id="50" name="object 50"/>
          <p:cNvSpPr txBox="1"/>
          <p:nvPr/>
        </p:nvSpPr>
        <p:spPr>
          <a:xfrm>
            <a:off x="1947863" y="5773739"/>
            <a:ext cx="8134350" cy="646331"/>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cs typeface="Arial" panose="020B0604020202020204" pitchFamily="34" charset="0"/>
              </a:rPr>
              <a:t>*Air Force will still conduct comprehensive PDR and Critical Design Review (CDR) events post-contract award in support of Better Buying Power (BBP) 3.0 “Strengthen organic engineering capabilities” and SAF/AQ’s OTB Initiative.</a:t>
            </a:r>
          </a:p>
        </p:txBody>
      </p:sp>
      <p:sp>
        <p:nvSpPr>
          <p:cNvPr id="51" name="object 51"/>
          <p:cNvSpPr txBox="1"/>
          <p:nvPr/>
        </p:nvSpPr>
        <p:spPr>
          <a:xfrm>
            <a:off x="4591050" y="58738"/>
            <a:ext cx="3009900" cy="184666"/>
          </a:xfrm>
          <a:prstGeom prst="rect">
            <a:avLst/>
          </a:prstGeom>
        </p:spPr>
        <p:txBody>
          <a:bodyPr lIns="0" tIns="0" rIns="0" bIns="0">
            <a:spAutoFit/>
          </a:bodyPr>
          <a:lstStyle/>
          <a:p>
            <a:pPr marL="12700" algn="ctr" eaLnBrk="0" fontAlgn="base" hangingPunct="0">
              <a:spcBef>
                <a:spcPct val="0"/>
              </a:spcBef>
              <a:spcAft>
                <a:spcPct val="0"/>
              </a:spcAft>
              <a:defRPr/>
            </a:pPr>
            <a:r>
              <a:rPr sz="1200" spc="-5" dirty="0">
                <a:solidFill>
                  <a:srgbClr val="FF0000"/>
                </a:solidFill>
                <a:cs typeface="Arial"/>
              </a:rPr>
              <a:t>“</a:t>
            </a:r>
            <a:r>
              <a:rPr sz="1200" dirty="0">
                <a:solidFill>
                  <a:srgbClr val="FF0000"/>
                </a:solidFill>
                <a:cs typeface="Arial"/>
              </a:rPr>
              <a:t>P</a:t>
            </a:r>
            <a:r>
              <a:rPr sz="1200" spc="-5" dirty="0">
                <a:solidFill>
                  <a:srgbClr val="FF0000"/>
                </a:solidFill>
                <a:cs typeface="Arial"/>
              </a:rPr>
              <a:t>R</a:t>
            </a:r>
            <a:r>
              <a:rPr sz="1200" dirty="0">
                <a:solidFill>
                  <a:srgbClr val="FF0000"/>
                </a:solidFill>
                <a:cs typeface="Arial"/>
              </a:rPr>
              <a:t>E</a:t>
            </a:r>
            <a:r>
              <a:rPr sz="1200" spc="-5" dirty="0">
                <a:solidFill>
                  <a:srgbClr val="FF0000"/>
                </a:solidFill>
                <a:cs typeface="Arial"/>
              </a:rPr>
              <a:t>-D</a:t>
            </a:r>
            <a:r>
              <a:rPr sz="1200" dirty="0">
                <a:solidFill>
                  <a:srgbClr val="FF0000"/>
                </a:solidFill>
                <a:cs typeface="Arial"/>
              </a:rPr>
              <a:t>E</a:t>
            </a:r>
            <a:r>
              <a:rPr sz="1200" spc="-5" dirty="0">
                <a:solidFill>
                  <a:srgbClr val="FF0000"/>
                </a:solidFill>
                <a:cs typeface="Arial"/>
              </a:rPr>
              <a:t>C</a:t>
            </a:r>
            <a:r>
              <a:rPr sz="1200" dirty="0">
                <a:solidFill>
                  <a:srgbClr val="FF0000"/>
                </a:solidFill>
                <a:cs typeface="Arial"/>
              </a:rPr>
              <a:t>ISIO</a:t>
            </a:r>
            <a:r>
              <a:rPr sz="1200" spc="-5" dirty="0">
                <a:solidFill>
                  <a:srgbClr val="FF0000"/>
                </a:solidFill>
                <a:cs typeface="Arial"/>
              </a:rPr>
              <a:t>N</a:t>
            </a:r>
            <a:r>
              <a:rPr sz="1200" dirty="0">
                <a:solidFill>
                  <a:srgbClr val="FF0000"/>
                </a:solidFill>
                <a:cs typeface="Arial"/>
              </a:rPr>
              <a:t>AL</a:t>
            </a:r>
            <a:r>
              <a:rPr sz="1200" spc="-65" dirty="0">
                <a:solidFill>
                  <a:srgbClr val="FF0000"/>
                </a:solidFill>
                <a:cs typeface="Arial"/>
              </a:rPr>
              <a:t> </a:t>
            </a:r>
            <a:r>
              <a:rPr sz="1200" dirty="0">
                <a:solidFill>
                  <a:srgbClr val="FF0000"/>
                </a:solidFill>
                <a:cs typeface="Arial"/>
              </a:rPr>
              <a:t>–</a:t>
            </a:r>
            <a:r>
              <a:rPr sz="1200" spc="5" dirty="0">
                <a:solidFill>
                  <a:srgbClr val="FF0000"/>
                </a:solidFill>
                <a:cs typeface="Arial"/>
              </a:rPr>
              <a:t> </a:t>
            </a:r>
            <a:r>
              <a:rPr sz="1200" spc="-5" dirty="0">
                <a:solidFill>
                  <a:srgbClr val="FF0000"/>
                </a:solidFill>
                <a:cs typeface="Arial"/>
              </a:rPr>
              <a:t>N</a:t>
            </a:r>
            <a:r>
              <a:rPr sz="1200" dirty="0">
                <a:solidFill>
                  <a:srgbClr val="FF0000"/>
                </a:solidFill>
                <a:cs typeface="Arial"/>
              </a:rPr>
              <a:t>OT</a:t>
            </a:r>
            <a:r>
              <a:rPr sz="1200" spc="-15" dirty="0">
                <a:solidFill>
                  <a:srgbClr val="FF0000"/>
                </a:solidFill>
                <a:cs typeface="Arial"/>
              </a:rPr>
              <a:t> </a:t>
            </a:r>
            <a:r>
              <a:rPr sz="1200" spc="-5" dirty="0">
                <a:solidFill>
                  <a:srgbClr val="FF0000"/>
                </a:solidFill>
                <a:cs typeface="Arial"/>
              </a:rPr>
              <a:t>F</a:t>
            </a:r>
            <a:r>
              <a:rPr sz="1200" dirty="0">
                <a:solidFill>
                  <a:srgbClr val="FF0000"/>
                </a:solidFill>
                <a:cs typeface="Arial"/>
              </a:rPr>
              <a:t>OR </a:t>
            </a:r>
            <a:r>
              <a:rPr sz="1200" spc="-5" dirty="0">
                <a:solidFill>
                  <a:srgbClr val="FF0000"/>
                </a:solidFill>
                <a:cs typeface="Arial"/>
              </a:rPr>
              <a:t>R</a:t>
            </a:r>
            <a:r>
              <a:rPr sz="1200" dirty="0">
                <a:solidFill>
                  <a:srgbClr val="FF0000"/>
                </a:solidFill>
                <a:cs typeface="Arial"/>
              </a:rPr>
              <a:t>ELEASE”</a:t>
            </a:r>
            <a:endParaRPr sz="1200">
              <a:solidFill>
                <a:srgbClr val="000000"/>
              </a:solidFill>
              <a:cs typeface="Arial"/>
            </a:endParaRP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15</a:t>
            </a:fld>
            <a:endParaRPr lang="en-US" altLang="en-US">
              <a:solidFill>
                <a:srgbClr val="808080"/>
              </a:solidFill>
            </a:endParaRPr>
          </a:p>
        </p:txBody>
      </p:sp>
    </p:spTree>
    <p:extLst>
      <p:ext uri="{BB962C8B-B14F-4D97-AF65-F5344CB8AC3E}">
        <p14:creationId xmlns:p14="http://schemas.microsoft.com/office/powerpoint/2010/main" val="224429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2401" y="268289"/>
            <a:ext cx="9013825" cy="781050"/>
          </a:xfrm>
        </p:spPr>
        <p:txBody>
          <a:bodyPr vert="horz" wrap="square" lIns="0" tIns="315263" rIns="0" bIns="0" numCol="1" rtlCol="0" anchor="ctr" anchorCtr="0" compatLnSpc="1">
            <a:prstTxWarp prst="textNoShape">
              <a:avLst/>
            </a:prstTxWarp>
            <a:spAutoFit/>
          </a:bodyPr>
          <a:lstStyle/>
          <a:p>
            <a:pPr marL="2049780">
              <a:defRPr/>
            </a:pPr>
            <a:r>
              <a:rPr lang="en-US" sz="3000" dirty="0"/>
              <a:t>Sample </a:t>
            </a:r>
            <a:r>
              <a:rPr sz="3000" dirty="0"/>
              <a:t>A</a:t>
            </a:r>
            <a:r>
              <a:rPr sz="3000" spc="-5" dirty="0"/>
              <a:t>P</a:t>
            </a:r>
            <a:r>
              <a:rPr sz="3000" dirty="0"/>
              <a:t>T</a:t>
            </a:r>
            <a:r>
              <a:rPr sz="3000" spc="-10" dirty="0"/>
              <a:t> </a:t>
            </a:r>
            <a:r>
              <a:rPr sz="3000" spc="-5" dirty="0"/>
              <a:t>F</a:t>
            </a:r>
            <a:r>
              <a:rPr sz="3000" dirty="0"/>
              <a:t>ram</a:t>
            </a:r>
            <a:r>
              <a:rPr sz="3000" spc="-5" dirty="0"/>
              <a:t>in</a:t>
            </a:r>
            <a:r>
              <a:rPr sz="3000" dirty="0"/>
              <a:t>g Ass</a:t>
            </a:r>
            <a:r>
              <a:rPr sz="3000" spc="-5" dirty="0"/>
              <a:t>u</a:t>
            </a:r>
            <a:r>
              <a:rPr sz="3000" dirty="0"/>
              <a:t>m</a:t>
            </a:r>
            <a:r>
              <a:rPr sz="3000" spc="-5" dirty="0"/>
              <a:t>p</a:t>
            </a:r>
            <a:r>
              <a:rPr sz="3000" dirty="0"/>
              <a:t>t</a:t>
            </a:r>
            <a:r>
              <a:rPr sz="3000" spc="-5" dirty="0"/>
              <a:t>io</a:t>
            </a:r>
            <a:r>
              <a:rPr sz="3000" dirty="0"/>
              <a:t>n #2</a:t>
            </a:r>
          </a:p>
        </p:txBody>
      </p:sp>
      <p:sp>
        <p:nvSpPr>
          <p:cNvPr id="46083" name="object 3"/>
          <p:cNvSpPr>
            <a:spLocks/>
          </p:cNvSpPr>
          <p:nvPr/>
        </p:nvSpPr>
        <p:spPr bwMode="auto">
          <a:xfrm>
            <a:off x="1947863" y="3668714"/>
            <a:ext cx="8348662" cy="1965325"/>
          </a:xfrm>
          <a:custGeom>
            <a:avLst/>
            <a:gdLst>
              <a:gd name="T0" fmla="*/ 8150834 w 8347709"/>
              <a:gd name="T1" fmla="*/ 0 h 1965325"/>
              <a:gd name="T2" fmla="*/ 196481 w 8347709"/>
              <a:gd name="T3" fmla="*/ 0 h 1965325"/>
              <a:gd name="T4" fmla="*/ 180367 w 8347709"/>
              <a:gd name="T5" fmla="*/ 651 h 1965325"/>
              <a:gd name="T6" fmla="*/ 134380 w 8347709"/>
              <a:gd name="T7" fmla="*/ 10017 h 1965325"/>
              <a:gd name="T8" fmla="*/ 92985 w 8347709"/>
              <a:gd name="T9" fmla="*/ 29438 h 1965325"/>
              <a:gd name="T10" fmla="*/ 57550 w 8347709"/>
              <a:gd name="T11" fmla="*/ 57550 h 1965325"/>
              <a:gd name="T12" fmla="*/ 29438 w 8347709"/>
              <a:gd name="T13" fmla="*/ 92985 h 1965325"/>
              <a:gd name="T14" fmla="*/ 10017 w 8347709"/>
              <a:gd name="T15" fmla="*/ 134380 h 1965325"/>
              <a:gd name="T16" fmla="*/ 651 w 8347709"/>
              <a:gd name="T17" fmla="*/ 180367 h 1965325"/>
              <a:gd name="T18" fmla="*/ 0 w 8347709"/>
              <a:gd name="T19" fmla="*/ 196481 h 1965325"/>
              <a:gd name="T20" fmla="*/ 0 w 8347709"/>
              <a:gd name="T21" fmla="*/ 1768309 h 1965325"/>
              <a:gd name="T22" fmla="*/ 5710 w 8347709"/>
              <a:gd name="T23" fmla="*/ 1815529 h 1965325"/>
              <a:gd name="T24" fmla="*/ 21931 w 8347709"/>
              <a:gd name="T25" fmla="*/ 1858607 h 1965325"/>
              <a:gd name="T26" fmla="*/ 47298 w 8347709"/>
              <a:gd name="T27" fmla="*/ 1896181 h 1965325"/>
              <a:gd name="T28" fmla="*/ 80444 w 8347709"/>
              <a:gd name="T29" fmla="*/ 1926884 h 1965325"/>
              <a:gd name="T30" fmla="*/ 120004 w 8347709"/>
              <a:gd name="T31" fmla="*/ 1949352 h 1965325"/>
              <a:gd name="T32" fmla="*/ 164612 w 8347709"/>
              <a:gd name="T33" fmla="*/ 1962220 h 1965325"/>
              <a:gd name="T34" fmla="*/ 196481 w 8347709"/>
              <a:gd name="T35" fmla="*/ 1964791 h 1965325"/>
              <a:gd name="T36" fmla="*/ 8150834 w 8347709"/>
              <a:gd name="T37" fmla="*/ 1964791 h 1965325"/>
              <a:gd name="T38" fmla="*/ 8198053 w 8347709"/>
              <a:gd name="T39" fmla="*/ 1959081 h 1965325"/>
              <a:gd name="T40" fmla="*/ 8241132 w 8347709"/>
              <a:gd name="T41" fmla="*/ 1942862 h 1965325"/>
              <a:gd name="T42" fmla="*/ 8278705 w 8347709"/>
              <a:gd name="T43" fmla="*/ 1917497 h 1965325"/>
              <a:gd name="T44" fmla="*/ 8309408 w 8347709"/>
              <a:gd name="T45" fmla="*/ 1884352 h 1965325"/>
              <a:gd name="T46" fmla="*/ 8331876 w 8347709"/>
              <a:gd name="T47" fmla="*/ 1844792 h 1965325"/>
              <a:gd name="T48" fmla="*/ 8344744 w 8347709"/>
              <a:gd name="T49" fmla="*/ 1800182 h 1965325"/>
              <a:gd name="T50" fmla="*/ 8347316 w 8347709"/>
              <a:gd name="T51" fmla="*/ 1768309 h 1965325"/>
              <a:gd name="T52" fmla="*/ 8347316 w 8347709"/>
              <a:gd name="T53" fmla="*/ 196481 h 1965325"/>
              <a:gd name="T54" fmla="*/ 8341606 w 8347709"/>
              <a:gd name="T55" fmla="*/ 149266 h 1965325"/>
              <a:gd name="T56" fmla="*/ 8325386 w 8347709"/>
              <a:gd name="T57" fmla="*/ 106189 h 1965325"/>
              <a:gd name="T58" fmla="*/ 8300022 w 8347709"/>
              <a:gd name="T59" fmla="*/ 68615 h 1965325"/>
              <a:gd name="T60" fmla="*/ 8266877 w 8347709"/>
              <a:gd name="T61" fmla="*/ 37911 h 1965325"/>
              <a:gd name="T62" fmla="*/ 8227317 w 8347709"/>
              <a:gd name="T63" fmla="*/ 15441 h 1965325"/>
              <a:gd name="T64" fmla="*/ 8182706 w 8347709"/>
              <a:gd name="T65" fmla="*/ 2571 h 1965325"/>
              <a:gd name="T66" fmla="*/ 8150834 w 8347709"/>
              <a:gd name="T67" fmla="*/ 0 h 1965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7709" h="1965325">
                <a:moveTo>
                  <a:pt x="8150834" y="0"/>
                </a:moveTo>
                <a:lnTo>
                  <a:pt x="196481" y="0"/>
                </a:lnTo>
                <a:lnTo>
                  <a:pt x="180367" y="651"/>
                </a:lnTo>
                <a:lnTo>
                  <a:pt x="134380" y="10017"/>
                </a:lnTo>
                <a:lnTo>
                  <a:pt x="92985" y="29438"/>
                </a:lnTo>
                <a:lnTo>
                  <a:pt x="57550" y="57550"/>
                </a:lnTo>
                <a:lnTo>
                  <a:pt x="29438" y="92985"/>
                </a:lnTo>
                <a:lnTo>
                  <a:pt x="10017" y="134380"/>
                </a:lnTo>
                <a:lnTo>
                  <a:pt x="651" y="180367"/>
                </a:lnTo>
                <a:lnTo>
                  <a:pt x="0" y="196481"/>
                </a:lnTo>
                <a:lnTo>
                  <a:pt x="0" y="1768309"/>
                </a:lnTo>
                <a:lnTo>
                  <a:pt x="5710" y="1815529"/>
                </a:lnTo>
                <a:lnTo>
                  <a:pt x="21931" y="1858607"/>
                </a:lnTo>
                <a:lnTo>
                  <a:pt x="47298" y="1896181"/>
                </a:lnTo>
                <a:lnTo>
                  <a:pt x="80444" y="1926884"/>
                </a:lnTo>
                <a:lnTo>
                  <a:pt x="120004" y="1949352"/>
                </a:lnTo>
                <a:lnTo>
                  <a:pt x="164612" y="1962220"/>
                </a:lnTo>
                <a:lnTo>
                  <a:pt x="196481" y="1964791"/>
                </a:lnTo>
                <a:lnTo>
                  <a:pt x="8150834" y="1964791"/>
                </a:lnTo>
                <a:lnTo>
                  <a:pt x="8198053" y="1959081"/>
                </a:lnTo>
                <a:lnTo>
                  <a:pt x="8241132" y="1942862"/>
                </a:lnTo>
                <a:lnTo>
                  <a:pt x="8278705" y="1917497"/>
                </a:lnTo>
                <a:lnTo>
                  <a:pt x="8309408" y="1884352"/>
                </a:lnTo>
                <a:lnTo>
                  <a:pt x="8331876" y="1844792"/>
                </a:lnTo>
                <a:lnTo>
                  <a:pt x="8344744" y="1800182"/>
                </a:lnTo>
                <a:lnTo>
                  <a:pt x="8347316" y="1768309"/>
                </a:lnTo>
                <a:lnTo>
                  <a:pt x="8347316" y="196481"/>
                </a:lnTo>
                <a:lnTo>
                  <a:pt x="8341606" y="149266"/>
                </a:lnTo>
                <a:lnTo>
                  <a:pt x="8325386" y="106189"/>
                </a:lnTo>
                <a:lnTo>
                  <a:pt x="8300022" y="68615"/>
                </a:lnTo>
                <a:lnTo>
                  <a:pt x="8266877" y="37911"/>
                </a:lnTo>
                <a:lnTo>
                  <a:pt x="8227317" y="15441"/>
                </a:lnTo>
                <a:lnTo>
                  <a:pt x="8182706" y="2571"/>
                </a:lnTo>
                <a:lnTo>
                  <a:pt x="8150834"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 name="object 4"/>
          <p:cNvSpPr txBox="1"/>
          <p:nvPr/>
        </p:nvSpPr>
        <p:spPr>
          <a:xfrm>
            <a:off x="2049464" y="4537076"/>
            <a:ext cx="1285875"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0" dirty="0">
                <a:solidFill>
                  <a:srgbClr val="000000"/>
                </a:solidFill>
                <a:cs typeface="Arial"/>
              </a:rPr>
              <a:t>Ex</a:t>
            </a:r>
            <a:r>
              <a:rPr sz="1600" b="1" spc="-15" dirty="0">
                <a:solidFill>
                  <a:srgbClr val="000000"/>
                </a:solidFill>
                <a:cs typeface="Arial"/>
              </a:rPr>
              <a:t>p</a:t>
            </a:r>
            <a:r>
              <a:rPr sz="1600" b="1" spc="-10" dirty="0">
                <a:solidFill>
                  <a:srgbClr val="000000"/>
                </a:solidFill>
                <a:cs typeface="Arial"/>
              </a:rPr>
              <a:t>ec</a:t>
            </a:r>
            <a:r>
              <a:rPr sz="1600" b="1" spc="-15" dirty="0">
                <a:solidFill>
                  <a:srgbClr val="000000"/>
                </a:solidFill>
                <a:cs typeface="Arial"/>
              </a:rPr>
              <a:t>t</a:t>
            </a:r>
            <a:r>
              <a:rPr sz="1600" b="1" spc="-10" dirty="0">
                <a:solidFill>
                  <a:srgbClr val="000000"/>
                </a:solidFill>
                <a:cs typeface="Arial"/>
              </a:rPr>
              <a:t>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ons</a:t>
            </a:r>
            <a:endParaRPr sz="1600">
              <a:solidFill>
                <a:srgbClr val="000000"/>
              </a:solidFill>
              <a:cs typeface="Arial"/>
            </a:endParaRPr>
          </a:p>
        </p:txBody>
      </p:sp>
      <p:sp>
        <p:nvSpPr>
          <p:cNvPr id="46085" name="object 5"/>
          <p:cNvSpPr>
            <a:spLocks/>
          </p:cNvSpPr>
          <p:nvPr/>
        </p:nvSpPr>
        <p:spPr bwMode="auto">
          <a:xfrm>
            <a:off x="1947863" y="2511426"/>
            <a:ext cx="8348662" cy="976313"/>
          </a:xfrm>
          <a:custGeom>
            <a:avLst/>
            <a:gdLst>
              <a:gd name="T0" fmla="*/ 8249818 w 8347709"/>
              <a:gd name="T1" fmla="*/ 0 h 975360"/>
              <a:gd name="T2" fmla="*/ 84954 w 8347709"/>
              <a:gd name="T3" fmla="*/ 799 h 975360"/>
              <a:gd name="T4" fmla="*/ 45470 w 8347709"/>
              <a:gd name="T5" fmla="*/ 15026 h 975360"/>
              <a:gd name="T6" fmla="*/ 16102 w 8347709"/>
              <a:gd name="T7" fmla="*/ 43806 h 975360"/>
              <a:gd name="T8" fmla="*/ 1084 w 8347709"/>
              <a:gd name="T9" fmla="*/ 82904 h 975360"/>
              <a:gd name="T10" fmla="*/ 0 w 8347709"/>
              <a:gd name="T11" fmla="*/ 97497 h 975360"/>
              <a:gd name="T12" fmla="*/ 800 w 8347709"/>
              <a:gd name="T13" fmla="*/ 890084 h 975360"/>
              <a:gd name="T14" fmla="*/ 15029 w 8347709"/>
              <a:gd name="T15" fmla="*/ 929568 h 975360"/>
              <a:gd name="T16" fmla="*/ 43809 w 8347709"/>
              <a:gd name="T17" fmla="*/ 958938 h 975360"/>
              <a:gd name="T18" fmla="*/ 82905 w 8347709"/>
              <a:gd name="T19" fmla="*/ 973957 h 975360"/>
              <a:gd name="T20" fmla="*/ 97497 w 8347709"/>
              <a:gd name="T21" fmla="*/ 975042 h 975360"/>
              <a:gd name="T22" fmla="*/ 8262371 w 8347709"/>
              <a:gd name="T23" fmla="*/ 974241 h 975360"/>
              <a:gd name="T24" fmla="*/ 8301851 w 8347709"/>
              <a:gd name="T25" fmla="*/ 960009 h 975360"/>
              <a:gd name="T26" fmla="*/ 8331216 w 8347709"/>
              <a:gd name="T27" fmla="*/ 931224 h 975360"/>
              <a:gd name="T28" fmla="*/ 8346231 w 8347709"/>
              <a:gd name="T29" fmla="*/ 892124 h 975360"/>
              <a:gd name="T30" fmla="*/ 8347316 w 8347709"/>
              <a:gd name="T31" fmla="*/ 877531 h 975360"/>
              <a:gd name="T32" fmla="*/ 8346516 w 8347709"/>
              <a:gd name="T33" fmla="*/ 84954 h 975360"/>
              <a:gd name="T34" fmla="*/ 8332289 w 8347709"/>
              <a:gd name="T35" fmla="*/ 45470 h 975360"/>
              <a:gd name="T36" fmla="*/ 8303510 w 8347709"/>
              <a:gd name="T37" fmla="*/ 16102 h 975360"/>
              <a:gd name="T38" fmla="*/ 8264412 w 8347709"/>
              <a:gd name="T39" fmla="*/ 1084 h 975360"/>
              <a:gd name="T40" fmla="*/ 8249818 w 8347709"/>
              <a:gd name="T41" fmla="*/ 0 h 975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47709" h="975360">
                <a:moveTo>
                  <a:pt x="8249818" y="0"/>
                </a:moveTo>
                <a:lnTo>
                  <a:pt x="84954" y="799"/>
                </a:lnTo>
                <a:lnTo>
                  <a:pt x="45470" y="15026"/>
                </a:lnTo>
                <a:lnTo>
                  <a:pt x="16102" y="43806"/>
                </a:lnTo>
                <a:lnTo>
                  <a:pt x="1084" y="82904"/>
                </a:lnTo>
                <a:lnTo>
                  <a:pt x="0" y="97497"/>
                </a:lnTo>
                <a:lnTo>
                  <a:pt x="800" y="890084"/>
                </a:lnTo>
                <a:lnTo>
                  <a:pt x="15029" y="929568"/>
                </a:lnTo>
                <a:lnTo>
                  <a:pt x="43809" y="958938"/>
                </a:lnTo>
                <a:lnTo>
                  <a:pt x="82905" y="973957"/>
                </a:lnTo>
                <a:lnTo>
                  <a:pt x="97497" y="975042"/>
                </a:lnTo>
                <a:lnTo>
                  <a:pt x="8262371" y="974241"/>
                </a:lnTo>
                <a:lnTo>
                  <a:pt x="8301851" y="960009"/>
                </a:lnTo>
                <a:lnTo>
                  <a:pt x="8331216" y="931224"/>
                </a:lnTo>
                <a:lnTo>
                  <a:pt x="8346231" y="892124"/>
                </a:lnTo>
                <a:lnTo>
                  <a:pt x="8347316" y="877531"/>
                </a:lnTo>
                <a:lnTo>
                  <a:pt x="8346516" y="84954"/>
                </a:lnTo>
                <a:lnTo>
                  <a:pt x="8332289" y="45470"/>
                </a:lnTo>
                <a:lnTo>
                  <a:pt x="8303510" y="16102"/>
                </a:lnTo>
                <a:lnTo>
                  <a:pt x="8264412" y="1084"/>
                </a:lnTo>
                <a:lnTo>
                  <a:pt x="8249818"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6" name="object 6"/>
          <p:cNvSpPr txBox="1"/>
          <p:nvPr/>
        </p:nvSpPr>
        <p:spPr>
          <a:xfrm>
            <a:off x="2049463" y="2884489"/>
            <a:ext cx="12065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5" dirty="0">
                <a:solidFill>
                  <a:srgbClr val="000000"/>
                </a:solidFill>
                <a:cs typeface="Arial"/>
              </a:rPr>
              <a:t>I</a:t>
            </a:r>
            <a:r>
              <a:rPr sz="1600" b="1" spc="-20" dirty="0">
                <a:solidFill>
                  <a:srgbClr val="000000"/>
                </a:solidFill>
                <a:cs typeface="Arial"/>
              </a:rPr>
              <a:t>mp</a:t>
            </a:r>
            <a:r>
              <a:rPr sz="1600" b="1" spc="-10" dirty="0">
                <a:solidFill>
                  <a:srgbClr val="000000"/>
                </a:solidFill>
                <a:cs typeface="Arial"/>
              </a:rPr>
              <a:t>lica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a:t>
            </a:r>
            <a:r>
              <a:rPr sz="1600" b="1" spc="-10" dirty="0">
                <a:solidFill>
                  <a:srgbClr val="000000"/>
                </a:solidFill>
                <a:cs typeface="Arial"/>
              </a:rPr>
              <a:t>s</a:t>
            </a:r>
            <a:endParaRPr sz="1600">
              <a:solidFill>
                <a:srgbClr val="000000"/>
              </a:solidFill>
              <a:cs typeface="Arial"/>
            </a:endParaRPr>
          </a:p>
        </p:txBody>
      </p:sp>
      <p:sp>
        <p:nvSpPr>
          <p:cNvPr id="46087" name="object 7"/>
          <p:cNvSpPr>
            <a:spLocks/>
          </p:cNvSpPr>
          <p:nvPr/>
        </p:nvSpPr>
        <p:spPr bwMode="auto">
          <a:xfrm>
            <a:off x="1947863" y="1566863"/>
            <a:ext cx="8348662" cy="762000"/>
          </a:xfrm>
          <a:custGeom>
            <a:avLst/>
            <a:gdLst>
              <a:gd name="T0" fmla="*/ 8271129 w 8347709"/>
              <a:gd name="T1" fmla="*/ 0 h 762000"/>
              <a:gd name="T2" fmla="*/ 69070 w 8347709"/>
              <a:gd name="T3" fmla="*/ 328 h 762000"/>
              <a:gd name="T4" fmla="*/ 30192 w 8347709"/>
              <a:gd name="T5" fmla="*/ 15446 h 762000"/>
              <a:gd name="T6" fmla="*/ 5344 w 8347709"/>
              <a:gd name="T7" fmla="*/ 48100 h 762000"/>
              <a:gd name="T8" fmla="*/ 0 w 8347709"/>
              <a:gd name="T9" fmla="*/ 76187 h 762000"/>
              <a:gd name="T10" fmla="*/ 328 w 8347709"/>
              <a:gd name="T11" fmla="*/ 692764 h 762000"/>
              <a:gd name="T12" fmla="*/ 15446 w 8347709"/>
              <a:gd name="T13" fmla="*/ 731642 h 762000"/>
              <a:gd name="T14" fmla="*/ 48100 w 8347709"/>
              <a:gd name="T15" fmla="*/ 756490 h 762000"/>
              <a:gd name="T16" fmla="*/ 76187 w 8347709"/>
              <a:gd name="T17" fmla="*/ 761834 h 762000"/>
              <a:gd name="T18" fmla="*/ 8278245 w 8347709"/>
              <a:gd name="T19" fmla="*/ 761506 h 762000"/>
              <a:gd name="T20" fmla="*/ 8317123 w 8347709"/>
              <a:gd name="T21" fmla="*/ 746388 h 762000"/>
              <a:gd name="T22" fmla="*/ 8341971 w 8347709"/>
              <a:gd name="T23" fmla="*/ 713733 h 762000"/>
              <a:gd name="T24" fmla="*/ 8347316 w 8347709"/>
              <a:gd name="T25" fmla="*/ 685647 h 762000"/>
              <a:gd name="T26" fmla="*/ 8346988 w 8347709"/>
              <a:gd name="T27" fmla="*/ 69070 h 762000"/>
              <a:gd name="T28" fmla="*/ 8331870 w 8347709"/>
              <a:gd name="T29" fmla="*/ 30192 h 762000"/>
              <a:gd name="T30" fmla="*/ 8299215 w 8347709"/>
              <a:gd name="T31" fmla="*/ 5344 h 762000"/>
              <a:gd name="T32" fmla="*/ 8271129 w 8347709"/>
              <a:gd name="T33" fmla="*/ 0 h 76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7709" h="762000">
                <a:moveTo>
                  <a:pt x="8271129" y="0"/>
                </a:moveTo>
                <a:lnTo>
                  <a:pt x="69070" y="328"/>
                </a:lnTo>
                <a:lnTo>
                  <a:pt x="30192" y="15446"/>
                </a:lnTo>
                <a:lnTo>
                  <a:pt x="5344" y="48100"/>
                </a:lnTo>
                <a:lnTo>
                  <a:pt x="0" y="76187"/>
                </a:lnTo>
                <a:lnTo>
                  <a:pt x="328" y="692764"/>
                </a:lnTo>
                <a:lnTo>
                  <a:pt x="15446" y="731642"/>
                </a:lnTo>
                <a:lnTo>
                  <a:pt x="48100" y="756490"/>
                </a:lnTo>
                <a:lnTo>
                  <a:pt x="76187" y="761834"/>
                </a:lnTo>
                <a:lnTo>
                  <a:pt x="8278245" y="761506"/>
                </a:lnTo>
                <a:lnTo>
                  <a:pt x="8317123" y="746388"/>
                </a:lnTo>
                <a:lnTo>
                  <a:pt x="8341971" y="713733"/>
                </a:lnTo>
                <a:lnTo>
                  <a:pt x="8347316" y="685647"/>
                </a:lnTo>
                <a:lnTo>
                  <a:pt x="8346988" y="69070"/>
                </a:lnTo>
                <a:lnTo>
                  <a:pt x="8331870" y="30192"/>
                </a:lnTo>
                <a:lnTo>
                  <a:pt x="8299215" y="5344"/>
                </a:lnTo>
                <a:lnTo>
                  <a:pt x="8271129"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8" name="object 8"/>
          <p:cNvSpPr txBox="1"/>
          <p:nvPr/>
        </p:nvSpPr>
        <p:spPr>
          <a:xfrm>
            <a:off x="2049463" y="1833564"/>
            <a:ext cx="20447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5" dirty="0">
                <a:solidFill>
                  <a:srgbClr val="000000"/>
                </a:solidFill>
                <a:cs typeface="Arial"/>
              </a:rPr>
              <a:t>F</a:t>
            </a:r>
            <a:r>
              <a:rPr sz="1600" b="1" spc="-10" dirty="0">
                <a:solidFill>
                  <a:srgbClr val="000000"/>
                </a:solidFill>
                <a:cs typeface="Arial"/>
              </a:rPr>
              <a:t>ra</a:t>
            </a:r>
            <a:r>
              <a:rPr sz="1600" b="1" spc="-20" dirty="0">
                <a:solidFill>
                  <a:srgbClr val="000000"/>
                </a:solidFill>
                <a:cs typeface="Arial"/>
              </a:rPr>
              <a:t>m</a:t>
            </a:r>
            <a:r>
              <a:rPr sz="1600" b="1" spc="-5" dirty="0">
                <a:solidFill>
                  <a:srgbClr val="000000"/>
                </a:solidFill>
                <a:cs typeface="Arial"/>
              </a:rPr>
              <a:t>i</a:t>
            </a:r>
            <a:r>
              <a:rPr sz="1600" b="1" spc="-15" dirty="0">
                <a:solidFill>
                  <a:srgbClr val="000000"/>
                </a:solidFill>
                <a:cs typeface="Arial"/>
              </a:rPr>
              <a:t>n</a:t>
            </a:r>
            <a:r>
              <a:rPr sz="1600" b="1" spc="-10" dirty="0">
                <a:solidFill>
                  <a:srgbClr val="000000"/>
                </a:solidFill>
                <a:cs typeface="Arial"/>
              </a:rPr>
              <a:t>g</a:t>
            </a:r>
            <a:r>
              <a:rPr sz="1600" b="1" spc="-40" dirty="0">
                <a:solidFill>
                  <a:srgbClr val="000000"/>
                </a:solidFill>
                <a:cs typeface="Arial"/>
              </a:rPr>
              <a:t> </a:t>
            </a:r>
            <a:r>
              <a:rPr sz="1600" b="1" spc="-65" dirty="0">
                <a:solidFill>
                  <a:srgbClr val="000000"/>
                </a:solidFill>
                <a:cs typeface="Arial"/>
              </a:rPr>
              <a:t>A</a:t>
            </a:r>
            <a:r>
              <a:rPr sz="1600" b="1" spc="-10" dirty="0">
                <a:solidFill>
                  <a:srgbClr val="000000"/>
                </a:solidFill>
                <a:cs typeface="Arial"/>
              </a:rPr>
              <a:t>ss</a:t>
            </a:r>
            <a:r>
              <a:rPr sz="1600" b="1" spc="-5" dirty="0">
                <a:solidFill>
                  <a:srgbClr val="000000"/>
                </a:solidFill>
                <a:cs typeface="Arial"/>
              </a:rPr>
              <a:t>u</a:t>
            </a:r>
            <a:r>
              <a:rPr sz="1600" b="1" spc="-20" dirty="0">
                <a:solidFill>
                  <a:srgbClr val="000000"/>
                </a:solidFill>
                <a:cs typeface="Arial"/>
              </a:rPr>
              <a:t>m</a:t>
            </a:r>
            <a:r>
              <a:rPr sz="1600" b="1" spc="-5" dirty="0">
                <a:solidFill>
                  <a:srgbClr val="000000"/>
                </a:solidFill>
                <a:cs typeface="Arial"/>
              </a:rPr>
              <a:t>p</a:t>
            </a:r>
            <a:r>
              <a:rPr sz="1600" b="1" spc="-15" dirty="0">
                <a:solidFill>
                  <a:srgbClr val="000000"/>
                </a:solidFill>
                <a:cs typeface="Arial"/>
              </a:rPr>
              <a:t>t</a:t>
            </a:r>
            <a:r>
              <a:rPr sz="1600" b="1" spc="-5" dirty="0">
                <a:solidFill>
                  <a:srgbClr val="000000"/>
                </a:solidFill>
                <a:cs typeface="Arial"/>
              </a:rPr>
              <a:t>io</a:t>
            </a:r>
            <a:r>
              <a:rPr sz="1600" b="1" spc="-10" dirty="0">
                <a:solidFill>
                  <a:srgbClr val="000000"/>
                </a:solidFill>
                <a:cs typeface="Arial"/>
              </a:rPr>
              <a:t>n</a:t>
            </a:r>
            <a:endParaRPr sz="1600">
              <a:solidFill>
                <a:srgbClr val="000000"/>
              </a:solidFill>
              <a:cs typeface="Arial"/>
            </a:endParaRPr>
          </a:p>
        </p:txBody>
      </p:sp>
      <p:sp>
        <p:nvSpPr>
          <p:cNvPr id="46089" name="object 9"/>
          <p:cNvSpPr>
            <a:spLocks/>
          </p:cNvSpPr>
          <p:nvPr/>
        </p:nvSpPr>
        <p:spPr bwMode="auto">
          <a:xfrm>
            <a:off x="5984876" y="1646238"/>
            <a:ext cx="1103313" cy="569912"/>
          </a:xfrm>
          <a:custGeom>
            <a:avLst/>
            <a:gdLst>
              <a:gd name="T0" fmla="*/ 1045933 w 1102995"/>
              <a:gd name="T1" fmla="*/ 0 h 569594"/>
              <a:gd name="T2" fmla="*/ 51939 w 1102995"/>
              <a:gd name="T3" fmla="*/ 215 h 569594"/>
              <a:gd name="T4" fmla="*/ 15057 w 1102995"/>
              <a:gd name="T5" fmla="*/ 18352 h 569594"/>
              <a:gd name="T6" fmla="*/ 0 w 1102995"/>
              <a:gd name="T7" fmla="*/ 56921 h 569594"/>
              <a:gd name="T8" fmla="*/ 215 w 1102995"/>
              <a:gd name="T9" fmla="*/ 517312 h 569594"/>
              <a:gd name="T10" fmla="*/ 18357 w 1102995"/>
              <a:gd name="T11" fmla="*/ 554195 h 569594"/>
              <a:gd name="T12" fmla="*/ 56921 w 1102995"/>
              <a:gd name="T13" fmla="*/ 569252 h 569594"/>
              <a:gd name="T14" fmla="*/ 1050927 w 1102995"/>
              <a:gd name="T15" fmla="*/ 569036 h 569594"/>
              <a:gd name="T16" fmla="*/ 1087812 w 1102995"/>
              <a:gd name="T17" fmla="*/ 550891 h 569594"/>
              <a:gd name="T18" fmla="*/ 1102868 w 1102995"/>
              <a:gd name="T19" fmla="*/ 512330 h 569594"/>
              <a:gd name="T20" fmla="*/ 1102652 w 1102995"/>
              <a:gd name="T21" fmla="*/ 51927 h 569594"/>
              <a:gd name="T22" fmla="*/ 1084505 w 1102995"/>
              <a:gd name="T23" fmla="*/ 15049 h 569594"/>
              <a:gd name="T24" fmla="*/ 1045933 w 1102995"/>
              <a:gd name="T25" fmla="*/ 0 h 569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995" h="569594">
                <a:moveTo>
                  <a:pt x="1045933" y="0"/>
                </a:moveTo>
                <a:lnTo>
                  <a:pt x="51939" y="215"/>
                </a:lnTo>
                <a:lnTo>
                  <a:pt x="15057" y="18352"/>
                </a:lnTo>
                <a:lnTo>
                  <a:pt x="0" y="56921"/>
                </a:lnTo>
                <a:lnTo>
                  <a:pt x="215" y="517312"/>
                </a:lnTo>
                <a:lnTo>
                  <a:pt x="18357" y="554195"/>
                </a:lnTo>
                <a:lnTo>
                  <a:pt x="56921" y="569252"/>
                </a:lnTo>
                <a:lnTo>
                  <a:pt x="1050927" y="569036"/>
                </a:lnTo>
                <a:lnTo>
                  <a:pt x="1087812" y="550891"/>
                </a:lnTo>
                <a:lnTo>
                  <a:pt x="1102868" y="512330"/>
                </a:lnTo>
                <a:lnTo>
                  <a:pt x="1102652" y="51927"/>
                </a:lnTo>
                <a:lnTo>
                  <a:pt x="1084505" y="15049"/>
                </a:lnTo>
                <a:lnTo>
                  <a:pt x="104593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090" name="object 10"/>
          <p:cNvSpPr>
            <a:spLocks/>
          </p:cNvSpPr>
          <p:nvPr/>
        </p:nvSpPr>
        <p:spPr bwMode="auto">
          <a:xfrm>
            <a:off x="5984876" y="1646238"/>
            <a:ext cx="1103313" cy="569912"/>
          </a:xfrm>
          <a:custGeom>
            <a:avLst/>
            <a:gdLst>
              <a:gd name="T0" fmla="*/ 0 w 1102995"/>
              <a:gd name="T1" fmla="*/ 56921 h 569594"/>
              <a:gd name="T2" fmla="*/ 15057 w 1102995"/>
              <a:gd name="T3" fmla="*/ 18352 h 569594"/>
              <a:gd name="T4" fmla="*/ 51939 w 1102995"/>
              <a:gd name="T5" fmla="*/ 215 h 569594"/>
              <a:gd name="T6" fmla="*/ 1045933 w 1102995"/>
              <a:gd name="T7" fmla="*/ 0 h 569594"/>
              <a:gd name="T8" fmla="*/ 1060293 w 1102995"/>
              <a:gd name="T9" fmla="*/ 1825 h 569594"/>
              <a:gd name="T10" fmla="*/ 1093437 w 1102995"/>
              <a:gd name="T11" fmla="*/ 25529 h 569594"/>
              <a:gd name="T12" fmla="*/ 1102868 w 1102995"/>
              <a:gd name="T13" fmla="*/ 512330 h 569594"/>
              <a:gd name="T14" fmla="*/ 1101041 w 1102995"/>
              <a:gd name="T15" fmla="*/ 526685 h 569594"/>
              <a:gd name="T16" fmla="*/ 1077329 w 1102995"/>
              <a:gd name="T17" fmla="*/ 559822 h 569594"/>
              <a:gd name="T18" fmla="*/ 56921 w 1102995"/>
              <a:gd name="T19" fmla="*/ 569252 h 569594"/>
              <a:gd name="T20" fmla="*/ 42565 w 1102995"/>
              <a:gd name="T21" fmla="*/ 567425 h 569594"/>
              <a:gd name="T22" fmla="*/ 9426 w 1102995"/>
              <a:gd name="T23" fmla="*/ 543711 h 569594"/>
              <a:gd name="T24" fmla="*/ 0 w 1102995"/>
              <a:gd name="T25" fmla="*/ 56921 h 569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995" h="569594">
                <a:moveTo>
                  <a:pt x="0" y="56921"/>
                </a:moveTo>
                <a:lnTo>
                  <a:pt x="15057" y="18352"/>
                </a:lnTo>
                <a:lnTo>
                  <a:pt x="51939" y="215"/>
                </a:lnTo>
                <a:lnTo>
                  <a:pt x="1045933" y="0"/>
                </a:lnTo>
                <a:lnTo>
                  <a:pt x="1060293" y="1825"/>
                </a:lnTo>
                <a:lnTo>
                  <a:pt x="1093437" y="25529"/>
                </a:lnTo>
                <a:lnTo>
                  <a:pt x="1102868" y="512330"/>
                </a:lnTo>
                <a:lnTo>
                  <a:pt x="1101041" y="526685"/>
                </a:lnTo>
                <a:lnTo>
                  <a:pt x="1077329" y="559822"/>
                </a:lnTo>
                <a:lnTo>
                  <a:pt x="56921" y="569252"/>
                </a:lnTo>
                <a:lnTo>
                  <a:pt x="42565" y="567425"/>
                </a:lnTo>
                <a:lnTo>
                  <a:pt x="9426" y="543711"/>
                </a:lnTo>
                <a:lnTo>
                  <a:pt x="0" y="56921"/>
                </a:lnTo>
                <a:close/>
              </a:path>
            </a:pathLst>
          </a:custGeom>
          <a:noFill/>
          <a:ln w="2539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1" name="object 11"/>
          <p:cNvSpPr txBox="1"/>
          <p:nvPr/>
        </p:nvSpPr>
        <p:spPr>
          <a:xfrm>
            <a:off x="6038851" y="1682751"/>
            <a:ext cx="993775" cy="500137"/>
          </a:xfrm>
          <a:prstGeom prst="rect">
            <a:avLst/>
          </a:prstGeom>
        </p:spPr>
        <p:txBody>
          <a:bodyPr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350"/>
              </a:lnSpc>
              <a:spcBef>
                <a:spcPct val="0"/>
              </a:spcBef>
              <a:spcAft>
                <a:spcPct val="0"/>
              </a:spcAft>
            </a:pPr>
            <a:r>
              <a:rPr lang="en-US" altLang="en-US" sz="1200" b="1">
                <a:solidFill>
                  <a:srgbClr val="FFFFFF"/>
                </a:solidFill>
                <a:cs typeface="Arial" panose="020B0604020202020204" pitchFamily="34" charset="0"/>
              </a:rPr>
              <a:t>APT</a:t>
            </a:r>
            <a:endParaRPr lang="en-US" altLang="en-US" sz="1200">
              <a:solidFill>
                <a:srgbClr val="000000"/>
              </a:solidFill>
              <a:cs typeface="Arial" panose="020B0604020202020204" pitchFamily="34" charset="0"/>
            </a:endParaRPr>
          </a:p>
          <a:p>
            <a:pPr eaLnBrk="0" fontAlgn="base" hangingPunct="0">
              <a:lnSpc>
                <a:spcPts val="1238"/>
              </a:lnSpc>
              <a:spcBef>
                <a:spcPts val="113"/>
              </a:spcBef>
              <a:spcAft>
                <a:spcPct val="0"/>
              </a:spcAft>
            </a:pPr>
            <a:r>
              <a:rPr lang="en-US" altLang="en-US" sz="1200" b="1">
                <a:solidFill>
                  <a:srgbClr val="FFFFFF"/>
                </a:solidFill>
                <a:cs typeface="Arial" panose="020B0604020202020204" pitchFamily="34" charset="0"/>
              </a:rPr>
              <a:t>requirements only</a:t>
            </a:r>
            <a:endParaRPr lang="en-US" altLang="en-US" sz="1200">
              <a:solidFill>
                <a:srgbClr val="000000"/>
              </a:solidFill>
              <a:cs typeface="Arial" panose="020B0604020202020204" pitchFamily="34" charset="0"/>
            </a:endParaRPr>
          </a:p>
        </p:txBody>
      </p:sp>
      <p:sp>
        <p:nvSpPr>
          <p:cNvPr id="46092" name="object 12"/>
          <p:cNvSpPr>
            <a:spLocks/>
          </p:cNvSpPr>
          <p:nvPr/>
        </p:nvSpPr>
        <p:spPr bwMode="auto">
          <a:xfrm>
            <a:off x="5233989" y="2214564"/>
            <a:ext cx="1303337" cy="466725"/>
          </a:xfrm>
          <a:custGeom>
            <a:avLst/>
            <a:gdLst>
              <a:gd name="T0" fmla="*/ 1302473 w 1303020"/>
              <a:gd name="T1" fmla="*/ 0 h 466089"/>
              <a:gd name="T2" fmla="*/ 1302473 w 1303020"/>
              <a:gd name="T3" fmla="*/ 232905 h 466089"/>
              <a:gd name="T4" fmla="*/ 0 w 1303020"/>
              <a:gd name="T5" fmla="*/ 232905 h 466089"/>
              <a:gd name="T6" fmla="*/ 0 w 1303020"/>
              <a:gd name="T7" fmla="*/ 465797 h 466089"/>
            </a:gdLst>
            <a:ahLst/>
            <a:cxnLst>
              <a:cxn ang="0">
                <a:pos x="T0" y="T1"/>
              </a:cxn>
              <a:cxn ang="0">
                <a:pos x="T2" y="T3"/>
              </a:cxn>
              <a:cxn ang="0">
                <a:pos x="T4" y="T5"/>
              </a:cxn>
              <a:cxn ang="0">
                <a:pos x="T6" y="T7"/>
              </a:cxn>
            </a:cxnLst>
            <a:rect l="0" t="0" r="r" b="b"/>
            <a:pathLst>
              <a:path w="1303020" h="466089">
                <a:moveTo>
                  <a:pt x="1302473" y="0"/>
                </a:moveTo>
                <a:lnTo>
                  <a:pt x="1302473" y="232905"/>
                </a:lnTo>
                <a:lnTo>
                  <a:pt x="0" y="232905"/>
                </a:lnTo>
                <a:lnTo>
                  <a:pt x="0" y="465797"/>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093" name="object 13"/>
          <p:cNvSpPr>
            <a:spLocks/>
          </p:cNvSpPr>
          <p:nvPr/>
        </p:nvSpPr>
        <p:spPr bwMode="auto">
          <a:xfrm>
            <a:off x="4479926" y="2681289"/>
            <a:ext cx="1509713" cy="566737"/>
          </a:xfrm>
          <a:custGeom>
            <a:avLst/>
            <a:gdLst>
              <a:gd name="T0" fmla="*/ 1452930 w 1510029"/>
              <a:gd name="T1" fmla="*/ 0 h 567689"/>
              <a:gd name="T2" fmla="*/ 52041 w 1510029"/>
              <a:gd name="T3" fmla="*/ 193 h 567689"/>
              <a:gd name="T4" fmla="*/ 15094 w 1510029"/>
              <a:gd name="T5" fmla="*/ 18214 h 567689"/>
              <a:gd name="T6" fmla="*/ 0 w 1510029"/>
              <a:gd name="T7" fmla="*/ 56756 h 567689"/>
              <a:gd name="T8" fmla="*/ 193 w 1510029"/>
              <a:gd name="T9" fmla="*/ 515559 h 567689"/>
              <a:gd name="T10" fmla="*/ 18214 w 1510029"/>
              <a:gd name="T11" fmla="*/ 552507 h 567689"/>
              <a:gd name="T12" fmla="*/ 56756 w 1510029"/>
              <a:gd name="T13" fmla="*/ 567601 h 567689"/>
              <a:gd name="T14" fmla="*/ 1457645 w 1510029"/>
              <a:gd name="T15" fmla="*/ 567408 h 567689"/>
              <a:gd name="T16" fmla="*/ 1494593 w 1510029"/>
              <a:gd name="T17" fmla="*/ 549386 h 567689"/>
              <a:gd name="T18" fmla="*/ 1509687 w 1510029"/>
              <a:gd name="T19" fmla="*/ 510844 h 567689"/>
              <a:gd name="T20" fmla="*/ 1509494 w 1510029"/>
              <a:gd name="T21" fmla="*/ 52041 h 567689"/>
              <a:gd name="T22" fmla="*/ 1491472 w 1510029"/>
              <a:gd name="T23" fmla="*/ 15094 h 567689"/>
              <a:gd name="T24" fmla="*/ 1452930 w 1510029"/>
              <a:gd name="T25" fmla="*/ 0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0029" h="567689">
                <a:moveTo>
                  <a:pt x="1452930" y="0"/>
                </a:moveTo>
                <a:lnTo>
                  <a:pt x="52041" y="193"/>
                </a:lnTo>
                <a:lnTo>
                  <a:pt x="15094" y="18214"/>
                </a:lnTo>
                <a:lnTo>
                  <a:pt x="0" y="56756"/>
                </a:lnTo>
                <a:lnTo>
                  <a:pt x="193" y="515559"/>
                </a:lnTo>
                <a:lnTo>
                  <a:pt x="18214" y="552507"/>
                </a:lnTo>
                <a:lnTo>
                  <a:pt x="56756" y="567601"/>
                </a:lnTo>
                <a:lnTo>
                  <a:pt x="1457645" y="567408"/>
                </a:lnTo>
                <a:lnTo>
                  <a:pt x="1494593" y="549386"/>
                </a:lnTo>
                <a:lnTo>
                  <a:pt x="1509687" y="510844"/>
                </a:lnTo>
                <a:lnTo>
                  <a:pt x="1509494" y="52041"/>
                </a:lnTo>
                <a:lnTo>
                  <a:pt x="1491472" y="15094"/>
                </a:lnTo>
                <a:lnTo>
                  <a:pt x="145293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094" name="object 14"/>
          <p:cNvSpPr>
            <a:spLocks/>
          </p:cNvSpPr>
          <p:nvPr/>
        </p:nvSpPr>
        <p:spPr bwMode="auto">
          <a:xfrm>
            <a:off x="4479926" y="2681289"/>
            <a:ext cx="1509713" cy="566737"/>
          </a:xfrm>
          <a:custGeom>
            <a:avLst/>
            <a:gdLst>
              <a:gd name="T0" fmla="*/ 0 w 1510029"/>
              <a:gd name="T1" fmla="*/ 56756 h 567689"/>
              <a:gd name="T2" fmla="*/ 15094 w 1510029"/>
              <a:gd name="T3" fmla="*/ 18214 h 567689"/>
              <a:gd name="T4" fmla="*/ 52041 w 1510029"/>
              <a:gd name="T5" fmla="*/ 193 h 567689"/>
              <a:gd name="T6" fmla="*/ 1452930 w 1510029"/>
              <a:gd name="T7" fmla="*/ 0 h 567689"/>
              <a:gd name="T8" fmla="*/ 1467286 w 1510029"/>
              <a:gd name="T9" fmla="*/ 1831 h 567689"/>
              <a:gd name="T10" fmla="*/ 1500376 w 1510029"/>
              <a:gd name="T11" fmla="*/ 25599 h 567689"/>
              <a:gd name="T12" fmla="*/ 1509687 w 1510029"/>
              <a:gd name="T13" fmla="*/ 510844 h 567689"/>
              <a:gd name="T14" fmla="*/ 1507855 w 1510029"/>
              <a:gd name="T15" fmla="*/ 525200 h 567689"/>
              <a:gd name="T16" fmla="*/ 1484087 w 1510029"/>
              <a:gd name="T17" fmla="*/ 558290 h 567689"/>
              <a:gd name="T18" fmla="*/ 56756 w 1510029"/>
              <a:gd name="T19" fmla="*/ 567601 h 567689"/>
              <a:gd name="T20" fmla="*/ 42400 w 1510029"/>
              <a:gd name="T21" fmla="*/ 565769 h 567689"/>
              <a:gd name="T22" fmla="*/ 9310 w 1510029"/>
              <a:gd name="T23" fmla="*/ 542001 h 567689"/>
              <a:gd name="T24" fmla="*/ 0 w 1510029"/>
              <a:gd name="T25" fmla="*/ 56756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0029" h="567689">
                <a:moveTo>
                  <a:pt x="0" y="56756"/>
                </a:moveTo>
                <a:lnTo>
                  <a:pt x="15094" y="18214"/>
                </a:lnTo>
                <a:lnTo>
                  <a:pt x="52041" y="193"/>
                </a:lnTo>
                <a:lnTo>
                  <a:pt x="1452930" y="0"/>
                </a:lnTo>
                <a:lnTo>
                  <a:pt x="1467286" y="1831"/>
                </a:lnTo>
                <a:lnTo>
                  <a:pt x="1500376" y="25599"/>
                </a:lnTo>
                <a:lnTo>
                  <a:pt x="1509687" y="510844"/>
                </a:lnTo>
                <a:lnTo>
                  <a:pt x="1507855" y="525200"/>
                </a:lnTo>
                <a:lnTo>
                  <a:pt x="1484087" y="558290"/>
                </a:lnTo>
                <a:lnTo>
                  <a:pt x="56756" y="567601"/>
                </a:lnTo>
                <a:lnTo>
                  <a:pt x="42400" y="565769"/>
                </a:lnTo>
                <a:lnTo>
                  <a:pt x="9310" y="542001"/>
                </a:lnTo>
                <a:lnTo>
                  <a:pt x="0" y="56756"/>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5" name="object 15"/>
          <p:cNvSpPr txBox="1"/>
          <p:nvPr/>
        </p:nvSpPr>
        <p:spPr>
          <a:xfrm>
            <a:off x="4573589" y="2716213"/>
            <a:ext cx="1322387" cy="493712"/>
          </a:xfrm>
          <a:prstGeom prst="rect">
            <a:avLst/>
          </a:prstGeom>
        </p:spPr>
        <p:txBody>
          <a:bodyPr lIns="0" tIns="0" rIns="0" bIns="0">
            <a:spAutoFit/>
          </a:bodyPr>
          <a:lstStyle>
            <a:lvl1pPr marL="12700" indent="-15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Mature technologies and systems available</a:t>
            </a:r>
            <a:endParaRPr lang="en-US" altLang="en-US" sz="1200">
              <a:solidFill>
                <a:srgbClr val="000000"/>
              </a:solidFill>
              <a:cs typeface="Arial" panose="020B0604020202020204" pitchFamily="34" charset="0"/>
            </a:endParaRPr>
          </a:p>
        </p:txBody>
      </p:sp>
      <p:sp>
        <p:nvSpPr>
          <p:cNvPr id="46096" name="object 16"/>
          <p:cNvSpPr>
            <a:spLocks/>
          </p:cNvSpPr>
          <p:nvPr/>
        </p:nvSpPr>
        <p:spPr bwMode="auto">
          <a:xfrm>
            <a:off x="4992688" y="3248025"/>
            <a:ext cx="241300" cy="877888"/>
          </a:xfrm>
          <a:custGeom>
            <a:avLst/>
            <a:gdLst>
              <a:gd name="T0" fmla="*/ 240766 w 241300"/>
              <a:gd name="T1" fmla="*/ 0 h 876935"/>
              <a:gd name="T2" fmla="*/ 240766 w 241300"/>
              <a:gd name="T3" fmla="*/ 438213 h 876935"/>
              <a:gd name="T4" fmla="*/ 0 w 241300"/>
              <a:gd name="T5" fmla="*/ 438213 h 876935"/>
              <a:gd name="T6" fmla="*/ 0 w 241300"/>
              <a:gd name="T7" fmla="*/ 876439 h 876935"/>
            </a:gdLst>
            <a:ahLst/>
            <a:cxnLst>
              <a:cxn ang="0">
                <a:pos x="T0" y="T1"/>
              </a:cxn>
              <a:cxn ang="0">
                <a:pos x="T2" y="T3"/>
              </a:cxn>
              <a:cxn ang="0">
                <a:pos x="T4" y="T5"/>
              </a:cxn>
              <a:cxn ang="0">
                <a:pos x="T6" y="T7"/>
              </a:cxn>
            </a:cxnLst>
            <a:rect l="0" t="0" r="r" b="b"/>
            <a:pathLst>
              <a:path w="241300" h="876935">
                <a:moveTo>
                  <a:pt x="240766" y="0"/>
                </a:moveTo>
                <a:lnTo>
                  <a:pt x="240766" y="438213"/>
                </a:lnTo>
                <a:lnTo>
                  <a:pt x="0" y="438213"/>
                </a:lnTo>
                <a:lnTo>
                  <a:pt x="0" y="876439"/>
                </a:lnTo>
              </a:path>
            </a:pathLst>
          </a:custGeom>
          <a:noFill/>
          <a:ln w="25399">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097" name="object 17"/>
          <p:cNvSpPr>
            <a:spLocks/>
          </p:cNvSpPr>
          <p:nvPr/>
        </p:nvSpPr>
        <p:spPr bwMode="auto">
          <a:xfrm>
            <a:off x="4421189" y="4124325"/>
            <a:ext cx="1144587" cy="889000"/>
          </a:xfrm>
          <a:custGeom>
            <a:avLst/>
            <a:gdLst>
              <a:gd name="T0" fmla="*/ 1055839 w 1144904"/>
              <a:gd name="T1" fmla="*/ 0 h 887729"/>
              <a:gd name="T2" fmla="*/ 75852 w 1144904"/>
              <a:gd name="T3" fmla="*/ 931 h 887729"/>
              <a:gd name="T4" fmla="*/ 37118 w 1144904"/>
              <a:gd name="T5" fmla="*/ 16560 h 887729"/>
              <a:gd name="T6" fmla="*/ 10131 w 1144904"/>
              <a:gd name="T7" fmla="*/ 47539 h 887729"/>
              <a:gd name="T8" fmla="*/ 0 w 1144904"/>
              <a:gd name="T9" fmla="*/ 88760 h 887729"/>
              <a:gd name="T10" fmla="*/ 931 w 1144904"/>
              <a:gd name="T11" fmla="*/ 811725 h 887729"/>
              <a:gd name="T12" fmla="*/ 16560 w 1144904"/>
              <a:gd name="T13" fmla="*/ 850459 h 887729"/>
              <a:gd name="T14" fmla="*/ 47539 w 1144904"/>
              <a:gd name="T15" fmla="*/ 877446 h 887729"/>
              <a:gd name="T16" fmla="*/ 88760 w 1144904"/>
              <a:gd name="T17" fmla="*/ 887577 h 887729"/>
              <a:gd name="T18" fmla="*/ 1068747 w 1144904"/>
              <a:gd name="T19" fmla="*/ 886645 h 887729"/>
              <a:gd name="T20" fmla="*/ 1107481 w 1144904"/>
              <a:gd name="T21" fmla="*/ 871017 h 887729"/>
              <a:gd name="T22" fmla="*/ 1134468 w 1144904"/>
              <a:gd name="T23" fmla="*/ 840037 h 887729"/>
              <a:gd name="T24" fmla="*/ 1144600 w 1144904"/>
              <a:gd name="T25" fmla="*/ 798817 h 887729"/>
              <a:gd name="T26" fmla="*/ 1143668 w 1144904"/>
              <a:gd name="T27" fmla="*/ 75852 h 887729"/>
              <a:gd name="T28" fmla="*/ 1128039 w 1144904"/>
              <a:gd name="T29" fmla="*/ 37118 h 887729"/>
              <a:gd name="T30" fmla="*/ 1097060 w 1144904"/>
              <a:gd name="T31" fmla="*/ 10131 h 887729"/>
              <a:gd name="T32" fmla="*/ 1055839 w 1144904"/>
              <a:gd name="T33" fmla="*/ 0 h 887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4904" h="887729">
                <a:moveTo>
                  <a:pt x="1055839" y="0"/>
                </a:moveTo>
                <a:lnTo>
                  <a:pt x="75852" y="931"/>
                </a:lnTo>
                <a:lnTo>
                  <a:pt x="37118" y="16560"/>
                </a:lnTo>
                <a:lnTo>
                  <a:pt x="10131" y="47539"/>
                </a:lnTo>
                <a:lnTo>
                  <a:pt x="0" y="88760"/>
                </a:lnTo>
                <a:lnTo>
                  <a:pt x="931" y="811725"/>
                </a:lnTo>
                <a:lnTo>
                  <a:pt x="16560" y="850459"/>
                </a:lnTo>
                <a:lnTo>
                  <a:pt x="47539" y="877446"/>
                </a:lnTo>
                <a:lnTo>
                  <a:pt x="88760" y="887577"/>
                </a:lnTo>
                <a:lnTo>
                  <a:pt x="1068747" y="886645"/>
                </a:lnTo>
                <a:lnTo>
                  <a:pt x="1107481" y="871017"/>
                </a:lnTo>
                <a:lnTo>
                  <a:pt x="1134468" y="840037"/>
                </a:lnTo>
                <a:lnTo>
                  <a:pt x="1144600" y="798817"/>
                </a:lnTo>
                <a:lnTo>
                  <a:pt x="1143668" y="75852"/>
                </a:lnTo>
                <a:lnTo>
                  <a:pt x="1128039" y="37118"/>
                </a:lnTo>
                <a:lnTo>
                  <a:pt x="1097060" y="10131"/>
                </a:lnTo>
                <a:lnTo>
                  <a:pt x="1055839"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098" name="object 18"/>
          <p:cNvSpPr>
            <a:spLocks/>
          </p:cNvSpPr>
          <p:nvPr/>
        </p:nvSpPr>
        <p:spPr bwMode="auto">
          <a:xfrm>
            <a:off x="4421189" y="4124325"/>
            <a:ext cx="1144587" cy="889000"/>
          </a:xfrm>
          <a:custGeom>
            <a:avLst/>
            <a:gdLst>
              <a:gd name="T0" fmla="*/ 0 w 1144904"/>
              <a:gd name="T1" fmla="*/ 88760 h 887729"/>
              <a:gd name="T2" fmla="*/ 10131 w 1144904"/>
              <a:gd name="T3" fmla="*/ 47539 h 887729"/>
              <a:gd name="T4" fmla="*/ 37118 w 1144904"/>
              <a:gd name="T5" fmla="*/ 16560 h 887729"/>
              <a:gd name="T6" fmla="*/ 75852 w 1144904"/>
              <a:gd name="T7" fmla="*/ 931 h 887729"/>
              <a:gd name="T8" fmla="*/ 1055839 w 1144904"/>
              <a:gd name="T9" fmla="*/ 0 h 887729"/>
              <a:gd name="T10" fmla="*/ 1070402 w 1144904"/>
              <a:gd name="T11" fmla="*/ 1188 h 887729"/>
              <a:gd name="T12" fmla="*/ 1108777 w 1144904"/>
              <a:gd name="T13" fmla="*/ 17506 h 887729"/>
              <a:gd name="T14" fmla="*/ 1135207 w 1144904"/>
              <a:gd name="T15" fmla="*/ 48976 h 887729"/>
              <a:gd name="T16" fmla="*/ 1144600 w 1144904"/>
              <a:gd name="T17" fmla="*/ 798817 h 887729"/>
              <a:gd name="T18" fmla="*/ 1143411 w 1144904"/>
              <a:gd name="T19" fmla="*/ 813379 h 887729"/>
              <a:gd name="T20" fmla="*/ 1127093 w 1144904"/>
              <a:gd name="T21" fmla="*/ 851754 h 887729"/>
              <a:gd name="T22" fmla="*/ 1095623 w 1144904"/>
              <a:gd name="T23" fmla="*/ 878184 h 887729"/>
              <a:gd name="T24" fmla="*/ 88760 w 1144904"/>
              <a:gd name="T25" fmla="*/ 887577 h 887729"/>
              <a:gd name="T26" fmla="*/ 74197 w 1144904"/>
              <a:gd name="T27" fmla="*/ 886388 h 887729"/>
              <a:gd name="T28" fmla="*/ 35823 w 1144904"/>
              <a:gd name="T29" fmla="*/ 870071 h 887729"/>
              <a:gd name="T30" fmla="*/ 9392 w 1144904"/>
              <a:gd name="T31" fmla="*/ 838600 h 887729"/>
              <a:gd name="T32" fmla="*/ 0 w 1144904"/>
              <a:gd name="T33" fmla="*/ 88760 h 887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4904" h="887729">
                <a:moveTo>
                  <a:pt x="0" y="88760"/>
                </a:moveTo>
                <a:lnTo>
                  <a:pt x="10131" y="47539"/>
                </a:lnTo>
                <a:lnTo>
                  <a:pt x="37118" y="16560"/>
                </a:lnTo>
                <a:lnTo>
                  <a:pt x="75852" y="931"/>
                </a:lnTo>
                <a:lnTo>
                  <a:pt x="1055839" y="0"/>
                </a:lnTo>
                <a:lnTo>
                  <a:pt x="1070402" y="1188"/>
                </a:lnTo>
                <a:lnTo>
                  <a:pt x="1108777" y="17506"/>
                </a:lnTo>
                <a:lnTo>
                  <a:pt x="1135207" y="48976"/>
                </a:lnTo>
                <a:lnTo>
                  <a:pt x="1144600" y="798817"/>
                </a:lnTo>
                <a:lnTo>
                  <a:pt x="1143411" y="813379"/>
                </a:lnTo>
                <a:lnTo>
                  <a:pt x="1127093" y="851754"/>
                </a:lnTo>
                <a:lnTo>
                  <a:pt x="1095623" y="878184"/>
                </a:lnTo>
                <a:lnTo>
                  <a:pt x="88760" y="887577"/>
                </a:lnTo>
                <a:lnTo>
                  <a:pt x="74197" y="886388"/>
                </a:lnTo>
                <a:lnTo>
                  <a:pt x="35823" y="870071"/>
                </a:lnTo>
                <a:lnTo>
                  <a:pt x="9392" y="838600"/>
                </a:lnTo>
                <a:lnTo>
                  <a:pt x="0" y="88760"/>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9" name="object 19"/>
          <p:cNvSpPr txBox="1"/>
          <p:nvPr/>
        </p:nvSpPr>
        <p:spPr>
          <a:xfrm>
            <a:off x="4522788" y="4321176"/>
            <a:ext cx="939800" cy="493713"/>
          </a:xfrm>
          <a:prstGeom prst="rect">
            <a:avLst/>
          </a:prstGeom>
        </p:spPr>
        <p:txBody>
          <a:bodyPr lIns="0" tIns="0" rIns="0" bIns="0">
            <a:spAutoFit/>
          </a:bodyPr>
          <a:lstStyle>
            <a:lvl1pPr marL="12700" indent="28575"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just"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Single step, limited EMD, waivers etc.</a:t>
            </a:r>
            <a:endParaRPr lang="en-US" altLang="en-US" sz="1200">
              <a:solidFill>
                <a:srgbClr val="000000"/>
              </a:solidFill>
              <a:cs typeface="Arial" panose="020B0604020202020204" pitchFamily="34" charset="0"/>
            </a:endParaRPr>
          </a:p>
        </p:txBody>
      </p:sp>
      <p:sp>
        <p:nvSpPr>
          <p:cNvPr id="46100" name="object 20"/>
          <p:cNvSpPr>
            <a:spLocks/>
          </p:cNvSpPr>
          <p:nvPr/>
        </p:nvSpPr>
        <p:spPr bwMode="auto">
          <a:xfrm>
            <a:off x="6537326" y="2214564"/>
            <a:ext cx="1546225" cy="466725"/>
          </a:xfrm>
          <a:custGeom>
            <a:avLst/>
            <a:gdLst>
              <a:gd name="T0" fmla="*/ 0 w 1546225"/>
              <a:gd name="T1" fmla="*/ 0 h 466089"/>
              <a:gd name="T2" fmla="*/ 0 w 1546225"/>
              <a:gd name="T3" fmla="*/ 232905 h 466089"/>
              <a:gd name="T4" fmla="*/ 1545882 w 1546225"/>
              <a:gd name="T5" fmla="*/ 232905 h 466089"/>
              <a:gd name="T6" fmla="*/ 1545882 w 1546225"/>
              <a:gd name="T7" fmla="*/ 465797 h 466089"/>
            </a:gdLst>
            <a:ahLst/>
            <a:cxnLst>
              <a:cxn ang="0">
                <a:pos x="T0" y="T1"/>
              </a:cxn>
              <a:cxn ang="0">
                <a:pos x="T2" y="T3"/>
              </a:cxn>
              <a:cxn ang="0">
                <a:pos x="T4" y="T5"/>
              </a:cxn>
              <a:cxn ang="0">
                <a:pos x="T6" y="T7"/>
              </a:cxn>
            </a:cxnLst>
            <a:rect l="0" t="0" r="r" b="b"/>
            <a:pathLst>
              <a:path w="1546225" h="466089">
                <a:moveTo>
                  <a:pt x="0" y="0"/>
                </a:moveTo>
                <a:lnTo>
                  <a:pt x="0" y="232905"/>
                </a:lnTo>
                <a:lnTo>
                  <a:pt x="1545882" y="232905"/>
                </a:lnTo>
                <a:lnTo>
                  <a:pt x="1545882" y="465797"/>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01" name="object 21"/>
          <p:cNvSpPr>
            <a:spLocks/>
          </p:cNvSpPr>
          <p:nvPr/>
        </p:nvSpPr>
        <p:spPr bwMode="auto">
          <a:xfrm>
            <a:off x="7545389" y="2681289"/>
            <a:ext cx="1074737" cy="566737"/>
          </a:xfrm>
          <a:custGeom>
            <a:avLst/>
            <a:gdLst>
              <a:gd name="T0" fmla="*/ 1017727 w 1075054"/>
              <a:gd name="T1" fmla="*/ 0 h 567689"/>
              <a:gd name="T2" fmla="*/ 52041 w 1075054"/>
              <a:gd name="T3" fmla="*/ 193 h 567689"/>
              <a:gd name="T4" fmla="*/ 15094 w 1075054"/>
              <a:gd name="T5" fmla="*/ 18214 h 567689"/>
              <a:gd name="T6" fmla="*/ 0 w 1075054"/>
              <a:gd name="T7" fmla="*/ 56756 h 567689"/>
              <a:gd name="T8" fmla="*/ 193 w 1075054"/>
              <a:gd name="T9" fmla="*/ 515559 h 567689"/>
              <a:gd name="T10" fmla="*/ 18214 w 1075054"/>
              <a:gd name="T11" fmla="*/ 552507 h 567689"/>
              <a:gd name="T12" fmla="*/ 56756 w 1075054"/>
              <a:gd name="T13" fmla="*/ 567601 h 567689"/>
              <a:gd name="T14" fmla="*/ 1022443 w 1075054"/>
              <a:gd name="T15" fmla="*/ 567408 h 567689"/>
              <a:gd name="T16" fmla="*/ 1059393 w 1075054"/>
              <a:gd name="T17" fmla="*/ 549386 h 567689"/>
              <a:gd name="T18" fmla="*/ 1074483 w 1075054"/>
              <a:gd name="T19" fmla="*/ 510844 h 567689"/>
              <a:gd name="T20" fmla="*/ 1074290 w 1075054"/>
              <a:gd name="T21" fmla="*/ 52041 h 567689"/>
              <a:gd name="T22" fmla="*/ 1056273 w 1075054"/>
              <a:gd name="T23" fmla="*/ 15094 h 567689"/>
              <a:gd name="T24" fmla="*/ 1017727 w 1075054"/>
              <a:gd name="T25" fmla="*/ 0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5054" h="567689">
                <a:moveTo>
                  <a:pt x="1017727" y="0"/>
                </a:moveTo>
                <a:lnTo>
                  <a:pt x="52041" y="193"/>
                </a:lnTo>
                <a:lnTo>
                  <a:pt x="15094" y="18214"/>
                </a:lnTo>
                <a:lnTo>
                  <a:pt x="0" y="56756"/>
                </a:lnTo>
                <a:lnTo>
                  <a:pt x="193" y="515559"/>
                </a:lnTo>
                <a:lnTo>
                  <a:pt x="18214" y="552507"/>
                </a:lnTo>
                <a:lnTo>
                  <a:pt x="56756" y="567601"/>
                </a:lnTo>
                <a:lnTo>
                  <a:pt x="1022443" y="567408"/>
                </a:lnTo>
                <a:lnTo>
                  <a:pt x="1059393" y="549386"/>
                </a:lnTo>
                <a:lnTo>
                  <a:pt x="1074483" y="510844"/>
                </a:lnTo>
                <a:lnTo>
                  <a:pt x="1074290" y="52041"/>
                </a:lnTo>
                <a:lnTo>
                  <a:pt x="1056273" y="15094"/>
                </a:lnTo>
                <a:lnTo>
                  <a:pt x="1017727"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02" name="object 22"/>
          <p:cNvSpPr>
            <a:spLocks/>
          </p:cNvSpPr>
          <p:nvPr/>
        </p:nvSpPr>
        <p:spPr bwMode="auto">
          <a:xfrm>
            <a:off x="7545389" y="2681289"/>
            <a:ext cx="1074737" cy="566737"/>
          </a:xfrm>
          <a:custGeom>
            <a:avLst/>
            <a:gdLst>
              <a:gd name="T0" fmla="*/ 0 w 1075054"/>
              <a:gd name="T1" fmla="*/ 56756 h 567689"/>
              <a:gd name="T2" fmla="*/ 15094 w 1075054"/>
              <a:gd name="T3" fmla="*/ 18214 h 567689"/>
              <a:gd name="T4" fmla="*/ 52041 w 1075054"/>
              <a:gd name="T5" fmla="*/ 193 h 567689"/>
              <a:gd name="T6" fmla="*/ 1017727 w 1075054"/>
              <a:gd name="T7" fmla="*/ 0 h 567689"/>
              <a:gd name="T8" fmla="*/ 1032086 w 1075054"/>
              <a:gd name="T9" fmla="*/ 1831 h 567689"/>
              <a:gd name="T10" fmla="*/ 1065176 w 1075054"/>
              <a:gd name="T11" fmla="*/ 25599 h 567689"/>
              <a:gd name="T12" fmla="*/ 1074483 w 1075054"/>
              <a:gd name="T13" fmla="*/ 510844 h 567689"/>
              <a:gd name="T14" fmla="*/ 1072652 w 1075054"/>
              <a:gd name="T15" fmla="*/ 525200 h 567689"/>
              <a:gd name="T16" fmla="*/ 1048889 w 1075054"/>
              <a:gd name="T17" fmla="*/ 558290 h 567689"/>
              <a:gd name="T18" fmla="*/ 56756 w 1075054"/>
              <a:gd name="T19" fmla="*/ 567601 h 567689"/>
              <a:gd name="T20" fmla="*/ 42400 w 1075054"/>
              <a:gd name="T21" fmla="*/ 565769 h 567689"/>
              <a:gd name="T22" fmla="*/ 9310 w 1075054"/>
              <a:gd name="T23" fmla="*/ 542001 h 567689"/>
              <a:gd name="T24" fmla="*/ 0 w 1075054"/>
              <a:gd name="T25" fmla="*/ 56756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5054" h="567689">
                <a:moveTo>
                  <a:pt x="0" y="56756"/>
                </a:moveTo>
                <a:lnTo>
                  <a:pt x="15094" y="18214"/>
                </a:lnTo>
                <a:lnTo>
                  <a:pt x="52041" y="193"/>
                </a:lnTo>
                <a:lnTo>
                  <a:pt x="1017727" y="0"/>
                </a:lnTo>
                <a:lnTo>
                  <a:pt x="1032086" y="1831"/>
                </a:lnTo>
                <a:lnTo>
                  <a:pt x="1065176" y="25599"/>
                </a:lnTo>
                <a:lnTo>
                  <a:pt x="1074483" y="510844"/>
                </a:lnTo>
                <a:lnTo>
                  <a:pt x="1072652" y="525200"/>
                </a:lnTo>
                <a:lnTo>
                  <a:pt x="1048889" y="558290"/>
                </a:lnTo>
                <a:lnTo>
                  <a:pt x="56756" y="567601"/>
                </a:lnTo>
                <a:lnTo>
                  <a:pt x="42400" y="565769"/>
                </a:lnTo>
                <a:lnTo>
                  <a:pt x="9310" y="542001"/>
                </a:lnTo>
                <a:lnTo>
                  <a:pt x="0" y="56756"/>
                </a:lnTo>
                <a:close/>
              </a:path>
            </a:pathLst>
          </a:custGeom>
          <a:noFill/>
          <a:ln w="2539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3" name="object 23"/>
          <p:cNvSpPr txBox="1"/>
          <p:nvPr/>
        </p:nvSpPr>
        <p:spPr>
          <a:xfrm>
            <a:off x="7688264" y="2795588"/>
            <a:ext cx="788987" cy="336550"/>
          </a:xfrm>
          <a:prstGeom prst="rect">
            <a:avLst/>
          </a:prstGeom>
        </p:spPr>
        <p:txBody>
          <a:bodyPr lIns="0" tIns="0" rIns="0" bIns="0">
            <a:spAutoFit/>
          </a:bodyPr>
          <a:lstStyle>
            <a:lvl1pPr marL="50800" indent="-381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250"/>
              </a:lnSpc>
              <a:spcBef>
                <a:spcPct val="0"/>
              </a:spcBef>
              <a:spcAft>
                <a:spcPct val="0"/>
              </a:spcAft>
            </a:pPr>
            <a:r>
              <a:rPr lang="en-US" altLang="en-US" sz="1200" b="1">
                <a:solidFill>
                  <a:srgbClr val="FFFFFF"/>
                </a:solidFill>
                <a:cs typeface="Arial" panose="020B0604020202020204" pitchFamily="34" charset="0"/>
              </a:rPr>
              <a:t>AETC sole customer</a:t>
            </a:r>
            <a:endParaRPr lang="en-US" altLang="en-US" sz="1200">
              <a:solidFill>
                <a:srgbClr val="000000"/>
              </a:solidFill>
              <a:cs typeface="Arial" panose="020B0604020202020204" pitchFamily="34" charset="0"/>
            </a:endParaRPr>
          </a:p>
        </p:txBody>
      </p:sp>
      <p:sp>
        <p:nvSpPr>
          <p:cNvPr id="46104" name="object 24"/>
          <p:cNvSpPr>
            <a:spLocks/>
          </p:cNvSpPr>
          <p:nvPr/>
        </p:nvSpPr>
        <p:spPr bwMode="auto">
          <a:xfrm>
            <a:off x="6394451" y="3248026"/>
            <a:ext cx="1687513" cy="906463"/>
          </a:xfrm>
          <a:custGeom>
            <a:avLst/>
            <a:gdLst>
              <a:gd name="T0" fmla="*/ 1688414 w 1688465"/>
              <a:gd name="T1" fmla="*/ 0 h 906145"/>
              <a:gd name="T2" fmla="*/ 1688414 w 1688465"/>
              <a:gd name="T3" fmla="*/ 452856 h 906145"/>
              <a:gd name="T4" fmla="*/ 0 w 1688465"/>
              <a:gd name="T5" fmla="*/ 452856 h 906145"/>
              <a:gd name="T6" fmla="*/ 0 w 1688465"/>
              <a:gd name="T7" fmla="*/ 905713 h 906145"/>
            </a:gdLst>
            <a:ahLst/>
            <a:cxnLst>
              <a:cxn ang="0">
                <a:pos x="T0" y="T1"/>
              </a:cxn>
              <a:cxn ang="0">
                <a:pos x="T2" y="T3"/>
              </a:cxn>
              <a:cxn ang="0">
                <a:pos x="T4" y="T5"/>
              </a:cxn>
              <a:cxn ang="0">
                <a:pos x="T6" y="T7"/>
              </a:cxn>
            </a:cxnLst>
            <a:rect l="0" t="0" r="r" b="b"/>
            <a:pathLst>
              <a:path w="1688465" h="906145">
                <a:moveTo>
                  <a:pt x="1688414" y="0"/>
                </a:moveTo>
                <a:lnTo>
                  <a:pt x="1688414" y="452856"/>
                </a:lnTo>
                <a:lnTo>
                  <a:pt x="0" y="452856"/>
                </a:lnTo>
                <a:lnTo>
                  <a:pt x="0" y="905713"/>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05" name="object 25"/>
          <p:cNvSpPr>
            <a:spLocks/>
          </p:cNvSpPr>
          <p:nvPr/>
        </p:nvSpPr>
        <p:spPr bwMode="auto">
          <a:xfrm>
            <a:off x="5867401" y="4154488"/>
            <a:ext cx="1052513" cy="1077912"/>
          </a:xfrm>
          <a:custGeom>
            <a:avLst/>
            <a:gdLst>
              <a:gd name="T0" fmla="*/ 947521 w 1052829"/>
              <a:gd name="T1" fmla="*/ 0 h 1077595"/>
              <a:gd name="T2" fmla="*/ 94646 w 1052829"/>
              <a:gd name="T3" fmla="*/ 530 h 1077595"/>
              <a:gd name="T4" fmla="*/ 54362 w 1052829"/>
              <a:gd name="T5" fmla="*/ 13110 h 1077595"/>
              <a:gd name="T6" fmla="*/ 22915 w 1052829"/>
              <a:gd name="T7" fmla="*/ 39700 h 1077595"/>
              <a:gd name="T8" fmla="*/ 3935 w 1052829"/>
              <a:gd name="T9" fmla="*/ 76667 h 1077595"/>
              <a:gd name="T10" fmla="*/ 0 w 1052829"/>
              <a:gd name="T11" fmla="*/ 105282 h 1077595"/>
              <a:gd name="T12" fmla="*/ 530 w 1052829"/>
              <a:gd name="T13" fmla="*/ 982808 h 1077595"/>
              <a:gd name="T14" fmla="*/ 13107 w 1052829"/>
              <a:gd name="T15" fmla="*/ 1023092 h 1077595"/>
              <a:gd name="T16" fmla="*/ 39694 w 1052829"/>
              <a:gd name="T17" fmla="*/ 1054539 h 1077595"/>
              <a:gd name="T18" fmla="*/ 76663 w 1052829"/>
              <a:gd name="T19" fmla="*/ 1073519 h 1077595"/>
              <a:gd name="T20" fmla="*/ 105282 w 1052829"/>
              <a:gd name="T21" fmla="*/ 1077455 h 1077595"/>
              <a:gd name="T22" fmla="*/ 958156 w 1052829"/>
              <a:gd name="T23" fmla="*/ 1076924 h 1077595"/>
              <a:gd name="T24" fmla="*/ 998436 w 1052829"/>
              <a:gd name="T25" fmla="*/ 1064347 h 1077595"/>
              <a:gd name="T26" fmla="*/ 1029884 w 1052829"/>
              <a:gd name="T27" fmla="*/ 1037760 h 1077595"/>
              <a:gd name="T28" fmla="*/ 1048868 w 1052829"/>
              <a:gd name="T29" fmla="*/ 1000792 h 1077595"/>
              <a:gd name="T30" fmla="*/ 1052804 w 1052829"/>
              <a:gd name="T31" fmla="*/ 972172 h 1077595"/>
              <a:gd name="T32" fmla="*/ 1052274 w 1052829"/>
              <a:gd name="T33" fmla="*/ 94648 h 1077595"/>
              <a:gd name="T34" fmla="*/ 1039694 w 1052829"/>
              <a:gd name="T35" fmla="*/ 54368 h 1077595"/>
              <a:gd name="T36" fmla="*/ 1013104 w 1052829"/>
              <a:gd name="T37" fmla="*/ 22919 h 1077595"/>
              <a:gd name="T38" fmla="*/ 976137 w 1052829"/>
              <a:gd name="T39" fmla="*/ 3936 h 1077595"/>
              <a:gd name="T40" fmla="*/ 947521 w 1052829"/>
              <a:gd name="T41" fmla="*/ 0 h 1077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2829" h="1077595">
                <a:moveTo>
                  <a:pt x="947521" y="0"/>
                </a:moveTo>
                <a:lnTo>
                  <a:pt x="94646" y="530"/>
                </a:lnTo>
                <a:lnTo>
                  <a:pt x="54362" y="13110"/>
                </a:lnTo>
                <a:lnTo>
                  <a:pt x="22915" y="39700"/>
                </a:lnTo>
                <a:lnTo>
                  <a:pt x="3935" y="76667"/>
                </a:lnTo>
                <a:lnTo>
                  <a:pt x="0" y="105282"/>
                </a:lnTo>
                <a:lnTo>
                  <a:pt x="530" y="982808"/>
                </a:lnTo>
                <a:lnTo>
                  <a:pt x="13107" y="1023092"/>
                </a:lnTo>
                <a:lnTo>
                  <a:pt x="39694" y="1054539"/>
                </a:lnTo>
                <a:lnTo>
                  <a:pt x="76663" y="1073519"/>
                </a:lnTo>
                <a:lnTo>
                  <a:pt x="105282" y="1077455"/>
                </a:lnTo>
                <a:lnTo>
                  <a:pt x="958156" y="1076924"/>
                </a:lnTo>
                <a:lnTo>
                  <a:pt x="998436" y="1064347"/>
                </a:lnTo>
                <a:lnTo>
                  <a:pt x="1029884" y="1037760"/>
                </a:lnTo>
                <a:lnTo>
                  <a:pt x="1048868" y="1000792"/>
                </a:lnTo>
                <a:lnTo>
                  <a:pt x="1052804" y="972172"/>
                </a:lnTo>
                <a:lnTo>
                  <a:pt x="1052274" y="94648"/>
                </a:lnTo>
                <a:lnTo>
                  <a:pt x="1039694" y="54368"/>
                </a:lnTo>
                <a:lnTo>
                  <a:pt x="1013104" y="22919"/>
                </a:lnTo>
                <a:lnTo>
                  <a:pt x="976137" y="3936"/>
                </a:lnTo>
                <a:lnTo>
                  <a:pt x="94752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06" name="object 26"/>
          <p:cNvSpPr>
            <a:spLocks/>
          </p:cNvSpPr>
          <p:nvPr/>
        </p:nvSpPr>
        <p:spPr bwMode="auto">
          <a:xfrm>
            <a:off x="5867401" y="4154488"/>
            <a:ext cx="1052513" cy="1077912"/>
          </a:xfrm>
          <a:custGeom>
            <a:avLst/>
            <a:gdLst>
              <a:gd name="T0" fmla="*/ 0 w 1052829"/>
              <a:gd name="T1" fmla="*/ 105282 h 1077595"/>
              <a:gd name="T2" fmla="*/ 8653 w 1052829"/>
              <a:gd name="T3" fmla="*/ 63416 h 1077595"/>
              <a:gd name="T4" fmla="*/ 32192 w 1052829"/>
              <a:gd name="T5" fmla="*/ 29504 h 1077595"/>
              <a:gd name="T6" fmla="*/ 66988 w 1052829"/>
              <a:gd name="T7" fmla="*/ 7180 h 1077595"/>
              <a:gd name="T8" fmla="*/ 947521 w 1052829"/>
              <a:gd name="T9" fmla="*/ 0 h 1077595"/>
              <a:gd name="T10" fmla="*/ 962136 w 1052829"/>
              <a:gd name="T11" fmla="*/ 1006 h 1077595"/>
              <a:gd name="T12" fmla="*/ 1001755 w 1052829"/>
              <a:gd name="T13" fmla="*/ 15027 h 1077595"/>
              <a:gd name="T14" fmla="*/ 1032208 w 1052829"/>
              <a:gd name="T15" fmla="*/ 42725 h 1077595"/>
              <a:gd name="T16" fmla="*/ 1049861 w 1052829"/>
              <a:gd name="T17" fmla="*/ 80464 h 1077595"/>
              <a:gd name="T18" fmla="*/ 1052804 w 1052829"/>
              <a:gd name="T19" fmla="*/ 972172 h 1077595"/>
              <a:gd name="T20" fmla="*/ 1051798 w 1052829"/>
              <a:gd name="T21" fmla="*/ 986790 h 1077595"/>
              <a:gd name="T22" fmla="*/ 1037776 w 1052829"/>
              <a:gd name="T23" fmla="*/ 1026411 h 1077595"/>
              <a:gd name="T24" fmla="*/ 1010079 w 1052829"/>
              <a:gd name="T25" fmla="*/ 1056862 h 1077595"/>
              <a:gd name="T26" fmla="*/ 972339 w 1052829"/>
              <a:gd name="T27" fmla="*/ 1074513 h 1077595"/>
              <a:gd name="T28" fmla="*/ 105282 w 1052829"/>
              <a:gd name="T29" fmla="*/ 1077455 h 1077595"/>
              <a:gd name="T30" fmla="*/ 90665 w 1052829"/>
              <a:gd name="T31" fmla="*/ 1076449 h 1077595"/>
              <a:gd name="T32" fmla="*/ 51043 w 1052829"/>
              <a:gd name="T33" fmla="*/ 1062430 h 1077595"/>
              <a:gd name="T34" fmla="*/ 20592 w 1052829"/>
              <a:gd name="T35" fmla="*/ 1034735 h 1077595"/>
              <a:gd name="T36" fmla="*/ 2942 w 1052829"/>
              <a:gd name="T37" fmla="*/ 996994 h 1077595"/>
              <a:gd name="T38" fmla="*/ 0 w 1052829"/>
              <a:gd name="T39" fmla="*/ 105282 h 1077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829" h="1077595">
                <a:moveTo>
                  <a:pt x="0" y="105282"/>
                </a:moveTo>
                <a:lnTo>
                  <a:pt x="8653" y="63416"/>
                </a:lnTo>
                <a:lnTo>
                  <a:pt x="32192" y="29504"/>
                </a:lnTo>
                <a:lnTo>
                  <a:pt x="66988" y="7180"/>
                </a:lnTo>
                <a:lnTo>
                  <a:pt x="947521" y="0"/>
                </a:lnTo>
                <a:lnTo>
                  <a:pt x="962136" y="1006"/>
                </a:lnTo>
                <a:lnTo>
                  <a:pt x="1001755" y="15027"/>
                </a:lnTo>
                <a:lnTo>
                  <a:pt x="1032208" y="42725"/>
                </a:lnTo>
                <a:lnTo>
                  <a:pt x="1049861" y="80464"/>
                </a:lnTo>
                <a:lnTo>
                  <a:pt x="1052804" y="972172"/>
                </a:lnTo>
                <a:lnTo>
                  <a:pt x="1051798" y="986790"/>
                </a:lnTo>
                <a:lnTo>
                  <a:pt x="1037776" y="1026411"/>
                </a:lnTo>
                <a:lnTo>
                  <a:pt x="1010079" y="1056862"/>
                </a:lnTo>
                <a:lnTo>
                  <a:pt x="972339" y="1074513"/>
                </a:lnTo>
                <a:lnTo>
                  <a:pt x="105282" y="1077455"/>
                </a:lnTo>
                <a:lnTo>
                  <a:pt x="90665" y="1076449"/>
                </a:lnTo>
                <a:lnTo>
                  <a:pt x="51043" y="1062430"/>
                </a:lnTo>
                <a:lnTo>
                  <a:pt x="20592" y="1034735"/>
                </a:lnTo>
                <a:lnTo>
                  <a:pt x="2942" y="996994"/>
                </a:lnTo>
                <a:lnTo>
                  <a:pt x="0" y="105282"/>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7" name="object 27"/>
          <p:cNvSpPr txBox="1"/>
          <p:nvPr/>
        </p:nvSpPr>
        <p:spPr>
          <a:xfrm>
            <a:off x="5965826" y="4287838"/>
            <a:ext cx="855663" cy="961802"/>
          </a:xfrm>
          <a:prstGeom prst="rect">
            <a:avLst/>
          </a:prstGeom>
        </p:spPr>
        <p:txBody>
          <a:bodyPr lIns="0" tIns="0" rIns="0" bIns="0">
            <a:spAutoFit/>
          </a:bodyPr>
          <a:lstStyle>
            <a:lvl1pPr marL="1031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250"/>
              </a:lnSpc>
              <a:spcBef>
                <a:spcPct val="0"/>
              </a:spcBef>
              <a:spcAft>
                <a:spcPct val="0"/>
              </a:spcAft>
            </a:pPr>
            <a:r>
              <a:rPr lang="en-US" altLang="en-US" sz="1200" b="1">
                <a:solidFill>
                  <a:srgbClr val="FFFFFF"/>
                </a:solidFill>
                <a:cs typeface="Arial" panose="020B0604020202020204" pitchFamily="34" charset="0"/>
              </a:rPr>
              <a:t>Separate PPBE</a:t>
            </a:r>
            <a:endParaRPr lang="en-US" altLang="en-US" sz="1200">
              <a:solidFill>
                <a:srgbClr val="000000"/>
              </a:solidFill>
              <a:cs typeface="Arial" panose="020B0604020202020204" pitchFamily="34" charset="0"/>
            </a:endParaRPr>
          </a:p>
          <a:p>
            <a:pPr eaLnBrk="0" fontAlgn="base" hangingPunct="0">
              <a:lnSpc>
                <a:spcPts val="1125"/>
              </a:lnSpc>
              <a:spcBef>
                <a:spcPct val="0"/>
              </a:spcBef>
              <a:spcAft>
                <a:spcPct val="0"/>
              </a:spcAft>
            </a:pPr>
            <a:r>
              <a:rPr lang="en-US" altLang="en-US" sz="1200" b="1">
                <a:solidFill>
                  <a:srgbClr val="FFFFFF"/>
                </a:solidFill>
                <a:cs typeface="Arial" panose="020B0604020202020204" pitchFamily="34" charset="0"/>
              </a:rPr>
              <a:t>process for</a:t>
            </a:r>
            <a:endParaRPr lang="en-US" altLang="en-US" sz="1200">
              <a:solidFill>
                <a:srgbClr val="000000"/>
              </a:solidFill>
              <a:cs typeface="Arial" panose="020B0604020202020204" pitchFamily="34" charset="0"/>
            </a:endParaRPr>
          </a:p>
          <a:p>
            <a:pPr eaLnBrk="0" fontAlgn="base" hangingPunct="0">
              <a:lnSpc>
                <a:spcPts val="1250"/>
              </a:lnSpc>
              <a:spcBef>
                <a:spcPts val="100"/>
              </a:spcBef>
              <a:spcAft>
                <a:spcPct val="0"/>
              </a:spcAft>
            </a:pPr>
            <a:r>
              <a:rPr lang="en-US" altLang="en-US" sz="1200" b="1">
                <a:solidFill>
                  <a:srgbClr val="FFFFFF"/>
                </a:solidFill>
                <a:cs typeface="Arial" panose="020B0604020202020204" pitchFamily="34" charset="0"/>
              </a:rPr>
              <a:t>other T-38 owners</a:t>
            </a:r>
            <a:endParaRPr lang="en-US" altLang="en-US" sz="1200">
              <a:solidFill>
                <a:srgbClr val="000000"/>
              </a:solidFill>
              <a:cs typeface="Arial" panose="020B0604020202020204" pitchFamily="34" charset="0"/>
            </a:endParaRPr>
          </a:p>
        </p:txBody>
      </p:sp>
      <p:sp>
        <p:nvSpPr>
          <p:cNvPr id="46108" name="object 28"/>
          <p:cNvSpPr>
            <a:spLocks/>
          </p:cNvSpPr>
          <p:nvPr/>
        </p:nvSpPr>
        <p:spPr bwMode="auto">
          <a:xfrm>
            <a:off x="8085138" y="3248025"/>
            <a:ext cx="0" cy="863600"/>
          </a:xfrm>
          <a:custGeom>
            <a:avLst/>
            <a:gdLst>
              <a:gd name="T0" fmla="*/ 0 h 863600"/>
              <a:gd name="T1" fmla="*/ 863523 h 863600"/>
            </a:gdLst>
            <a:ahLst/>
            <a:cxnLst>
              <a:cxn ang="0">
                <a:pos x="0" y="T0"/>
              </a:cxn>
              <a:cxn ang="0">
                <a:pos x="0" y="T1"/>
              </a:cxn>
            </a:cxnLst>
            <a:rect l="0" t="0" r="r" b="b"/>
            <a:pathLst>
              <a:path h="863600">
                <a:moveTo>
                  <a:pt x="0" y="0"/>
                </a:moveTo>
                <a:lnTo>
                  <a:pt x="0" y="863523"/>
                </a:lnTo>
              </a:path>
            </a:pathLst>
          </a:custGeom>
          <a:noFill/>
          <a:ln w="4318">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09" name="object 29"/>
          <p:cNvSpPr>
            <a:spLocks/>
          </p:cNvSpPr>
          <p:nvPr/>
        </p:nvSpPr>
        <p:spPr bwMode="auto">
          <a:xfrm>
            <a:off x="7272339" y="4111625"/>
            <a:ext cx="1628775" cy="1428750"/>
          </a:xfrm>
          <a:custGeom>
            <a:avLst/>
            <a:gdLst>
              <a:gd name="T0" fmla="*/ 1487322 w 1630045"/>
              <a:gd name="T1" fmla="*/ 0 h 1427479"/>
              <a:gd name="T2" fmla="*/ 129601 w 1630045"/>
              <a:gd name="T3" fmla="*/ 592 h 1427479"/>
              <a:gd name="T4" fmla="*/ 88215 w 1630045"/>
              <a:gd name="T5" fmla="*/ 10769 h 1427479"/>
              <a:gd name="T6" fmla="*/ 52585 w 1630045"/>
              <a:gd name="T7" fmla="*/ 32045 h 1427479"/>
              <a:gd name="T8" fmla="*/ 24688 w 1630045"/>
              <a:gd name="T9" fmla="*/ 62444 h 1427479"/>
              <a:gd name="T10" fmla="*/ 6501 w 1630045"/>
              <a:gd name="T11" fmla="*/ 99987 h 1427479"/>
              <a:gd name="T12" fmla="*/ 0 w 1630045"/>
              <a:gd name="T13" fmla="*/ 142697 h 1427479"/>
              <a:gd name="T14" fmla="*/ 592 w 1630045"/>
              <a:gd name="T15" fmla="*/ 1297330 h 1427479"/>
              <a:gd name="T16" fmla="*/ 10767 w 1630045"/>
              <a:gd name="T17" fmla="*/ 1338713 h 1427479"/>
              <a:gd name="T18" fmla="*/ 32041 w 1630045"/>
              <a:gd name="T19" fmla="*/ 1374343 h 1427479"/>
              <a:gd name="T20" fmla="*/ 62439 w 1630045"/>
              <a:gd name="T21" fmla="*/ 1402241 h 1427479"/>
              <a:gd name="T22" fmla="*/ 99982 w 1630045"/>
              <a:gd name="T23" fmla="*/ 1420431 h 1427479"/>
              <a:gd name="T24" fmla="*/ 142697 w 1630045"/>
              <a:gd name="T25" fmla="*/ 1426933 h 1427479"/>
              <a:gd name="T26" fmla="*/ 1500418 w 1630045"/>
              <a:gd name="T27" fmla="*/ 1426341 h 1427479"/>
              <a:gd name="T28" fmla="*/ 1541804 w 1630045"/>
              <a:gd name="T29" fmla="*/ 1416164 h 1427479"/>
              <a:gd name="T30" fmla="*/ 1577434 w 1630045"/>
              <a:gd name="T31" fmla="*/ 1394887 h 1427479"/>
              <a:gd name="T32" fmla="*/ 1605330 w 1630045"/>
              <a:gd name="T33" fmla="*/ 1364489 h 1427479"/>
              <a:gd name="T34" fmla="*/ 1623518 w 1630045"/>
              <a:gd name="T35" fmla="*/ 1326946 h 1427479"/>
              <a:gd name="T36" fmla="*/ 1630019 w 1630045"/>
              <a:gd name="T37" fmla="*/ 1284236 h 1427479"/>
              <a:gd name="T38" fmla="*/ 1629426 w 1630045"/>
              <a:gd name="T39" fmla="*/ 129603 h 1427479"/>
              <a:gd name="T40" fmla="*/ 1619251 w 1630045"/>
              <a:gd name="T41" fmla="*/ 88220 h 1427479"/>
              <a:gd name="T42" fmla="*/ 1597977 w 1630045"/>
              <a:gd name="T43" fmla="*/ 52590 h 1427479"/>
              <a:gd name="T44" fmla="*/ 1567580 w 1630045"/>
              <a:gd name="T45" fmla="*/ 24692 h 1427479"/>
              <a:gd name="T46" fmla="*/ 1530036 w 1630045"/>
              <a:gd name="T47" fmla="*/ 6502 h 1427479"/>
              <a:gd name="T48" fmla="*/ 1487322 w 1630045"/>
              <a:gd name="T49" fmla="*/ 0 h 1427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0045" h="1427479">
                <a:moveTo>
                  <a:pt x="1487322" y="0"/>
                </a:moveTo>
                <a:lnTo>
                  <a:pt x="129601" y="592"/>
                </a:lnTo>
                <a:lnTo>
                  <a:pt x="88215" y="10769"/>
                </a:lnTo>
                <a:lnTo>
                  <a:pt x="52585" y="32045"/>
                </a:lnTo>
                <a:lnTo>
                  <a:pt x="24688" y="62444"/>
                </a:lnTo>
                <a:lnTo>
                  <a:pt x="6501" y="99987"/>
                </a:lnTo>
                <a:lnTo>
                  <a:pt x="0" y="142697"/>
                </a:lnTo>
                <a:lnTo>
                  <a:pt x="592" y="1297330"/>
                </a:lnTo>
                <a:lnTo>
                  <a:pt x="10767" y="1338713"/>
                </a:lnTo>
                <a:lnTo>
                  <a:pt x="32041" y="1374343"/>
                </a:lnTo>
                <a:lnTo>
                  <a:pt x="62439" y="1402241"/>
                </a:lnTo>
                <a:lnTo>
                  <a:pt x="99982" y="1420431"/>
                </a:lnTo>
                <a:lnTo>
                  <a:pt x="142697" y="1426933"/>
                </a:lnTo>
                <a:lnTo>
                  <a:pt x="1500418" y="1426341"/>
                </a:lnTo>
                <a:lnTo>
                  <a:pt x="1541804" y="1416164"/>
                </a:lnTo>
                <a:lnTo>
                  <a:pt x="1577434" y="1394887"/>
                </a:lnTo>
                <a:lnTo>
                  <a:pt x="1605330" y="1364489"/>
                </a:lnTo>
                <a:lnTo>
                  <a:pt x="1623518" y="1326946"/>
                </a:lnTo>
                <a:lnTo>
                  <a:pt x="1630019" y="1284236"/>
                </a:lnTo>
                <a:lnTo>
                  <a:pt x="1629426" y="129603"/>
                </a:lnTo>
                <a:lnTo>
                  <a:pt x="1619251" y="88220"/>
                </a:lnTo>
                <a:lnTo>
                  <a:pt x="1597977" y="52590"/>
                </a:lnTo>
                <a:lnTo>
                  <a:pt x="1567580" y="24692"/>
                </a:lnTo>
                <a:lnTo>
                  <a:pt x="1530036" y="6502"/>
                </a:lnTo>
                <a:lnTo>
                  <a:pt x="1487322"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10" name="object 30"/>
          <p:cNvSpPr>
            <a:spLocks/>
          </p:cNvSpPr>
          <p:nvPr/>
        </p:nvSpPr>
        <p:spPr bwMode="auto">
          <a:xfrm>
            <a:off x="7272339" y="4111625"/>
            <a:ext cx="1628775" cy="1428750"/>
          </a:xfrm>
          <a:custGeom>
            <a:avLst/>
            <a:gdLst>
              <a:gd name="T0" fmla="*/ 0 w 1630045"/>
              <a:gd name="T1" fmla="*/ 142697 h 1427479"/>
              <a:gd name="T2" fmla="*/ 6501 w 1630045"/>
              <a:gd name="T3" fmla="*/ 99987 h 1427479"/>
              <a:gd name="T4" fmla="*/ 24688 w 1630045"/>
              <a:gd name="T5" fmla="*/ 62444 h 1427479"/>
              <a:gd name="T6" fmla="*/ 52585 w 1630045"/>
              <a:gd name="T7" fmla="*/ 32045 h 1427479"/>
              <a:gd name="T8" fmla="*/ 88215 w 1630045"/>
              <a:gd name="T9" fmla="*/ 10769 h 1427479"/>
              <a:gd name="T10" fmla="*/ 129601 w 1630045"/>
              <a:gd name="T11" fmla="*/ 592 h 1427479"/>
              <a:gd name="T12" fmla="*/ 1487322 w 1630045"/>
              <a:gd name="T13" fmla="*/ 0 h 1427479"/>
              <a:gd name="T14" fmla="*/ 1502012 w 1630045"/>
              <a:gd name="T15" fmla="*/ 746 h 1427479"/>
              <a:gd name="T16" fmla="*/ 1543223 w 1630045"/>
              <a:gd name="T17" fmla="*/ 11364 h 1427479"/>
              <a:gd name="T18" fmla="*/ 1578604 w 1630045"/>
              <a:gd name="T19" fmla="*/ 33010 h 1427479"/>
              <a:gd name="T20" fmla="*/ 1606180 w 1630045"/>
              <a:gd name="T21" fmla="*/ 63705 h 1427479"/>
              <a:gd name="T22" fmla="*/ 1623974 w 1630045"/>
              <a:gd name="T23" fmla="*/ 101473 h 1427479"/>
              <a:gd name="T24" fmla="*/ 1630019 w 1630045"/>
              <a:gd name="T25" fmla="*/ 1284236 h 1427479"/>
              <a:gd name="T26" fmla="*/ 1629272 w 1630045"/>
              <a:gd name="T27" fmla="*/ 1298925 h 1427479"/>
              <a:gd name="T28" fmla="*/ 1618656 w 1630045"/>
              <a:gd name="T29" fmla="*/ 1340132 h 1427479"/>
              <a:gd name="T30" fmla="*/ 1597013 w 1630045"/>
              <a:gd name="T31" fmla="*/ 1375513 h 1427479"/>
              <a:gd name="T32" fmla="*/ 1566319 w 1630045"/>
              <a:gd name="T33" fmla="*/ 1403091 h 1427479"/>
              <a:gd name="T34" fmla="*/ 1528551 w 1630045"/>
              <a:gd name="T35" fmla="*/ 1420887 h 1427479"/>
              <a:gd name="T36" fmla="*/ 142697 w 1630045"/>
              <a:gd name="T37" fmla="*/ 1426933 h 1427479"/>
              <a:gd name="T38" fmla="*/ 128006 w 1630045"/>
              <a:gd name="T39" fmla="*/ 1426186 h 1427479"/>
              <a:gd name="T40" fmla="*/ 86796 w 1630045"/>
              <a:gd name="T41" fmla="*/ 1415568 h 1427479"/>
              <a:gd name="T42" fmla="*/ 51414 w 1630045"/>
              <a:gd name="T43" fmla="*/ 1393923 h 1427479"/>
              <a:gd name="T44" fmla="*/ 23839 w 1630045"/>
              <a:gd name="T45" fmla="*/ 1363228 h 1427479"/>
              <a:gd name="T46" fmla="*/ 6045 w 1630045"/>
              <a:gd name="T47" fmla="*/ 1325460 h 1427479"/>
              <a:gd name="T48" fmla="*/ 0 w 1630045"/>
              <a:gd name="T49" fmla="*/ 142697 h 1427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0045" h="1427479">
                <a:moveTo>
                  <a:pt x="0" y="142697"/>
                </a:moveTo>
                <a:lnTo>
                  <a:pt x="6501" y="99987"/>
                </a:lnTo>
                <a:lnTo>
                  <a:pt x="24688" y="62444"/>
                </a:lnTo>
                <a:lnTo>
                  <a:pt x="52585" y="32045"/>
                </a:lnTo>
                <a:lnTo>
                  <a:pt x="88215" y="10769"/>
                </a:lnTo>
                <a:lnTo>
                  <a:pt x="129601" y="592"/>
                </a:lnTo>
                <a:lnTo>
                  <a:pt x="1487322" y="0"/>
                </a:lnTo>
                <a:lnTo>
                  <a:pt x="1502012" y="746"/>
                </a:lnTo>
                <a:lnTo>
                  <a:pt x="1543223" y="11364"/>
                </a:lnTo>
                <a:lnTo>
                  <a:pt x="1578604" y="33010"/>
                </a:lnTo>
                <a:lnTo>
                  <a:pt x="1606180" y="63705"/>
                </a:lnTo>
                <a:lnTo>
                  <a:pt x="1623974" y="101473"/>
                </a:lnTo>
                <a:lnTo>
                  <a:pt x="1630019" y="1284236"/>
                </a:lnTo>
                <a:lnTo>
                  <a:pt x="1629272" y="1298925"/>
                </a:lnTo>
                <a:lnTo>
                  <a:pt x="1618656" y="1340132"/>
                </a:lnTo>
                <a:lnTo>
                  <a:pt x="1597013" y="1375513"/>
                </a:lnTo>
                <a:lnTo>
                  <a:pt x="1566319" y="1403091"/>
                </a:lnTo>
                <a:lnTo>
                  <a:pt x="1528551" y="1420887"/>
                </a:lnTo>
                <a:lnTo>
                  <a:pt x="142697" y="1426933"/>
                </a:lnTo>
                <a:lnTo>
                  <a:pt x="128006" y="1426186"/>
                </a:lnTo>
                <a:lnTo>
                  <a:pt x="86796" y="1415568"/>
                </a:lnTo>
                <a:lnTo>
                  <a:pt x="51414" y="1393923"/>
                </a:lnTo>
                <a:lnTo>
                  <a:pt x="23839" y="1363228"/>
                </a:lnTo>
                <a:lnTo>
                  <a:pt x="6045" y="1325460"/>
                </a:lnTo>
                <a:lnTo>
                  <a:pt x="0" y="142697"/>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31" name="object 31"/>
          <p:cNvSpPr txBox="1"/>
          <p:nvPr/>
        </p:nvSpPr>
        <p:spPr>
          <a:xfrm>
            <a:off x="7408863" y="4262439"/>
            <a:ext cx="1357312" cy="1125537"/>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Separate Planning Programming Budgeting and Execution (PPBE) process for APT derivative use capabilities</a:t>
            </a:r>
            <a:endParaRPr lang="en-US" altLang="en-US" sz="1200">
              <a:solidFill>
                <a:srgbClr val="000000"/>
              </a:solidFill>
              <a:cs typeface="Arial" panose="020B0604020202020204" pitchFamily="34" charset="0"/>
            </a:endParaRPr>
          </a:p>
        </p:txBody>
      </p:sp>
      <p:sp>
        <p:nvSpPr>
          <p:cNvPr id="46112" name="object 32"/>
          <p:cNvSpPr>
            <a:spLocks/>
          </p:cNvSpPr>
          <p:nvPr/>
        </p:nvSpPr>
        <p:spPr bwMode="auto">
          <a:xfrm>
            <a:off x="8081964" y="3248025"/>
            <a:ext cx="1514475" cy="908050"/>
          </a:xfrm>
          <a:custGeom>
            <a:avLst/>
            <a:gdLst>
              <a:gd name="T0" fmla="*/ 0 w 1513840"/>
              <a:gd name="T1" fmla="*/ 0 h 906779"/>
              <a:gd name="T2" fmla="*/ 0 w 1513840"/>
              <a:gd name="T3" fmla="*/ 453110 h 906779"/>
              <a:gd name="T4" fmla="*/ 1513636 w 1513840"/>
              <a:gd name="T5" fmla="*/ 453110 h 906779"/>
              <a:gd name="T6" fmla="*/ 1513636 w 1513840"/>
              <a:gd name="T7" fmla="*/ 906221 h 906779"/>
            </a:gdLst>
            <a:ahLst/>
            <a:cxnLst>
              <a:cxn ang="0">
                <a:pos x="T0" y="T1"/>
              </a:cxn>
              <a:cxn ang="0">
                <a:pos x="T2" y="T3"/>
              </a:cxn>
              <a:cxn ang="0">
                <a:pos x="T4" y="T5"/>
              </a:cxn>
              <a:cxn ang="0">
                <a:pos x="T6" y="T7"/>
              </a:cxn>
            </a:cxnLst>
            <a:rect l="0" t="0" r="r" b="b"/>
            <a:pathLst>
              <a:path w="1513840" h="906779">
                <a:moveTo>
                  <a:pt x="0" y="0"/>
                </a:moveTo>
                <a:lnTo>
                  <a:pt x="0" y="453110"/>
                </a:lnTo>
                <a:lnTo>
                  <a:pt x="1513636" y="453110"/>
                </a:lnTo>
                <a:lnTo>
                  <a:pt x="1513636" y="906221"/>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13" name="object 33"/>
          <p:cNvSpPr>
            <a:spLocks/>
          </p:cNvSpPr>
          <p:nvPr/>
        </p:nvSpPr>
        <p:spPr bwMode="auto">
          <a:xfrm>
            <a:off x="9148763" y="4154489"/>
            <a:ext cx="895350" cy="896937"/>
          </a:xfrm>
          <a:custGeom>
            <a:avLst/>
            <a:gdLst>
              <a:gd name="T0" fmla="*/ 806589 w 896620"/>
              <a:gd name="T1" fmla="*/ 0 h 896620"/>
              <a:gd name="T2" fmla="*/ 75339 w 896620"/>
              <a:gd name="T3" fmla="*/ 1132 h 896620"/>
              <a:gd name="T4" fmla="*/ 36823 w 896620"/>
              <a:gd name="T5" fmla="*/ 17196 h 896620"/>
              <a:gd name="T6" fmla="*/ 10040 w 896620"/>
              <a:gd name="T7" fmla="*/ 48365 h 896620"/>
              <a:gd name="T8" fmla="*/ 0 w 896620"/>
              <a:gd name="T9" fmla="*/ 89623 h 896620"/>
              <a:gd name="T10" fmla="*/ 1108 w 896620"/>
              <a:gd name="T11" fmla="*/ 806602 h 896620"/>
              <a:gd name="T12" fmla="*/ 9910 w 896620"/>
              <a:gd name="T13" fmla="*/ 847606 h 896620"/>
              <a:gd name="T14" fmla="*/ 36598 w 896620"/>
              <a:gd name="T15" fmla="*/ 878856 h 896620"/>
              <a:gd name="T16" fmla="*/ 75055 w 896620"/>
              <a:gd name="T17" fmla="*/ 895035 h 896620"/>
              <a:gd name="T18" fmla="*/ 89623 w 896620"/>
              <a:gd name="T19" fmla="*/ 896213 h 896620"/>
              <a:gd name="T20" fmla="*/ 820873 w 896620"/>
              <a:gd name="T21" fmla="*/ 895094 h 896620"/>
              <a:gd name="T22" fmla="*/ 859390 w 896620"/>
              <a:gd name="T23" fmla="*/ 879029 h 896620"/>
              <a:gd name="T24" fmla="*/ 886172 w 896620"/>
              <a:gd name="T25" fmla="*/ 847860 h 896620"/>
              <a:gd name="T26" fmla="*/ 896213 w 896620"/>
              <a:gd name="T27" fmla="*/ 806602 h 896620"/>
              <a:gd name="T28" fmla="*/ 895104 w 896620"/>
              <a:gd name="T29" fmla="*/ 89623 h 896620"/>
              <a:gd name="T30" fmla="*/ 886300 w 896620"/>
              <a:gd name="T31" fmla="*/ 48611 h 896620"/>
              <a:gd name="T32" fmla="*/ 859611 w 896620"/>
              <a:gd name="T33" fmla="*/ 17359 h 896620"/>
              <a:gd name="T34" fmla="*/ 821157 w 896620"/>
              <a:gd name="T35" fmla="*/ 1177 h 896620"/>
              <a:gd name="T36" fmla="*/ 806589 w 896620"/>
              <a:gd name="T37" fmla="*/ 0 h 896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6620" h="896620">
                <a:moveTo>
                  <a:pt x="806589" y="0"/>
                </a:moveTo>
                <a:lnTo>
                  <a:pt x="75339" y="1132"/>
                </a:lnTo>
                <a:lnTo>
                  <a:pt x="36823" y="17196"/>
                </a:lnTo>
                <a:lnTo>
                  <a:pt x="10040" y="48365"/>
                </a:lnTo>
                <a:lnTo>
                  <a:pt x="0" y="89623"/>
                </a:lnTo>
                <a:lnTo>
                  <a:pt x="1108" y="806602"/>
                </a:lnTo>
                <a:lnTo>
                  <a:pt x="9910" y="847606"/>
                </a:lnTo>
                <a:lnTo>
                  <a:pt x="36598" y="878856"/>
                </a:lnTo>
                <a:lnTo>
                  <a:pt x="75055" y="895035"/>
                </a:lnTo>
                <a:lnTo>
                  <a:pt x="89623" y="896213"/>
                </a:lnTo>
                <a:lnTo>
                  <a:pt x="820873" y="895094"/>
                </a:lnTo>
                <a:lnTo>
                  <a:pt x="859390" y="879029"/>
                </a:lnTo>
                <a:lnTo>
                  <a:pt x="886172" y="847860"/>
                </a:lnTo>
                <a:lnTo>
                  <a:pt x="896213" y="806602"/>
                </a:lnTo>
                <a:lnTo>
                  <a:pt x="895104" y="89623"/>
                </a:lnTo>
                <a:lnTo>
                  <a:pt x="886300" y="48611"/>
                </a:lnTo>
                <a:lnTo>
                  <a:pt x="859611" y="17359"/>
                </a:lnTo>
                <a:lnTo>
                  <a:pt x="821157" y="1177"/>
                </a:lnTo>
                <a:lnTo>
                  <a:pt x="806589"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14" name="object 34"/>
          <p:cNvSpPr>
            <a:spLocks/>
          </p:cNvSpPr>
          <p:nvPr/>
        </p:nvSpPr>
        <p:spPr bwMode="auto">
          <a:xfrm>
            <a:off x="9148763" y="4154489"/>
            <a:ext cx="895350" cy="896937"/>
          </a:xfrm>
          <a:custGeom>
            <a:avLst/>
            <a:gdLst>
              <a:gd name="T0" fmla="*/ 0 w 896620"/>
              <a:gd name="T1" fmla="*/ 89623 h 896620"/>
              <a:gd name="T2" fmla="*/ 10040 w 896620"/>
              <a:gd name="T3" fmla="*/ 48365 h 896620"/>
              <a:gd name="T4" fmla="*/ 36823 w 896620"/>
              <a:gd name="T5" fmla="*/ 17196 h 896620"/>
              <a:gd name="T6" fmla="*/ 75339 w 896620"/>
              <a:gd name="T7" fmla="*/ 1132 h 896620"/>
              <a:gd name="T8" fmla="*/ 806589 w 896620"/>
              <a:gd name="T9" fmla="*/ 0 h 896620"/>
              <a:gd name="T10" fmla="*/ 821157 w 896620"/>
              <a:gd name="T11" fmla="*/ 1177 h 896620"/>
              <a:gd name="T12" fmla="*/ 859611 w 896620"/>
              <a:gd name="T13" fmla="*/ 17359 h 896620"/>
              <a:gd name="T14" fmla="*/ 886300 w 896620"/>
              <a:gd name="T15" fmla="*/ 48611 h 896620"/>
              <a:gd name="T16" fmla="*/ 896213 w 896620"/>
              <a:gd name="T17" fmla="*/ 806602 h 896620"/>
              <a:gd name="T18" fmla="*/ 895036 w 896620"/>
              <a:gd name="T19" fmla="*/ 821166 h 896620"/>
              <a:gd name="T20" fmla="*/ 878858 w 896620"/>
              <a:gd name="T21" fmla="*/ 859619 h 896620"/>
              <a:gd name="T22" fmla="*/ 847607 w 896620"/>
              <a:gd name="T23" fmla="*/ 886310 h 896620"/>
              <a:gd name="T24" fmla="*/ 89623 w 896620"/>
              <a:gd name="T25" fmla="*/ 896213 h 896620"/>
              <a:gd name="T26" fmla="*/ 75055 w 896620"/>
              <a:gd name="T27" fmla="*/ 895035 h 896620"/>
              <a:gd name="T28" fmla="*/ 36598 w 896620"/>
              <a:gd name="T29" fmla="*/ 878856 h 896620"/>
              <a:gd name="T30" fmla="*/ 9910 w 896620"/>
              <a:gd name="T31" fmla="*/ 847606 h 896620"/>
              <a:gd name="T32" fmla="*/ 0 w 896620"/>
              <a:gd name="T33" fmla="*/ 89623 h 896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6620" h="896620">
                <a:moveTo>
                  <a:pt x="0" y="89623"/>
                </a:moveTo>
                <a:lnTo>
                  <a:pt x="10040" y="48365"/>
                </a:lnTo>
                <a:lnTo>
                  <a:pt x="36823" y="17196"/>
                </a:lnTo>
                <a:lnTo>
                  <a:pt x="75339" y="1132"/>
                </a:lnTo>
                <a:lnTo>
                  <a:pt x="806589" y="0"/>
                </a:lnTo>
                <a:lnTo>
                  <a:pt x="821157" y="1177"/>
                </a:lnTo>
                <a:lnTo>
                  <a:pt x="859611" y="17359"/>
                </a:lnTo>
                <a:lnTo>
                  <a:pt x="886300" y="48611"/>
                </a:lnTo>
                <a:lnTo>
                  <a:pt x="896213" y="806602"/>
                </a:lnTo>
                <a:lnTo>
                  <a:pt x="895036" y="821166"/>
                </a:lnTo>
                <a:lnTo>
                  <a:pt x="878858" y="859619"/>
                </a:lnTo>
                <a:lnTo>
                  <a:pt x="847607" y="886310"/>
                </a:lnTo>
                <a:lnTo>
                  <a:pt x="89623" y="896213"/>
                </a:lnTo>
                <a:lnTo>
                  <a:pt x="75055" y="895035"/>
                </a:lnTo>
                <a:lnTo>
                  <a:pt x="36598" y="878856"/>
                </a:lnTo>
                <a:lnTo>
                  <a:pt x="9910" y="847606"/>
                </a:lnTo>
                <a:lnTo>
                  <a:pt x="0" y="8962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6115" name="object 35"/>
          <p:cNvSpPr txBox="1">
            <a:spLocks noChangeArrowheads="1"/>
          </p:cNvSpPr>
          <p:nvPr/>
        </p:nvSpPr>
        <p:spPr bwMode="auto">
          <a:xfrm>
            <a:off x="9256713" y="4513263"/>
            <a:ext cx="679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200" b="1">
                <a:solidFill>
                  <a:srgbClr val="FFFFFF"/>
                </a:solidFill>
                <a:cs typeface="Arial" panose="020B0604020202020204" pitchFamily="34" charset="0"/>
              </a:rPr>
              <a:t>IOC 2023</a:t>
            </a:r>
            <a:endParaRPr lang="en-US" altLang="en-US" sz="1200">
              <a:solidFill>
                <a:srgbClr val="000000"/>
              </a:solidFill>
              <a:cs typeface="Arial" panose="020B0604020202020204" pitchFamily="34" charset="0"/>
            </a:endParaRPr>
          </a:p>
        </p:txBody>
      </p:sp>
      <p:sp>
        <p:nvSpPr>
          <p:cNvPr id="36" name="object 36"/>
          <p:cNvSpPr txBox="1"/>
          <p:nvPr/>
        </p:nvSpPr>
        <p:spPr>
          <a:xfrm>
            <a:off x="4591050" y="66675"/>
            <a:ext cx="3009900" cy="184666"/>
          </a:xfrm>
          <a:prstGeom prst="rect">
            <a:avLst/>
          </a:prstGeom>
        </p:spPr>
        <p:txBody>
          <a:bodyPr lIns="0" tIns="0" rIns="0" bIns="0">
            <a:spAutoFit/>
          </a:bodyPr>
          <a:lstStyle/>
          <a:p>
            <a:pPr marL="12700" algn="ctr" eaLnBrk="0" fontAlgn="base" hangingPunct="0">
              <a:spcBef>
                <a:spcPct val="0"/>
              </a:spcBef>
              <a:spcAft>
                <a:spcPct val="0"/>
              </a:spcAft>
              <a:defRPr/>
            </a:pPr>
            <a:r>
              <a:rPr sz="1200" spc="-5" dirty="0">
                <a:solidFill>
                  <a:srgbClr val="FF0000"/>
                </a:solidFill>
                <a:cs typeface="Arial"/>
              </a:rPr>
              <a:t>“</a:t>
            </a:r>
            <a:r>
              <a:rPr sz="1200" dirty="0">
                <a:solidFill>
                  <a:srgbClr val="FF0000"/>
                </a:solidFill>
                <a:cs typeface="Arial"/>
              </a:rPr>
              <a:t>P</a:t>
            </a:r>
            <a:r>
              <a:rPr sz="1200" spc="-5" dirty="0">
                <a:solidFill>
                  <a:srgbClr val="FF0000"/>
                </a:solidFill>
                <a:cs typeface="Arial"/>
              </a:rPr>
              <a:t>R</a:t>
            </a:r>
            <a:r>
              <a:rPr sz="1200" dirty="0">
                <a:solidFill>
                  <a:srgbClr val="FF0000"/>
                </a:solidFill>
                <a:cs typeface="Arial"/>
              </a:rPr>
              <a:t>E</a:t>
            </a:r>
            <a:r>
              <a:rPr sz="1200" spc="-5" dirty="0">
                <a:solidFill>
                  <a:srgbClr val="FF0000"/>
                </a:solidFill>
                <a:cs typeface="Arial"/>
              </a:rPr>
              <a:t>-D</a:t>
            </a:r>
            <a:r>
              <a:rPr sz="1200" dirty="0">
                <a:solidFill>
                  <a:srgbClr val="FF0000"/>
                </a:solidFill>
                <a:cs typeface="Arial"/>
              </a:rPr>
              <a:t>E</a:t>
            </a:r>
            <a:r>
              <a:rPr sz="1200" spc="-5" dirty="0">
                <a:solidFill>
                  <a:srgbClr val="FF0000"/>
                </a:solidFill>
                <a:cs typeface="Arial"/>
              </a:rPr>
              <a:t>C</a:t>
            </a:r>
            <a:r>
              <a:rPr sz="1200" dirty="0">
                <a:solidFill>
                  <a:srgbClr val="FF0000"/>
                </a:solidFill>
                <a:cs typeface="Arial"/>
              </a:rPr>
              <a:t>ISIO</a:t>
            </a:r>
            <a:r>
              <a:rPr sz="1200" spc="-5" dirty="0">
                <a:solidFill>
                  <a:srgbClr val="FF0000"/>
                </a:solidFill>
                <a:cs typeface="Arial"/>
              </a:rPr>
              <a:t>N</a:t>
            </a:r>
            <a:r>
              <a:rPr sz="1200" dirty="0">
                <a:solidFill>
                  <a:srgbClr val="FF0000"/>
                </a:solidFill>
                <a:cs typeface="Arial"/>
              </a:rPr>
              <a:t>AL</a:t>
            </a:r>
            <a:r>
              <a:rPr sz="1200" spc="-65" dirty="0">
                <a:solidFill>
                  <a:srgbClr val="FF0000"/>
                </a:solidFill>
                <a:cs typeface="Arial"/>
              </a:rPr>
              <a:t> </a:t>
            </a:r>
            <a:r>
              <a:rPr sz="1200" dirty="0">
                <a:solidFill>
                  <a:srgbClr val="FF0000"/>
                </a:solidFill>
                <a:cs typeface="Arial"/>
              </a:rPr>
              <a:t>–</a:t>
            </a:r>
            <a:r>
              <a:rPr sz="1200" spc="5" dirty="0">
                <a:solidFill>
                  <a:srgbClr val="FF0000"/>
                </a:solidFill>
                <a:cs typeface="Arial"/>
              </a:rPr>
              <a:t> </a:t>
            </a:r>
            <a:r>
              <a:rPr sz="1200" spc="-5" dirty="0">
                <a:solidFill>
                  <a:srgbClr val="FF0000"/>
                </a:solidFill>
                <a:cs typeface="Arial"/>
              </a:rPr>
              <a:t>N</a:t>
            </a:r>
            <a:r>
              <a:rPr sz="1200" dirty="0">
                <a:solidFill>
                  <a:srgbClr val="FF0000"/>
                </a:solidFill>
                <a:cs typeface="Arial"/>
              </a:rPr>
              <a:t>OT</a:t>
            </a:r>
            <a:r>
              <a:rPr sz="1200" spc="-15" dirty="0">
                <a:solidFill>
                  <a:srgbClr val="FF0000"/>
                </a:solidFill>
                <a:cs typeface="Arial"/>
              </a:rPr>
              <a:t> </a:t>
            </a:r>
            <a:r>
              <a:rPr sz="1200" spc="-5" dirty="0">
                <a:solidFill>
                  <a:srgbClr val="FF0000"/>
                </a:solidFill>
                <a:cs typeface="Arial"/>
              </a:rPr>
              <a:t>F</a:t>
            </a:r>
            <a:r>
              <a:rPr sz="1200" dirty="0">
                <a:solidFill>
                  <a:srgbClr val="FF0000"/>
                </a:solidFill>
                <a:cs typeface="Arial"/>
              </a:rPr>
              <a:t>OR </a:t>
            </a:r>
            <a:r>
              <a:rPr sz="1200" spc="-5" dirty="0">
                <a:solidFill>
                  <a:srgbClr val="FF0000"/>
                </a:solidFill>
                <a:cs typeface="Arial"/>
              </a:rPr>
              <a:t>R</a:t>
            </a:r>
            <a:r>
              <a:rPr sz="1200" dirty="0">
                <a:solidFill>
                  <a:srgbClr val="FF0000"/>
                </a:solidFill>
                <a:cs typeface="Arial"/>
              </a:rPr>
              <a:t>ELEASE”</a:t>
            </a:r>
            <a:endParaRPr sz="1200">
              <a:solidFill>
                <a:srgbClr val="000000"/>
              </a:solidFill>
              <a:cs typeface="Arial"/>
            </a:endParaRPr>
          </a:p>
        </p:txBody>
      </p:sp>
      <p:sp>
        <p:nvSpPr>
          <p:cNvPr id="3" name="Slide Number Placeholder 2"/>
          <p:cNvSpPr>
            <a:spLocks noGrp="1"/>
          </p:cNvSpPr>
          <p:nvPr>
            <p:ph type="sldNum" sz="quarter" idx="11"/>
          </p:nvPr>
        </p:nvSpPr>
        <p:spPr/>
        <p:txBody>
          <a:bodyPr/>
          <a:lstStyle/>
          <a:p>
            <a:pPr>
              <a:defRPr/>
            </a:pPr>
            <a:fld id="{5D1C837B-7E73-42E7-B395-9B2D1F35351F}" type="slidenum">
              <a:rPr lang="en-US" altLang="en-US" smtClean="0"/>
              <a:pPr>
                <a:defRPr/>
              </a:pPr>
              <a:t>16</a:t>
            </a:fld>
            <a:endParaRPr lang="en-US" altLang="en-US">
              <a:solidFill>
                <a:srgbClr val="808080"/>
              </a:solidFill>
            </a:endParaRPr>
          </a:p>
        </p:txBody>
      </p:sp>
    </p:spTree>
    <p:extLst>
      <p:ext uri="{BB962C8B-B14F-4D97-AF65-F5344CB8AC3E}">
        <p14:creationId xmlns:p14="http://schemas.microsoft.com/office/powerpoint/2010/main" val="8303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Alt Sample Framing Assumptions</a:t>
            </a:r>
          </a:p>
        </p:txBody>
      </p:sp>
      <p:graphicFrame>
        <p:nvGraphicFramePr>
          <p:cNvPr id="5" name="Content Placeholder 4"/>
          <p:cNvGraphicFramePr>
            <a:graphicFrameLocks noGrp="1"/>
          </p:cNvGraphicFramePr>
          <p:nvPr>
            <p:ph idx="1"/>
          </p:nvPr>
        </p:nvGraphicFramePr>
        <p:xfrm>
          <a:off x="2312989" y="1504951"/>
          <a:ext cx="7566024" cy="4068969"/>
        </p:xfrm>
        <a:graphic>
          <a:graphicData uri="http://schemas.openxmlformats.org/drawingml/2006/table">
            <a:tbl>
              <a:tblPr firstRow="1" bandRow="1">
                <a:tableStyleId>{5C22544A-7EE6-4342-B048-85BDC9FD1C3A}</a:tableStyleId>
              </a:tblPr>
              <a:tblGrid>
                <a:gridCol w="1679467">
                  <a:extLst>
                    <a:ext uri="{9D8B030D-6E8A-4147-A177-3AD203B41FA5}">
                      <a16:colId xmlns:a16="http://schemas.microsoft.com/office/drawing/2014/main" val="20000"/>
                    </a:ext>
                  </a:extLst>
                </a:gridCol>
                <a:gridCol w="2102691">
                  <a:extLst>
                    <a:ext uri="{9D8B030D-6E8A-4147-A177-3AD203B41FA5}">
                      <a16:colId xmlns:a16="http://schemas.microsoft.com/office/drawing/2014/main" val="20001"/>
                    </a:ext>
                  </a:extLst>
                </a:gridCol>
                <a:gridCol w="2318577">
                  <a:extLst>
                    <a:ext uri="{9D8B030D-6E8A-4147-A177-3AD203B41FA5}">
                      <a16:colId xmlns:a16="http://schemas.microsoft.com/office/drawing/2014/main" val="20002"/>
                    </a:ext>
                  </a:extLst>
                </a:gridCol>
                <a:gridCol w="1465289">
                  <a:extLst>
                    <a:ext uri="{9D8B030D-6E8A-4147-A177-3AD203B41FA5}">
                      <a16:colId xmlns:a16="http://schemas.microsoft.com/office/drawing/2014/main" val="20003"/>
                    </a:ext>
                  </a:extLst>
                </a:gridCol>
              </a:tblGrid>
              <a:tr h="370811">
                <a:tc>
                  <a:txBody>
                    <a:bodyPr/>
                    <a:lstStyle/>
                    <a:p>
                      <a:r>
                        <a:rPr lang="en-US" sz="1800" dirty="0" smtClean="0"/>
                        <a:t>Assumption*</a:t>
                      </a:r>
                      <a:endParaRPr lang="en-US" sz="1800" dirty="0"/>
                    </a:p>
                  </a:txBody>
                  <a:tcPr marL="91434" marR="91434" marT="45716" marB="45716"/>
                </a:tc>
                <a:tc>
                  <a:txBody>
                    <a:bodyPr/>
                    <a:lstStyle/>
                    <a:p>
                      <a:r>
                        <a:rPr lang="en-US" sz="1800" dirty="0" smtClean="0"/>
                        <a:t>Implications**</a:t>
                      </a:r>
                      <a:endParaRPr lang="en-US" sz="1800" dirty="0"/>
                    </a:p>
                  </a:txBody>
                  <a:tcPr marL="91434" marR="91434" marT="45716" marB="45716"/>
                </a:tc>
                <a:tc>
                  <a:txBody>
                    <a:bodyPr/>
                    <a:lstStyle/>
                    <a:p>
                      <a:r>
                        <a:rPr lang="en-US" sz="1800" dirty="0" smtClean="0"/>
                        <a:t>Expectations***</a:t>
                      </a:r>
                      <a:endParaRPr lang="en-US" sz="1800" dirty="0"/>
                    </a:p>
                  </a:txBody>
                  <a:tcPr marL="91434" marR="91434" marT="45716" marB="45716"/>
                </a:tc>
                <a:tc>
                  <a:txBody>
                    <a:bodyPr/>
                    <a:lstStyle/>
                    <a:p>
                      <a:r>
                        <a:rPr lang="en-US" sz="1800" dirty="0" smtClean="0"/>
                        <a:t>Metric****</a:t>
                      </a:r>
                      <a:endParaRPr lang="en-US" sz="1800" dirty="0"/>
                    </a:p>
                  </a:txBody>
                  <a:tcPr marL="91434" marR="91434" marT="45716" marB="45716"/>
                </a:tc>
                <a:extLst>
                  <a:ext uri="{0D108BD9-81ED-4DB2-BD59-A6C34878D82A}">
                    <a16:rowId xmlns:a16="http://schemas.microsoft.com/office/drawing/2014/main" val="10000"/>
                  </a:ext>
                </a:extLst>
              </a:tr>
              <a:tr h="1066717">
                <a:tc>
                  <a:txBody>
                    <a:bodyPr/>
                    <a:lstStyle/>
                    <a:p>
                      <a:r>
                        <a:rPr lang="en-US" sz="1600" dirty="0" smtClean="0"/>
                        <a:t>Design is Mature</a:t>
                      </a:r>
                      <a:endParaRPr lang="en-US" sz="1600" dirty="0"/>
                    </a:p>
                  </a:txBody>
                  <a:tcPr marL="91434" marR="91434" marT="45716" marB="45716"/>
                </a:tc>
                <a:tc>
                  <a:txBody>
                    <a:bodyPr/>
                    <a:lstStyle/>
                    <a:p>
                      <a:r>
                        <a:rPr lang="en-US" sz="1600" dirty="0" smtClean="0"/>
                        <a:t>Production</a:t>
                      </a:r>
                      <a:r>
                        <a:rPr lang="en-US" sz="1600" baseline="0" dirty="0" smtClean="0"/>
                        <a:t> concurrency possible</a:t>
                      </a:r>
                      <a:endParaRPr lang="en-US" sz="1600" dirty="0"/>
                    </a:p>
                  </a:txBody>
                  <a:tcPr marL="91434" marR="91434" marT="45716" marB="45716"/>
                </a:tc>
                <a:tc>
                  <a:txBody>
                    <a:bodyPr/>
                    <a:lstStyle/>
                    <a:p>
                      <a:r>
                        <a:rPr lang="en-US" sz="1600" dirty="0" smtClean="0"/>
                        <a:t>Schedule</a:t>
                      </a:r>
                      <a:r>
                        <a:rPr lang="en-US" sz="1600" baseline="0" dirty="0" smtClean="0"/>
                        <a:t> to IOC will be achieved</a:t>
                      </a:r>
                      <a:endParaRPr lang="en-US" sz="1600" dirty="0"/>
                    </a:p>
                  </a:txBody>
                  <a:tcPr marL="91434" marR="91434"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Schedule growth below historical median</a:t>
                      </a:r>
                    </a:p>
                  </a:txBody>
                  <a:tcPr marL="91434" marR="91434" marT="45716" marB="45716"/>
                </a:tc>
                <a:extLst>
                  <a:ext uri="{0D108BD9-81ED-4DB2-BD59-A6C34878D82A}">
                    <a16:rowId xmlns:a16="http://schemas.microsoft.com/office/drawing/2014/main" val="10001"/>
                  </a:ext>
                </a:extLst>
              </a:tr>
              <a:tr h="1066717">
                <a:tc>
                  <a:txBody>
                    <a:bodyPr/>
                    <a:lstStyle/>
                    <a:p>
                      <a:r>
                        <a:rPr lang="en-US" sz="1600" b="0" i="0" u="none" strike="noStrike" kern="1200" baseline="0" dirty="0" smtClean="0">
                          <a:solidFill>
                            <a:schemeClr val="dk1"/>
                          </a:solidFill>
                          <a:latin typeface="+mn-lt"/>
                          <a:ea typeface="+mn-ea"/>
                          <a:cs typeface="+mn-cs"/>
                        </a:rPr>
                        <a:t>Threat levels will not change much in the next 5 years </a:t>
                      </a:r>
                      <a:endParaRPr lang="en-US" sz="1800" dirty="0"/>
                    </a:p>
                  </a:txBody>
                  <a:tcPr marL="91434" marR="91434" marT="45716" marB="45716"/>
                </a:tc>
                <a:tc>
                  <a:txBody>
                    <a:bodyPr/>
                    <a:lstStyle/>
                    <a:p>
                      <a:r>
                        <a:rPr lang="en-US" sz="1600" dirty="0" smtClean="0"/>
                        <a:t>Capability</a:t>
                      </a:r>
                      <a:r>
                        <a:rPr lang="en-US" sz="1600" baseline="0" dirty="0" smtClean="0"/>
                        <a:t> changes unlikely</a:t>
                      </a:r>
                      <a:endParaRPr lang="en-US" sz="1600" dirty="0"/>
                    </a:p>
                  </a:txBody>
                  <a:tcPr marL="91434" marR="91434" marT="45716" marB="45716"/>
                </a:tc>
                <a:tc>
                  <a:txBody>
                    <a:bodyPr/>
                    <a:lstStyle/>
                    <a:p>
                      <a:r>
                        <a:rPr lang="en-US" sz="1600" dirty="0" smtClean="0"/>
                        <a:t>Costs to </a:t>
                      </a:r>
                      <a:endParaRPr lang="en-US" sz="1600" dirty="0"/>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2"/>
                  </a:ext>
                </a:extLst>
              </a:tr>
              <a:tr h="822896">
                <a:tc>
                  <a:txBody>
                    <a:bodyPr/>
                    <a:lstStyle/>
                    <a:p>
                      <a:r>
                        <a:rPr lang="en-US" sz="1600" b="0" i="0" u="none" strike="noStrike" kern="1200" baseline="0" dirty="0" smtClean="0">
                          <a:solidFill>
                            <a:schemeClr val="dk1"/>
                          </a:solidFill>
                          <a:latin typeface="+mn-lt"/>
                          <a:ea typeface="+mn-ea"/>
                          <a:cs typeface="+mn-cs"/>
                        </a:rPr>
                        <a:t>Commercial demand will reduce unit cost</a:t>
                      </a:r>
                      <a:endParaRPr lang="en-US" sz="1800" dirty="0"/>
                    </a:p>
                  </a:txBody>
                  <a:tcPr marL="91434" marR="91434" marT="45716" marB="45716"/>
                </a:tc>
                <a:tc>
                  <a:txBody>
                    <a:bodyPr/>
                    <a:lstStyle/>
                    <a:p>
                      <a:r>
                        <a:rPr lang="en-US" sz="1600" dirty="0" smtClean="0"/>
                        <a:t>Production cost Est is realistic</a:t>
                      </a:r>
                      <a:endParaRPr lang="en-US" sz="1600" dirty="0"/>
                    </a:p>
                  </a:txBody>
                  <a:tcPr marL="91434" marR="91434" marT="45716" marB="45716"/>
                </a:tc>
                <a:tc>
                  <a:txBody>
                    <a:bodyPr/>
                    <a:lstStyle/>
                    <a:p>
                      <a:r>
                        <a:rPr lang="en-US" sz="1600" dirty="0" smtClean="0"/>
                        <a:t>No additional funding needed nor cost growth</a:t>
                      </a:r>
                      <a:endParaRPr lang="en-US" sz="1600" dirty="0"/>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3"/>
                  </a:ext>
                </a:extLst>
              </a:tr>
              <a:tr h="370811">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4"/>
                  </a:ext>
                </a:extLst>
              </a:tr>
              <a:tr h="370811">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5"/>
                  </a:ext>
                </a:extLst>
              </a:tr>
            </a:tbl>
          </a:graphicData>
        </a:graphic>
      </p:graphicFrame>
      <p:sp>
        <p:nvSpPr>
          <p:cNvPr id="48169" name="TextBox 6"/>
          <p:cNvSpPr txBox="1">
            <a:spLocks noChangeArrowheads="1"/>
          </p:cNvSpPr>
          <p:nvPr/>
        </p:nvSpPr>
        <p:spPr bwMode="auto">
          <a:xfrm>
            <a:off x="4626688" y="5859671"/>
            <a:ext cx="2938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dirty="0">
                <a:solidFill>
                  <a:srgbClr val="000000"/>
                </a:solidFill>
              </a:rPr>
              <a:t>See Notes pages for information</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17</a:t>
            </a:fld>
            <a:endParaRPr lang="en-US" altLang="en-US">
              <a:solidFill>
                <a:srgbClr val="808080"/>
              </a:solidFill>
            </a:endParaRPr>
          </a:p>
        </p:txBody>
      </p:sp>
    </p:spTree>
    <p:extLst>
      <p:ext uri="{BB962C8B-B14F-4D97-AF65-F5344CB8AC3E}">
        <p14:creationId xmlns:p14="http://schemas.microsoft.com/office/powerpoint/2010/main" val="2967735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AutoShape 24"/>
          <p:cNvCxnSpPr>
            <a:cxnSpLocks noChangeShapeType="1"/>
          </p:cNvCxnSpPr>
          <p:nvPr/>
        </p:nvCxnSpPr>
        <p:spPr bwMode="auto">
          <a:xfrm rot="16200000" flipH="1">
            <a:off x="7735095" y="4083845"/>
            <a:ext cx="403225" cy="1587"/>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0179" name="Rectangle 2"/>
          <p:cNvSpPr>
            <a:spLocks noGrp="1" noChangeArrowheads="1"/>
          </p:cNvSpPr>
          <p:nvPr>
            <p:ph type="title"/>
          </p:nvPr>
        </p:nvSpPr>
        <p:spPr/>
        <p:txBody>
          <a:bodyPr/>
          <a:lstStyle/>
          <a:p>
            <a:r>
              <a:rPr lang="en-US" altLang="en-US" dirty="0"/>
              <a:t> Program Org Chart</a:t>
            </a:r>
          </a:p>
        </p:txBody>
      </p:sp>
      <p:sp>
        <p:nvSpPr>
          <p:cNvPr id="50181" name="AutoShape 3"/>
          <p:cNvSpPr>
            <a:spLocks noChangeArrowheads="1"/>
          </p:cNvSpPr>
          <p:nvPr/>
        </p:nvSpPr>
        <p:spPr bwMode="auto">
          <a:xfrm>
            <a:off x="5230813" y="1130300"/>
            <a:ext cx="1701800" cy="285750"/>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OSD/AT&amp;L</a:t>
            </a:r>
          </a:p>
        </p:txBody>
      </p:sp>
      <p:sp>
        <p:nvSpPr>
          <p:cNvPr id="50182" name="AutoShape 4"/>
          <p:cNvSpPr>
            <a:spLocks noChangeArrowheads="1"/>
          </p:cNvSpPr>
          <p:nvPr/>
        </p:nvSpPr>
        <p:spPr bwMode="auto">
          <a:xfrm>
            <a:off x="5230813" y="1643063"/>
            <a:ext cx="1701800" cy="285750"/>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SAF/AQ</a:t>
            </a:r>
          </a:p>
        </p:txBody>
      </p:sp>
      <p:sp>
        <p:nvSpPr>
          <p:cNvPr id="50183" name="AutoShape 5"/>
          <p:cNvSpPr>
            <a:spLocks noChangeArrowheads="1"/>
          </p:cNvSpPr>
          <p:nvPr/>
        </p:nvSpPr>
        <p:spPr bwMode="auto">
          <a:xfrm>
            <a:off x="5230813" y="2155826"/>
            <a:ext cx="1701800" cy="65087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dirty="0">
                <a:solidFill>
                  <a:srgbClr val="000000"/>
                </a:solidFill>
              </a:rPr>
              <a:t>PEO </a:t>
            </a:r>
          </a:p>
          <a:p>
            <a:pPr eaLnBrk="0" fontAlgn="base" hangingPunct="0">
              <a:spcBef>
                <a:spcPct val="0"/>
              </a:spcBef>
              <a:spcAft>
                <a:spcPct val="0"/>
              </a:spcAft>
            </a:pPr>
            <a:r>
              <a:rPr lang="en-US" altLang="en-US" sz="1600" dirty="0">
                <a:solidFill>
                  <a:srgbClr val="000000"/>
                </a:solidFill>
              </a:rPr>
              <a:t>Lt Gen JP Jones</a:t>
            </a:r>
          </a:p>
        </p:txBody>
      </p:sp>
      <p:sp>
        <p:nvSpPr>
          <p:cNvPr id="50184" name="AutoShape 6"/>
          <p:cNvSpPr>
            <a:spLocks noChangeArrowheads="1"/>
          </p:cNvSpPr>
          <p:nvPr/>
        </p:nvSpPr>
        <p:spPr bwMode="auto">
          <a:xfrm>
            <a:off x="5202238" y="3035301"/>
            <a:ext cx="1758950"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PM</a:t>
            </a:r>
          </a:p>
          <a:p>
            <a:pPr eaLnBrk="0" fontAlgn="base" hangingPunct="0">
              <a:spcBef>
                <a:spcPct val="0"/>
              </a:spcBef>
              <a:spcAft>
                <a:spcPct val="0"/>
              </a:spcAft>
            </a:pPr>
            <a:r>
              <a:rPr lang="en-US" altLang="en-US" sz="1600">
                <a:solidFill>
                  <a:srgbClr val="000000"/>
                </a:solidFill>
              </a:rPr>
              <a:t>Col John Smith</a:t>
            </a:r>
          </a:p>
        </p:txBody>
      </p:sp>
      <p:cxnSp>
        <p:nvCxnSpPr>
          <p:cNvPr id="50185" name="AutoShape 7"/>
          <p:cNvCxnSpPr>
            <a:cxnSpLocks noChangeShapeType="1"/>
            <a:stCxn id="50181" idx="2"/>
            <a:endCxn id="50182" idx="0"/>
          </p:cNvCxnSpPr>
          <p:nvPr/>
        </p:nvCxnSpPr>
        <p:spPr bwMode="auto">
          <a:xfrm>
            <a:off x="6081713" y="1416051"/>
            <a:ext cx="0" cy="22701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0186" name="AutoShape 8"/>
          <p:cNvCxnSpPr>
            <a:cxnSpLocks noChangeShapeType="1"/>
            <a:stCxn id="50182" idx="2"/>
            <a:endCxn id="50183" idx="0"/>
          </p:cNvCxnSpPr>
          <p:nvPr/>
        </p:nvCxnSpPr>
        <p:spPr bwMode="auto">
          <a:xfrm>
            <a:off x="6081713" y="1928813"/>
            <a:ext cx="0" cy="227012"/>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0187" name="AutoShape 9"/>
          <p:cNvCxnSpPr>
            <a:cxnSpLocks noChangeShapeType="1"/>
            <a:stCxn id="50183" idx="2"/>
            <a:endCxn id="50184" idx="0"/>
          </p:cNvCxnSpPr>
          <p:nvPr/>
        </p:nvCxnSpPr>
        <p:spPr bwMode="auto">
          <a:xfrm>
            <a:off x="6081713" y="2806700"/>
            <a:ext cx="0" cy="2286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0188" name="AutoShape 10"/>
          <p:cNvSpPr>
            <a:spLocks noChangeArrowheads="1"/>
          </p:cNvSpPr>
          <p:nvPr/>
        </p:nvSpPr>
        <p:spPr bwMode="auto">
          <a:xfrm>
            <a:off x="1633538" y="4070351"/>
            <a:ext cx="1524000" cy="67627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Program</a:t>
            </a:r>
          </a:p>
          <a:p>
            <a:pPr eaLnBrk="0" fontAlgn="base" hangingPunct="0">
              <a:spcBef>
                <a:spcPct val="0"/>
              </a:spcBef>
              <a:spcAft>
                <a:spcPct val="0"/>
              </a:spcAft>
            </a:pPr>
            <a:r>
              <a:rPr lang="en-US" altLang="en-US" sz="1600" b="1">
                <a:solidFill>
                  <a:srgbClr val="000000"/>
                </a:solidFill>
              </a:rPr>
              <a:t>Control</a:t>
            </a:r>
          </a:p>
          <a:p>
            <a:pPr eaLnBrk="0" fontAlgn="base" hangingPunct="0">
              <a:spcBef>
                <a:spcPct val="0"/>
              </a:spcBef>
              <a:spcAft>
                <a:spcPct val="0"/>
              </a:spcAft>
            </a:pPr>
            <a:r>
              <a:rPr lang="en-US" altLang="en-US">
                <a:solidFill>
                  <a:srgbClr val="000000"/>
                </a:solidFill>
              </a:rPr>
              <a:t>Maj D. MacArthur</a:t>
            </a:r>
          </a:p>
        </p:txBody>
      </p:sp>
      <p:sp>
        <p:nvSpPr>
          <p:cNvPr id="50189" name="AutoShape 11"/>
          <p:cNvSpPr>
            <a:spLocks noChangeArrowheads="1"/>
          </p:cNvSpPr>
          <p:nvPr/>
        </p:nvSpPr>
        <p:spPr bwMode="auto">
          <a:xfrm>
            <a:off x="3328988" y="4070351"/>
            <a:ext cx="1828800"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Contracts</a:t>
            </a:r>
          </a:p>
          <a:p>
            <a:pPr eaLnBrk="0" fontAlgn="base" hangingPunct="0">
              <a:spcBef>
                <a:spcPct val="0"/>
              </a:spcBef>
              <a:spcAft>
                <a:spcPct val="0"/>
              </a:spcAft>
            </a:pPr>
            <a:r>
              <a:rPr lang="en-US" altLang="en-US" sz="1600">
                <a:solidFill>
                  <a:srgbClr val="000000"/>
                </a:solidFill>
              </a:rPr>
              <a:t>Ms. Jane Smith</a:t>
            </a:r>
          </a:p>
        </p:txBody>
      </p:sp>
      <p:sp>
        <p:nvSpPr>
          <p:cNvPr id="50190" name="AutoShape 12"/>
          <p:cNvSpPr>
            <a:spLocks noChangeArrowheads="1"/>
          </p:cNvSpPr>
          <p:nvPr/>
        </p:nvSpPr>
        <p:spPr bwMode="auto">
          <a:xfrm>
            <a:off x="5284788" y="4070351"/>
            <a:ext cx="1700212"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Sys Eng</a:t>
            </a:r>
          </a:p>
          <a:p>
            <a:pPr eaLnBrk="0" fontAlgn="base" hangingPunct="0">
              <a:spcBef>
                <a:spcPct val="0"/>
              </a:spcBef>
              <a:spcAft>
                <a:spcPct val="0"/>
              </a:spcAft>
            </a:pPr>
            <a:r>
              <a:rPr lang="en-US" altLang="en-US" sz="1600">
                <a:solidFill>
                  <a:srgbClr val="000000"/>
                </a:solidFill>
              </a:rPr>
              <a:t>Maj Kelly Johnson</a:t>
            </a:r>
          </a:p>
        </p:txBody>
      </p:sp>
      <p:sp>
        <p:nvSpPr>
          <p:cNvPr id="50191" name="AutoShape 13"/>
          <p:cNvSpPr>
            <a:spLocks noChangeArrowheads="1"/>
          </p:cNvSpPr>
          <p:nvPr/>
        </p:nvSpPr>
        <p:spPr bwMode="auto">
          <a:xfrm>
            <a:off x="8934450" y="4070351"/>
            <a:ext cx="1474788"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Test</a:t>
            </a:r>
          </a:p>
          <a:p>
            <a:pPr eaLnBrk="0" fontAlgn="base" hangingPunct="0">
              <a:spcBef>
                <a:spcPct val="0"/>
              </a:spcBef>
              <a:spcAft>
                <a:spcPct val="0"/>
              </a:spcAft>
            </a:pPr>
            <a:r>
              <a:rPr lang="en-US" altLang="en-US" sz="1600">
                <a:solidFill>
                  <a:srgbClr val="000000"/>
                </a:solidFill>
              </a:rPr>
              <a:t>Maj C. Yeager</a:t>
            </a:r>
          </a:p>
        </p:txBody>
      </p:sp>
      <p:cxnSp>
        <p:nvCxnSpPr>
          <p:cNvPr id="50192" name="AutoShape 14"/>
          <p:cNvCxnSpPr>
            <a:cxnSpLocks noChangeShapeType="1"/>
            <a:stCxn id="50184" idx="2"/>
            <a:endCxn id="50188" idx="0"/>
          </p:cNvCxnSpPr>
          <p:nvPr/>
        </p:nvCxnSpPr>
        <p:spPr bwMode="auto">
          <a:xfrm rot="5400000">
            <a:off x="4037014" y="2025651"/>
            <a:ext cx="403225" cy="3686175"/>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50193" name="AutoShape 15"/>
          <p:cNvCxnSpPr>
            <a:cxnSpLocks noChangeShapeType="1"/>
            <a:stCxn id="50184" idx="2"/>
            <a:endCxn id="50191" idx="0"/>
          </p:cNvCxnSpPr>
          <p:nvPr/>
        </p:nvCxnSpPr>
        <p:spPr bwMode="auto">
          <a:xfrm rot="16200000" flipH="1">
            <a:off x="7674770" y="2074070"/>
            <a:ext cx="403225" cy="3589337"/>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50194" name="AutoShape 16"/>
          <p:cNvCxnSpPr>
            <a:cxnSpLocks noChangeShapeType="1"/>
            <a:stCxn id="50184" idx="2"/>
            <a:endCxn id="50190" idx="0"/>
          </p:cNvCxnSpPr>
          <p:nvPr/>
        </p:nvCxnSpPr>
        <p:spPr bwMode="auto">
          <a:xfrm rot="16200000" flipH="1">
            <a:off x="5906295" y="3842545"/>
            <a:ext cx="403225" cy="52387"/>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50195" name="AutoShape 17"/>
          <p:cNvCxnSpPr>
            <a:cxnSpLocks noChangeShapeType="1"/>
            <a:stCxn id="50184" idx="2"/>
            <a:endCxn id="50189" idx="0"/>
          </p:cNvCxnSpPr>
          <p:nvPr/>
        </p:nvCxnSpPr>
        <p:spPr bwMode="auto">
          <a:xfrm rot="5400000">
            <a:off x="4960939" y="2949576"/>
            <a:ext cx="403225" cy="1838325"/>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50196" name="AutoShape 18"/>
          <p:cNvSpPr>
            <a:spLocks noChangeArrowheads="1"/>
          </p:cNvSpPr>
          <p:nvPr/>
        </p:nvSpPr>
        <p:spPr bwMode="auto">
          <a:xfrm>
            <a:off x="8867775" y="5105401"/>
            <a:ext cx="1627188"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Test IPT</a:t>
            </a:r>
          </a:p>
          <a:p>
            <a:pPr eaLnBrk="0" fontAlgn="base" hangingPunct="0">
              <a:spcBef>
                <a:spcPct val="0"/>
              </a:spcBef>
              <a:spcAft>
                <a:spcPct val="0"/>
              </a:spcAft>
            </a:pPr>
            <a:r>
              <a:rPr lang="en-US" altLang="en-US">
                <a:solidFill>
                  <a:srgbClr val="000000"/>
                </a:solidFill>
              </a:rPr>
              <a:t>2 Captains</a:t>
            </a:r>
          </a:p>
          <a:p>
            <a:pPr eaLnBrk="0" fontAlgn="base" hangingPunct="0">
              <a:spcBef>
                <a:spcPct val="0"/>
              </a:spcBef>
              <a:spcAft>
                <a:spcPct val="0"/>
              </a:spcAft>
            </a:pPr>
            <a:r>
              <a:rPr lang="en-US" altLang="en-US">
                <a:solidFill>
                  <a:srgbClr val="000000"/>
                </a:solidFill>
              </a:rPr>
              <a:t>1 GS-12</a:t>
            </a:r>
          </a:p>
          <a:p>
            <a:pPr eaLnBrk="0" fontAlgn="base" hangingPunct="0">
              <a:spcBef>
                <a:spcPct val="0"/>
              </a:spcBef>
              <a:spcAft>
                <a:spcPct val="0"/>
              </a:spcAft>
            </a:pPr>
            <a:r>
              <a:rPr lang="en-US" altLang="en-US">
                <a:solidFill>
                  <a:srgbClr val="000000"/>
                </a:solidFill>
              </a:rPr>
              <a:t>5 Contractors</a:t>
            </a:r>
          </a:p>
        </p:txBody>
      </p:sp>
      <p:sp>
        <p:nvSpPr>
          <p:cNvPr id="50197" name="AutoShape 19"/>
          <p:cNvSpPr>
            <a:spLocks noChangeArrowheads="1"/>
          </p:cNvSpPr>
          <p:nvPr/>
        </p:nvSpPr>
        <p:spPr bwMode="auto">
          <a:xfrm>
            <a:off x="1604963" y="5105401"/>
            <a:ext cx="1573212"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PC IPT</a:t>
            </a:r>
          </a:p>
          <a:p>
            <a:pPr eaLnBrk="0" fontAlgn="base" hangingPunct="0">
              <a:spcBef>
                <a:spcPct val="0"/>
              </a:spcBef>
              <a:spcAft>
                <a:spcPct val="0"/>
              </a:spcAft>
            </a:pPr>
            <a:r>
              <a:rPr lang="en-US" altLang="en-US">
                <a:solidFill>
                  <a:srgbClr val="000000"/>
                </a:solidFill>
              </a:rPr>
              <a:t>2 Captains</a:t>
            </a:r>
          </a:p>
          <a:p>
            <a:pPr eaLnBrk="0" fontAlgn="base" hangingPunct="0">
              <a:spcBef>
                <a:spcPct val="0"/>
              </a:spcBef>
              <a:spcAft>
                <a:spcPct val="0"/>
              </a:spcAft>
            </a:pPr>
            <a:r>
              <a:rPr lang="en-US" altLang="en-US">
                <a:solidFill>
                  <a:srgbClr val="000000"/>
                </a:solidFill>
              </a:rPr>
              <a:t>1 GS-12</a:t>
            </a:r>
          </a:p>
          <a:p>
            <a:pPr eaLnBrk="0" fontAlgn="base" hangingPunct="0">
              <a:spcBef>
                <a:spcPct val="0"/>
              </a:spcBef>
              <a:spcAft>
                <a:spcPct val="0"/>
              </a:spcAft>
            </a:pPr>
            <a:r>
              <a:rPr lang="en-US" altLang="en-US">
                <a:solidFill>
                  <a:srgbClr val="000000"/>
                </a:solidFill>
              </a:rPr>
              <a:t>5 Contractors</a:t>
            </a:r>
          </a:p>
        </p:txBody>
      </p:sp>
      <p:sp>
        <p:nvSpPr>
          <p:cNvPr id="50198" name="AutoShape 20"/>
          <p:cNvSpPr>
            <a:spLocks noChangeArrowheads="1"/>
          </p:cNvSpPr>
          <p:nvPr/>
        </p:nvSpPr>
        <p:spPr bwMode="auto">
          <a:xfrm>
            <a:off x="3338513" y="5105401"/>
            <a:ext cx="1828800"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Contracts IPT</a:t>
            </a:r>
          </a:p>
          <a:p>
            <a:pPr eaLnBrk="0" fontAlgn="base" hangingPunct="0">
              <a:spcBef>
                <a:spcPct val="0"/>
              </a:spcBef>
              <a:spcAft>
                <a:spcPct val="0"/>
              </a:spcAft>
            </a:pPr>
            <a:r>
              <a:rPr lang="en-US" altLang="en-US" sz="1600">
                <a:solidFill>
                  <a:srgbClr val="000000"/>
                </a:solidFill>
              </a:rPr>
              <a:t>2 Captains</a:t>
            </a:r>
          </a:p>
          <a:p>
            <a:pPr eaLnBrk="0" fontAlgn="base" hangingPunct="0">
              <a:spcBef>
                <a:spcPct val="0"/>
              </a:spcBef>
              <a:spcAft>
                <a:spcPct val="0"/>
              </a:spcAft>
            </a:pPr>
            <a:r>
              <a:rPr lang="en-US" altLang="en-US" sz="1600">
                <a:solidFill>
                  <a:srgbClr val="000000"/>
                </a:solidFill>
              </a:rPr>
              <a:t>1 GS-12</a:t>
            </a:r>
          </a:p>
        </p:txBody>
      </p:sp>
      <p:sp>
        <p:nvSpPr>
          <p:cNvPr id="50199" name="AutoShape 21"/>
          <p:cNvSpPr>
            <a:spLocks noChangeArrowheads="1"/>
          </p:cNvSpPr>
          <p:nvPr/>
        </p:nvSpPr>
        <p:spPr bwMode="auto">
          <a:xfrm>
            <a:off x="5241925" y="5105401"/>
            <a:ext cx="1828800"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Sys Eng IPT</a:t>
            </a:r>
          </a:p>
          <a:p>
            <a:pPr eaLnBrk="0" fontAlgn="base" hangingPunct="0">
              <a:spcBef>
                <a:spcPct val="0"/>
              </a:spcBef>
              <a:spcAft>
                <a:spcPct val="0"/>
              </a:spcAft>
            </a:pPr>
            <a:r>
              <a:rPr lang="en-US" altLang="en-US" sz="1600">
                <a:solidFill>
                  <a:srgbClr val="000000"/>
                </a:solidFill>
              </a:rPr>
              <a:t>2 Captains</a:t>
            </a:r>
          </a:p>
          <a:p>
            <a:pPr eaLnBrk="0" fontAlgn="base" hangingPunct="0">
              <a:spcBef>
                <a:spcPct val="0"/>
              </a:spcBef>
              <a:spcAft>
                <a:spcPct val="0"/>
              </a:spcAft>
            </a:pPr>
            <a:r>
              <a:rPr lang="en-US" altLang="en-US" sz="1600">
                <a:solidFill>
                  <a:srgbClr val="000000"/>
                </a:solidFill>
              </a:rPr>
              <a:t>1 GS-12</a:t>
            </a:r>
          </a:p>
          <a:p>
            <a:pPr eaLnBrk="0" fontAlgn="base" hangingPunct="0">
              <a:spcBef>
                <a:spcPct val="0"/>
              </a:spcBef>
              <a:spcAft>
                <a:spcPct val="0"/>
              </a:spcAft>
            </a:pPr>
            <a:r>
              <a:rPr lang="en-US" altLang="en-US" sz="1600">
                <a:solidFill>
                  <a:srgbClr val="000000"/>
                </a:solidFill>
              </a:rPr>
              <a:t>5 Contractors</a:t>
            </a:r>
          </a:p>
        </p:txBody>
      </p:sp>
      <p:cxnSp>
        <p:nvCxnSpPr>
          <p:cNvPr id="50200" name="AutoShape 22"/>
          <p:cNvCxnSpPr>
            <a:cxnSpLocks noChangeShapeType="1"/>
            <a:stCxn id="50188" idx="2"/>
            <a:endCxn id="50197" idx="0"/>
          </p:cNvCxnSpPr>
          <p:nvPr/>
        </p:nvCxnSpPr>
        <p:spPr bwMode="auto">
          <a:xfrm rot="5400000">
            <a:off x="2213770" y="4923632"/>
            <a:ext cx="358775" cy="476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0201" name="AutoShape 23"/>
          <p:cNvCxnSpPr>
            <a:cxnSpLocks noChangeShapeType="1"/>
            <a:stCxn id="50189" idx="2"/>
            <a:endCxn id="50198" idx="0"/>
          </p:cNvCxnSpPr>
          <p:nvPr/>
        </p:nvCxnSpPr>
        <p:spPr bwMode="auto">
          <a:xfrm rot="16200000" flipH="1">
            <a:off x="4046539" y="4899026"/>
            <a:ext cx="403225" cy="95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0202" name="AutoShape 24"/>
          <p:cNvCxnSpPr>
            <a:cxnSpLocks noChangeShapeType="1"/>
            <a:stCxn id="50190" idx="2"/>
            <a:endCxn id="50199" idx="0"/>
          </p:cNvCxnSpPr>
          <p:nvPr/>
        </p:nvCxnSpPr>
        <p:spPr bwMode="auto">
          <a:xfrm rot="16200000" flipH="1">
            <a:off x="5943601" y="4892676"/>
            <a:ext cx="403225" cy="222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0203" name="AutoShape 25"/>
          <p:cNvCxnSpPr>
            <a:cxnSpLocks noChangeShapeType="1"/>
            <a:stCxn id="50191" idx="2"/>
            <a:endCxn id="50196" idx="0"/>
          </p:cNvCxnSpPr>
          <p:nvPr/>
        </p:nvCxnSpPr>
        <p:spPr bwMode="auto">
          <a:xfrm rot="16200000" flipH="1">
            <a:off x="9474201" y="4899026"/>
            <a:ext cx="403225" cy="95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0204" name="AutoShape 30"/>
          <p:cNvSpPr>
            <a:spLocks noChangeArrowheads="1"/>
          </p:cNvSpPr>
          <p:nvPr/>
        </p:nvSpPr>
        <p:spPr bwMode="auto">
          <a:xfrm>
            <a:off x="1941513" y="2152651"/>
            <a:ext cx="1758950" cy="631825"/>
          </a:xfrm>
          <a:prstGeom prst="roundRect">
            <a:avLst>
              <a:gd name="adj" fmla="val 16667"/>
            </a:avLst>
          </a:prstGeom>
          <a:solidFill>
            <a:srgbClr val="FFFF99"/>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ACC/A5XX</a:t>
            </a:r>
          </a:p>
          <a:p>
            <a:pPr eaLnBrk="0" fontAlgn="base" hangingPunct="0">
              <a:spcBef>
                <a:spcPct val="0"/>
              </a:spcBef>
              <a:spcAft>
                <a:spcPct val="0"/>
              </a:spcAft>
            </a:pPr>
            <a:r>
              <a:rPr lang="en-US" altLang="en-US" sz="1600">
                <a:solidFill>
                  <a:srgbClr val="000000"/>
                </a:solidFill>
              </a:rPr>
              <a:t>Col B Martin</a:t>
            </a:r>
          </a:p>
        </p:txBody>
      </p:sp>
      <p:cxnSp>
        <p:nvCxnSpPr>
          <p:cNvPr id="50205" name="AutoShape 31"/>
          <p:cNvCxnSpPr>
            <a:cxnSpLocks noChangeShapeType="1"/>
            <a:stCxn id="50204" idx="2"/>
            <a:endCxn id="50184" idx="1"/>
          </p:cNvCxnSpPr>
          <p:nvPr/>
        </p:nvCxnSpPr>
        <p:spPr bwMode="auto">
          <a:xfrm rot="16200000" flipH="1">
            <a:off x="3728244" y="1877219"/>
            <a:ext cx="566738" cy="2381250"/>
          </a:xfrm>
          <a:prstGeom prst="bentConnector2">
            <a:avLst/>
          </a:prstGeom>
          <a:noFill/>
          <a:ln w="38100">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50206" name="AutoShape 32"/>
          <p:cNvSpPr>
            <a:spLocks noChangeArrowheads="1"/>
          </p:cNvSpPr>
          <p:nvPr/>
        </p:nvSpPr>
        <p:spPr bwMode="auto">
          <a:xfrm>
            <a:off x="8372475" y="2106614"/>
            <a:ext cx="1758950" cy="631825"/>
          </a:xfrm>
          <a:prstGeom prst="roundRect">
            <a:avLst>
              <a:gd name="adj" fmla="val 16667"/>
            </a:avLst>
          </a:prstGeom>
          <a:solidFill>
            <a:srgbClr val="FFFF99"/>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OO-ALC/XYZ</a:t>
            </a:r>
          </a:p>
          <a:p>
            <a:pPr eaLnBrk="0" fontAlgn="base" hangingPunct="0">
              <a:spcBef>
                <a:spcPct val="0"/>
              </a:spcBef>
              <a:spcAft>
                <a:spcPct val="0"/>
              </a:spcAft>
            </a:pPr>
            <a:r>
              <a:rPr lang="en-US" altLang="en-US" sz="1600">
                <a:solidFill>
                  <a:srgbClr val="000000"/>
                </a:solidFill>
              </a:rPr>
              <a:t>Col Al Griggs</a:t>
            </a:r>
          </a:p>
        </p:txBody>
      </p:sp>
      <p:cxnSp>
        <p:nvCxnSpPr>
          <p:cNvPr id="50207" name="AutoShape 33"/>
          <p:cNvCxnSpPr>
            <a:cxnSpLocks noChangeShapeType="1"/>
            <a:stCxn id="50206" idx="2"/>
            <a:endCxn id="50184" idx="3"/>
          </p:cNvCxnSpPr>
          <p:nvPr/>
        </p:nvCxnSpPr>
        <p:spPr bwMode="auto">
          <a:xfrm rot="5400000">
            <a:off x="7800182" y="1899445"/>
            <a:ext cx="612775" cy="2290762"/>
          </a:xfrm>
          <a:prstGeom prst="bentConnector2">
            <a:avLst/>
          </a:prstGeom>
          <a:noFill/>
          <a:ln w="38100">
            <a:solidFill>
              <a:schemeClr val="tx1"/>
            </a:solidFill>
            <a:prstDash val="dashDot"/>
            <a:miter lim="800000"/>
            <a:headEnd/>
            <a:tailEnd/>
          </a:ln>
          <a:extLst>
            <a:ext uri="{909E8E84-426E-40DD-AFC4-6F175D3DCCD1}">
              <a14:hiddenFill xmlns:a14="http://schemas.microsoft.com/office/drawing/2010/main">
                <a:noFill/>
              </a14:hiddenFill>
            </a:ext>
          </a:extLst>
        </p:spPr>
      </p:cxnSp>
      <p:sp>
        <p:nvSpPr>
          <p:cNvPr id="50208" name="Text Box 34"/>
          <p:cNvSpPr txBox="1">
            <a:spLocks noChangeArrowheads="1"/>
          </p:cNvSpPr>
          <p:nvPr/>
        </p:nvSpPr>
        <p:spPr bwMode="auto">
          <a:xfrm>
            <a:off x="2560639" y="1768475"/>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User</a:t>
            </a:r>
          </a:p>
        </p:txBody>
      </p:sp>
      <p:sp>
        <p:nvSpPr>
          <p:cNvPr id="50209" name="Text Box 35"/>
          <p:cNvSpPr txBox="1">
            <a:spLocks noChangeArrowheads="1"/>
          </p:cNvSpPr>
          <p:nvPr/>
        </p:nvSpPr>
        <p:spPr bwMode="auto">
          <a:xfrm>
            <a:off x="8828088" y="1701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Depot</a:t>
            </a:r>
          </a:p>
        </p:txBody>
      </p:sp>
      <p:sp>
        <p:nvSpPr>
          <p:cNvPr id="50210" name="WordArt 37"/>
          <p:cNvSpPr>
            <a:spLocks noChangeArrowheads="1" noChangeShapeType="1" noTextEdit="1"/>
          </p:cNvSpPr>
          <p:nvPr/>
        </p:nvSpPr>
        <p:spPr bwMode="auto">
          <a:xfrm>
            <a:off x="2741614" y="463550"/>
            <a:ext cx="2009775"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Sample</a:t>
            </a:r>
          </a:p>
        </p:txBody>
      </p:sp>
      <p:sp>
        <p:nvSpPr>
          <p:cNvPr id="50211" name="AutoShape 18"/>
          <p:cNvSpPr>
            <a:spLocks noChangeArrowheads="1"/>
          </p:cNvSpPr>
          <p:nvPr/>
        </p:nvSpPr>
        <p:spPr bwMode="auto">
          <a:xfrm>
            <a:off x="7143751" y="4041776"/>
            <a:ext cx="1635125" cy="6826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PSM</a:t>
            </a:r>
          </a:p>
          <a:p>
            <a:pPr eaLnBrk="0" fontAlgn="base" hangingPunct="0">
              <a:spcBef>
                <a:spcPct val="0"/>
              </a:spcBef>
              <a:spcAft>
                <a:spcPct val="0"/>
              </a:spcAft>
            </a:pPr>
            <a:r>
              <a:rPr lang="en-US" altLang="en-US">
                <a:solidFill>
                  <a:srgbClr val="000000"/>
                </a:solidFill>
              </a:rPr>
              <a:t>Lt. Col T. Jones</a:t>
            </a:r>
          </a:p>
        </p:txBody>
      </p:sp>
      <p:sp>
        <p:nvSpPr>
          <p:cNvPr id="50212" name="AutoShape 18"/>
          <p:cNvSpPr>
            <a:spLocks noChangeArrowheads="1"/>
          </p:cNvSpPr>
          <p:nvPr/>
        </p:nvSpPr>
        <p:spPr bwMode="auto">
          <a:xfrm>
            <a:off x="7153276" y="5118101"/>
            <a:ext cx="1654175"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Support IPT</a:t>
            </a:r>
          </a:p>
          <a:p>
            <a:pPr eaLnBrk="0" fontAlgn="base" hangingPunct="0">
              <a:spcBef>
                <a:spcPct val="0"/>
              </a:spcBef>
              <a:spcAft>
                <a:spcPct val="0"/>
              </a:spcAft>
            </a:pPr>
            <a:r>
              <a:rPr lang="en-US" altLang="en-US">
                <a:solidFill>
                  <a:srgbClr val="000000"/>
                </a:solidFill>
              </a:rPr>
              <a:t>1 Captain</a:t>
            </a:r>
          </a:p>
          <a:p>
            <a:pPr eaLnBrk="0" fontAlgn="base" hangingPunct="0">
              <a:spcBef>
                <a:spcPct val="0"/>
              </a:spcBef>
              <a:spcAft>
                <a:spcPct val="0"/>
              </a:spcAft>
            </a:pPr>
            <a:r>
              <a:rPr lang="en-US" altLang="en-US">
                <a:solidFill>
                  <a:srgbClr val="000000"/>
                </a:solidFill>
              </a:rPr>
              <a:t>1 GS-12</a:t>
            </a:r>
          </a:p>
          <a:p>
            <a:pPr eaLnBrk="0" fontAlgn="base" hangingPunct="0">
              <a:spcBef>
                <a:spcPct val="0"/>
              </a:spcBef>
              <a:spcAft>
                <a:spcPct val="0"/>
              </a:spcAft>
            </a:pPr>
            <a:r>
              <a:rPr lang="en-US" altLang="en-US">
                <a:solidFill>
                  <a:srgbClr val="000000"/>
                </a:solidFill>
              </a:rPr>
              <a:t>4 Contractors</a:t>
            </a:r>
          </a:p>
        </p:txBody>
      </p:sp>
      <p:cxnSp>
        <p:nvCxnSpPr>
          <p:cNvPr id="50213" name="AutoShape 24"/>
          <p:cNvCxnSpPr>
            <a:cxnSpLocks noChangeShapeType="1"/>
          </p:cNvCxnSpPr>
          <p:nvPr/>
        </p:nvCxnSpPr>
        <p:spPr bwMode="auto">
          <a:xfrm rot="16200000" flipH="1">
            <a:off x="7744620" y="4912520"/>
            <a:ext cx="403225" cy="1587"/>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1"/>
          </p:nvPr>
        </p:nvSpPr>
        <p:spPr/>
        <p:txBody>
          <a:bodyPr/>
          <a:lstStyle/>
          <a:p>
            <a:pPr>
              <a:defRPr/>
            </a:pPr>
            <a:fld id="{8426B18B-9B5C-4ED8-ADF2-2A9C1F18A72C}" type="slidenum">
              <a:rPr lang="en-US" altLang="en-US" smtClean="0"/>
              <a:pPr>
                <a:defRPr/>
              </a:pPr>
              <a:t>18</a:t>
            </a:fld>
            <a:endParaRPr lang="en-US" altLang="en-US">
              <a:solidFill>
                <a:srgbClr val="808080"/>
              </a:solidFill>
            </a:endParaRPr>
          </a:p>
        </p:txBody>
      </p:sp>
    </p:spTree>
    <p:extLst>
      <p:ext uri="{BB962C8B-B14F-4D97-AF65-F5344CB8AC3E}">
        <p14:creationId xmlns:p14="http://schemas.microsoft.com/office/powerpoint/2010/main" val="93768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Resources for MSA</a:t>
            </a:r>
          </a:p>
        </p:txBody>
      </p:sp>
      <p:pic>
        <p:nvPicPr>
          <p:cNvPr id="52228" name="Picture 2" descr="C:\Users\Jeff.Loren\Desktop\Standard MDD DAB Charts and  Examples MDD 15 Nov - jrl1119 redlines\Slid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1" y="1325564"/>
            <a:ext cx="8467725"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19</a:t>
            </a:fld>
            <a:endParaRPr lang="en-US" altLang="en-US">
              <a:solidFill>
                <a:srgbClr val="808080"/>
              </a:solidFill>
            </a:endParaRPr>
          </a:p>
        </p:txBody>
      </p:sp>
    </p:spTree>
    <p:extLst>
      <p:ext uri="{BB962C8B-B14F-4D97-AF65-F5344CB8AC3E}">
        <p14:creationId xmlns:p14="http://schemas.microsoft.com/office/powerpoint/2010/main" val="4157494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1"/>
          </p:nvPr>
        </p:nvSpPr>
        <p:spPr>
          <a:xfrm>
            <a:off x="10964775" y="6474291"/>
            <a:ext cx="1219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867941B1-1C4E-4538-91E3-9750C7E06836}" type="slidenum">
              <a:rPr lang="en-US" altLang="en-US" sz="1000">
                <a:solidFill>
                  <a:srgbClr val="969696"/>
                </a:solidFill>
              </a:rPr>
              <a:pPr algn="r"/>
              <a:t>2</a:t>
            </a:fld>
            <a:endParaRPr lang="en-US" altLang="en-US" sz="1000" dirty="0">
              <a:solidFill>
                <a:srgbClr val="808080"/>
              </a:solidFill>
            </a:endParaRPr>
          </a:p>
        </p:txBody>
      </p:sp>
      <p:sp>
        <p:nvSpPr>
          <p:cNvPr id="4" name="Rectangle 2"/>
          <p:cNvSpPr txBox="1">
            <a:spLocks noChangeArrowheads="1"/>
          </p:cNvSpPr>
          <p:nvPr/>
        </p:nvSpPr>
        <p:spPr>
          <a:xfrm>
            <a:off x="7485412" y="204119"/>
            <a:ext cx="4156075" cy="979487"/>
          </a:xfrm>
          <a:prstGeom prst="rect">
            <a:avLst/>
          </a:prstGeom>
        </p:spPr>
        <p:txBody>
          <a:bodyPr/>
          <a:lstStyle/>
          <a:p>
            <a:pPr algn="r" eaLnBrk="0" fontAlgn="base" hangingPunct="0">
              <a:spcBef>
                <a:spcPct val="0"/>
              </a:spcBef>
              <a:spcAft>
                <a:spcPct val="0"/>
              </a:spcAft>
              <a:defRPr/>
            </a:pPr>
            <a:r>
              <a:rPr lang="en-US" sz="3600" b="1" i="1" kern="0" dirty="0">
                <a:solidFill>
                  <a:srgbClr val="000066"/>
                </a:solidFill>
              </a:rPr>
              <a:t>MDD Overview</a:t>
            </a:r>
          </a:p>
        </p:txBody>
      </p:sp>
      <p:sp>
        <p:nvSpPr>
          <p:cNvPr id="5" name="Content Placeholder 2"/>
          <p:cNvSpPr txBox="1">
            <a:spLocks/>
          </p:cNvSpPr>
          <p:nvPr/>
        </p:nvSpPr>
        <p:spPr>
          <a:xfrm>
            <a:off x="377208" y="1578878"/>
            <a:ext cx="11197167" cy="4743450"/>
          </a:xfrm>
          <a:prstGeom prst="rect">
            <a:avLst/>
          </a:prstGeom>
        </p:spPr>
        <p:txBody>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sz="2400" kern="0" dirty="0"/>
              <a:t>BLUF – purpose of </a:t>
            </a:r>
            <a:r>
              <a:rPr lang="en-US" altLang="en-US" sz="2400" kern="0" dirty="0" smtClean="0"/>
              <a:t>meeting </a:t>
            </a:r>
            <a:r>
              <a:rPr lang="en-US" altLang="en-US" sz="2400" kern="0" dirty="0"/>
              <a:t>(requested decision)	</a:t>
            </a:r>
          </a:p>
          <a:p>
            <a:r>
              <a:rPr lang="en-US" altLang="en-US" sz="2400" kern="0" dirty="0"/>
              <a:t>Requirements 	</a:t>
            </a:r>
          </a:p>
          <a:p>
            <a:r>
              <a:rPr lang="en-US" altLang="en-US" sz="2400" kern="0" dirty="0"/>
              <a:t>Development Planning</a:t>
            </a:r>
          </a:p>
          <a:p>
            <a:r>
              <a:rPr lang="en-US" altLang="en-US" sz="2400" kern="0" dirty="0" err="1"/>
              <a:t>AoA</a:t>
            </a:r>
            <a:r>
              <a:rPr lang="en-US" altLang="en-US" sz="2400" kern="0" dirty="0"/>
              <a:t> Study Guidance </a:t>
            </a:r>
            <a:r>
              <a:rPr lang="en-US" altLang="en-US" sz="2400" kern="0" dirty="0" smtClean="0"/>
              <a:t>&amp; </a:t>
            </a:r>
            <a:r>
              <a:rPr lang="en-US" altLang="en-US" sz="2400" kern="0" dirty="0"/>
              <a:t>Plans</a:t>
            </a:r>
          </a:p>
          <a:p>
            <a:r>
              <a:rPr lang="en-US" altLang="en-US" sz="2400" kern="0" dirty="0"/>
              <a:t>Funding &amp; Staffing for Materiel Solutions Analysis Phase </a:t>
            </a:r>
          </a:p>
          <a:p>
            <a:r>
              <a:rPr lang="en-US" altLang="en-US" sz="2400" kern="0" dirty="0"/>
              <a:t>Affordability Constraints	</a:t>
            </a:r>
          </a:p>
          <a:p>
            <a:r>
              <a:rPr lang="en-US" altLang="en-US" sz="2400" kern="0" dirty="0"/>
              <a:t>Acquisition Recommendations 	</a:t>
            </a:r>
          </a:p>
          <a:p>
            <a:r>
              <a:rPr lang="en-US" altLang="en-US" sz="2400" kern="0" dirty="0"/>
              <a:t>Requested Decision	</a:t>
            </a:r>
          </a:p>
          <a:p>
            <a:pPr lvl="1"/>
            <a:endParaRPr lang="en-US" altLang="en-US" sz="2400" kern="0" dirty="0" smtClean="0"/>
          </a:p>
        </p:txBody>
      </p:sp>
    </p:spTree>
    <p:extLst>
      <p:ext uri="{BB962C8B-B14F-4D97-AF65-F5344CB8AC3E}">
        <p14:creationId xmlns:p14="http://schemas.microsoft.com/office/powerpoint/2010/main" val="205581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143585" y="43835"/>
            <a:ext cx="7548283" cy="1178860"/>
          </a:xfrm>
        </p:spPr>
        <p:txBody>
          <a:bodyPr/>
          <a:lstStyle/>
          <a:p>
            <a:r>
              <a:rPr lang="en-US" dirty="0" smtClean="0"/>
              <a:t>Affordability</a:t>
            </a:r>
          </a:p>
        </p:txBody>
      </p:sp>
      <p:sp>
        <p:nvSpPr>
          <p:cNvPr id="3" name="Content Placeholder 2"/>
          <p:cNvSpPr>
            <a:spLocks noGrp="1"/>
          </p:cNvSpPr>
          <p:nvPr>
            <p:ph idx="1"/>
          </p:nvPr>
        </p:nvSpPr>
        <p:spPr>
          <a:xfrm>
            <a:off x="534100" y="1314974"/>
            <a:ext cx="11157768" cy="4959895"/>
          </a:xfrm>
        </p:spPr>
        <p:txBody>
          <a:bodyPr/>
          <a:lstStyle/>
          <a:p>
            <a:pPr>
              <a:spcBef>
                <a:spcPts val="200"/>
              </a:spcBef>
              <a:defRPr/>
            </a:pPr>
            <a:r>
              <a:rPr lang="en-US" dirty="0"/>
              <a:t>MS </a:t>
            </a:r>
            <a:r>
              <a:rPr lang="en-US" dirty="0" smtClean="0"/>
              <a:t>? </a:t>
            </a:r>
            <a:r>
              <a:rPr lang="en-US" dirty="0"/>
              <a:t>Affordability Goal:  </a:t>
            </a:r>
            <a:r>
              <a:rPr lang="en-US" dirty="0" smtClean="0"/>
              <a:t>?</a:t>
            </a:r>
            <a:endParaRPr lang="en-US" dirty="0"/>
          </a:p>
          <a:p>
            <a:pPr>
              <a:spcBef>
                <a:spcPts val="200"/>
              </a:spcBef>
              <a:defRPr/>
            </a:pPr>
            <a:r>
              <a:rPr lang="en-US" smtClean="0"/>
              <a:t>MS ? </a:t>
            </a:r>
            <a:r>
              <a:rPr lang="en-US" dirty="0"/>
              <a:t>APB APUC Objective:  </a:t>
            </a:r>
            <a:r>
              <a:rPr lang="en-US" dirty="0" smtClean="0"/>
              <a:t>?; </a:t>
            </a:r>
            <a:r>
              <a:rPr lang="en-US" dirty="0"/>
              <a:t>APB Threshold:  </a:t>
            </a:r>
            <a:r>
              <a:rPr lang="en-US" dirty="0" smtClean="0"/>
              <a:t>?</a:t>
            </a:r>
            <a:endParaRPr lang="en-US" dirty="0"/>
          </a:p>
          <a:p>
            <a:pPr lvl="1">
              <a:spcBef>
                <a:spcPts val="200"/>
              </a:spcBef>
              <a:defRPr/>
            </a:pPr>
            <a:r>
              <a:rPr lang="en-US" sz="1800" dirty="0"/>
              <a:t>Estimated APUC at </a:t>
            </a:r>
            <a:r>
              <a:rPr lang="en-US" sz="1800" dirty="0" smtClean="0"/>
              <a:t>?</a:t>
            </a:r>
            <a:endParaRPr lang="en-US" sz="1800" dirty="0"/>
          </a:p>
          <a:p>
            <a:pPr>
              <a:spcBef>
                <a:spcPts val="200"/>
              </a:spcBef>
              <a:defRPr/>
            </a:pPr>
            <a:r>
              <a:rPr lang="en-US" dirty="0" smtClean="0"/>
              <a:t>Two </a:t>
            </a:r>
            <a:r>
              <a:rPr lang="en-US" dirty="0"/>
              <a:t>Affordability changes are drafted in the </a:t>
            </a:r>
            <a:r>
              <a:rPr lang="en-US" dirty="0" smtClean="0"/>
              <a:t>(Specify Milestone) ADM</a:t>
            </a:r>
            <a:endParaRPr lang="en-US" dirty="0"/>
          </a:p>
          <a:p>
            <a:pPr lvl="1">
              <a:spcBef>
                <a:spcPts val="200"/>
              </a:spcBef>
              <a:defRPr/>
            </a:pPr>
            <a:r>
              <a:rPr lang="en-US" sz="1800" dirty="0" smtClean="0"/>
              <a:t>Reflect </a:t>
            </a:r>
            <a:r>
              <a:rPr lang="en-US" sz="1800" dirty="0"/>
              <a:t>the APUC Affordability Goal at </a:t>
            </a:r>
            <a:r>
              <a:rPr lang="en-US" sz="1800" dirty="0" smtClean="0"/>
              <a:t>?% </a:t>
            </a:r>
            <a:r>
              <a:rPr lang="en-US" sz="1800" dirty="0"/>
              <a:t>above APUC objective </a:t>
            </a:r>
            <a:r>
              <a:rPr lang="en-US" sz="1800" dirty="0" smtClean="0"/>
              <a:t>($?)</a:t>
            </a:r>
          </a:p>
          <a:p>
            <a:pPr>
              <a:spcBef>
                <a:spcPts val="200"/>
              </a:spcBef>
              <a:defRPr/>
            </a:pPr>
            <a:r>
              <a:rPr lang="en-US" dirty="0" smtClean="0"/>
              <a:t>Are there Cost </a:t>
            </a:r>
            <a:r>
              <a:rPr lang="en-US" dirty="0"/>
              <a:t>Affordability </a:t>
            </a:r>
            <a:r>
              <a:rPr lang="en-US" dirty="0" smtClean="0"/>
              <a:t>Drivers?</a:t>
            </a:r>
            <a:endParaRPr lang="en-US" dirty="0"/>
          </a:p>
          <a:p>
            <a:pPr lvl="1">
              <a:spcBef>
                <a:spcPts val="200"/>
              </a:spcBef>
              <a:defRPr/>
            </a:pPr>
            <a:r>
              <a:rPr lang="en-US" sz="1800" dirty="0" smtClean="0"/>
              <a:t>If so, please explain.</a:t>
            </a:r>
          </a:p>
          <a:p>
            <a:pPr>
              <a:spcBef>
                <a:spcPts val="200"/>
              </a:spcBef>
              <a:defRPr/>
            </a:pPr>
            <a:r>
              <a:rPr lang="en-US" dirty="0"/>
              <a:t>Are there any disconnects throughout the lifecycle?</a:t>
            </a:r>
          </a:p>
          <a:p>
            <a:pPr lvl="1">
              <a:spcBef>
                <a:spcPts val="200"/>
              </a:spcBef>
              <a:defRPr/>
            </a:pPr>
            <a:r>
              <a:rPr lang="en-US" dirty="0"/>
              <a:t>How will the disconnects be addressed?</a:t>
            </a:r>
          </a:p>
          <a:p>
            <a:pPr>
              <a:spcBef>
                <a:spcPts val="200"/>
              </a:spcBef>
              <a:defRPr/>
            </a:pPr>
            <a:r>
              <a:rPr lang="en-US" dirty="0" smtClean="0"/>
              <a:t>Are there any Schedule </a:t>
            </a:r>
            <a:r>
              <a:rPr lang="en-US" dirty="0"/>
              <a:t>drivers impacting the Affordability </a:t>
            </a:r>
            <a:r>
              <a:rPr lang="en-US" dirty="0" smtClean="0"/>
              <a:t>Goal?</a:t>
            </a:r>
            <a:endParaRPr lang="en-US" dirty="0"/>
          </a:p>
          <a:p>
            <a:pPr lvl="1">
              <a:spcBef>
                <a:spcPts val="200"/>
              </a:spcBef>
              <a:defRPr/>
            </a:pPr>
            <a:r>
              <a:rPr lang="en-US" sz="1800" dirty="0" smtClean="0"/>
              <a:t>If so, please explain. </a:t>
            </a:r>
            <a:endParaRPr lang="en-US" sz="1800" dirty="0"/>
          </a:p>
          <a:p>
            <a:pPr lvl="1">
              <a:spcBef>
                <a:spcPts val="200"/>
              </a:spcBef>
              <a:defRPr/>
            </a:pPr>
            <a:endParaRPr lang="en-US" sz="1600" dirty="0"/>
          </a:p>
          <a:p>
            <a:pPr marL="400050" lvl="1" indent="0">
              <a:spcBef>
                <a:spcPts val="200"/>
              </a:spcBef>
              <a:defRPr/>
            </a:pPr>
            <a:endParaRPr lang="en-US" dirty="0" smtClean="0"/>
          </a:p>
        </p:txBody>
      </p:sp>
    </p:spTree>
    <p:extLst>
      <p:ext uri="{BB962C8B-B14F-4D97-AF65-F5344CB8AC3E}">
        <p14:creationId xmlns:p14="http://schemas.microsoft.com/office/powerpoint/2010/main" val="941433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77"/>
          <p:cNvSpPr>
            <a:spLocks noChangeArrowheads="1"/>
          </p:cNvSpPr>
          <p:nvPr/>
        </p:nvSpPr>
        <p:spPr bwMode="auto">
          <a:xfrm>
            <a:off x="1524001" y="-153888"/>
            <a:ext cx="184731" cy="307777"/>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3589" name="Rectangle 179"/>
          <p:cNvSpPr>
            <a:spLocks noChangeArrowheads="1"/>
          </p:cNvSpPr>
          <p:nvPr/>
        </p:nvSpPr>
        <p:spPr bwMode="auto">
          <a:xfrm>
            <a:off x="1524001" y="-153888"/>
            <a:ext cx="184731" cy="307777"/>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3" name="Title 1"/>
          <p:cNvSpPr txBox="1">
            <a:spLocks/>
          </p:cNvSpPr>
          <p:nvPr/>
        </p:nvSpPr>
        <p:spPr>
          <a:xfrm>
            <a:off x="4084288" y="0"/>
            <a:ext cx="7558795" cy="1192213"/>
          </a:xfrm>
          <a:prstGeom prst="rect">
            <a:avLst/>
          </a:prstGeom>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mj-cs"/>
              </a:rPr>
              <a:t>Affordability </a:t>
            </a:r>
            <a:r>
              <a:rPr kumimoji="0" lang="en-US" sz="3600" b="1" i="1" u="none" strike="noStrike" kern="0" cap="none" spc="0" normalizeH="0" baseline="0" noProof="0" dirty="0">
                <a:ln>
                  <a:noFill/>
                </a:ln>
                <a:solidFill>
                  <a:srgbClr val="151C77"/>
                </a:solidFill>
                <a:effectLst/>
                <a:uLnTx/>
                <a:uFillTx/>
                <a:latin typeface="Arial"/>
                <a:ea typeface="+mj-ea"/>
                <a:cs typeface="+mj-cs"/>
              </a:rPr>
              <a:t>Requirement</a:t>
            </a:r>
          </a:p>
        </p:txBody>
      </p:sp>
      <p:graphicFrame>
        <p:nvGraphicFramePr>
          <p:cNvPr id="9" name="Group 919"/>
          <p:cNvGraphicFramePr>
            <a:graphicFrameLocks noGrp="1"/>
          </p:cNvGraphicFramePr>
          <p:nvPr>
            <p:extLst/>
          </p:nvPr>
        </p:nvGraphicFramePr>
        <p:xfrm>
          <a:off x="1914878" y="1477818"/>
          <a:ext cx="8457560" cy="1860294"/>
        </p:xfrm>
        <a:graphic>
          <a:graphicData uri="http://schemas.openxmlformats.org/drawingml/2006/table">
            <a:tbl>
              <a:tblPr/>
              <a:tblGrid>
                <a:gridCol w="1703320">
                  <a:extLst>
                    <a:ext uri="{9D8B030D-6E8A-4147-A177-3AD203B41FA5}">
                      <a16:colId xmlns:a16="http://schemas.microsoft.com/office/drawing/2014/main" val="20000"/>
                    </a:ext>
                  </a:extLst>
                </a:gridCol>
                <a:gridCol w="2729054">
                  <a:extLst>
                    <a:ext uri="{9D8B030D-6E8A-4147-A177-3AD203B41FA5}">
                      <a16:colId xmlns:a16="http://schemas.microsoft.com/office/drawing/2014/main" val="20001"/>
                    </a:ext>
                  </a:extLst>
                </a:gridCol>
                <a:gridCol w="2012593">
                  <a:extLst>
                    <a:ext uri="{9D8B030D-6E8A-4147-A177-3AD203B41FA5}">
                      <a16:colId xmlns:a16="http://schemas.microsoft.com/office/drawing/2014/main" val="20002"/>
                    </a:ext>
                  </a:extLst>
                </a:gridCol>
                <a:gridCol w="2012593">
                  <a:extLst>
                    <a:ext uri="{9D8B030D-6E8A-4147-A177-3AD203B41FA5}">
                      <a16:colId xmlns:a16="http://schemas.microsoft.com/office/drawing/2014/main" val="20003"/>
                    </a:ext>
                  </a:extLst>
                </a:gridCol>
              </a:tblGrid>
              <a:tr h="804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Description</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Affordability Requirement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(MS ? ADM)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BY??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Dec 17 SAR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(In DAMIR)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BY??: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Service Cost Position Estimate (23 Oct 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BY??: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54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APUC (Note 1)</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algn="r"/>
                      <a:r>
                        <a:rPr lang="en-US" sz="1050" b="1" strike="noStrike" dirty="0" smtClean="0">
                          <a:solidFill>
                            <a:schemeClr val="tx1"/>
                          </a:solidFill>
                          <a:latin typeface="Arial" pitchFamily="34" charset="0"/>
                          <a:cs typeface="Arial" pitchFamily="34" charset="0"/>
                        </a:rPr>
                        <a:t>$?</a:t>
                      </a:r>
                      <a:endParaRPr lang="en-US" sz="1050" b="1" strike="noStrike" dirty="0">
                        <a:solidFill>
                          <a:schemeClr val="tx1"/>
                        </a:solidFill>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r"/>
                      <a:r>
                        <a:rPr lang="en-US" sz="1050" b="1" dirty="0" smtClean="0">
                          <a:latin typeface="Arial" pitchFamily="34" charset="0"/>
                          <a:cs typeface="Arial" pitchFamily="34" charset="0"/>
                        </a:rPr>
                        <a:t>$?</a:t>
                      </a:r>
                      <a:endParaRPr lang="en-US" sz="1050" b="1" dirty="0">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r"/>
                      <a:r>
                        <a:rPr lang="en-US" sz="1050" b="1" dirty="0" smtClean="0">
                          <a:latin typeface="Arial" pitchFamily="34" charset="0"/>
                          <a:cs typeface="Arial" pitchFamily="34" charset="0"/>
                        </a:rPr>
                        <a:t>$?</a:t>
                      </a:r>
                      <a:endParaRPr lang="en-US" sz="1050" b="1" dirty="0">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13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O&amp;M</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34" charset="0"/>
                          <a:cs typeface="Arial" pitchFamily="34" charset="0"/>
                        </a:rPr>
                        <a:t>$?/Unit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34" charset="0"/>
                          <a:cs typeface="Arial" pitchFamily="34" charset="0"/>
                        </a:rPr>
                        <a:t>$?/Unit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34" charset="0"/>
                          <a:cs typeface="Arial" pitchFamily="34" charset="0"/>
                        </a:rPr>
                        <a:t>$?/Unit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1755354" y="3767770"/>
            <a:ext cx="8528712" cy="954107"/>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Note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Quantity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APB APUC Objective		</a:t>
            </a: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APB APUC Threshold		</a:t>
            </a: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234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Acquisition Recommendations</a:t>
            </a:r>
          </a:p>
        </p:txBody>
      </p:sp>
      <p:sp>
        <p:nvSpPr>
          <p:cNvPr id="62467" name="Content Placeholder 2"/>
          <p:cNvSpPr>
            <a:spLocks noGrp="1"/>
          </p:cNvSpPr>
          <p:nvPr>
            <p:ph idx="1"/>
          </p:nvPr>
        </p:nvSpPr>
        <p:spPr>
          <a:xfrm>
            <a:off x="495373" y="1344599"/>
            <a:ext cx="11165324" cy="5014913"/>
          </a:xfrm>
        </p:spPr>
        <p:txBody>
          <a:bodyPr/>
          <a:lstStyle/>
          <a:p>
            <a:r>
              <a:rPr lang="en-US" altLang="en-US" dirty="0" smtClean="0"/>
              <a:t>Recommend lead service </a:t>
            </a:r>
          </a:p>
          <a:p>
            <a:r>
              <a:rPr lang="en-US" altLang="en-US" dirty="0" smtClean="0"/>
              <a:t>Recommend lead Center (PEO)</a:t>
            </a:r>
          </a:p>
          <a:p>
            <a:r>
              <a:rPr lang="en-US" altLang="en-US" dirty="0" smtClean="0"/>
              <a:t>Recommend </a:t>
            </a:r>
            <a:r>
              <a:rPr lang="en-US" altLang="en-US" dirty="0" err="1" smtClean="0"/>
              <a:t>acq</a:t>
            </a:r>
            <a:r>
              <a:rPr lang="en-US" altLang="en-US" dirty="0" smtClean="0"/>
              <a:t> life cycle entry point for the program</a:t>
            </a:r>
          </a:p>
          <a:p>
            <a:pPr lvl="1"/>
            <a:r>
              <a:rPr lang="en-US" altLang="en-US" dirty="0" smtClean="0"/>
              <a:t>Include entrance criteria for next proposed milestone</a:t>
            </a:r>
          </a:p>
          <a:p>
            <a:pPr lvl="2"/>
            <a:r>
              <a:rPr lang="en-US" altLang="en-US" dirty="0" smtClean="0"/>
              <a:t>Statutory requirements</a:t>
            </a:r>
          </a:p>
          <a:p>
            <a:pPr lvl="2"/>
            <a:r>
              <a:rPr lang="en-US" altLang="en-US" dirty="0" smtClean="0"/>
              <a:t>Regulatory requirements</a:t>
            </a:r>
          </a:p>
          <a:p>
            <a:pPr lvl="2"/>
            <a:r>
              <a:rPr lang="en-US" altLang="en-US" dirty="0" smtClean="0"/>
              <a:t>Program unique requirements</a:t>
            </a:r>
          </a:p>
          <a:p>
            <a:pPr lvl="1"/>
            <a:r>
              <a:rPr lang="en-US" altLang="en-US" dirty="0" smtClean="0"/>
              <a:t>Technology maturity</a:t>
            </a:r>
          </a:p>
          <a:p>
            <a:pPr lvl="1"/>
            <a:r>
              <a:rPr lang="en-US" altLang="en-US" dirty="0" smtClean="0"/>
              <a:t>Risk summary (technical, cost, schedule)</a:t>
            </a:r>
          </a:p>
          <a:p>
            <a:pPr lvl="1"/>
            <a:r>
              <a:rPr lang="en-US" altLang="en-US" dirty="0" smtClean="0">
                <a:solidFill>
                  <a:srgbClr val="00B050"/>
                </a:solidFill>
              </a:rPr>
              <a:t>Demonstrate that program has met the intent of any milestone(s) to be skipped </a:t>
            </a:r>
          </a:p>
          <a:p>
            <a:pPr lvl="2"/>
            <a:r>
              <a:rPr lang="en-US" altLang="en-US" dirty="0" smtClean="0"/>
              <a:t>Show plan for compliance with statutory and regulatory requirements</a:t>
            </a:r>
          </a:p>
          <a:p>
            <a:pPr lvl="2"/>
            <a:r>
              <a:rPr lang="en-US" altLang="en-US" dirty="0" smtClean="0"/>
              <a:t>Identify phase(s) for future increment(s)</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22</a:t>
            </a:fld>
            <a:endParaRPr lang="en-US" altLang="en-US">
              <a:solidFill>
                <a:srgbClr val="808080"/>
              </a:solidFill>
            </a:endParaRPr>
          </a:p>
        </p:txBody>
      </p:sp>
    </p:spTree>
    <p:extLst>
      <p:ext uri="{BB962C8B-B14F-4D97-AF65-F5344CB8AC3E}">
        <p14:creationId xmlns:p14="http://schemas.microsoft.com/office/powerpoint/2010/main" val="2729298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DoD 5000.02 Tailoring Strategy</a:t>
            </a:r>
            <a:endParaRPr lang="en-US" altLang="en-US" dirty="0"/>
          </a:p>
        </p:txBody>
      </p:sp>
      <p:sp>
        <p:nvSpPr>
          <p:cNvPr id="62467" name="Content Placeholder 2"/>
          <p:cNvSpPr>
            <a:spLocks noGrp="1"/>
          </p:cNvSpPr>
          <p:nvPr>
            <p:ph idx="1"/>
          </p:nvPr>
        </p:nvSpPr>
        <p:spPr>
          <a:xfrm>
            <a:off x="495373" y="1344599"/>
            <a:ext cx="11165324" cy="5014913"/>
          </a:xfrm>
        </p:spPr>
        <p:txBody>
          <a:bodyPr/>
          <a:lstStyle/>
          <a:p>
            <a:r>
              <a:rPr lang="en-US" altLang="en-US" dirty="0" smtClean="0"/>
              <a:t>Discuss overall 5000.02 tailoring strategy</a:t>
            </a:r>
          </a:p>
          <a:p>
            <a:pPr lvl="1"/>
            <a:r>
              <a:rPr lang="en-US" altLang="en-US" dirty="0" smtClean="0"/>
              <a:t>Is program requesting approval for specific tailoring at this meeting?</a:t>
            </a:r>
          </a:p>
          <a:p>
            <a:pPr lvl="1"/>
            <a:r>
              <a:rPr lang="en-US" altLang="en-US" dirty="0" smtClean="0"/>
              <a:t>If not, why?</a:t>
            </a:r>
          </a:p>
          <a:p>
            <a:r>
              <a:rPr lang="en-US" altLang="en-US" dirty="0" smtClean="0"/>
              <a:t>Recommend area(s) that program intends to target for tailoring in future</a:t>
            </a:r>
          </a:p>
          <a:p>
            <a:r>
              <a:rPr lang="en-US" altLang="en-US" dirty="0" smtClean="0"/>
              <a:t>Identify necessary dates &amp; timelines to return for tailoring approval</a:t>
            </a:r>
            <a:endParaRPr lang="en-US" altLang="en-US" dirty="0" smtClean="0"/>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23</a:t>
            </a:fld>
            <a:endParaRPr lang="en-US" altLang="en-US">
              <a:solidFill>
                <a:srgbClr val="808080"/>
              </a:solidFill>
            </a:endParaRPr>
          </a:p>
        </p:txBody>
      </p:sp>
    </p:spTree>
    <p:extLst>
      <p:ext uri="{BB962C8B-B14F-4D97-AF65-F5344CB8AC3E}">
        <p14:creationId xmlns:p14="http://schemas.microsoft.com/office/powerpoint/2010/main" val="3427276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33475" y="206375"/>
            <a:ext cx="9120522" cy="946150"/>
          </a:xfrm>
        </p:spPr>
        <p:txBody>
          <a:bodyPr/>
          <a:lstStyle/>
          <a:p>
            <a:pPr eaLnBrk="1" hangingPunct="1"/>
            <a:r>
              <a:rPr lang="en-US" altLang="en-US" sz="3200" dirty="0"/>
              <a:t>Proposed ADM Language</a:t>
            </a:r>
            <a:r>
              <a:rPr lang="en-US" altLang="en-US" dirty="0" smtClean="0"/>
              <a:t/>
            </a:r>
            <a:br>
              <a:rPr lang="en-US" altLang="en-US" dirty="0" smtClean="0"/>
            </a:br>
            <a:r>
              <a:rPr lang="en-US" altLang="en-US" sz="2800" dirty="0" smtClean="0">
                <a:solidFill>
                  <a:srgbClr val="FF0000"/>
                </a:solidFill>
              </a:rPr>
              <a:t>(select as appropriate for effort at hand)</a:t>
            </a:r>
          </a:p>
        </p:txBody>
      </p:sp>
      <p:sp>
        <p:nvSpPr>
          <p:cNvPr id="24580" name="Rectangle 3"/>
          <p:cNvSpPr>
            <a:spLocks noGrp="1" noChangeArrowheads="1"/>
          </p:cNvSpPr>
          <p:nvPr>
            <p:ph idx="1"/>
          </p:nvPr>
        </p:nvSpPr>
        <p:spPr>
          <a:xfrm>
            <a:off x="177296" y="1296987"/>
            <a:ext cx="11476701" cy="5083175"/>
          </a:xfrm>
        </p:spPr>
        <p:txBody>
          <a:bodyPr/>
          <a:lstStyle/>
          <a:p>
            <a:pPr marL="571500" indent="-342900" eaLnBrk="1" hangingPunct="1">
              <a:lnSpc>
                <a:spcPct val="80000"/>
              </a:lnSpc>
              <a:defRPr/>
            </a:pPr>
            <a:r>
              <a:rPr lang="en-US" dirty="0" smtClean="0"/>
              <a:t>Program has met Entrance Criteria for MDD:</a:t>
            </a:r>
          </a:p>
          <a:p>
            <a:pPr marL="1028700" lvl="1" indent="-342900" eaLnBrk="1" hangingPunct="1">
              <a:lnSpc>
                <a:spcPct val="80000"/>
              </a:lnSpc>
              <a:defRPr/>
            </a:pPr>
            <a:r>
              <a:rPr lang="en-US" dirty="0" smtClean="0">
                <a:ea typeface="+mn-ea"/>
                <a:cs typeface="+mn-cs"/>
              </a:rPr>
              <a:t>JROC validated the xxx ICD on </a:t>
            </a:r>
            <a:r>
              <a:rPr lang="en-US" dirty="0" err="1" smtClean="0">
                <a:ea typeface="+mn-ea"/>
                <a:cs typeface="+mn-cs"/>
              </a:rPr>
              <a:t>dd</a:t>
            </a:r>
            <a:r>
              <a:rPr lang="en-US" dirty="0" smtClean="0">
                <a:ea typeface="+mn-ea"/>
                <a:cs typeface="+mn-cs"/>
              </a:rPr>
              <a:t>/mm/</a:t>
            </a:r>
            <a:r>
              <a:rPr lang="en-US" dirty="0" err="1" smtClean="0">
                <a:ea typeface="+mn-ea"/>
                <a:cs typeface="+mn-cs"/>
              </a:rPr>
              <a:t>yyyy</a:t>
            </a:r>
            <a:endParaRPr lang="en-US" dirty="0" smtClean="0">
              <a:ea typeface="+mn-ea"/>
              <a:cs typeface="+mn-cs"/>
            </a:endParaRPr>
          </a:p>
          <a:p>
            <a:pPr marL="1028700" lvl="1" indent="-342900" eaLnBrk="1" hangingPunct="1">
              <a:lnSpc>
                <a:spcPct val="80000"/>
              </a:lnSpc>
              <a:defRPr/>
            </a:pPr>
            <a:r>
              <a:rPr lang="en-US" dirty="0" smtClean="0">
                <a:ea typeface="+mn-ea"/>
                <a:cs typeface="+mn-cs"/>
              </a:rPr>
              <a:t>AoA Study Guidance / Plan approved by DCAPE</a:t>
            </a:r>
          </a:p>
          <a:p>
            <a:pPr marL="571500" indent="-342900" eaLnBrk="1" hangingPunct="1">
              <a:lnSpc>
                <a:spcPct val="80000"/>
              </a:lnSpc>
              <a:defRPr/>
            </a:pPr>
            <a:r>
              <a:rPr lang="en-US" dirty="0" smtClean="0"/>
              <a:t>Designate USAF as Lead Component</a:t>
            </a:r>
          </a:p>
          <a:p>
            <a:pPr marL="571500" indent="-342900" eaLnBrk="1" hangingPunct="1">
              <a:lnSpc>
                <a:spcPct val="80000"/>
              </a:lnSpc>
              <a:defRPr/>
            </a:pPr>
            <a:r>
              <a:rPr lang="en-US" dirty="0" smtClean="0"/>
              <a:t>Designate program as an ACAT IC</a:t>
            </a:r>
          </a:p>
          <a:p>
            <a:pPr marL="571500" indent="-342900" eaLnBrk="1" hangingPunct="1">
              <a:lnSpc>
                <a:spcPct val="80000"/>
              </a:lnSpc>
              <a:defRPr/>
            </a:pPr>
            <a:r>
              <a:rPr lang="en-US" dirty="0" smtClean="0"/>
              <a:t>USAF shall prepare to return for a DAB IPR, target 1Q/</a:t>
            </a:r>
            <a:r>
              <a:rPr lang="en-US" dirty="0" err="1" smtClean="0"/>
              <a:t>FYxx</a:t>
            </a:r>
            <a:endParaRPr lang="en-US" dirty="0" smtClean="0"/>
          </a:p>
          <a:p>
            <a:pPr marL="571500" indent="-342900" eaLnBrk="1" hangingPunct="1">
              <a:lnSpc>
                <a:spcPct val="80000"/>
              </a:lnSpc>
              <a:defRPr/>
            </a:pPr>
            <a:r>
              <a:rPr lang="en-US" dirty="0" smtClean="0"/>
              <a:t>Authorize entry into the Technology Development phase, MS B target 2Q/</a:t>
            </a:r>
            <a:r>
              <a:rPr lang="en-US" dirty="0" err="1" smtClean="0"/>
              <a:t>FYyy</a:t>
            </a:r>
            <a:endParaRPr lang="en-US" dirty="0" smtClean="0"/>
          </a:p>
          <a:p>
            <a:pPr marL="571500" indent="-342900" eaLnBrk="1" hangingPunct="1">
              <a:lnSpc>
                <a:spcPct val="80000"/>
              </a:lnSpc>
              <a:defRPr/>
            </a:pPr>
            <a:r>
              <a:rPr lang="en-US" dirty="0" smtClean="0"/>
              <a:t>Prior to DAB IPR, USAF shall:</a:t>
            </a:r>
          </a:p>
          <a:p>
            <a:pPr marL="1028700" lvl="1" indent="-342900" eaLnBrk="1" hangingPunct="1">
              <a:lnSpc>
                <a:spcPct val="80000"/>
              </a:lnSpc>
              <a:defRPr/>
            </a:pPr>
            <a:r>
              <a:rPr lang="en-US" dirty="0" smtClean="0">
                <a:ea typeface="+mn-ea"/>
                <a:cs typeface="+mn-cs"/>
              </a:rPr>
              <a:t>Prepare a prototyping strategy that enables competitive prototyping</a:t>
            </a:r>
          </a:p>
          <a:p>
            <a:pPr marL="1028700" lvl="1" indent="-342900" eaLnBrk="1" hangingPunct="1">
              <a:lnSpc>
                <a:spcPct val="80000"/>
              </a:lnSpc>
              <a:defRPr/>
            </a:pPr>
            <a:r>
              <a:rPr lang="en-US" dirty="0" smtClean="0">
                <a:ea typeface="+mn-ea"/>
                <a:cs typeface="+mn-cs"/>
              </a:rPr>
              <a:t>Propose adopting a single-step-to-full-capability strategy</a:t>
            </a:r>
          </a:p>
          <a:p>
            <a:pPr marL="1028700" lvl="1" indent="-342900" eaLnBrk="1" hangingPunct="1">
              <a:lnSpc>
                <a:spcPct val="80000"/>
              </a:lnSpc>
              <a:defRPr/>
            </a:pPr>
            <a:r>
              <a:rPr lang="en-US" dirty="0" smtClean="0">
                <a:ea typeface="+mn-ea"/>
                <a:cs typeface="+mn-cs"/>
              </a:rPr>
              <a:t>Prepare preliminary Systems Engineering Plan (SEP)</a:t>
            </a:r>
          </a:p>
          <a:p>
            <a:pPr marL="1028700" lvl="1" indent="-342900" eaLnBrk="1" hangingPunct="1">
              <a:lnSpc>
                <a:spcPct val="80000"/>
              </a:lnSpc>
              <a:defRPr/>
            </a:pPr>
            <a:r>
              <a:rPr lang="en-US" dirty="0" smtClean="0">
                <a:ea typeface="+mn-ea"/>
                <a:cs typeface="+mn-cs"/>
              </a:rPr>
              <a:t>Prepare preliminary Test and Evaluation Strategy (TES)</a:t>
            </a:r>
          </a:p>
          <a:p>
            <a:pPr marL="1028700" lvl="1" indent="-342900" eaLnBrk="1" hangingPunct="1">
              <a:lnSpc>
                <a:spcPct val="80000"/>
              </a:lnSpc>
              <a:defRPr/>
            </a:pPr>
            <a:r>
              <a:rPr lang="en-US" dirty="0" smtClean="0">
                <a:ea typeface="+mn-ea"/>
                <a:cs typeface="+mn-cs"/>
              </a:rPr>
              <a:t>Submit cost estimate for recommended alternative(s) and provid</a:t>
            </a:r>
            <a:r>
              <a:rPr lang="en-US" dirty="0" smtClean="0"/>
              <a:t>e the supporting full-funding profile for Technology Development </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24</a:t>
            </a:fld>
            <a:endParaRPr lang="en-US" altLang="en-US">
              <a:solidFill>
                <a:srgbClr val="808080"/>
              </a:solidFill>
            </a:endParaRPr>
          </a:p>
        </p:txBody>
      </p:sp>
    </p:spTree>
    <p:extLst>
      <p:ext uri="{BB962C8B-B14F-4D97-AF65-F5344CB8AC3E}">
        <p14:creationId xmlns:p14="http://schemas.microsoft.com/office/powerpoint/2010/main" val="1012738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29938" y="78297"/>
            <a:ext cx="7143750" cy="1143000"/>
          </a:xfrm>
        </p:spPr>
        <p:txBody>
          <a:bodyPr/>
          <a:lstStyle/>
          <a:p>
            <a:r>
              <a:rPr lang="en-US" altLang="en-US" dirty="0" smtClean="0">
                <a:cs typeface="Arial" panose="020B0604020202020204" pitchFamily="34" charset="0"/>
              </a:rPr>
              <a:t>Summary</a:t>
            </a:r>
            <a:br>
              <a:rPr lang="en-US" altLang="en-US" dirty="0" smtClean="0">
                <a:cs typeface="Arial" panose="020B0604020202020204" pitchFamily="34" charset="0"/>
              </a:rPr>
            </a:br>
            <a:r>
              <a:rPr lang="en-US" altLang="en-US" sz="2800" dirty="0" smtClean="0">
                <a:cs typeface="Arial" panose="020B0604020202020204" pitchFamily="34" charset="0"/>
              </a:rPr>
              <a:t>Requested Decision</a:t>
            </a:r>
            <a:endParaRPr lang="en-US" altLang="en-US" sz="3200" dirty="0">
              <a:cs typeface="Arial" panose="020B0604020202020204" pitchFamily="34" charset="0"/>
            </a:endParaRPr>
          </a:p>
        </p:txBody>
      </p:sp>
      <p:sp>
        <p:nvSpPr>
          <p:cNvPr id="66563" name="Content Placeholder 2"/>
          <p:cNvSpPr>
            <a:spLocks noGrp="1"/>
          </p:cNvSpPr>
          <p:nvPr>
            <p:ph idx="1"/>
          </p:nvPr>
        </p:nvSpPr>
        <p:spPr>
          <a:xfrm>
            <a:off x="438965" y="1355711"/>
            <a:ext cx="11134055" cy="4373562"/>
          </a:xfrm>
        </p:spPr>
        <p:txBody>
          <a:bodyPr/>
          <a:lstStyle/>
          <a:p>
            <a:pPr>
              <a:spcBef>
                <a:spcPts val="600"/>
              </a:spcBef>
              <a:buSzPct val="130000"/>
              <a:buFont typeface="Wingdings" panose="05000000000000000000" pitchFamily="2" charset="2"/>
              <a:buChar char="§"/>
            </a:pPr>
            <a:r>
              <a:rPr lang="en-US" altLang="en-US" dirty="0" smtClean="0">
                <a:cs typeface="Arial" panose="020B0604020202020204" pitchFamily="34" charset="0"/>
              </a:rPr>
              <a:t>JROC- validated requirements</a:t>
            </a:r>
          </a:p>
          <a:p>
            <a:pPr>
              <a:spcBef>
                <a:spcPts val="600"/>
              </a:spcBef>
              <a:buSzPct val="130000"/>
              <a:buFont typeface="Wingdings" panose="05000000000000000000" pitchFamily="2" charset="2"/>
              <a:buChar char="§"/>
            </a:pPr>
            <a:r>
              <a:rPr lang="en-US" altLang="en-US" dirty="0" err="1" smtClean="0">
                <a:cs typeface="Arial" panose="020B0604020202020204" pitchFamily="34" charset="0"/>
              </a:rPr>
              <a:t>AoA</a:t>
            </a:r>
            <a:r>
              <a:rPr lang="en-US" altLang="en-US" dirty="0" smtClean="0">
                <a:cs typeface="Arial" panose="020B0604020202020204" pitchFamily="34" charset="0"/>
              </a:rPr>
              <a:t> funding committed  </a:t>
            </a:r>
          </a:p>
          <a:p>
            <a:pPr>
              <a:spcBef>
                <a:spcPts val="600"/>
              </a:spcBef>
              <a:buSzPct val="130000"/>
              <a:buFont typeface="Wingdings" panose="05000000000000000000" pitchFamily="2" charset="2"/>
              <a:buChar char="§"/>
            </a:pPr>
            <a:r>
              <a:rPr lang="en-US" altLang="en-US" dirty="0" smtClean="0">
                <a:cs typeface="Arial" panose="020B0604020202020204" pitchFamily="34" charset="0"/>
              </a:rPr>
              <a:t>Lead Service/Component (or Center/PEO) and </a:t>
            </a:r>
            <a:r>
              <a:rPr lang="en-US" altLang="en-US" dirty="0" err="1" smtClean="0">
                <a:cs typeface="Arial" panose="020B0604020202020204" pitchFamily="34" charset="0"/>
              </a:rPr>
              <a:t>AoA</a:t>
            </a:r>
            <a:r>
              <a:rPr lang="en-US" altLang="en-US" dirty="0" smtClean="0">
                <a:cs typeface="Arial" panose="020B0604020202020204" pitchFamily="34" charset="0"/>
              </a:rPr>
              <a:t> Study Team Leads established</a:t>
            </a:r>
          </a:p>
          <a:p>
            <a:pPr marL="342900" lvl="1" indent="-342900">
              <a:spcBef>
                <a:spcPts val="600"/>
              </a:spcBef>
              <a:buSzPct val="130000"/>
              <a:buFont typeface="Wingdings" panose="05000000000000000000" pitchFamily="2" charset="2"/>
              <a:buChar char="§"/>
            </a:pPr>
            <a:r>
              <a:rPr lang="en-US" altLang="en-US" dirty="0" smtClean="0">
                <a:cs typeface="Arial" panose="020B0604020202020204" pitchFamily="34" charset="0"/>
              </a:rPr>
              <a:t>Screening process will provide a final set of alternatives for </a:t>
            </a:r>
            <a:r>
              <a:rPr lang="en-US" altLang="en-US" dirty="0" err="1" smtClean="0">
                <a:cs typeface="Arial" panose="020B0604020202020204" pitchFamily="34" charset="0"/>
              </a:rPr>
              <a:t>AoA</a:t>
            </a:r>
            <a:endParaRPr lang="en-US" altLang="en-US" dirty="0" smtClean="0">
              <a:cs typeface="Arial" panose="020B0604020202020204" pitchFamily="34" charset="0"/>
            </a:endParaRPr>
          </a:p>
          <a:p>
            <a:pPr marL="342900" lvl="1" indent="-342900" algn="ctr">
              <a:spcBef>
                <a:spcPts val="600"/>
              </a:spcBef>
              <a:buSzPct val="130000"/>
              <a:buFont typeface="Wingdings" panose="05000000000000000000" pitchFamily="2" charset="2"/>
              <a:buChar char="§"/>
            </a:pPr>
            <a:endParaRPr lang="en-US" altLang="en-US" dirty="0" smtClean="0">
              <a:cs typeface="Arial" panose="020B0604020202020204" pitchFamily="34" charset="0"/>
            </a:endParaRPr>
          </a:p>
          <a:p>
            <a:pPr marL="342900" lvl="1" indent="-342900" algn="ctr">
              <a:spcBef>
                <a:spcPts val="600"/>
              </a:spcBef>
              <a:spcAft>
                <a:spcPts val="600"/>
              </a:spcAft>
              <a:buSzPct val="130000"/>
              <a:buFont typeface="Wingdings" panose="05000000000000000000" pitchFamily="2" charset="2"/>
              <a:buChar char="§"/>
            </a:pPr>
            <a:r>
              <a:rPr lang="en-US" altLang="en-US" dirty="0" smtClean="0">
                <a:solidFill>
                  <a:srgbClr val="002060"/>
                </a:solidFill>
                <a:cs typeface="Arial" panose="020B0604020202020204" pitchFamily="34" charset="0"/>
              </a:rPr>
              <a:t>FOR AFRB</a:t>
            </a:r>
          </a:p>
          <a:p>
            <a:pPr>
              <a:spcBef>
                <a:spcPts val="600"/>
              </a:spcBef>
              <a:buSzPct val="130000"/>
              <a:buFont typeface="Wingdings" panose="05000000000000000000" pitchFamily="2" charset="2"/>
              <a:buChar char="§"/>
            </a:pPr>
            <a:r>
              <a:rPr lang="en-US" altLang="en-US" dirty="0" smtClean="0">
                <a:cs typeface="Arial" panose="020B0604020202020204" pitchFamily="34" charset="0"/>
              </a:rPr>
              <a:t>Recommend concurrence with concepts for inclusion in </a:t>
            </a:r>
            <a:r>
              <a:rPr lang="en-US" altLang="en-US" dirty="0" err="1" smtClean="0">
                <a:cs typeface="Arial" panose="020B0604020202020204" pitchFamily="34" charset="0"/>
              </a:rPr>
              <a:t>AoA</a:t>
            </a:r>
            <a:endParaRPr lang="en-US" altLang="en-US" dirty="0" smtClean="0">
              <a:cs typeface="Arial" panose="020B0604020202020204" pitchFamily="34" charset="0"/>
            </a:endParaRPr>
          </a:p>
          <a:p>
            <a:pPr>
              <a:spcBef>
                <a:spcPts val="600"/>
              </a:spcBef>
              <a:spcAft>
                <a:spcPts val="600"/>
              </a:spcAft>
              <a:buSzPct val="130000"/>
              <a:buFont typeface="Wingdings" panose="05000000000000000000" pitchFamily="2" charset="2"/>
              <a:buChar char="§"/>
            </a:pPr>
            <a:r>
              <a:rPr lang="en-US" altLang="en-US" dirty="0" smtClean="0">
                <a:cs typeface="Arial" panose="020B0604020202020204" pitchFamily="34" charset="0"/>
              </a:rPr>
              <a:t>Approve continued engagement with OSD toward MDD DAB</a:t>
            </a:r>
          </a:p>
          <a:p>
            <a:pPr marL="342900" lvl="1" indent="-342900" algn="ctr">
              <a:spcBef>
                <a:spcPct val="0"/>
              </a:spcBef>
              <a:buSzPct val="130000"/>
              <a:buFont typeface="Wingdings" panose="05000000000000000000" pitchFamily="2" charset="2"/>
              <a:buChar char="§"/>
            </a:pPr>
            <a:endParaRPr lang="en-US" altLang="en-US" dirty="0" smtClean="0">
              <a:solidFill>
                <a:srgbClr val="000000"/>
              </a:solidFill>
              <a:cs typeface="Arial" panose="020B0604020202020204" pitchFamily="34" charset="0"/>
            </a:endParaRPr>
          </a:p>
          <a:p>
            <a:pPr marL="342900" lvl="1" indent="-342900" algn="ctr">
              <a:spcBef>
                <a:spcPts val="600"/>
              </a:spcBef>
              <a:spcAft>
                <a:spcPts val="600"/>
              </a:spcAft>
              <a:buSzPct val="130000"/>
              <a:buFont typeface="Wingdings" panose="05000000000000000000" pitchFamily="2" charset="2"/>
              <a:buChar char="§"/>
            </a:pPr>
            <a:r>
              <a:rPr lang="en-US" altLang="en-US" dirty="0" smtClean="0">
                <a:solidFill>
                  <a:srgbClr val="002060"/>
                </a:solidFill>
                <a:cs typeface="Arial" panose="020B0604020202020204" pitchFamily="34" charset="0"/>
              </a:rPr>
              <a:t>FOR MDD</a:t>
            </a:r>
          </a:p>
          <a:p>
            <a:pPr>
              <a:spcBef>
                <a:spcPts val="600"/>
              </a:spcBef>
              <a:buSzPct val="130000"/>
              <a:buFont typeface="Wingdings" panose="05000000000000000000" pitchFamily="2" charset="2"/>
              <a:buChar char="§"/>
            </a:pPr>
            <a:r>
              <a:rPr lang="en-US" altLang="en-US" dirty="0" smtClean="0">
                <a:cs typeface="Arial" panose="020B0604020202020204" pitchFamily="34" charset="0"/>
              </a:rPr>
              <a:t>Recommend entry into xxx phase</a:t>
            </a:r>
          </a:p>
          <a:p>
            <a:pPr>
              <a:spcBef>
                <a:spcPts val="600"/>
              </a:spcBef>
              <a:spcAft>
                <a:spcPts val="600"/>
              </a:spcAft>
              <a:buSzPct val="130000"/>
              <a:buFont typeface="Wingdings" panose="05000000000000000000" pitchFamily="2" charset="2"/>
              <a:buChar char="§"/>
            </a:pPr>
            <a:r>
              <a:rPr lang="en-US" altLang="en-US" dirty="0" smtClean="0">
                <a:cs typeface="Arial" panose="020B0604020202020204" pitchFamily="34" charset="0"/>
              </a:rPr>
              <a:t>Authorize Analysis of Alternatives execution</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25</a:t>
            </a:fld>
            <a:endParaRPr lang="en-US" altLang="en-US">
              <a:solidFill>
                <a:srgbClr val="808080"/>
              </a:solidFill>
            </a:endParaRPr>
          </a:p>
        </p:txBody>
      </p:sp>
    </p:spTree>
    <p:extLst>
      <p:ext uri="{BB962C8B-B14F-4D97-AF65-F5344CB8AC3E}">
        <p14:creationId xmlns:p14="http://schemas.microsoft.com/office/powerpoint/2010/main" val="2394531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5"/>
          <p:cNvSpPr>
            <a:spLocks noGrp="1"/>
          </p:cNvSpPr>
          <p:nvPr>
            <p:ph type="title"/>
          </p:nvPr>
        </p:nvSpPr>
        <p:spPr>
          <a:xfrm>
            <a:off x="2454276" y="3119438"/>
            <a:ext cx="7396163" cy="893762"/>
          </a:xfrm>
        </p:spPr>
        <p:txBody>
          <a:bodyPr/>
          <a:lstStyle/>
          <a:p>
            <a:pPr algn="ctr"/>
            <a:r>
              <a:rPr lang="en-US" altLang="en-US" smtClean="0"/>
              <a:t>Back-up</a:t>
            </a:r>
          </a:p>
        </p:txBody>
      </p:sp>
      <p:sp>
        <p:nvSpPr>
          <p:cNvPr id="2" name="Slide Number Placeholder 1"/>
          <p:cNvSpPr>
            <a:spLocks noGrp="1"/>
          </p:cNvSpPr>
          <p:nvPr>
            <p:ph type="sldNum" sz="quarter" idx="11"/>
          </p:nvPr>
        </p:nvSpPr>
        <p:spPr/>
        <p:txBody>
          <a:bodyPr/>
          <a:lstStyle/>
          <a:p>
            <a:pPr>
              <a:defRPr/>
            </a:pPr>
            <a:fld id="{8426B18B-9B5C-4ED8-ADF2-2A9C1F18A72C}" type="slidenum">
              <a:rPr lang="en-US" altLang="en-US" smtClean="0"/>
              <a:pPr>
                <a:defRPr/>
              </a:pPr>
              <a:t>26</a:t>
            </a:fld>
            <a:endParaRPr lang="en-US" altLang="en-US">
              <a:solidFill>
                <a:srgbClr val="808080"/>
              </a:solidFill>
            </a:endParaRPr>
          </a:p>
        </p:txBody>
      </p:sp>
    </p:spTree>
    <p:extLst>
      <p:ext uri="{BB962C8B-B14F-4D97-AF65-F5344CB8AC3E}">
        <p14:creationId xmlns:p14="http://schemas.microsoft.com/office/powerpoint/2010/main" val="130310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851945" y="266452"/>
            <a:ext cx="7786688" cy="762000"/>
          </a:xfrm>
        </p:spPr>
        <p:txBody>
          <a:bodyPr/>
          <a:lstStyle/>
          <a:p>
            <a:pPr eaLnBrk="1" hangingPunct="1"/>
            <a:r>
              <a:rPr lang="en-US" altLang="en-US" sz="3000" dirty="0"/>
              <a:t>MDD – Status of Required Core Documents</a:t>
            </a:r>
          </a:p>
        </p:txBody>
      </p:sp>
      <p:graphicFrame>
        <p:nvGraphicFramePr>
          <p:cNvPr id="7" name="Table 6"/>
          <p:cNvGraphicFramePr>
            <a:graphicFrameLocks noGrp="1"/>
          </p:cNvGraphicFramePr>
          <p:nvPr>
            <p:extLst>
              <p:ext uri="{D42A27DB-BD31-4B8C-83A1-F6EECF244321}">
                <p14:modId xmlns:p14="http://schemas.microsoft.com/office/powerpoint/2010/main" val="1104608379"/>
              </p:ext>
            </p:extLst>
          </p:nvPr>
        </p:nvGraphicFramePr>
        <p:xfrm>
          <a:off x="2533650" y="1312863"/>
          <a:ext cx="7124700" cy="4594226"/>
        </p:xfrm>
        <a:graphic>
          <a:graphicData uri="http://schemas.openxmlformats.org/drawingml/2006/table">
            <a:tbl>
              <a:tblPr/>
              <a:tblGrid>
                <a:gridCol w="2524224">
                  <a:extLst>
                    <a:ext uri="{9D8B030D-6E8A-4147-A177-3AD203B41FA5}">
                      <a16:colId xmlns:a16="http://schemas.microsoft.com/office/drawing/2014/main" val="20000"/>
                    </a:ext>
                  </a:extLst>
                </a:gridCol>
                <a:gridCol w="1150131">
                  <a:extLst>
                    <a:ext uri="{9D8B030D-6E8A-4147-A177-3AD203B41FA5}">
                      <a16:colId xmlns:a16="http://schemas.microsoft.com/office/drawing/2014/main" val="20001"/>
                    </a:ext>
                  </a:extLst>
                </a:gridCol>
                <a:gridCol w="949526">
                  <a:extLst>
                    <a:ext uri="{9D8B030D-6E8A-4147-A177-3AD203B41FA5}">
                      <a16:colId xmlns:a16="http://schemas.microsoft.com/office/drawing/2014/main" val="20002"/>
                    </a:ext>
                  </a:extLst>
                </a:gridCol>
                <a:gridCol w="1136757">
                  <a:extLst>
                    <a:ext uri="{9D8B030D-6E8A-4147-A177-3AD203B41FA5}">
                      <a16:colId xmlns:a16="http://schemas.microsoft.com/office/drawing/2014/main" val="20003"/>
                    </a:ext>
                  </a:extLst>
                </a:gridCol>
                <a:gridCol w="1364062">
                  <a:extLst>
                    <a:ext uri="{9D8B030D-6E8A-4147-A177-3AD203B41FA5}">
                      <a16:colId xmlns:a16="http://schemas.microsoft.com/office/drawing/2014/main" val="20004"/>
                    </a:ext>
                  </a:extLst>
                </a:gridCol>
              </a:tblGrid>
              <a:tr h="838911">
                <a:tc>
                  <a:txBody>
                    <a:bodyPr/>
                    <a:lstStyle/>
                    <a:p>
                      <a:pPr marL="0" marR="0">
                        <a:lnSpc>
                          <a:spcPct val="115000"/>
                        </a:lnSpc>
                        <a:spcBef>
                          <a:spcPts val="0"/>
                        </a:spcBef>
                        <a:spcAft>
                          <a:spcPts val="0"/>
                        </a:spcAft>
                      </a:pPr>
                      <a:r>
                        <a:rPr lang="en-US" sz="900" b="1" dirty="0">
                          <a:latin typeface="Arial"/>
                          <a:ea typeface="Calibri"/>
                          <a:cs typeface="Times New Roman"/>
                        </a:rPr>
                        <a:t>REQUIREMENT</a:t>
                      </a:r>
                      <a:endParaRPr lang="en-US" sz="8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900" b="1" dirty="0">
                          <a:latin typeface="Arial"/>
                          <a:ea typeface="Calibri"/>
                          <a:cs typeface="Times New Roman"/>
                        </a:rPr>
                        <a:t>ORIGINATOR</a:t>
                      </a:r>
                      <a:endParaRPr lang="en-US" sz="8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900" b="1">
                          <a:latin typeface="Arial"/>
                          <a:ea typeface="Calibri"/>
                          <a:cs typeface="Times New Roman"/>
                        </a:rPr>
                        <a:t>OSD OPR</a:t>
                      </a:r>
                      <a:endParaRPr lang="en-US" sz="8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900" b="1">
                          <a:latin typeface="Arial"/>
                          <a:ea typeface="Calibri"/>
                          <a:cs typeface="Times New Roman"/>
                        </a:rPr>
                        <a:t>APPROVAL</a:t>
                      </a:r>
                      <a:endParaRPr lang="en-US" sz="800">
                        <a:latin typeface="Calibri"/>
                        <a:ea typeface="Calibri"/>
                        <a:cs typeface="Times New Roman"/>
                      </a:endParaRPr>
                    </a:p>
                    <a:p>
                      <a:pPr marL="0" marR="0">
                        <a:lnSpc>
                          <a:spcPct val="115000"/>
                        </a:lnSpc>
                        <a:spcBef>
                          <a:spcPts val="0"/>
                        </a:spcBef>
                        <a:spcAft>
                          <a:spcPts val="0"/>
                        </a:spcAft>
                      </a:pPr>
                      <a:r>
                        <a:rPr lang="en-US" sz="900" b="1">
                          <a:latin typeface="Arial"/>
                          <a:ea typeface="Calibri"/>
                          <a:cs typeface="Times New Roman"/>
                        </a:rPr>
                        <a:t>AUTHORITY</a:t>
                      </a:r>
                      <a:endParaRPr lang="en-US" sz="8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900" b="1">
                          <a:latin typeface="Arial"/>
                          <a:ea typeface="Calibri"/>
                          <a:cs typeface="Times New Roman"/>
                        </a:rPr>
                        <a:t>STATUS/COMMENTS</a:t>
                      </a:r>
                      <a:endParaRPr lang="en-US" sz="8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1645">
                <a:tc>
                  <a:txBody>
                    <a:bodyPr/>
                    <a:lstStyle/>
                    <a:p>
                      <a:pPr marL="0" marR="0">
                        <a:lnSpc>
                          <a:spcPct val="115000"/>
                        </a:lnSpc>
                        <a:spcBef>
                          <a:spcPts val="0"/>
                        </a:spcBef>
                        <a:spcAft>
                          <a:spcPts val="0"/>
                        </a:spcAft>
                      </a:pPr>
                      <a:r>
                        <a:rPr lang="en-US" sz="1200" dirty="0" smtClean="0">
                          <a:latin typeface="Calibri"/>
                          <a:ea typeface="Calibri"/>
                          <a:cs typeface="Times New Roman"/>
                        </a:rPr>
                        <a:t>Affordability Analysis</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AF</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MDA</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3150">
                <a:tc>
                  <a:txBody>
                    <a:bodyPr/>
                    <a:lstStyle/>
                    <a:p>
                      <a:pPr marL="0" marR="0">
                        <a:lnSpc>
                          <a:spcPct val="115000"/>
                        </a:lnSpc>
                        <a:spcBef>
                          <a:spcPts val="0"/>
                        </a:spcBef>
                        <a:spcAft>
                          <a:spcPts val="0"/>
                        </a:spcAft>
                      </a:pPr>
                      <a:r>
                        <a:rPr lang="en-US" sz="1200" dirty="0">
                          <a:latin typeface="Arial"/>
                          <a:ea typeface="Calibri"/>
                          <a:cs typeface="Times New Roman"/>
                        </a:rPr>
                        <a:t>Acquisition Decision Memorandum </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ARA/AM</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ARA/AM</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USD(AT&amp;L)</a:t>
                      </a:r>
                      <a:endParaRPr lang="en-US" sz="12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607">
                <a:tc>
                  <a:txBody>
                    <a:bodyPr/>
                    <a:lstStyle/>
                    <a:p>
                      <a:pPr marL="0" marR="0">
                        <a:lnSpc>
                          <a:spcPct val="115000"/>
                        </a:lnSpc>
                        <a:spcBef>
                          <a:spcPts val="0"/>
                        </a:spcBef>
                        <a:spcAft>
                          <a:spcPts val="0"/>
                        </a:spcAft>
                      </a:pPr>
                      <a:r>
                        <a:rPr lang="en-US" sz="1200" dirty="0">
                          <a:latin typeface="Arial"/>
                          <a:ea typeface="Calibri"/>
                          <a:cs typeface="Times New Roman"/>
                        </a:rPr>
                        <a:t>Analysis of Alternatives </a:t>
                      </a:r>
                      <a:r>
                        <a:rPr lang="en-US" sz="1200" dirty="0" smtClean="0">
                          <a:latin typeface="Arial"/>
                          <a:ea typeface="Calibri"/>
                          <a:cs typeface="Times New Roman"/>
                        </a:rPr>
                        <a:t>Guidance</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CAPE</a:t>
                      </a:r>
                      <a:endParaRPr lang="en-US" sz="12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CAPE</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CAPE</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0693">
                <a:tc>
                  <a:txBody>
                    <a:bodyPr/>
                    <a:lstStyle/>
                    <a:p>
                      <a:pPr marL="0" marR="0">
                        <a:lnSpc>
                          <a:spcPct val="115000"/>
                        </a:lnSpc>
                        <a:spcBef>
                          <a:spcPts val="0"/>
                        </a:spcBef>
                        <a:spcAft>
                          <a:spcPts val="0"/>
                        </a:spcAft>
                      </a:pPr>
                      <a:r>
                        <a:rPr lang="en-US" sz="1200" dirty="0">
                          <a:latin typeface="Arial"/>
                          <a:ea typeface="Calibri"/>
                          <a:cs typeface="Times New Roman"/>
                        </a:rPr>
                        <a:t>Analysis of Alternatives </a:t>
                      </a:r>
                      <a:r>
                        <a:rPr lang="en-US" sz="1200" dirty="0" smtClean="0">
                          <a:latin typeface="Arial"/>
                          <a:ea typeface="Calibri"/>
                          <a:cs typeface="Times New Roman"/>
                        </a:rPr>
                        <a:t>Plan</a:t>
                      </a:r>
                    </a:p>
                    <a:p>
                      <a:pPr marL="0" marR="0">
                        <a:lnSpc>
                          <a:spcPct val="115000"/>
                        </a:lnSpc>
                        <a:spcBef>
                          <a:spcPts val="0"/>
                        </a:spcBef>
                        <a:spcAft>
                          <a:spcPts val="0"/>
                        </a:spcAft>
                      </a:pP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Arial"/>
                          <a:ea typeface="Calibri"/>
                          <a:cs typeface="Times New Roman"/>
                        </a:rPr>
                        <a:t>AF</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CAPE</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CAPE &amp; MDA</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6495">
                <a:tc>
                  <a:txBody>
                    <a:bodyPr/>
                    <a:lstStyle/>
                    <a:p>
                      <a:pPr marL="0" marR="0">
                        <a:lnSpc>
                          <a:spcPct val="115000"/>
                        </a:lnSpc>
                        <a:spcBef>
                          <a:spcPts val="0"/>
                        </a:spcBef>
                        <a:spcAft>
                          <a:spcPts val="0"/>
                        </a:spcAft>
                      </a:pPr>
                      <a:r>
                        <a:rPr lang="en-US" sz="1200" dirty="0">
                          <a:latin typeface="Arial"/>
                          <a:ea typeface="Calibri"/>
                          <a:cs typeface="Times New Roman"/>
                        </a:rPr>
                        <a:t>Initial Capabilities </a:t>
                      </a:r>
                      <a:r>
                        <a:rPr lang="en-US" sz="1200" dirty="0" smtClean="0">
                          <a:latin typeface="Arial"/>
                          <a:ea typeface="Calibri"/>
                          <a:cs typeface="Times New Roman"/>
                        </a:rPr>
                        <a:t>Document</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AF</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JCS/J-8</a:t>
                      </a:r>
                      <a:endParaRPr lang="en-US" sz="12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JROC</a:t>
                      </a:r>
                      <a:endParaRPr lang="en-US" sz="12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5779">
                <a:tc>
                  <a:txBody>
                    <a:bodyPr/>
                    <a:lstStyle/>
                    <a:p>
                      <a:r>
                        <a:rPr lang="en-US" sz="1200" b="0" i="0" u="none" strike="noStrike" kern="1200" baseline="0" dirty="0" smtClean="0">
                          <a:solidFill>
                            <a:schemeClr val="tx1"/>
                          </a:solidFill>
                          <a:latin typeface="+mn-lt"/>
                          <a:ea typeface="+mn-ea"/>
                          <a:cs typeface="+mn-cs"/>
                        </a:rPr>
                        <a:t>Initial Threat Environment</a:t>
                      </a:r>
                    </a:p>
                    <a:p>
                      <a:r>
                        <a:rPr lang="en-US" sz="1200" b="0" i="0" u="none" strike="noStrike" kern="1200" baseline="0" dirty="0" smtClean="0">
                          <a:solidFill>
                            <a:schemeClr val="tx1"/>
                          </a:solidFill>
                          <a:latin typeface="+mn-lt"/>
                          <a:ea typeface="+mn-ea"/>
                          <a:cs typeface="+mn-cs"/>
                        </a:rPr>
                        <a:t>Assessment</a:t>
                      </a:r>
                      <a:endParaRPr lang="en-US" sz="1200" b="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AF</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DIA</a:t>
                      </a:r>
                      <a:r>
                        <a:rPr lang="en-US" sz="1200" baseline="0" dirty="0" smtClean="0">
                          <a:latin typeface="Calibri"/>
                          <a:ea typeface="Calibri"/>
                          <a:cs typeface="Times New Roman"/>
                        </a:rPr>
                        <a:t> Validation</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4465">
                <a:tc>
                  <a:txBody>
                    <a:bodyPr/>
                    <a:lstStyle/>
                    <a:p>
                      <a:r>
                        <a:rPr lang="en-US" sz="1200" b="0" dirty="0" smtClean="0">
                          <a:latin typeface="Calibri"/>
                          <a:ea typeface="Calibri"/>
                          <a:cs typeface="Times New Roman"/>
                        </a:rPr>
                        <a:t>Market Research</a:t>
                      </a:r>
                      <a:endParaRPr lang="en-US" sz="1200" b="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AF</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DPAP</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n/a</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07481">
                <a:tc>
                  <a:txBody>
                    <a:bodyPr/>
                    <a:lstStyle/>
                    <a:p>
                      <a:r>
                        <a:rPr lang="en-US" sz="1200" b="0" smtClean="0">
                          <a:latin typeface="Calibri"/>
                          <a:ea typeface="Calibri"/>
                          <a:cs typeface="Times New Roman"/>
                        </a:rPr>
                        <a:t>Problem Statement (DBS)</a:t>
                      </a:r>
                      <a:endParaRPr lang="en-US" sz="1200" b="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smtClean="0">
                          <a:latin typeface="Calibri"/>
                          <a:ea typeface="Calibri"/>
                          <a:cs typeface="Times New Roman"/>
                        </a:rPr>
                        <a:t>AF</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Calibri"/>
                          <a:ea typeface="Calibri"/>
                          <a:cs typeface="Times New Roman"/>
                        </a:rPr>
                        <a:t>IRB Chair</a:t>
                      </a:r>
                      <a:endParaRPr lang="en-US" sz="1200" dirty="0">
                        <a:latin typeface="Calibri"/>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a:ea typeface="Calibri"/>
                        <a:cs typeface="Times New Roman"/>
                      </a:endParaRPr>
                    </a:p>
                  </a:txBody>
                  <a:tcPr marL="49384" marR="49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0722" name="TextBox 4"/>
          <p:cNvSpPr txBox="1">
            <a:spLocks noChangeArrowheads="1"/>
          </p:cNvSpPr>
          <p:nvPr/>
        </p:nvSpPr>
        <p:spPr bwMode="auto">
          <a:xfrm>
            <a:off x="2997200" y="5988051"/>
            <a:ext cx="6197600" cy="368300"/>
          </a:xfrm>
          <a:prstGeom prst="rect">
            <a:avLst/>
          </a:prstGeom>
          <a:solidFill>
            <a:srgbClr val="FFC000"/>
          </a:solidFill>
          <a:ln w="9525">
            <a:solidFill>
              <a:srgbClr val="0000CC"/>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a:solidFill>
                  <a:srgbClr val="000000"/>
                </a:solidFill>
              </a:rPr>
              <a:t>PMs will address their streamlining documentation strategy</a:t>
            </a:r>
          </a:p>
        </p:txBody>
      </p:sp>
      <p:sp>
        <p:nvSpPr>
          <p:cNvPr id="2" name="Slide Number Placeholder 1"/>
          <p:cNvSpPr>
            <a:spLocks noGrp="1"/>
          </p:cNvSpPr>
          <p:nvPr>
            <p:ph type="sldNum" sz="quarter" idx="11"/>
          </p:nvPr>
        </p:nvSpPr>
        <p:spPr/>
        <p:txBody>
          <a:bodyPr/>
          <a:lstStyle/>
          <a:p>
            <a:pPr>
              <a:defRPr/>
            </a:pPr>
            <a:fld id="{5D1C837B-7E73-42E7-B395-9B2D1F35351F}" type="slidenum">
              <a:rPr lang="en-US" altLang="en-US" smtClean="0"/>
              <a:pPr>
                <a:defRPr/>
              </a:pPr>
              <a:t>27</a:t>
            </a:fld>
            <a:endParaRPr lang="en-US" altLang="en-US">
              <a:solidFill>
                <a:srgbClr val="808080"/>
              </a:solidFill>
            </a:endParaRPr>
          </a:p>
        </p:txBody>
      </p:sp>
    </p:spTree>
    <p:extLst>
      <p:ext uri="{BB962C8B-B14F-4D97-AF65-F5344CB8AC3E}">
        <p14:creationId xmlns:p14="http://schemas.microsoft.com/office/powerpoint/2010/main" val="291760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1"/>
          <p:cNvGraphicFramePr>
            <a:graphicFrameLocks noChangeAspect="1"/>
          </p:cNvGraphicFramePr>
          <p:nvPr>
            <p:extLst>
              <p:ext uri="{D42A27DB-BD31-4B8C-83A1-F6EECF244321}">
                <p14:modId xmlns:p14="http://schemas.microsoft.com/office/powerpoint/2010/main" val="13554091"/>
              </p:ext>
            </p:extLst>
          </p:nvPr>
        </p:nvGraphicFramePr>
        <p:xfrm>
          <a:off x="3096602" y="1275127"/>
          <a:ext cx="5883691" cy="5120640"/>
        </p:xfrm>
        <a:graphic>
          <a:graphicData uri="http://schemas.openxmlformats.org/presentationml/2006/ole">
            <mc:AlternateContent xmlns:mc="http://schemas.openxmlformats.org/markup-compatibility/2006">
              <mc:Choice xmlns:v="urn:schemas-microsoft-com:vml" Requires="v">
                <p:oleObj spid="_x0000_s1035" name="Worksheet" r:id="rId4" imgW="9382003" imgH="8162888" progId="Excel.Sheet.12">
                  <p:embed/>
                </p:oleObj>
              </mc:Choice>
              <mc:Fallback>
                <p:oleObj name="Worksheet" r:id="rId4" imgW="9382003" imgH="816288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602" y="1275127"/>
                        <a:ext cx="5883691"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1578191" y="1209235"/>
            <a:ext cx="1603608" cy="523220"/>
          </a:xfrm>
          <a:prstGeom prst="rect">
            <a:avLst/>
          </a:prstGeom>
        </p:spPr>
        <p:txBody>
          <a:bodyPr>
            <a:spAutoFit/>
          </a:bodyPr>
          <a:lstStyle/>
          <a:p>
            <a:pPr algn="ctr" eaLnBrk="0" fontAlgn="base" hangingPunct="0">
              <a:spcBef>
                <a:spcPct val="0"/>
              </a:spcBef>
              <a:spcAft>
                <a:spcPct val="0"/>
              </a:spcAft>
              <a:defRPr/>
            </a:pPr>
            <a:r>
              <a:rPr lang="en-US" sz="2800" kern="10" spc="-280" dirty="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Mandatory</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28</a:t>
            </a:fld>
            <a:endParaRPr lang="en-US" altLang="en-US">
              <a:solidFill>
                <a:srgbClr val="808080"/>
              </a:solidFill>
            </a:endParaRPr>
          </a:p>
        </p:txBody>
      </p:sp>
    </p:spTree>
    <p:extLst>
      <p:ext uri="{BB962C8B-B14F-4D97-AF65-F5344CB8AC3E}">
        <p14:creationId xmlns:p14="http://schemas.microsoft.com/office/powerpoint/2010/main" val="42711124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867819" y="171450"/>
            <a:ext cx="8942388" cy="1104900"/>
          </a:xfrm>
        </p:spPr>
        <p:txBody>
          <a:bodyPr/>
          <a:lstStyle/>
          <a:p>
            <a:pPr>
              <a:lnSpc>
                <a:spcPct val="80000"/>
              </a:lnSpc>
            </a:pPr>
            <a:r>
              <a:rPr lang="en-US" altLang="en-US" sz="3200" dirty="0" smtClean="0"/>
              <a:t>Materiel Solution Approach(s) </a:t>
            </a:r>
            <a:br>
              <a:rPr lang="en-US" altLang="en-US" sz="3200" dirty="0" smtClean="0"/>
            </a:br>
            <a:r>
              <a:rPr lang="en-US" altLang="en-US" sz="3200" dirty="0" smtClean="0"/>
              <a:t>Which Could Address the Capability Gap</a:t>
            </a:r>
            <a:endParaRPr lang="en-US" altLang="en-US" sz="1400" dirty="0"/>
          </a:p>
        </p:txBody>
      </p:sp>
      <p:sp>
        <p:nvSpPr>
          <p:cNvPr id="58371" name="Content Placeholder 2"/>
          <p:cNvSpPr>
            <a:spLocks noGrp="1"/>
          </p:cNvSpPr>
          <p:nvPr>
            <p:ph idx="1"/>
          </p:nvPr>
        </p:nvSpPr>
        <p:spPr>
          <a:xfrm>
            <a:off x="496998" y="1350654"/>
            <a:ext cx="5961062" cy="1747838"/>
          </a:xfrm>
        </p:spPr>
        <p:txBody>
          <a:bodyPr/>
          <a:lstStyle/>
          <a:p>
            <a:pPr>
              <a:lnSpc>
                <a:spcPct val="80000"/>
              </a:lnSpc>
              <a:spcBef>
                <a:spcPts val="600"/>
              </a:spcBef>
              <a:spcAft>
                <a:spcPts val="1200"/>
              </a:spcAft>
              <a:buFont typeface="Wingdings" panose="05000000000000000000" pitchFamily="2" charset="2"/>
              <a:buChar char="§"/>
              <a:defRPr/>
            </a:pPr>
            <a:r>
              <a:rPr lang="en-US" sz="2200" dirty="0">
                <a:latin typeface="+mj-lt"/>
              </a:rPr>
              <a:t>What material approaches ( i.e. ‘material concepts’) could address the capability gap?</a:t>
            </a:r>
          </a:p>
          <a:p>
            <a:pPr>
              <a:lnSpc>
                <a:spcPct val="80000"/>
              </a:lnSpc>
              <a:spcBef>
                <a:spcPts val="600"/>
              </a:spcBef>
              <a:spcAft>
                <a:spcPts val="1200"/>
              </a:spcAft>
              <a:buFont typeface="Wingdings" panose="05000000000000000000" pitchFamily="2" charset="2"/>
              <a:buChar char="§"/>
              <a:defRPr/>
            </a:pPr>
            <a:r>
              <a:rPr lang="en-US" sz="2200" dirty="0">
                <a:latin typeface="+mj-lt"/>
              </a:rPr>
              <a:t>What is the evidence that these approaches provide the desired operational attributes?</a:t>
            </a:r>
          </a:p>
          <a:p>
            <a:pPr>
              <a:lnSpc>
                <a:spcPct val="80000"/>
              </a:lnSpc>
              <a:spcBef>
                <a:spcPts val="600"/>
              </a:spcBef>
              <a:spcAft>
                <a:spcPts val="1200"/>
              </a:spcAft>
              <a:buFont typeface="Wingdings" panose="05000000000000000000" pitchFamily="2" charset="2"/>
              <a:buChar char="§"/>
              <a:defRPr/>
            </a:pPr>
            <a:r>
              <a:rPr lang="en-US" sz="2200" dirty="0">
                <a:latin typeface="+mj-lt"/>
              </a:rPr>
              <a:t>Which material approaches are included                                               in the </a:t>
            </a:r>
            <a:r>
              <a:rPr lang="en-US" sz="2200" dirty="0" err="1">
                <a:latin typeface="+mj-lt"/>
              </a:rPr>
              <a:t>AoA</a:t>
            </a:r>
            <a:r>
              <a:rPr lang="en-US" sz="2200" dirty="0">
                <a:latin typeface="+mj-lt"/>
              </a:rPr>
              <a:t> guidance and/or analysis plan?</a:t>
            </a:r>
          </a:p>
        </p:txBody>
      </p:sp>
      <p:sp>
        <p:nvSpPr>
          <p:cNvPr id="74756" name="TextBox 97"/>
          <p:cNvSpPr txBox="1">
            <a:spLocks noChangeArrowheads="1"/>
          </p:cNvSpPr>
          <p:nvPr/>
        </p:nvSpPr>
        <p:spPr bwMode="auto">
          <a:xfrm>
            <a:off x="8201015" y="1579562"/>
            <a:ext cx="275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5000"/>
              </a:lnSpc>
              <a:spcBef>
                <a:spcPct val="0"/>
              </a:spcBef>
              <a:spcAft>
                <a:spcPct val="0"/>
              </a:spcAft>
              <a:buClrTx/>
              <a:buSzTx/>
              <a:buFontTx/>
              <a:buNone/>
            </a:pPr>
            <a:r>
              <a:rPr lang="en-US" altLang="en-US" sz="1600" i="1">
                <a:solidFill>
                  <a:srgbClr val="151C77"/>
                </a:solidFill>
              </a:rPr>
              <a:t>Simulation-based analysis used to validate approach</a:t>
            </a:r>
          </a:p>
        </p:txBody>
      </p:sp>
      <p:pic>
        <p:nvPicPr>
          <p:cNvPr id="74757" name="Picture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714" y="3786187"/>
            <a:ext cx="2319338"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99"/>
          <p:cNvSpPr txBox="1"/>
          <p:nvPr/>
        </p:nvSpPr>
        <p:spPr>
          <a:xfrm>
            <a:off x="2510741" y="394400"/>
            <a:ext cx="1177925" cy="400050"/>
          </a:xfrm>
          <a:prstGeom prst="rect">
            <a:avLst/>
          </a:prstGeom>
          <a:solidFill>
            <a:schemeClr val="accent6">
              <a:lumMod val="50000"/>
            </a:schemeClr>
          </a:solidFill>
        </p:spPr>
        <p:txBody>
          <a:bodyPr>
            <a:spAutoFit/>
          </a:bodyPr>
          <a:lstStyle/>
          <a:p>
            <a:pPr algn="ctr" eaLnBrk="0" fontAlgn="base" hangingPunct="0">
              <a:spcBef>
                <a:spcPct val="0"/>
              </a:spcBef>
              <a:spcAft>
                <a:spcPct val="0"/>
              </a:spcAft>
              <a:defRPr/>
            </a:pPr>
            <a:r>
              <a:rPr lang="en-US" sz="2000" dirty="0">
                <a:solidFill>
                  <a:srgbClr val="FFFFFF"/>
                </a:solidFill>
              </a:rPr>
              <a:t>Example</a:t>
            </a:r>
          </a:p>
        </p:txBody>
      </p:sp>
      <p:pic>
        <p:nvPicPr>
          <p:cNvPr id="747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3428" y="2109786"/>
            <a:ext cx="22383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3" name="Straight Connector 112"/>
          <p:cNvCxnSpPr/>
          <p:nvPr/>
        </p:nvCxnSpPr>
        <p:spPr>
          <a:xfrm rot="16200000" flipH="1">
            <a:off x="4892676" y="6030913"/>
            <a:ext cx="857250" cy="952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342842" y="5664943"/>
            <a:ext cx="2554287" cy="53975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579504" y="5923706"/>
            <a:ext cx="1552575" cy="577081"/>
          </a:xfrm>
          <a:prstGeom prst="rect">
            <a:avLst/>
          </a:prstGeom>
          <a:noFill/>
        </p:spPr>
        <p:txBody>
          <a:bodyPr>
            <a:spAutoFit/>
          </a:bodyPr>
          <a:lstStyle/>
          <a:p>
            <a:pPr algn="ctr" eaLnBrk="0" fontAlgn="base" hangingPunct="0">
              <a:lnSpc>
                <a:spcPct val="75000"/>
              </a:lnSpc>
              <a:spcBef>
                <a:spcPct val="0"/>
              </a:spcBef>
              <a:spcAft>
                <a:spcPct val="0"/>
              </a:spcAft>
              <a:defRPr/>
            </a:pPr>
            <a:r>
              <a:rPr lang="en-US" sz="1400" b="1" i="1" dirty="0">
                <a:solidFill>
                  <a:srgbClr val="000000">
                    <a:lumMod val="75000"/>
                  </a:srgbClr>
                </a:solidFill>
              </a:rPr>
              <a:t>Supporting evidence (backup)</a:t>
            </a:r>
          </a:p>
        </p:txBody>
      </p:sp>
      <p:sp>
        <p:nvSpPr>
          <p:cNvPr id="14" name="Rectangle 13"/>
          <p:cNvSpPr/>
          <p:nvPr/>
        </p:nvSpPr>
        <p:spPr>
          <a:xfrm>
            <a:off x="1700214" y="4208464"/>
            <a:ext cx="4924425" cy="60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grpSp>
        <p:nvGrpSpPr>
          <p:cNvPr id="74764" name="Group 20"/>
          <p:cNvGrpSpPr>
            <a:grpSpLocks/>
          </p:cNvGrpSpPr>
          <p:nvPr/>
        </p:nvGrpSpPr>
        <p:grpSpPr bwMode="auto">
          <a:xfrm>
            <a:off x="1756679" y="4120306"/>
            <a:ext cx="4989513" cy="1654175"/>
            <a:chOff x="61043" y="4129489"/>
            <a:chExt cx="4990642" cy="1653869"/>
          </a:xfrm>
        </p:grpSpPr>
        <p:sp>
          <p:nvSpPr>
            <p:cNvPr id="15" name="TextBox 14"/>
            <p:cNvSpPr txBox="1"/>
            <p:nvPr/>
          </p:nvSpPr>
          <p:spPr>
            <a:xfrm>
              <a:off x="61043" y="4153298"/>
              <a:ext cx="1343329" cy="436481"/>
            </a:xfrm>
            <a:prstGeom prst="rect">
              <a:avLst/>
            </a:prstGeom>
            <a:solidFill>
              <a:schemeClr val="bg1"/>
            </a:solidFill>
          </p:spPr>
          <p:txBody>
            <a:bodyPr>
              <a:spAutoFit/>
            </a:bodyPr>
            <a:lstStyle/>
            <a:p>
              <a:pPr algn="ctr" eaLnBrk="0" fontAlgn="base" hangingPunct="0">
                <a:lnSpc>
                  <a:spcPct val="80000"/>
                </a:lnSpc>
                <a:spcBef>
                  <a:spcPct val="0"/>
                </a:spcBef>
                <a:spcAft>
                  <a:spcPct val="0"/>
                </a:spcAft>
                <a:defRPr/>
              </a:pPr>
              <a:r>
                <a:rPr lang="en-US" sz="1400" b="1" dirty="0">
                  <a:solidFill>
                    <a:srgbClr val="3333CC">
                      <a:lumMod val="75000"/>
                    </a:srgbClr>
                  </a:solidFill>
                </a:rPr>
                <a:t>Materiel Approaches </a:t>
              </a:r>
            </a:p>
          </p:txBody>
        </p:sp>
        <p:sp>
          <p:nvSpPr>
            <p:cNvPr id="17" name="TextBox 16"/>
            <p:cNvSpPr txBox="1"/>
            <p:nvPr/>
          </p:nvSpPr>
          <p:spPr>
            <a:xfrm>
              <a:off x="1290046" y="4129489"/>
              <a:ext cx="1762524" cy="387278"/>
            </a:xfrm>
            <a:prstGeom prst="rect">
              <a:avLst/>
            </a:prstGeom>
            <a:solidFill>
              <a:schemeClr val="bg1"/>
            </a:solidFill>
          </p:spPr>
          <p:txBody>
            <a:bodyPr>
              <a:spAutoFit/>
            </a:bodyPr>
            <a:lstStyle/>
            <a:p>
              <a:pPr algn="ctr" eaLnBrk="0" fontAlgn="base" hangingPunct="0">
                <a:lnSpc>
                  <a:spcPct val="80000"/>
                </a:lnSpc>
                <a:spcBef>
                  <a:spcPct val="0"/>
                </a:spcBef>
                <a:spcAft>
                  <a:spcPct val="0"/>
                </a:spcAft>
                <a:defRPr/>
              </a:pPr>
              <a:r>
                <a:rPr lang="en-US" sz="1200" b="1" dirty="0">
                  <a:solidFill>
                    <a:srgbClr val="3333CC">
                      <a:lumMod val="75000"/>
                    </a:srgbClr>
                  </a:solidFill>
                </a:rPr>
                <a:t>Potential      Operational Impact</a:t>
              </a:r>
            </a:p>
          </p:txBody>
        </p:sp>
        <p:sp>
          <p:nvSpPr>
            <p:cNvPr id="18" name="TextBox 17"/>
            <p:cNvSpPr txBox="1"/>
            <p:nvPr/>
          </p:nvSpPr>
          <p:spPr>
            <a:xfrm>
              <a:off x="3052570" y="4139012"/>
              <a:ext cx="1157550" cy="461878"/>
            </a:xfrm>
            <a:prstGeom prst="rect">
              <a:avLst/>
            </a:prstGeom>
            <a:solidFill>
              <a:schemeClr val="bg1"/>
            </a:solidFill>
          </p:spPr>
          <p:txBody>
            <a:bodyPr>
              <a:spAutoFit/>
            </a:bodyPr>
            <a:lstStyle/>
            <a:p>
              <a:pPr algn="ctr" eaLnBrk="0" fontAlgn="base" hangingPunct="0">
                <a:lnSpc>
                  <a:spcPct val="80000"/>
                </a:lnSpc>
                <a:spcBef>
                  <a:spcPct val="0"/>
                </a:spcBef>
                <a:spcAft>
                  <a:spcPct val="0"/>
                </a:spcAft>
                <a:defRPr/>
              </a:pPr>
              <a:r>
                <a:rPr lang="en-US" sz="1400" b="1" dirty="0">
                  <a:solidFill>
                    <a:srgbClr val="3333CC">
                      <a:lumMod val="75000"/>
                    </a:srgbClr>
                  </a:solidFill>
                </a:rPr>
                <a:t>Supporting </a:t>
              </a:r>
              <a:r>
                <a:rPr lang="en-US" sz="1600" b="1" dirty="0">
                  <a:solidFill>
                    <a:srgbClr val="3333CC">
                      <a:lumMod val="75000"/>
                    </a:srgbClr>
                  </a:solidFill>
                </a:rPr>
                <a:t>Evidence</a:t>
              </a:r>
            </a:p>
          </p:txBody>
        </p:sp>
        <p:sp>
          <p:nvSpPr>
            <p:cNvPr id="19" name="TextBox 18"/>
            <p:cNvSpPr txBox="1"/>
            <p:nvPr/>
          </p:nvSpPr>
          <p:spPr>
            <a:xfrm>
              <a:off x="4087854" y="4159646"/>
              <a:ext cx="963831" cy="436481"/>
            </a:xfrm>
            <a:prstGeom prst="rect">
              <a:avLst/>
            </a:prstGeom>
            <a:solidFill>
              <a:schemeClr val="bg1"/>
            </a:solidFill>
          </p:spPr>
          <p:txBody>
            <a:bodyPr>
              <a:spAutoFit/>
            </a:bodyPr>
            <a:lstStyle/>
            <a:p>
              <a:pPr algn="ctr" eaLnBrk="0" fontAlgn="base" hangingPunct="0">
                <a:lnSpc>
                  <a:spcPct val="80000"/>
                </a:lnSpc>
                <a:spcBef>
                  <a:spcPct val="0"/>
                </a:spcBef>
                <a:spcAft>
                  <a:spcPct val="0"/>
                </a:spcAft>
                <a:defRPr/>
              </a:pPr>
              <a:r>
                <a:rPr lang="en-US" sz="1400" b="1" dirty="0">
                  <a:solidFill>
                    <a:srgbClr val="3333CC">
                      <a:lumMod val="75000"/>
                    </a:srgbClr>
                  </a:solidFill>
                </a:rPr>
                <a:t>Included in </a:t>
              </a:r>
              <a:r>
                <a:rPr lang="en-US" sz="1400" b="1" dirty="0" err="1">
                  <a:solidFill>
                    <a:srgbClr val="3333CC">
                      <a:lumMod val="75000"/>
                    </a:srgbClr>
                  </a:solidFill>
                </a:rPr>
                <a:t>AoA</a:t>
              </a:r>
              <a:r>
                <a:rPr lang="en-US" sz="1400" b="1" dirty="0">
                  <a:solidFill>
                    <a:srgbClr val="3333CC">
                      <a:lumMod val="75000"/>
                    </a:srgbClr>
                  </a:solidFill>
                </a:rPr>
                <a:t>?</a:t>
              </a:r>
            </a:p>
          </p:txBody>
        </p:sp>
        <p:pic>
          <p:nvPicPr>
            <p:cNvPr id="74772" name="Picture 5"/>
            <p:cNvPicPr>
              <a:picLocks noChangeAspect="1" noChangeArrowheads="1"/>
            </p:cNvPicPr>
            <p:nvPr/>
          </p:nvPicPr>
          <p:blipFill>
            <a:blip r:embed="rId5">
              <a:extLst>
                <a:ext uri="{28A0092B-C50C-407E-A947-70E740481C1C}">
                  <a14:useLocalDpi xmlns:a14="http://schemas.microsoft.com/office/drawing/2010/main" val="0"/>
                </a:ext>
              </a:extLst>
            </a:blip>
            <a:srcRect t="27290"/>
            <a:stretch>
              <a:fillRect/>
            </a:stretch>
          </p:blipFill>
          <p:spPr bwMode="auto">
            <a:xfrm>
              <a:off x="227013" y="4560983"/>
              <a:ext cx="48228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5848296" y="5045076"/>
            <a:ext cx="496996" cy="307777"/>
          </a:xfrm>
          <a:prstGeom prst="rect">
            <a:avLst/>
          </a:prstGeom>
          <a:noFill/>
        </p:spPr>
        <p:txBody>
          <a:bodyPr wrap="none">
            <a:spAutoFit/>
          </a:bodyPr>
          <a:lstStyle/>
          <a:p>
            <a:pPr algn="ctr" eaLnBrk="0" fontAlgn="base" hangingPunct="0">
              <a:spcBef>
                <a:spcPct val="0"/>
              </a:spcBef>
              <a:spcAft>
                <a:spcPct val="0"/>
              </a:spcAft>
              <a:defRPr/>
            </a:pPr>
            <a:r>
              <a:rPr lang="en-US" sz="1400" b="1" i="1" dirty="0">
                <a:solidFill>
                  <a:srgbClr val="000000"/>
                </a:solidFill>
              </a:rPr>
              <a:t>Yes</a:t>
            </a:r>
          </a:p>
        </p:txBody>
      </p:sp>
      <p:sp>
        <p:nvSpPr>
          <p:cNvPr id="22" name="Rectangle 21"/>
          <p:cNvSpPr/>
          <p:nvPr/>
        </p:nvSpPr>
        <p:spPr>
          <a:xfrm>
            <a:off x="1918604" y="5804643"/>
            <a:ext cx="1558925" cy="3286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b="1" dirty="0">
                <a:solidFill>
                  <a:srgbClr val="FFFFFF"/>
                </a:solidFill>
              </a:rPr>
              <a:t>DTM 10-017</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29</a:t>
            </a:fld>
            <a:endParaRPr lang="en-US" altLang="en-US">
              <a:solidFill>
                <a:srgbClr val="808080"/>
              </a:solidFill>
            </a:endParaRPr>
          </a:p>
        </p:txBody>
      </p:sp>
    </p:spTree>
    <p:extLst>
      <p:ext uri="{BB962C8B-B14F-4D97-AF65-F5344CB8AC3E}">
        <p14:creationId xmlns:p14="http://schemas.microsoft.com/office/powerpoint/2010/main" val="246754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BLUF</a:t>
            </a:r>
          </a:p>
        </p:txBody>
      </p:sp>
      <p:sp>
        <p:nvSpPr>
          <p:cNvPr id="19459" name="Content Placeholder 2"/>
          <p:cNvSpPr>
            <a:spLocks noGrp="1"/>
          </p:cNvSpPr>
          <p:nvPr>
            <p:ph idx="1"/>
          </p:nvPr>
        </p:nvSpPr>
        <p:spPr/>
        <p:txBody>
          <a:bodyPr/>
          <a:lstStyle/>
          <a:p>
            <a:r>
              <a:rPr lang="en-US" altLang="en-US" dirty="0" smtClean="0"/>
              <a:t>Meet the requirements of an MDD</a:t>
            </a:r>
          </a:p>
          <a:p>
            <a:pPr lvl="1"/>
            <a:r>
              <a:rPr lang="en-US" altLang="en-US" dirty="0" smtClean="0"/>
              <a:t>Establish ACAT level</a:t>
            </a:r>
          </a:p>
          <a:p>
            <a:pPr lvl="1"/>
            <a:r>
              <a:rPr lang="en-US" altLang="en-US" dirty="0" smtClean="0"/>
              <a:t>Establish lead service/organization</a:t>
            </a:r>
          </a:p>
          <a:p>
            <a:pPr lvl="1"/>
            <a:r>
              <a:rPr lang="en-US" altLang="en-US" dirty="0" smtClean="0"/>
              <a:t>Establish acquisition life cycle entry point</a:t>
            </a:r>
          </a:p>
          <a:p>
            <a:pPr lvl="1"/>
            <a:endParaRPr lang="en-US" altLang="en-US" dirty="0" smtClean="0"/>
          </a:p>
          <a:p>
            <a:r>
              <a:rPr lang="en-US" altLang="en-US" dirty="0" smtClean="0"/>
              <a:t>Decision(s) sought</a:t>
            </a:r>
          </a:p>
          <a:p>
            <a:pPr lvl="1"/>
            <a:r>
              <a:rPr lang="en-US" altLang="en-US" dirty="0" smtClean="0"/>
              <a:t>Proceed with OSD engagements to prepare for MDD</a:t>
            </a:r>
          </a:p>
          <a:p>
            <a:pPr lvl="1"/>
            <a:r>
              <a:rPr lang="en-US" altLang="en-US" dirty="0" smtClean="0"/>
              <a:t>Approve entry into requested phase</a:t>
            </a:r>
          </a:p>
          <a:p>
            <a:pPr lvl="1"/>
            <a:endParaRPr lang="en-US" altLang="en-US" dirty="0" smtClean="0"/>
          </a:p>
          <a:p>
            <a:r>
              <a:rPr lang="en-US" altLang="en-US" dirty="0" smtClean="0"/>
              <a:t>Major issues (if any)</a:t>
            </a:r>
          </a:p>
          <a:p>
            <a:pPr lvl="1"/>
            <a:endParaRPr lang="en-US" altLang="en-US" dirty="0" smtClean="0"/>
          </a:p>
          <a:p>
            <a:endParaRPr lang="en-US" altLang="en-US" dirty="0" smtClean="0"/>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3</a:t>
            </a:fld>
            <a:endParaRPr lang="en-US" altLang="en-US">
              <a:solidFill>
                <a:srgbClr val="808080"/>
              </a:solidFill>
            </a:endParaRPr>
          </a:p>
        </p:txBody>
      </p:sp>
    </p:spTree>
    <p:extLst>
      <p:ext uri="{BB962C8B-B14F-4D97-AF65-F5344CB8AC3E}">
        <p14:creationId xmlns:p14="http://schemas.microsoft.com/office/powerpoint/2010/main" val="1861068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a:srcRect/>
          <a:stretch>
            <a:fillRect/>
          </a:stretch>
        </p:blipFill>
        <p:spPr bwMode="auto">
          <a:xfrm>
            <a:off x="7795994" y="4729163"/>
            <a:ext cx="2546350" cy="1882775"/>
          </a:xfrm>
          <a:prstGeom prst="rect">
            <a:avLst/>
          </a:prstGeom>
          <a:noFill/>
          <a:ln w="9525">
            <a:solidFill>
              <a:schemeClr val="accent1">
                <a:lumMod val="75000"/>
              </a:schemeClr>
            </a:solidFill>
            <a:miter lim="800000"/>
            <a:headEnd/>
            <a:tailEnd/>
          </a:ln>
        </p:spPr>
      </p:pic>
      <p:sp>
        <p:nvSpPr>
          <p:cNvPr id="76803" name="TextBox 9"/>
          <p:cNvSpPr txBox="1">
            <a:spLocks noChangeArrowheads="1"/>
          </p:cNvSpPr>
          <p:nvPr/>
        </p:nvSpPr>
        <p:spPr bwMode="auto">
          <a:xfrm>
            <a:off x="7499350" y="4502151"/>
            <a:ext cx="290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Tx/>
              <a:buSzTx/>
              <a:buFontTx/>
              <a:buNone/>
            </a:pPr>
            <a:r>
              <a:rPr lang="en-US" altLang="en-US" sz="1400" i="1">
                <a:solidFill>
                  <a:srgbClr val="000000"/>
                </a:solidFill>
              </a:rPr>
              <a:t>Assessment of Each Alternative</a:t>
            </a:r>
          </a:p>
        </p:txBody>
      </p:sp>
      <p:sp>
        <p:nvSpPr>
          <p:cNvPr id="76804" name="Title 1"/>
          <p:cNvSpPr>
            <a:spLocks noGrp="1"/>
          </p:cNvSpPr>
          <p:nvPr>
            <p:ph type="title"/>
          </p:nvPr>
        </p:nvSpPr>
        <p:spPr>
          <a:xfrm>
            <a:off x="2707482" y="121445"/>
            <a:ext cx="8942388" cy="1104900"/>
          </a:xfrm>
        </p:spPr>
        <p:txBody>
          <a:bodyPr/>
          <a:lstStyle/>
          <a:p>
            <a:pPr>
              <a:lnSpc>
                <a:spcPct val="75000"/>
              </a:lnSpc>
            </a:pPr>
            <a:r>
              <a:rPr lang="en-US" altLang="en-US" smtClean="0"/>
              <a:t>Alternatives Considered &amp; </a:t>
            </a:r>
            <a:br>
              <a:rPr lang="en-US" altLang="en-US" smtClean="0"/>
            </a:br>
            <a:r>
              <a:rPr lang="en-US" altLang="en-US" smtClean="0"/>
              <a:t>Included in the AoA</a:t>
            </a:r>
          </a:p>
        </p:txBody>
      </p:sp>
      <p:sp>
        <p:nvSpPr>
          <p:cNvPr id="76805" name="Content Placeholder 2"/>
          <p:cNvSpPr>
            <a:spLocks noGrp="1"/>
          </p:cNvSpPr>
          <p:nvPr>
            <p:ph idx="1"/>
          </p:nvPr>
        </p:nvSpPr>
        <p:spPr>
          <a:xfrm>
            <a:off x="436227" y="1371601"/>
            <a:ext cx="11241247" cy="2251075"/>
          </a:xfrm>
        </p:spPr>
        <p:txBody>
          <a:bodyPr/>
          <a:lstStyle/>
          <a:p>
            <a:pPr>
              <a:lnSpc>
                <a:spcPct val="85000"/>
              </a:lnSpc>
            </a:pPr>
            <a:r>
              <a:rPr lang="en-US" altLang="en-US" dirty="0" smtClean="0"/>
              <a:t>What alternatives were considered for inclusion in the </a:t>
            </a:r>
            <a:r>
              <a:rPr lang="en-US" altLang="en-US" dirty="0" err="1" smtClean="0"/>
              <a:t>AoA</a:t>
            </a:r>
            <a:r>
              <a:rPr lang="en-US" altLang="en-US" dirty="0" smtClean="0"/>
              <a:t>? (Alternative ways to implement the viable approaches)</a:t>
            </a:r>
          </a:p>
          <a:p>
            <a:pPr>
              <a:lnSpc>
                <a:spcPct val="85000"/>
              </a:lnSpc>
            </a:pPr>
            <a:r>
              <a:rPr lang="en-US" altLang="en-US" dirty="0" smtClean="0"/>
              <a:t>Technical Feasibility </a:t>
            </a:r>
          </a:p>
          <a:p>
            <a:pPr lvl="1">
              <a:lnSpc>
                <a:spcPct val="85000"/>
              </a:lnSpc>
            </a:pPr>
            <a:r>
              <a:rPr lang="en-US" altLang="en-US" sz="1600" dirty="0"/>
              <a:t>The basic capabilities of the alternatives has the ability to fill capability gap (mission effectiveness) and can do so within the needed timeframe</a:t>
            </a:r>
          </a:p>
          <a:p>
            <a:pPr lvl="1">
              <a:lnSpc>
                <a:spcPct val="85000"/>
              </a:lnSpc>
            </a:pPr>
            <a:r>
              <a:rPr lang="en-US" altLang="en-US" sz="1600" dirty="0"/>
              <a:t>Summarize the available evidence that the alternatives included in the </a:t>
            </a:r>
            <a:r>
              <a:rPr lang="en-US" altLang="en-US" sz="1600" dirty="0" err="1"/>
              <a:t>AoA</a:t>
            </a:r>
            <a:r>
              <a:rPr lang="en-US" altLang="en-US" sz="1600" dirty="0"/>
              <a:t> are technically feasible (e.g. models, analysis, prototypes, existing systems)</a:t>
            </a:r>
          </a:p>
          <a:p>
            <a:pPr>
              <a:lnSpc>
                <a:spcPct val="85000"/>
              </a:lnSpc>
            </a:pPr>
            <a:r>
              <a:rPr lang="en-US" altLang="en-US" dirty="0" smtClean="0"/>
              <a:t>For each alternative, what are the implications or dependencies? </a:t>
            </a:r>
          </a:p>
          <a:p>
            <a:pPr lvl="1">
              <a:lnSpc>
                <a:spcPct val="85000"/>
              </a:lnSpc>
            </a:pPr>
            <a:r>
              <a:rPr lang="en-US" altLang="en-US" sz="1600" dirty="0"/>
              <a:t>Depending on the context this may include portfolio implications, existing system impacts, related ICDs, additional capabilities needed to address the gap</a:t>
            </a:r>
          </a:p>
          <a:p>
            <a:pPr>
              <a:lnSpc>
                <a:spcPct val="85000"/>
              </a:lnSpc>
            </a:pPr>
            <a:r>
              <a:rPr lang="en-US" altLang="en-US" dirty="0" smtClean="0"/>
              <a:t>How are these dependencies factored into the planned analysis of alternatives?</a:t>
            </a:r>
          </a:p>
          <a:p>
            <a:pPr>
              <a:lnSpc>
                <a:spcPct val="85000"/>
              </a:lnSpc>
            </a:pPr>
            <a:endParaRPr lang="en-US" altLang="en-US" sz="2200" dirty="0"/>
          </a:p>
          <a:p>
            <a:pPr>
              <a:lnSpc>
                <a:spcPct val="85000"/>
              </a:lnSpc>
              <a:buFont typeface="Arial" panose="020B0604020202020204" pitchFamily="34" charset="0"/>
              <a:buNone/>
            </a:pPr>
            <a:endParaRPr lang="en-US" altLang="en-US" sz="2200" dirty="0"/>
          </a:p>
        </p:txBody>
      </p:sp>
      <p:sp>
        <p:nvSpPr>
          <p:cNvPr id="13" name="TextBox 12"/>
          <p:cNvSpPr txBox="1"/>
          <p:nvPr/>
        </p:nvSpPr>
        <p:spPr>
          <a:xfrm>
            <a:off x="8846701" y="6437313"/>
            <a:ext cx="1370889" cy="230832"/>
          </a:xfrm>
          <a:prstGeom prst="rect">
            <a:avLst/>
          </a:prstGeom>
          <a:noFill/>
        </p:spPr>
        <p:txBody>
          <a:bodyPr wrap="none">
            <a:spAutoFit/>
          </a:bodyPr>
          <a:lstStyle/>
          <a:p>
            <a:pPr algn="ctr" eaLnBrk="0" fontAlgn="base" hangingPunct="0">
              <a:spcBef>
                <a:spcPct val="0"/>
              </a:spcBef>
              <a:spcAft>
                <a:spcPct val="0"/>
              </a:spcAft>
              <a:defRPr/>
            </a:pPr>
            <a:r>
              <a:rPr lang="en-US" sz="900" b="1" i="1" dirty="0">
                <a:solidFill>
                  <a:srgbClr val="000000"/>
                </a:solidFill>
              </a:rPr>
              <a:t>Basis for assessment</a:t>
            </a:r>
          </a:p>
        </p:txBody>
      </p:sp>
      <p:graphicFrame>
        <p:nvGraphicFramePr>
          <p:cNvPr id="76807" name="Object 2"/>
          <p:cNvGraphicFramePr>
            <a:graphicFrameLocks noChangeAspect="1"/>
          </p:cNvGraphicFramePr>
          <p:nvPr>
            <p:extLst>
              <p:ext uri="{D42A27DB-BD31-4B8C-83A1-F6EECF244321}">
                <p14:modId xmlns:p14="http://schemas.microsoft.com/office/powerpoint/2010/main" val="2750383090"/>
              </p:ext>
            </p:extLst>
          </p:nvPr>
        </p:nvGraphicFramePr>
        <p:xfrm>
          <a:off x="1860333" y="4938713"/>
          <a:ext cx="5456237" cy="1501775"/>
        </p:xfrm>
        <a:graphic>
          <a:graphicData uri="http://schemas.openxmlformats.org/presentationml/2006/ole">
            <mc:AlternateContent xmlns:mc="http://schemas.openxmlformats.org/markup-compatibility/2006">
              <mc:Choice xmlns:v="urn:schemas-microsoft-com:vml" Requires="v">
                <p:oleObj spid="_x0000_s2059" name="Document" r:id="rId5" imgW="6099983" imgH="1676108" progId="Word.Document.12">
                  <p:embed/>
                </p:oleObj>
              </mc:Choice>
              <mc:Fallback>
                <p:oleObj name="Document" r:id="rId5" imgW="6099983" imgH="1676108"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0333" y="4938713"/>
                        <a:ext cx="5456237"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797051" y="6246813"/>
            <a:ext cx="1558925" cy="3286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b="1" dirty="0">
                <a:solidFill>
                  <a:srgbClr val="FFFFFF"/>
                </a:solidFill>
              </a:rPr>
              <a:t>DTM 10-017</a:t>
            </a:r>
          </a:p>
        </p:txBody>
      </p:sp>
      <p:sp>
        <p:nvSpPr>
          <p:cNvPr id="10" name="TextBox 9"/>
          <p:cNvSpPr txBox="1"/>
          <p:nvPr/>
        </p:nvSpPr>
        <p:spPr>
          <a:xfrm>
            <a:off x="2030414" y="171450"/>
            <a:ext cx="1177925" cy="400050"/>
          </a:xfrm>
          <a:prstGeom prst="rect">
            <a:avLst/>
          </a:prstGeom>
          <a:solidFill>
            <a:schemeClr val="accent6">
              <a:lumMod val="50000"/>
            </a:schemeClr>
          </a:solidFill>
        </p:spPr>
        <p:txBody>
          <a:bodyPr>
            <a:spAutoFit/>
          </a:bodyPr>
          <a:lstStyle/>
          <a:p>
            <a:pPr algn="ctr" eaLnBrk="0" fontAlgn="base" hangingPunct="0">
              <a:spcBef>
                <a:spcPct val="0"/>
              </a:spcBef>
              <a:spcAft>
                <a:spcPct val="0"/>
              </a:spcAft>
              <a:defRPr/>
            </a:pPr>
            <a:r>
              <a:rPr lang="en-US" sz="2000" dirty="0">
                <a:solidFill>
                  <a:srgbClr val="FFFFFF"/>
                </a:solidFill>
              </a:rPr>
              <a:t>Example</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30</a:t>
            </a:fld>
            <a:endParaRPr lang="en-US" altLang="en-US">
              <a:solidFill>
                <a:srgbClr val="808080"/>
              </a:solidFill>
            </a:endParaRPr>
          </a:p>
        </p:txBody>
      </p:sp>
    </p:spTree>
    <p:extLst>
      <p:ext uri="{BB962C8B-B14F-4D97-AF65-F5344CB8AC3E}">
        <p14:creationId xmlns:p14="http://schemas.microsoft.com/office/powerpoint/2010/main" val="346900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190876" y="5553075"/>
            <a:ext cx="6596063" cy="363538"/>
          </a:xfrm>
          <a:prstGeom prst="rect">
            <a:avLst/>
          </a:prstGeom>
          <a:solidFill>
            <a:schemeClr val="bg1">
              <a:lumMod val="95000"/>
            </a:schemeClr>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pic>
        <p:nvPicPr>
          <p:cNvPr id="78851"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9" y="3390900"/>
            <a:ext cx="32924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le 1"/>
          <p:cNvSpPr>
            <a:spLocks noGrp="1"/>
          </p:cNvSpPr>
          <p:nvPr>
            <p:ph type="title"/>
          </p:nvPr>
        </p:nvSpPr>
        <p:spPr>
          <a:xfrm>
            <a:off x="2768643" y="104421"/>
            <a:ext cx="8942388" cy="1104900"/>
          </a:xfrm>
        </p:spPr>
        <p:txBody>
          <a:bodyPr/>
          <a:lstStyle/>
          <a:p>
            <a:r>
              <a:rPr lang="en-US" altLang="en-US" dirty="0" smtClean="0"/>
              <a:t>Timeliness to Capability Need</a:t>
            </a:r>
          </a:p>
        </p:txBody>
      </p:sp>
      <p:sp>
        <p:nvSpPr>
          <p:cNvPr id="78853" name="Content Placeholder 2"/>
          <p:cNvSpPr>
            <a:spLocks noGrp="1"/>
          </p:cNvSpPr>
          <p:nvPr>
            <p:ph idx="1"/>
          </p:nvPr>
        </p:nvSpPr>
        <p:spPr>
          <a:xfrm>
            <a:off x="382587" y="1329972"/>
            <a:ext cx="11328444" cy="831850"/>
          </a:xfrm>
        </p:spPr>
        <p:txBody>
          <a:bodyPr/>
          <a:lstStyle/>
          <a:p>
            <a:pPr>
              <a:lnSpc>
                <a:spcPct val="80000"/>
              </a:lnSpc>
              <a:spcBef>
                <a:spcPts val="600"/>
              </a:spcBef>
            </a:pPr>
            <a:r>
              <a:rPr lang="en-US" altLang="en-US" dirty="0" smtClean="0"/>
              <a:t>When is the capability needed? </a:t>
            </a:r>
          </a:p>
          <a:p>
            <a:pPr lvl="1">
              <a:lnSpc>
                <a:spcPct val="80000"/>
              </a:lnSpc>
              <a:spcBef>
                <a:spcPts val="600"/>
              </a:spcBef>
              <a:buNone/>
            </a:pPr>
            <a:r>
              <a:rPr lang="en-US" altLang="en-US" sz="1600" dirty="0"/>
              <a:t>(Documented need date? Supporting evidence?)</a:t>
            </a:r>
          </a:p>
          <a:p>
            <a:pPr>
              <a:lnSpc>
                <a:spcPct val="80000"/>
              </a:lnSpc>
              <a:spcBef>
                <a:spcPts val="600"/>
              </a:spcBef>
            </a:pPr>
            <a:r>
              <a:rPr lang="en-US" altLang="en-US" dirty="0" smtClean="0"/>
              <a:t>When do we expect a proposed material solution be available? </a:t>
            </a:r>
          </a:p>
          <a:p>
            <a:pPr lvl="1">
              <a:lnSpc>
                <a:spcPct val="80000"/>
              </a:lnSpc>
              <a:spcBef>
                <a:spcPts val="600"/>
              </a:spcBef>
              <a:buNone/>
            </a:pPr>
            <a:r>
              <a:rPr lang="en-US" altLang="en-US" sz="1600" dirty="0"/>
              <a:t>(Based on acquisition timelines of similar solutions)</a:t>
            </a:r>
          </a:p>
          <a:p>
            <a:pPr>
              <a:lnSpc>
                <a:spcPct val="80000"/>
              </a:lnSpc>
              <a:spcBef>
                <a:spcPts val="600"/>
              </a:spcBef>
            </a:pPr>
            <a:r>
              <a:rPr lang="en-US" altLang="en-US" dirty="0" smtClean="0"/>
              <a:t>If necessary, what is being done to address the gap until the material solution becomes available? </a:t>
            </a:r>
          </a:p>
        </p:txBody>
      </p:sp>
      <p:sp>
        <p:nvSpPr>
          <p:cNvPr id="29" name="TextBox 28"/>
          <p:cNvSpPr txBox="1"/>
          <p:nvPr/>
        </p:nvSpPr>
        <p:spPr>
          <a:xfrm>
            <a:off x="1952626" y="3275013"/>
            <a:ext cx="1196975" cy="400050"/>
          </a:xfrm>
          <a:prstGeom prst="rect">
            <a:avLst/>
          </a:prstGeom>
          <a:solidFill>
            <a:srgbClr val="002060"/>
          </a:solidFill>
        </p:spPr>
        <p:txBody>
          <a:bodyPr>
            <a:spAutoFit/>
          </a:bodyPr>
          <a:lstStyle/>
          <a:p>
            <a:pPr algn="ctr" eaLnBrk="0" fontAlgn="base" hangingPunct="0">
              <a:spcBef>
                <a:spcPct val="0"/>
              </a:spcBef>
              <a:spcAft>
                <a:spcPct val="0"/>
              </a:spcAft>
              <a:defRPr/>
            </a:pPr>
            <a:r>
              <a:rPr lang="en-US" sz="2000" dirty="0">
                <a:solidFill>
                  <a:srgbClr val="FFFFFF"/>
                </a:solidFill>
              </a:rPr>
              <a:t>Example</a:t>
            </a:r>
          </a:p>
        </p:txBody>
      </p:sp>
      <p:sp>
        <p:nvSpPr>
          <p:cNvPr id="76" name="Rectangle 75"/>
          <p:cNvSpPr/>
          <p:nvPr/>
        </p:nvSpPr>
        <p:spPr bwMode="auto">
          <a:xfrm>
            <a:off x="3182939" y="4094163"/>
            <a:ext cx="6599237" cy="520700"/>
          </a:xfrm>
          <a:prstGeom prst="rect">
            <a:avLst/>
          </a:prstGeom>
          <a:solidFill>
            <a:srgbClr val="DADAF6"/>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77" name="Rectangle 76"/>
          <p:cNvSpPr/>
          <p:nvPr/>
        </p:nvSpPr>
        <p:spPr bwMode="auto">
          <a:xfrm>
            <a:off x="3175000" y="5013325"/>
            <a:ext cx="6611938" cy="539750"/>
          </a:xfrm>
          <a:prstGeom prst="rect">
            <a:avLst/>
          </a:prstGeom>
          <a:solidFill>
            <a:schemeClr val="bg1">
              <a:lumMod val="75000"/>
            </a:schemeClr>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78" name="Rectangle 77"/>
          <p:cNvSpPr/>
          <p:nvPr/>
        </p:nvSpPr>
        <p:spPr bwMode="auto">
          <a:xfrm>
            <a:off x="3190876" y="4548189"/>
            <a:ext cx="6596063" cy="485775"/>
          </a:xfrm>
          <a:prstGeom prst="rect">
            <a:avLst/>
          </a:prstGeom>
          <a:solidFill>
            <a:srgbClr val="C5C5F1"/>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79" name="Rectangle 78"/>
          <p:cNvSpPr/>
          <p:nvPr/>
        </p:nvSpPr>
        <p:spPr bwMode="auto">
          <a:xfrm>
            <a:off x="3182938" y="3140075"/>
            <a:ext cx="6604000" cy="3098800"/>
          </a:xfrm>
          <a:prstGeom prst="rect">
            <a:avLst/>
          </a:prstGeom>
          <a:no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80" name="Right Arrow 79"/>
          <p:cNvSpPr/>
          <p:nvPr/>
        </p:nvSpPr>
        <p:spPr bwMode="auto">
          <a:xfrm>
            <a:off x="3992564" y="3221038"/>
            <a:ext cx="5610225" cy="112712"/>
          </a:xfrm>
          <a:prstGeom prst="rightArrow">
            <a:avLst/>
          </a:prstGeom>
          <a:solidFill>
            <a:srgbClr val="5781D5"/>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84" name="Rectangle 83"/>
          <p:cNvSpPr/>
          <p:nvPr/>
        </p:nvSpPr>
        <p:spPr bwMode="auto">
          <a:xfrm>
            <a:off x="3182938" y="4094163"/>
            <a:ext cx="1293812" cy="2144712"/>
          </a:xfrm>
          <a:prstGeom prst="rect">
            <a:avLst/>
          </a:prstGeom>
          <a:no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85" name="TextBox 84"/>
          <p:cNvSpPr txBox="1"/>
          <p:nvPr/>
        </p:nvSpPr>
        <p:spPr bwMode="auto">
          <a:xfrm>
            <a:off x="3402984" y="3146426"/>
            <a:ext cx="540982" cy="276999"/>
          </a:xfrm>
          <a:prstGeom prst="rect">
            <a:avLst/>
          </a:prstGeom>
          <a:noFill/>
        </p:spPr>
        <p:txBody>
          <a:bodyPr wrap="none">
            <a:spAutoFit/>
          </a:bodyPr>
          <a:lstStyle/>
          <a:p>
            <a:pPr algn="ctr" eaLnBrk="0" fontAlgn="base" hangingPunct="0">
              <a:spcBef>
                <a:spcPct val="0"/>
              </a:spcBef>
              <a:spcAft>
                <a:spcPct val="0"/>
              </a:spcAft>
              <a:defRPr/>
            </a:pPr>
            <a:r>
              <a:rPr lang="en-US" sz="1200" b="1" dirty="0">
                <a:solidFill>
                  <a:srgbClr val="000000">
                    <a:lumMod val="75000"/>
                  </a:srgbClr>
                </a:solidFill>
              </a:rPr>
              <a:t>Time</a:t>
            </a:r>
          </a:p>
        </p:txBody>
      </p:sp>
      <p:sp>
        <p:nvSpPr>
          <p:cNvPr id="87" name="TextBox 86"/>
          <p:cNvSpPr txBox="1"/>
          <p:nvPr/>
        </p:nvSpPr>
        <p:spPr bwMode="auto">
          <a:xfrm>
            <a:off x="3149600" y="5057775"/>
            <a:ext cx="1333500" cy="658642"/>
          </a:xfrm>
          <a:prstGeom prst="rect">
            <a:avLst/>
          </a:prstGeom>
          <a:noFill/>
        </p:spPr>
        <p:txBody>
          <a:bodyPr>
            <a:spAutoFit/>
          </a:bodyPr>
          <a:lstStyle/>
          <a:p>
            <a:pPr algn="ctr" eaLnBrk="0" fontAlgn="base" hangingPunct="0">
              <a:lnSpc>
                <a:spcPct val="80000"/>
              </a:lnSpc>
              <a:spcBef>
                <a:spcPct val="0"/>
              </a:spcBef>
              <a:spcAft>
                <a:spcPct val="0"/>
              </a:spcAft>
              <a:defRPr/>
            </a:pPr>
            <a:r>
              <a:rPr lang="en-US" sz="1200" b="1" dirty="0">
                <a:solidFill>
                  <a:srgbClr val="000000">
                    <a:lumMod val="75000"/>
                  </a:srgbClr>
                </a:solidFill>
              </a:rPr>
              <a:t>Interim Material Solution </a:t>
            </a:r>
            <a:r>
              <a:rPr lang="en-US" sz="1100" b="1" dirty="0">
                <a:solidFill>
                  <a:srgbClr val="000000">
                    <a:lumMod val="75000"/>
                  </a:srgbClr>
                </a:solidFill>
              </a:rPr>
              <a:t>(e.g. mod an existing system)</a:t>
            </a:r>
            <a:endParaRPr lang="en-US" sz="1200" b="1" dirty="0">
              <a:solidFill>
                <a:srgbClr val="000000">
                  <a:lumMod val="75000"/>
                </a:srgbClr>
              </a:solidFill>
            </a:endParaRPr>
          </a:p>
        </p:txBody>
      </p:sp>
      <p:sp>
        <p:nvSpPr>
          <p:cNvPr id="88" name="Rectangle 87"/>
          <p:cNvSpPr/>
          <p:nvPr/>
        </p:nvSpPr>
        <p:spPr bwMode="auto">
          <a:xfrm>
            <a:off x="5540375" y="5673726"/>
            <a:ext cx="1574800" cy="149225"/>
          </a:xfrm>
          <a:prstGeom prst="rect">
            <a:avLst/>
          </a:prstGeom>
          <a:solidFill>
            <a:srgbClr val="5781D5"/>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90" name="Rectangle 89"/>
          <p:cNvSpPr/>
          <p:nvPr/>
        </p:nvSpPr>
        <p:spPr bwMode="auto">
          <a:xfrm>
            <a:off x="7170739" y="3736976"/>
            <a:ext cx="2217737" cy="155575"/>
          </a:xfrm>
          <a:prstGeom prst="rect">
            <a:avLst/>
          </a:prstGeom>
          <a:solidFill>
            <a:srgbClr val="002060"/>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dirty="0">
              <a:solidFill>
                <a:srgbClr val="FFFFFF"/>
              </a:solidFill>
            </a:endParaRPr>
          </a:p>
        </p:txBody>
      </p:sp>
      <p:sp>
        <p:nvSpPr>
          <p:cNvPr id="91" name="TextBox 90"/>
          <p:cNvSpPr txBox="1"/>
          <p:nvPr/>
        </p:nvSpPr>
        <p:spPr bwMode="auto">
          <a:xfrm>
            <a:off x="3097858" y="5943600"/>
            <a:ext cx="838499" cy="240066"/>
          </a:xfrm>
          <a:prstGeom prst="rect">
            <a:avLst/>
          </a:prstGeom>
          <a:noFill/>
        </p:spPr>
        <p:txBody>
          <a:bodyPr wrap="none">
            <a:spAutoFit/>
          </a:bodyPr>
          <a:lstStyle/>
          <a:p>
            <a:pPr algn="ctr" eaLnBrk="0" fontAlgn="base" hangingPunct="0">
              <a:lnSpc>
                <a:spcPct val="80000"/>
              </a:lnSpc>
              <a:spcBef>
                <a:spcPct val="0"/>
              </a:spcBef>
              <a:spcAft>
                <a:spcPct val="0"/>
              </a:spcAft>
              <a:defRPr/>
            </a:pPr>
            <a:r>
              <a:rPr lang="en-US" sz="1200" b="1" dirty="0">
                <a:solidFill>
                  <a:srgbClr val="000000">
                    <a:lumMod val="75000"/>
                  </a:srgbClr>
                </a:solidFill>
              </a:rPr>
              <a:t>Take risk</a:t>
            </a:r>
          </a:p>
        </p:txBody>
      </p:sp>
      <p:sp>
        <p:nvSpPr>
          <p:cNvPr id="34" name="TextBox 33"/>
          <p:cNvSpPr txBox="1"/>
          <p:nvPr/>
        </p:nvSpPr>
        <p:spPr bwMode="auto">
          <a:xfrm>
            <a:off x="3149601" y="4132264"/>
            <a:ext cx="1311275" cy="535531"/>
          </a:xfrm>
          <a:prstGeom prst="rect">
            <a:avLst/>
          </a:prstGeom>
          <a:noFill/>
        </p:spPr>
        <p:txBody>
          <a:bodyPr>
            <a:spAutoFit/>
          </a:bodyPr>
          <a:lstStyle/>
          <a:p>
            <a:pPr algn="ctr" eaLnBrk="0" fontAlgn="base" hangingPunct="0">
              <a:lnSpc>
                <a:spcPct val="80000"/>
              </a:lnSpc>
              <a:spcBef>
                <a:spcPct val="0"/>
              </a:spcBef>
              <a:spcAft>
                <a:spcPct val="0"/>
              </a:spcAft>
              <a:defRPr/>
            </a:pPr>
            <a:r>
              <a:rPr lang="en-US" sz="1200" b="1" dirty="0">
                <a:solidFill>
                  <a:srgbClr val="000000">
                    <a:lumMod val="75000"/>
                  </a:srgbClr>
                </a:solidFill>
              </a:rPr>
              <a:t>Life extension of legacy system</a:t>
            </a:r>
          </a:p>
        </p:txBody>
      </p:sp>
      <p:sp>
        <p:nvSpPr>
          <p:cNvPr id="35" name="TextBox 34"/>
          <p:cNvSpPr txBox="1"/>
          <p:nvPr/>
        </p:nvSpPr>
        <p:spPr bwMode="auto">
          <a:xfrm>
            <a:off x="3149601" y="4657726"/>
            <a:ext cx="1311275" cy="390525"/>
          </a:xfrm>
          <a:prstGeom prst="rect">
            <a:avLst/>
          </a:prstGeom>
          <a:noFill/>
        </p:spPr>
        <p:txBody>
          <a:bodyPr>
            <a:spAutoFit/>
          </a:bodyPr>
          <a:lstStyle/>
          <a:p>
            <a:pPr algn="ctr" eaLnBrk="0" fontAlgn="base" hangingPunct="0">
              <a:lnSpc>
                <a:spcPct val="80000"/>
              </a:lnSpc>
              <a:spcBef>
                <a:spcPct val="0"/>
              </a:spcBef>
              <a:spcAft>
                <a:spcPct val="0"/>
              </a:spcAft>
              <a:defRPr/>
            </a:pPr>
            <a:r>
              <a:rPr lang="en-US" sz="1200" b="1" dirty="0">
                <a:solidFill>
                  <a:srgbClr val="000000">
                    <a:lumMod val="75000"/>
                  </a:srgbClr>
                </a:solidFill>
              </a:rPr>
              <a:t>Non-Material</a:t>
            </a:r>
          </a:p>
          <a:p>
            <a:pPr algn="ctr" eaLnBrk="0" fontAlgn="base" hangingPunct="0">
              <a:lnSpc>
                <a:spcPct val="80000"/>
              </a:lnSpc>
              <a:spcBef>
                <a:spcPct val="0"/>
              </a:spcBef>
              <a:spcAft>
                <a:spcPct val="0"/>
              </a:spcAft>
              <a:defRPr/>
            </a:pPr>
            <a:r>
              <a:rPr lang="en-US" sz="1200" b="1" dirty="0">
                <a:solidFill>
                  <a:srgbClr val="000000">
                    <a:lumMod val="75000"/>
                  </a:srgbClr>
                </a:solidFill>
              </a:rPr>
              <a:t>Actions</a:t>
            </a:r>
          </a:p>
        </p:txBody>
      </p:sp>
      <p:sp>
        <p:nvSpPr>
          <p:cNvPr id="36" name="TextBox 35"/>
          <p:cNvSpPr txBox="1"/>
          <p:nvPr/>
        </p:nvSpPr>
        <p:spPr bwMode="auto">
          <a:xfrm>
            <a:off x="5859463" y="5949951"/>
            <a:ext cx="1289050" cy="265113"/>
          </a:xfrm>
          <a:prstGeom prst="rect">
            <a:avLst/>
          </a:prstGeom>
          <a:noFill/>
        </p:spPr>
        <p:txBody>
          <a:bodyPr>
            <a:spAutoFit/>
          </a:bodyPr>
          <a:lstStyle/>
          <a:p>
            <a:pPr algn="ctr" eaLnBrk="0" fontAlgn="base" hangingPunct="0">
              <a:lnSpc>
                <a:spcPct val="80000"/>
              </a:lnSpc>
              <a:spcBef>
                <a:spcPct val="0"/>
              </a:spcBef>
              <a:spcAft>
                <a:spcPct val="0"/>
              </a:spcAft>
              <a:defRPr/>
            </a:pPr>
            <a:r>
              <a:rPr lang="en-US" sz="1400" b="1" i="1" dirty="0">
                <a:solidFill>
                  <a:srgbClr val="000000">
                    <a:lumMod val="75000"/>
                  </a:srgbClr>
                </a:solidFill>
              </a:rPr>
              <a:t>Do nothing</a:t>
            </a:r>
          </a:p>
        </p:txBody>
      </p:sp>
      <p:sp>
        <p:nvSpPr>
          <p:cNvPr id="37" name="TextBox 36"/>
          <p:cNvSpPr txBox="1"/>
          <p:nvPr/>
        </p:nvSpPr>
        <p:spPr bwMode="auto">
          <a:xfrm>
            <a:off x="5575300" y="4613276"/>
            <a:ext cx="2197100" cy="436563"/>
          </a:xfrm>
          <a:prstGeom prst="rect">
            <a:avLst/>
          </a:prstGeom>
          <a:noFill/>
        </p:spPr>
        <p:txBody>
          <a:bodyPr>
            <a:spAutoFit/>
          </a:bodyPr>
          <a:lstStyle/>
          <a:p>
            <a:pPr algn="ctr" eaLnBrk="0" fontAlgn="base" hangingPunct="0">
              <a:lnSpc>
                <a:spcPct val="80000"/>
              </a:lnSpc>
              <a:spcBef>
                <a:spcPct val="0"/>
              </a:spcBef>
              <a:spcAft>
                <a:spcPct val="0"/>
              </a:spcAft>
              <a:defRPr/>
            </a:pPr>
            <a:r>
              <a:rPr lang="en-US" sz="1400" b="1" i="1" dirty="0">
                <a:solidFill>
                  <a:srgbClr val="000000">
                    <a:lumMod val="75000"/>
                  </a:srgbClr>
                </a:solidFill>
              </a:rPr>
              <a:t>Change process, personnel, training …</a:t>
            </a:r>
          </a:p>
        </p:txBody>
      </p:sp>
      <p:sp>
        <p:nvSpPr>
          <p:cNvPr id="38" name="TextBox 37"/>
          <p:cNvSpPr txBox="1"/>
          <p:nvPr/>
        </p:nvSpPr>
        <p:spPr bwMode="auto">
          <a:xfrm>
            <a:off x="3080112" y="5562600"/>
            <a:ext cx="1205779" cy="387798"/>
          </a:xfrm>
          <a:prstGeom prst="rect">
            <a:avLst/>
          </a:prstGeom>
          <a:noFill/>
        </p:spPr>
        <p:txBody>
          <a:bodyPr wrap="none">
            <a:spAutoFit/>
          </a:bodyPr>
          <a:lstStyle/>
          <a:p>
            <a:pPr algn="ctr" eaLnBrk="0" fontAlgn="base" hangingPunct="0">
              <a:lnSpc>
                <a:spcPct val="80000"/>
              </a:lnSpc>
              <a:spcBef>
                <a:spcPct val="0"/>
              </a:spcBef>
              <a:spcAft>
                <a:spcPct val="0"/>
              </a:spcAft>
              <a:defRPr/>
            </a:pPr>
            <a:r>
              <a:rPr lang="en-US" sz="1200" b="1" dirty="0">
                <a:solidFill>
                  <a:srgbClr val="000000">
                    <a:lumMod val="75000"/>
                  </a:srgbClr>
                </a:solidFill>
              </a:rPr>
              <a:t>Rapid fielding</a:t>
            </a:r>
          </a:p>
          <a:p>
            <a:pPr algn="ctr" eaLnBrk="0" fontAlgn="base" hangingPunct="0">
              <a:lnSpc>
                <a:spcPct val="80000"/>
              </a:lnSpc>
              <a:spcBef>
                <a:spcPct val="0"/>
              </a:spcBef>
              <a:spcAft>
                <a:spcPct val="0"/>
              </a:spcAft>
              <a:defRPr/>
            </a:pPr>
            <a:r>
              <a:rPr lang="en-US" sz="1200" b="1" dirty="0">
                <a:solidFill>
                  <a:srgbClr val="000000">
                    <a:lumMod val="75000"/>
                  </a:srgbClr>
                </a:solidFill>
              </a:rPr>
              <a:t>UON/ JCTD</a:t>
            </a:r>
          </a:p>
        </p:txBody>
      </p:sp>
      <p:sp>
        <p:nvSpPr>
          <p:cNvPr id="41" name="Rectangle 40"/>
          <p:cNvSpPr/>
          <p:nvPr/>
        </p:nvSpPr>
        <p:spPr bwMode="auto">
          <a:xfrm>
            <a:off x="4635500" y="5221289"/>
            <a:ext cx="1574800" cy="147637"/>
          </a:xfrm>
          <a:prstGeom prst="rect">
            <a:avLst/>
          </a:prstGeom>
          <a:solidFill>
            <a:srgbClr val="5781D5"/>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42" name="Rectangle 41"/>
          <p:cNvSpPr/>
          <p:nvPr/>
        </p:nvSpPr>
        <p:spPr bwMode="auto">
          <a:xfrm>
            <a:off x="5591175" y="5211763"/>
            <a:ext cx="1574800" cy="158750"/>
          </a:xfrm>
          <a:prstGeom prst="rect">
            <a:avLst/>
          </a:prstGeom>
          <a:solidFill>
            <a:srgbClr val="A1B8E7"/>
          </a:solidFill>
          <a:ln w="12700">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cxnSp>
        <p:nvCxnSpPr>
          <p:cNvPr id="31" name="Straight Connector 30"/>
          <p:cNvCxnSpPr/>
          <p:nvPr/>
        </p:nvCxnSpPr>
        <p:spPr>
          <a:xfrm flipV="1">
            <a:off x="4533901" y="4321175"/>
            <a:ext cx="898525" cy="7938"/>
          </a:xfrm>
          <a:prstGeom prst="line">
            <a:avLst/>
          </a:prstGeom>
          <a:ln w="76200">
            <a:solidFill>
              <a:srgbClr val="5781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30838" y="4319589"/>
            <a:ext cx="1757362" cy="9525"/>
          </a:xfrm>
          <a:prstGeom prst="line">
            <a:avLst/>
          </a:prstGeom>
          <a:ln w="76200">
            <a:solidFill>
              <a:srgbClr val="5781D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114550" y="4110038"/>
            <a:ext cx="1060450" cy="2127250"/>
          </a:xfrm>
          <a:prstGeom prst="rect">
            <a:avLst/>
          </a:prstGeom>
          <a:solidFill>
            <a:srgbClr val="5781D5"/>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dirty="0">
              <a:solidFill>
                <a:srgbClr val="FFFFFF"/>
              </a:solidFill>
            </a:endParaRPr>
          </a:p>
        </p:txBody>
      </p:sp>
      <p:sp>
        <p:nvSpPr>
          <p:cNvPr id="39" name="TextBox 38"/>
          <p:cNvSpPr txBox="1"/>
          <p:nvPr/>
        </p:nvSpPr>
        <p:spPr bwMode="auto">
          <a:xfrm>
            <a:off x="2219326" y="4316414"/>
            <a:ext cx="1020763" cy="1754187"/>
          </a:xfrm>
          <a:prstGeom prst="rect">
            <a:avLst/>
          </a:prstGeom>
          <a:noFill/>
        </p:spPr>
        <p:txBody>
          <a:bodyPr>
            <a:spAutoFit/>
          </a:bodyPr>
          <a:lstStyle/>
          <a:p>
            <a:pPr algn="ctr" eaLnBrk="0" fontAlgn="base" hangingPunct="0">
              <a:lnSpc>
                <a:spcPct val="80000"/>
              </a:lnSpc>
              <a:spcBef>
                <a:spcPct val="0"/>
              </a:spcBef>
              <a:spcAft>
                <a:spcPct val="0"/>
              </a:spcAft>
              <a:defRPr/>
            </a:pPr>
            <a:r>
              <a:rPr lang="en-US" sz="1500" i="1" dirty="0">
                <a:solidFill>
                  <a:srgbClr val="FFFFFF"/>
                </a:solidFill>
              </a:rPr>
              <a:t>Different possible ways to address need until material solution becomes available</a:t>
            </a:r>
          </a:p>
        </p:txBody>
      </p:sp>
      <p:sp>
        <p:nvSpPr>
          <p:cNvPr id="30" name="TextBox 29"/>
          <p:cNvSpPr txBox="1"/>
          <p:nvPr/>
        </p:nvSpPr>
        <p:spPr>
          <a:xfrm>
            <a:off x="7273926" y="3305176"/>
            <a:ext cx="1997075" cy="461963"/>
          </a:xfrm>
          <a:prstGeom prst="rect">
            <a:avLst/>
          </a:prstGeom>
          <a:noFill/>
        </p:spPr>
        <p:txBody>
          <a:bodyPr>
            <a:spAutoFit/>
          </a:bodyPr>
          <a:lstStyle/>
          <a:p>
            <a:pPr algn="ctr" eaLnBrk="0" fontAlgn="base" hangingPunct="0">
              <a:spcBef>
                <a:spcPct val="0"/>
              </a:spcBef>
              <a:spcAft>
                <a:spcPct val="0"/>
              </a:spcAft>
              <a:defRPr/>
            </a:pPr>
            <a:r>
              <a:rPr lang="en-US" sz="1200" b="1" dirty="0">
                <a:solidFill>
                  <a:srgbClr val="000000"/>
                </a:solidFill>
              </a:rPr>
              <a:t>Projected Fielding of Material Solution</a:t>
            </a:r>
          </a:p>
        </p:txBody>
      </p:sp>
      <p:sp>
        <p:nvSpPr>
          <p:cNvPr id="33" name="TextBox 32"/>
          <p:cNvSpPr txBox="1"/>
          <p:nvPr/>
        </p:nvSpPr>
        <p:spPr>
          <a:xfrm>
            <a:off x="4287838" y="3371851"/>
            <a:ext cx="1143000" cy="461963"/>
          </a:xfrm>
          <a:prstGeom prst="rect">
            <a:avLst/>
          </a:prstGeom>
          <a:solidFill>
            <a:schemeClr val="bg1"/>
          </a:solidFill>
        </p:spPr>
        <p:txBody>
          <a:bodyPr>
            <a:spAutoFit/>
          </a:bodyPr>
          <a:lstStyle/>
          <a:p>
            <a:pPr algn="r" eaLnBrk="0" fontAlgn="base" hangingPunct="0">
              <a:spcBef>
                <a:spcPct val="0"/>
              </a:spcBef>
              <a:spcAft>
                <a:spcPct val="0"/>
              </a:spcAft>
              <a:defRPr/>
            </a:pPr>
            <a:r>
              <a:rPr lang="en-US" sz="1200" b="1" dirty="0">
                <a:solidFill>
                  <a:srgbClr val="000000"/>
                </a:solidFill>
              </a:rPr>
              <a:t>Operational Need Date</a:t>
            </a:r>
          </a:p>
        </p:txBody>
      </p:sp>
      <p:sp>
        <p:nvSpPr>
          <p:cNvPr id="23" name="5-Point Star 22"/>
          <p:cNvSpPr/>
          <p:nvPr/>
        </p:nvSpPr>
        <p:spPr>
          <a:xfrm>
            <a:off x="5424488" y="3438525"/>
            <a:ext cx="234950" cy="268288"/>
          </a:xfrm>
          <a:prstGeom prst="star5">
            <a:avLst/>
          </a:prstGeom>
          <a:solidFill>
            <a:srgbClr val="FFFF00"/>
          </a:solidFill>
          <a:ln>
            <a:solidFill>
              <a:srgbClr val="578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a:solidFill>
                <a:srgbClr val="FFFFFF"/>
              </a:solidFill>
            </a:endParaRPr>
          </a:p>
        </p:txBody>
      </p:sp>
      <p:sp>
        <p:nvSpPr>
          <p:cNvPr id="44" name="Rectangle 43"/>
          <p:cNvSpPr/>
          <p:nvPr/>
        </p:nvSpPr>
        <p:spPr>
          <a:xfrm>
            <a:off x="1806576" y="6294438"/>
            <a:ext cx="1558925" cy="3286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b="1" dirty="0">
                <a:solidFill>
                  <a:srgbClr val="FFFFFF"/>
                </a:solidFill>
              </a:rPr>
              <a:t>DTM 10-017</a:t>
            </a:r>
          </a:p>
        </p:txBody>
      </p:sp>
      <p:sp>
        <p:nvSpPr>
          <p:cNvPr id="45" name="TextBox 44"/>
          <p:cNvSpPr txBox="1"/>
          <p:nvPr/>
        </p:nvSpPr>
        <p:spPr>
          <a:xfrm>
            <a:off x="2030414" y="171450"/>
            <a:ext cx="1177925" cy="400050"/>
          </a:xfrm>
          <a:prstGeom prst="rect">
            <a:avLst/>
          </a:prstGeom>
          <a:solidFill>
            <a:schemeClr val="accent6">
              <a:lumMod val="50000"/>
            </a:schemeClr>
          </a:solidFill>
        </p:spPr>
        <p:txBody>
          <a:bodyPr>
            <a:spAutoFit/>
          </a:bodyPr>
          <a:lstStyle/>
          <a:p>
            <a:pPr algn="ctr" eaLnBrk="0" fontAlgn="base" hangingPunct="0">
              <a:spcBef>
                <a:spcPct val="0"/>
              </a:spcBef>
              <a:spcAft>
                <a:spcPct val="0"/>
              </a:spcAft>
              <a:defRPr/>
            </a:pPr>
            <a:r>
              <a:rPr lang="en-US" sz="2000" dirty="0">
                <a:solidFill>
                  <a:srgbClr val="FFFFFF"/>
                </a:solidFill>
              </a:rPr>
              <a:t>Example</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31</a:t>
            </a:fld>
            <a:endParaRPr lang="en-US" altLang="en-US">
              <a:solidFill>
                <a:srgbClr val="808080"/>
              </a:solidFill>
            </a:endParaRPr>
          </a:p>
        </p:txBody>
      </p:sp>
    </p:spTree>
    <p:extLst>
      <p:ext uri="{BB962C8B-B14F-4D97-AF65-F5344CB8AC3E}">
        <p14:creationId xmlns:p14="http://schemas.microsoft.com/office/powerpoint/2010/main" val="177060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Requirements</a:t>
            </a:r>
            <a:br>
              <a:rPr lang="en-US" altLang="en-US" dirty="0" smtClean="0"/>
            </a:br>
            <a:r>
              <a:rPr lang="en-US" altLang="en-US" sz="3200" dirty="0" smtClean="0"/>
              <a:t>CONOPS</a:t>
            </a:r>
            <a:endParaRPr lang="en-US" altLang="en-US" dirty="0" smtClean="0"/>
          </a:p>
        </p:txBody>
      </p:sp>
      <p:pic>
        <p:nvPicPr>
          <p:cNvPr id="21508" name="Picture 2" descr="C:\Users\Jeff.Loren\Desktop\Standard MDD DAB Charts and  Examples MDD 15 Nov - jrl1119 redlines\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289050"/>
            <a:ext cx="85407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4</a:t>
            </a:fld>
            <a:endParaRPr lang="en-US" altLang="en-US">
              <a:solidFill>
                <a:srgbClr val="808080"/>
              </a:solidFill>
            </a:endParaRPr>
          </a:p>
        </p:txBody>
      </p:sp>
    </p:spTree>
    <p:extLst>
      <p:ext uri="{BB962C8B-B14F-4D97-AF65-F5344CB8AC3E}">
        <p14:creationId xmlns:p14="http://schemas.microsoft.com/office/powerpoint/2010/main" val="399178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p:cNvSpPr>
          <p:nvPr/>
        </p:nvSpPr>
        <p:spPr bwMode="auto">
          <a:xfrm>
            <a:off x="2271713" y="3551238"/>
            <a:ext cx="2182812" cy="550862"/>
          </a:xfrm>
          <a:prstGeom prst="rect">
            <a:avLst/>
          </a:prstGeom>
          <a:solidFill>
            <a:schemeClr val="bg1"/>
          </a:solidFill>
          <a:ln>
            <a:miter lim="800000"/>
            <a:headEnd/>
            <a:tailEnd/>
          </a:ln>
        </p:spPr>
        <p:txBody>
          <a:bodyPr anchor="ctr"/>
          <a:lstStyle/>
          <a:p>
            <a:pPr algn="ctr" eaLnBrk="0" fontAlgn="base" hangingPunct="0">
              <a:lnSpc>
                <a:spcPct val="90000"/>
              </a:lnSpc>
              <a:spcBef>
                <a:spcPct val="0"/>
              </a:spcBef>
              <a:spcAft>
                <a:spcPct val="0"/>
              </a:spcAft>
              <a:defRPr/>
            </a:pPr>
            <a:r>
              <a:rPr lang="en-US" sz="1600" b="1" dirty="0">
                <a:solidFill>
                  <a:srgbClr val="00CC99">
                    <a:lumMod val="75000"/>
                  </a:srgbClr>
                </a:solidFill>
              </a:rPr>
              <a:t>Capability Gap</a:t>
            </a:r>
          </a:p>
        </p:txBody>
      </p:sp>
      <p:sp>
        <p:nvSpPr>
          <p:cNvPr id="23555" name="Title 1"/>
          <p:cNvSpPr>
            <a:spLocks noGrp="1"/>
          </p:cNvSpPr>
          <p:nvPr>
            <p:ph type="title"/>
          </p:nvPr>
        </p:nvSpPr>
        <p:spPr>
          <a:xfrm>
            <a:off x="3468106" y="160336"/>
            <a:ext cx="8229600" cy="1104900"/>
          </a:xfrm>
        </p:spPr>
        <p:txBody>
          <a:bodyPr/>
          <a:lstStyle/>
          <a:p>
            <a:pPr>
              <a:lnSpc>
                <a:spcPct val="75000"/>
              </a:lnSpc>
            </a:pPr>
            <a:r>
              <a:rPr lang="en-US" altLang="en-US" sz="3200" dirty="0"/>
              <a:t>Capability Gap </a:t>
            </a:r>
            <a:r>
              <a:rPr lang="en-US" altLang="en-US" sz="3200" dirty="0" smtClean="0"/>
              <a:t>&amp; </a:t>
            </a:r>
            <a:r>
              <a:rPr lang="en-US" altLang="en-US" sz="3200" dirty="0"/>
              <a:t/>
            </a:r>
            <a:br>
              <a:rPr lang="en-US" altLang="en-US" sz="3200" dirty="0"/>
            </a:br>
            <a:r>
              <a:rPr lang="en-US" altLang="en-US" sz="3200" dirty="0"/>
              <a:t>Operational Risk of Not Filling the Gap</a:t>
            </a:r>
          </a:p>
        </p:txBody>
      </p:sp>
      <p:sp>
        <p:nvSpPr>
          <p:cNvPr id="23556" name="Content Placeholder 2"/>
          <p:cNvSpPr>
            <a:spLocks noGrp="1"/>
          </p:cNvSpPr>
          <p:nvPr>
            <p:ph idx="1"/>
          </p:nvPr>
        </p:nvSpPr>
        <p:spPr>
          <a:xfrm>
            <a:off x="2338388" y="1438275"/>
            <a:ext cx="7569200" cy="719138"/>
          </a:xfrm>
        </p:spPr>
        <p:txBody>
          <a:bodyPr/>
          <a:lstStyle/>
          <a:p>
            <a:pPr>
              <a:lnSpc>
                <a:spcPct val="85000"/>
              </a:lnSpc>
            </a:pPr>
            <a:r>
              <a:rPr lang="en-US" altLang="en-US" sz="2400"/>
              <a:t>Describe the gap in capability and the consequences of not addressing the gap in terms of operation risk</a:t>
            </a:r>
            <a:endParaRPr lang="en-US" altLang="en-US" sz="1800"/>
          </a:p>
          <a:p>
            <a:pPr>
              <a:lnSpc>
                <a:spcPct val="85000"/>
              </a:lnSpc>
              <a:buFont typeface="Arial" panose="020B0604020202020204" pitchFamily="34" charset="0"/>
              <a:buNone/>
            </a:pPr>
            <a:endParaRPr lang="en-US" altLang="en-US" sz="2400"/>
          </a:p>
        </p:txBody>
      </p:sp>
      <p:sp>
        <p:nvSpPr>
          <p:cNvPr id="7" name="TextBox 6"/>
          <p:cNvSpPr txBox="1"/>
          <p:nvPr/>
        </p:nvSpPr>
        <p:spPr>
          <a:xfrm>
            <a:off x="2716683" y="2781300"/>
            <a:ext cx="1183337" cy="400110"/>
          </a:xfrm>
          <a:prstGeom prst="rect">
            <a:avLst/>
          </a:prstGeom>
          <a:solidFill>
            <a:schemeClr val="tx2">
              <a:lumMod val="75000"/>
            </a:schemeClr>
          </a:solidFill>
        </p:spPr>
        <p:txBody>
          <a:bodyPr wrap="none">
            <a:spAutoFit/>
          </a:bodyPr>
          <a:lstStyle/>
          <a:p>
            <a:pPr algn="ctr" eaLnBrk="0" fontAlgn="base" hangingPunct="0">
              <a:spcBef>
                <a:spcPct val="0"/>
              </a:spcBef>
              <a:spcAft>
                <a:spcPct val="0"/>
              </a:spcAft>
              <a:defRPr/>
            </a:pPr>
            <a:r>
              <a:rPr lang="en-US" sz="2000" dirty="0">
                <a:solidFill>
                  <a:srgbClr val="FFFFFF"/>
                </a:solidFill>
              </a:rPr>
              <a:t>Example</a:t>
            </a:r>
          </a:p>
        </p:txBody>
      </p:sp>
      <p:sp>
        <p:nvSpPr>
          <p:cNvPr id="9" name="TextBox 8"/>
          <p:cNvSpPr txBox="1"/>
          <p:nvPr/>
        </p:nvSpPr>
        <p:spPr>
          <a:xfrm>
            <a:off x="8005763" y="3505200"/>
            <a:ext cx="1727200" cy="515938"/>
          </a:xfrm>
          <a:prstGeom prst="rect">
            <a:avLst/>
          </a:prstGeom>
          <a:solidFill>
            <a:schemeClr val="bg1"/>
          </a:solidFill>
        </p:spPr>
        <p:txBody>
          <a:bodyPr>
            <a:spAutoFit/>
          </a:bodyPr>
          <a:lstStyle/>
          <a:p>
            <a:pPr algn="ctr" eaLnBrk="0" fontAlgn="base" hangingPunct="0">
              <a:lnSpc>
                <a:spcPct val="75000"/>
              </a:lnSpc>
              <a:spcBef>
                <a:spcPct val="0"/>
              </a:spcBef>
              <a:spcAft>
                <a:spcPct val="0"/>
              </a:spcAft>
              <a:defRPr/>
            </a:pPr>
            <a:r>
              <a:rPr lang="en-US" b="1" dirty="0">
                <a:solidFill>
                  <a:srgbClr val="00CC99">
                    <a:lumMod val="75000"/>
                  </a:srgbClr>
                </a:solidFill>
              </a:rPr>
              <a:t>Supporting Evidence</a:t>
            </a:r>
          </a:p>
        </p:txBody>
      </p:sp>
      <p:sp>
        <p:nvSpPr>
          <p:cNvPr id="2" name="Slide Number Placeholder 3"/>
          <p:cNvSpPr>
            <a:spLocks noGrp="1"/>
          </p:cNvSpPr>
          <p:nvPr>
            <p:ph type="sldNum" sz="quarter" idx="11"/>
          </p:nvPr>
        </p:nvSpPr>
        <p:spPr>
          <a:xfrm>
            <a:off x="5721351" y="3265488"/>
            <a:ext cx="2600325" cy="550862"/>
          </a:xfrm>
          <a:solidFill>
            <a:schemeClr val="bg1"/>
          </a:solidFill>
        </p:spPr>
        <p:txBody>
          <a:bodyPr/>
          <a:lstStyle/>
          <a:p>
            <a:pPr algn="ctr">
              <a:lnSpc>
                <a:spcPct val="90000"/>
              </a:lnSpc>
              <a:defRPr/>
            </a:pPr>
            <a:r>
              <a:rPr lang="en-US" sz="1600" b="1" dirty="0">
                <a:solidFill>
                  <a:srgbClr val="00CC99">
                    <a:lumMod val="75000"/>
                  </a:srgbClr>
                </a:solidFill>
                <a:latin typeface="Arial" charset="0"/>
              </a:rPr>
              <a:t>Operational Consequences of Not Addressing the Gap</a:t>
            </a:r>
          </a:p>
        </p:txBody>
      </p:sp>
      <p:sp>
        <p:nvSpPr>
          <p:cNvPr id="23560" name="Slide Number Placeholder 9"/>
          <p:cNvSpPr txBox="1">
            <a:spLocks/>
          </p:cNvSpPr>
          <p:nvPr/>
        </p:nvSpPr>
        <p:spPr bwMode="auto">
          <a:xfrm>
            <a:off x="10058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fontAlgn="base">
              <a:spcBef>
                <a:spcPct val="0"/>
              </a:spcBef>
              <a:spcAft>
                <a:spcPct val="0"/>
              </a:spcAft>
              <a:buClrTx/>
              <a:buSzTx/>
              <a:buFontTx/>
              <a:buNone/>
            </a:pPr>
            <a:fld id="{51D49AE9-EED4-45B8-A8E5-ABD8E683EF80}" type="slidenum">
              <a:rPr lang="en-US" altLang="en-US" sz="1000" b="0">
                <a:solidFill>
                  <a:srgbClr val="898989"/>
                </a:solidFill>
              </a:rPr>
              <a:pPr algn="r" fontAlgn="base">
                <a:spcBef>
                  <a:spcPct val="0"/>
                </a:spcBef>
                <a:spcAft>
                  <a:spcPct val="0"/>
                </a:spcAft>
                <a:buClrTx/>
                <a:buSzTx/>
                <a:buFontTx/>
                <a:buNone/>
              </a:pPr>
              <a:t>5</a:t>
            </a:fld>
            <a:endParaRPr lang="en-US" altLang="en-US" sz="1000" b="0" dirty="0">
              <a:solidFill>
                <a:srgbClr val="898989"/>
              </a:solidFill>
            </a:endParaRPr>
          </a:p>
        </p:txBody>
      </p:sp>
      <p:sp>
        <p:nvSpPr>
          <p:cNvPr id="12" name="Slide Number Placeholder 3"/>
          <p:cNvSpPr txBox="1">
            <a:spLocks/>
          </p:cNvSpPr>
          <p:nvPr/>
        </p:nvSpPr>
        <p:spPr bwMode="auto">
          <a:xfrm>
            <a:off x="4057650" y="3346451"/>
            <a:ext cx="1682750" cy="550863"/>
          </a:xfrm>
          <a:prstGeom prst="rect">
            <a:avLst/>
          </a:prstGeom>
          <a:solidFill>
            <a:schemeClr val="bg1"/>
          </a:solidFill>
          <a:ln>
            <a:miter lim="800000"/>
            <a:headEnd/>
            <a:tailEnd/>
          </a:ln>
        </p:spPr>
        <p:txBody>
          <a:bodyPr anchor="ctr"/>
          <a:lstStyle/>
          <a:p>
            <a:pPr algn="ctr" eaLnBrk="0" fontAlgn="base" hangingPunct="0">
              <a:lnSpc>
                <a:spcPct val="90000"/>
              </a:lnSpc>
              <a:spcBef>
                <a:spcPct val="0"/>
              </a:spcBef>
              <a:spcAft>
                <a:spcPct val="0"/>
              </a:spcAft>
              <a:defRPr/>
            </a:pPr>
            <a:r>
              <a:rPr lang="en-US" sz="1600" b="1" dirty="0">
                <a:solidFill>
                  <a:srgbClr val="00CC99">
                    <a:lumMod val="75000"/>
                  </a:srgbClr>
                </a:solidFill>
              </a:rPr>
              <a:t>Related Operational Attributes</a:t>
            </a:r>
          </a:p>
        </p:txBody>
      </p:sp>
      <p:graphicFrame>
        <p:nvGraphicFramePr>
          <p:cNvPr id="11" name="Table 10"/>
          <p:cNvGraphicFramePr>
            <a:graphicFrameLocks noGrp="1"/>
          </p:cNvGraphicFramePr>
          <p:nvPr/>
        </p:nvGraphicFramePr>
        <p:xfrm>
          <a:off x="1809751" y="3989389"/>
          <a:ext cx="7788275" cy="1533524"/>
        </p:xfrm>
        <a:graphic>
          <a:graphicData uri="http://schemas.openxmlformats.org/drawingml/2006/table">
            <a:tbl>
              <a:tblPr/>
              <a:tblGrid>
                <a:gridCol w="694864">
                  <a:extLst>
                    <a:ext uri="{9D8B030D-6E8A-4147-A177-3AD203B41FA5}">
                      <a16:colId xmlns:a16="http://schemas.microsoft.com/office/drawing/2014/main" val="20000"/>
                    </a:ext>
                  </a:extLst>
                </a:gridCol>
                <a:gridCol w="1635827">
                  <a:extLst>
                    <a:ext uri="{9D8B030D-6E8A-4147-A177-3AD203B41FA5}">
                      <a16:colId xmlns:a16="http://schemas.microsoft.com/office/drawing/2014/main" val="20001"/>
                    </a:ext>
                  </a:extLst>
                </a:gridCol>
                <a:gridCol w="1520017">
                  <a:extLst>
                    <a:ext uri="{9D8B030D-6E8A-4147-A177-3AD203B41FA5}">
                      <a16:colId xmlns:a16="http://schemas.microsoft.com/office/drawing/2014/main" val="20002"/>
                    </a:ext>
                  </a:extLst>
                </a:gridCol>
                <a:gridCol w="2533361">
                  <a:extLst>
                    <a:ext uri="{9D8B030D-6E8A-4147-A177-3AD203B41FA5}">
                      <a16:colId xmlns:a16="http://schemas.microsoft.com/office/drawing/2014/main" val="20003"/>
                    </a:ext>
                  </a:extLst>
                </a:gridCol>
                <a:gridCol w="1404206">
                  <a:extLst>
                    <a:ext uri="{9D8B030D-6E8A-4147-A177-3AD203B41FA5}">
                      <a16:colId xmlns:a16="http://schemas.microsoft.com/office/drawing/2014/main" val="20004"/>
                    </a:ext>
                  </a:extLst>
                </a:gridCol>
              </a:tblGrid>
              <a:tr h="394769">
                <a:tc>
                  <a:txBody>
                    <a:bodyPr/>
                    <a:lstStyle/>
                    <a:p>
                      <a:pPr algn="r" fontAlgn="b"/>
                      <a:r>
                        <a:rPr lang="en-US" sz="2000" b="1" i="0" u="none" strike="noStrike" dirty="0">
                          <a:solidFill>
                            <a:schemeClr val="accent1">
                              <a:lumMod val="75000"/>
                            </a:schemeClr>
                          </a:solidFill>
                          <a:latin typeface="Calibri"/>
                        </a:rPr>
                        <a:t>1</a:t>
                      </a:r>
                    </a:p>
                  </a:txBody>
                  <a:tcPr marL="8497" marR="8497"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dirty="0">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379585">
                <a:tc>
                  <a:txBody>
                    <a:bodyPr/>
                    <a:lstStyle/>
                    <a:p>
                      <a:pPr algn="r" fontAlgn="b"/>
                      <a:r>
                        <a:rPr lang="en-US" sz="2000" b="1" i="0" u="none" strike="noStrike" dirty="0">
                          <a:solidFill>
                            <a:schemeClr val="accent1">
                              <a:lumMod val="75000"/>
                            </a:schemeClr>
                          </a:solidFill>
                          <a:latin typeface="Calibri"/>
                        </a:rPr>
                        <a:t>2</a:t>
                      </a:r>
                    </a:p>
                  </a:txBody>
                  <a:tcPr marL="8497" marR="8497"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379585">
                <a:tc>
                  <a:txBody>
                    <a:bodyPr/>
                    <a:lstStyle/>
                    <a:p>
                      <a:pPr algn="r" fontAlgn="b"/>
                      <a:r>
                        <a:rPr lang="en-US" sz="2000" b="1" i="0" u="none" strike="noStrike" dirty="0">
                          <a:solidFill>
                            <a:schemeClr val="accent1">
                              <a:lumMod val="75000"/>
                            </a:schemeClr>
                          </a:solidFill>
                          <a:latin typeface="Calibri"/>
                        </a:rPr>
                        <a:t>3</a:t>
                      </a:r>
                    </a:p>
                  </a:txBody>
                  <a:tcPr marL="8497" marR="8497"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379585">
                <a:tc>
                  <a:txBody>
                    <a:bodyPr/>
                    <a:lstStyle/>
                    <a:p>
                      <a:pPr algn="r" fontAlgn="b"/>
                      <a:r>
                        <a:rPr lang="en-US" sz="2000" b="1" i="0" u="none" strike="noStrike" dirty="0">
                          <a:solidFill>
                            <a:schemeClr val="accent1">
                              <a:lumMod val="75000"/>
                            </a:schemeClr>
                          </a:solidFill>
                          <a:latin typeface="Calibri"/>
                        </a:rPr>
                        <a:t>…</a:t>
                      </a:r>
                    </a:p>
                  </a:txBody>
                  <a:tcPr marL="8497" marR="8497" marT="84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0" i="0" u="none" strike="noStrike" dirty="0">
                          <a:solidFill>
                            <a:srgbClr val="538ED5"/>
                          </a:solidFill>
                          <a:latin typeface="Calibri"/>
                        </a:rPr>
                        <a:t> </a:t>
                      </a:r>
                    </a:p>
                  </a:txBody>
                  <a:tcPr marL="8497" marR="8497" marT="84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bl>
          </a:graphicData>
        </a:graphic>
      </p:graphicFrame>
      <p:sp>
        <p:nvSpPr>
          <p:cNvPr id="23593" name="TextBox 13"/>
          <p:cNvSpPr txBox="1">
            <a:spLocks noChangeArrowheads="1"/>
          </p:cNvSpPr>
          <p:nvPr/>
        </p:nvSpPr>
        <p:spPr bwMode="auto">
          <a:xfrm>
            <a:off x="1919288" y="5649913"/>
            <a:ext cx="8502650" cy="523220"/>
          </a:xfrm>
          <a:prstGeom prst="rect">
            <a:avLst/>
          </a:prstGeom>
          <a:solidFill>
            <a:srgbClr val="FFC000"/>
          </a:solidFill>
          <a:ln w="38100">
            <a:solidFill>
              <a:srgbClr val="FF0000"/>
            </a:solidFill>
            <a:prstDash val="dash"/>
            <a:miter lim="800000"/>
            <a:headEnd/>
            <a:tailEnd/>
          </a:ln>
        </p:spPr>
        <p:txBody>
          <a:bodyPr>
            <a:spAutoFit/>
          </a:bodyPr>
          <a:lstStyle>
            <a:lvl1pPr marL="285750" indent="-28575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buFont typeface="Arial" panose="020B0604020202020204" pitchFamily="34" charset="0"/>
              <a:buChar char="•"/>
            </a:pPr>
            <a:r>
              <a:rPr lang="en-US" altLang="en-US">
                <a:solidFill>
                  <a:srgbClr val="000000"/>
                </a:solidFill>
              </a:rPr>
              <a:t>Prioritize the capability gaps; indicate if they need to be partially or wholly filled</a:t>
            </a:r>
          </a:p>
          <a:p>
            <a:pPr eaLnBrk="0" fontAlgn="base" hangingPunct="0">
              <a:spcBef>
                <a:spcPct val="0"/>
              </a:spcBef>
              <a:spcAft>
                <a:spcPct val="0"/>
              </a:spcAft>
              <a:buFont typeface="Arial" panose="020B0604020202020204" pitchFamily="34" charset="0"/>
              <a:buChar char="•"/>
            </a:pPr>
            <a:r>
              <a:rPr lang="en-US" altLang="en-US">
                <a:solidFill>
                  <a:srgbClr val="000000"/>
                </a:solidFill>
              </a:rPr>
              <a:t>JROC validated the ICD on May 2015</a:t>
            </a:r>
          </a:p>
        </p:txBody>
      </p:sp>
    </p:spTree>
    <p:extLst>
      <p:ext uri="{BB962C8B-B14F-4D97-AF65-F5344CB8AC3E}">
        <p14:creationId xmlns:p14="http://schemas.microsoft.com/office/powerpoint/2010/main" val="235195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C:\Users\Jeff.Loren\Desktop\Standard MDD DAB Charts and  Examples MDD 15 Nov - jrl1119 redlines\Slid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713" y="1316039"/>
            <a:ext cx="82296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p:txBody>
          <a:bodyPr/>
          <a:lstStyle/>
          <a:p>
            <a:r>
              <a:rPr lang="en-US" altLang="en-US" smtClean="0"/>
              <a:t>Requirements</a:t>
            </a:r>
            <a:br>
              <a:rPr lang="en-US" altLang="en-US" smtClean="0"/>
            </a:br>
            <a:r>
              <a:rPr lang="en-US" altLang="en-US" sz="3200"/>
              <a:t>Non-Materiel Approaches</a:t>
            </a:r>
            <a:endParaRPr lang="en-US" altLang="en-US" smtClean="0"/>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6</a:t>
            </a:fld>
            <a:endParaRPr lang="en-US" altLang="en-US">
              <a:solidFill>
                <a:srgbClr val="808080"/>
              </a:solidFill>
            </a:endParaRPr>
          </a:p>
        </p:txBody>
      </p:sp>
    </p:spTree>
    <p:extLst>
      <p:ext uri="{BB962C8B-B14F-4D97-AF65-F5344CB8AC3E}">
        <p14:creationId xmlns:p14="http://schemas.microsoft.com/office/powerpoint/2010/main" val="243458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C:\Users\Jeff.Loren\Desktop\Standard MDD DAB Charts and  Examples MDD 15 Nov - jrl1119 redlines\Slid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1298576"/>
            <a:ext cx="8431212"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p:txBody>
          <a:bodyPr/>
          <a:lstStyle/>
          <a:p>
            <a:r>
              <a:rPr lang="en-US" altLang="en-US" smtClean="0"/>
              <a:t>Requirements</a:t>
            </a:r>
            <a:br>
              <a:rPr lang="en-US" altLang="en-US" smtClean="0"/>
            </a:br>
            <a:r>
              <a:rPr lang="en-US" altLang="en-US" sz="3200"/>
              <a:t>Timeliness to Need</a:t>
            </a:r>
            <a:endParaRPr lang="en-US" altLang="en-US" smtClean="0"/>
          </a:p>
        </p:txBody>
      </p:sp>
      <p:sp>
        <p:nvSpPr>
          <p:cNvPr id="27653" name="TextBox 1"/>
          <p:cNvSpPr txBox="1">
            <a:spLocks noChangeArrowheads="1"/>
          </p:cNvSpPr>
          <p:nvPr/>
        </p:nvSpPr>
        <p:spPr bwMode="auto">
          <a:xfrm>
            <a:off x="2870429" y="5964239"/>
            <a:ext cx="5343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buFont typeface="Arial" panose="020B0604020202020204" pitchFamily="34" charset="0"/>
              <a:buChar char="•"/>
            </a:pPr>
            <a:r>
              <a:rPr lang="en-US" altLang="en-US">
                <a:solidFill>
                  <a:srgbClr val="000000"/>
                </a:solidFill>
              </a:rPr>
              <a:t>Provide your market research information and industry’s </a:t>
            </a:r>
            <a:r>
              <a:rPr lang="en-US" altLang="en-US">
                <a:solidFill>
                  <a:srgbClr val="FF0000"/>
                </a:solidFill>
              </a:rPr>
              <a:t>input</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7</a:t>
            </a:fld>
            <a:endParaRPr lang="en-US" altLang="en-US">
              <a:solidFill>
                <a:srgbClr val="808080"/>
              </a:solidFill>
            </a:endParaRPr>
          </a:p>
        </p:txBody>
      </p:sp>
    </p:spTree>
    <p:extLst>
      <p:ext uri="{BB962C8B-B14F-4D97-AF65-F5344CB8AC3E}">
        <p14:creationId xmlns:p14="http://schemas.microsoft.com/office/powerpoint/2010/main" val="54620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437626" y="1495426"/>
            <a:ext cx="11231460" cy="5029200"/>
          </a:xfrm>
        </p:spPr>
        <p:txBody>
          <a:bodyPr/>
          <a:lstStyle/>
          <a:p>
            <a:r>
              <a:rPr lang="en-US" altLang="en-US" sz="1800" dirty="0"/>
              <a:t>Summarize how well approaches that were considered adequate address the capability gaps considering JROC approved attributes and measures of effectiveness for each approach</a:t>
            </a:r>
          </a:p>
          <a:p>
            <a:r>
              <a:rPr lang="en-US" altLang="en-US" sz="1800" dirty="0"/>
              <a:t>Identify known threats that mitigate materiel approaches</a:t>
            </a:r>
          </a:p>
          <a:p>
            <a:r>
              <a:rPr lang="en-US" altLang="en-US" sz="1800" dirty="0"/>
              <a:t>Describe or illustrate the best materiel and non-materiel approaches based upon: total ownership cost, efficacy, performance, technology maturity, supportability / sustainment, </a:t>
            </a:r>
          </a:p>
          <a:p>
            <a:r>
              <a:rPr lang="en-US" altLang="en-US" sz="1800" dirty="0"/>
              <a:t>Include “no cost” approach</a:t>
            </a:r>
          </a:p>
          <a:p>
            <a:r>
              <a:rPr lang="en-US" altLang="en-US" sz="1800" dirty="0"/>
              <a:t>3 to 5 Joint system concepts (and alternative variations), that could satisfy the mission, military problem, mission tasks, operational risks and capability gaps considered in the CBA, not already addressed by currently programmed force or non-materiel solutions</a:t>
            </a:r>
          </a:p>
          <a:p>
            <a:r>
              <a:rPr lang="en-US" altLang="en-US" sz="1800" dirty="0"/>
              <a:t>Prioritized list of materiel approaches:</a:t>
            </a:r>
          </a:p>
          <a:p>
            <a:pPr lvl="1"/>
            <a:r>
              <a:rPr lang="en-US" altLang="en-US" sz="1600" dirty="0"/>
              <a:t>Describe the non-materiel approach(</a:t>
            </a:r>
            <a:r>
              <a:rPr lang="en-US" altLang="en-US" sz="1600" dirty="0" err="1"/>
              <a:t>es</a:t>
            </a:r>
            <a:r>
              <a:rPr lang="en-US" altLang="en-US" sz="1600" dirty="0"/>
              <a:t>) recommended for AF or Joint DOTMLPF Change Recommendation (DCR)</a:t>
            </a:r>
          </a:p>
          <a:p>
            <a:pPr lvl="1"/>
            <a:r>
              <a:rPr lang="en-US" altLang="en-US" sz="1600" dirty="0"/>
              <a:t>Describe the materiel approach(</a:t>
            </a:r>
            <a:r>
              <a:rPr lang="en-US" altLang="en-US" sz="1600" dirty="0" err="1"/>
              <a:t>es</a:t>
            </a:r>
            <a:r>
              <a:rPr lang="en-US" altLang="en-US" sz="1600" dirty="0"/>
              <a:t>) recommended for further analysis (</a:t>
            </a:r>
            <a:r>
              <a:rPr lang="en-US" altLang="en-US" sz="1600" dirty="0" err="1"/>
              <a:t>AoA</a:t>
            </a:r>
            <a:r>
              <a:rPr lang="en-US" altLang="en-US" sz="1600" dirty="0"/>
              <a:t>)</a:t>
            </a:r>
          </a:p>
        </p:txBody>
      </p:sp>
      <p:sp>
        <p:nvSpPr>
          <p:cNvPr id="5" name="Title 1"/>
          <p:cNvSpPr txBox="1">
            <a:spLocks/>
          </p:cNvSpPr>
          <p:nvPr/>
        </p:nvSpPr>
        <p:spPr>
          <a:xfrm>
            <a:off x="4272924" y="241315"/>
            <a:ext cx="7396162" cy="893762"/>
          </a:xfrm>
          <a:prstGeom prst="rect">
            <a:avLst/>
          </a:prstGeom>
        </p:spPr>
        <p:txBody>
          <a:bodyPr/>
          <a:lstStyle/>
          <a:p>
            <a:pPr algn="r" eaLnBrk="0" fontAlgn="base" hangingPunct="0">
              <a:spcBef>
                <a:spcPct val="0"/>
              </a:spcBef>
              <a:spcAft>
                <a:spcPct val="0"/>
              </a:spcAft>
              <a:defRPr/>
            </a:pPr>
            <a:r>
              <a:rPr lang="en-US" sz="2800" b="1" i="1" kern="0" dirty="0">
                <a:solidFill>
                  <a:srgbClr val="000066"/>
                </a:solidFill>
              </a:rPr>
              <a:t>Suggested Materiel Solution Approaches for AoA Consideration</a:t>
            </a:r>
          </a:p>
        </p:txBody>
      </p:sp>
      <p:sp>
        <p:nvSpPr>
          <p:cNvPr id="2" name="Slide Number Placeholder 1"/>
          <p:cNvSpPr>
            <a:spLocks noGrp="1"/>
          </p:cNvSpPr>
          <p:nvPr>
            <p:ph type="sldNum" sz="quarter" idx="11"/>
          </p:nvPr>
        </p:nvSpPr>
        <p:spPr/>
        <p:txBody>
          <a:bodyPr/>
          <a:lstStyle/>
          <a:p>
            <a:pPr>
              <a:defRPr/>
            </a:pPr>
            <a:fld id="{FA6451F9-2D35-4060-9CD0-17A2976AFD09}" type="slidenum">
              <a:rPr lang="en-US" altLang="en-US" smtClean="0"/>
              <a:pPr>
                <a:defRPr/>
              </a:pPr>
              <a:t>8</a:t>
            </a:fld>
            <a:endParaRPr lang="en-US" altLang="en-US">
              <a:solidFill>
                <a:srgbClr val="808080"/>
              </a:solidFill>
            </a:endParaRPr>
          </a:p>
        </p:txBody>
      </p:sp>
    </p:spTree>
    <p:extLst>
      <p:ext uri="{BB962C8B-B14F-4D97-AF65-F5344CB8AC3E}">
        <p14:creationId xmlns:p14="http://schemas.microsoft.com/office/powerpoint/2010/main" val="10944517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3200" dirty="0">
                <a:solidFill>
                  <a:srgbClr val="002060"/>
                </a:solidFill>
              </a:rPr>
              <a:t>Development Planning </a:t>
            </a:r>
            <a:r>
              <a:rPr lang="en-US" altLang="en-US" sz="3200" dirty="0" smtClean="0">
                <a:solidFill>
                  <a:srgbClr val="000000"/>
                </a:solidFill>
              </a:rPr>
              <a:t/>
            </a:r>
            <a:br>
              <a:rPr lang="en-US" altLang="en-US" sz="3200" dirty="0" smtClean="0">
                <a:solidFill>
                  <a:srgbClr val="000000"/>
                </a:solidFill>
              </a:rPr>
            </a:br>
            <a:r>
              <a:rPr lang="en-US" altLang="en-US" sz="3200" dirty="0" smtClean="0">
                <a:solidFill>
                  <a:srgbClr val="002060"/>
                </a:solidFill>
              </a:rPr>
              <a:t>Concept Summary (one per CCTD*)</a:t>
            </a:r>
            <a:r>
              <a:rPr lang="en-US" altLang="en-US" sz="3200" dirty="0">
                <a:solidFill>
                  <a:srgbClr val="002060"/>
                </a:solidFill>
              </a:rPr>
              <a:t/>
            </a:r>
            <a:br>
              <a:rPr lang="en-US" altLang="en-US" sz="3200" dirty="0">
                <a:solidFill>
                  <a:srgbClr val="002060"/>
                </a:solidFill>
              </a:rPr>
            </a:br>
            <a:r>
              <a:rPr lang="en-US" altLang="en-US" sz="1800" dirty="0">
                <a:solidFill>
                  <a:srgbClr val="FF0000"/>
                </a:solidFill>
              </a:rPr>
              <a:t>be prepared to talk to Notes in detail</a:t>
            </a:r>
            <a:endParaRPr lang="en-US" altLang="en-US" dirty="0" smtClean="0">
              <a:solidFill>
                <a:srgbClr val="FF0000"/>
              </a:solidFill>
            </a:endParaRPr>
          </a:p>
        </p:txBody>
      </p:sp>
      <p:cxnSp>
        <p:nvCxnSpPr>
          <p:cNvPr id="7" name="Straight Connector 6"/>
          <p:cNvCxnSpPr/>
          <p:nvPr/>
        </p:nvCxnSpPr>
        <p:spPr>
          <a:xfrm>
            <a:off x="466986" y="3871913"/>
            <a:ext cx="11155680" cy="0"/>
          </a:xfrm>
          <a:prstGeom prst="line">
            <a:avLst/>
          </a:prstGeom>
          <a:ln w="476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571876" y="3805238"/>
            <a:ext cx="5083175" cy="12700"/>
          </a:xfrm>
          <a:prstGeom prst="line">
            <a:avLst/>
          </a:prstGeom>
          <a:ln w="47625">
            <a:solidFill>
              <a:srgbClr val="000099"/>
            </a:solidFill>
          </a:ln>
        </p:spPr>
        <p:style>
          <a:lnRef idx="1">
            <a:schemeClr val="accent1"/>
          </a:lnRef>
          <a:fillRef idx="0">
            <a:schemeClr val="accent1"/>
          </a:fillRef>
          <a:effectRef idx="0">
            <a:schemeClr val="accent1"/>
          </a:effectRef>
          <a:fontRef idx="minor">
            <a:schemeClr val="tx1"/>
          </a:fontRef>
        </p:style>
      </p:cxnSp>
      <p:pic>
        <p:nvPicPr>
          <p:cNvPr id="31750" name="Picture 2" descr="C:\Documents and Settings\526067\My Documents\ASET\NAOC Post AoA\Architectures\OV-1 v11 (6 April 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84" y="1260475"/>
            <a:ext cx="5519942"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11"/>
          <p:cNvSpPr txBox="1">
            <a:spLocks noChangeArrowheads="1"/>
          </p:cNvSpPr>
          <p:nvPr/>
        </p:nvSpPr>
        <p:spPr bwMode="auto">
          <a:xfrm>
            <a:off x="6129338" y="1365250"/>
            <a:ext cx="549332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u="sng" dirty="0">
                <a:solidFill>
                  <a:srgbClr val="000000"/>
                </a:solidFill>
              </a:rPr>
              <a:t>Evaluations</a:t>
            </a:r>
            <a:r>
              <a:rPr lang="en-US" altLang="en-US" sz="1600" dirty="0">
                <a:solidFill>
                  <a:srgbClr val="000000"/>
                </a:solidFill>
              </a:rPr>
              <a:t> – Identify evaluations performed and results that support this concept </a:t>
            </a:r>
          </a:p>
          <a:p>
            <a:pPr eaLnBrk="0" fontAlgn="base" hangingPunct="0">
              <a:spcBef>
                <a:spcPct val="0"/>
              </a:spcBef>
              <a:spcAft>
                <a:spcPct val="0"/>
              </a:spcAft>
              <a:buFontTx/>
              <a:buChar char="-"/>
            </a:pPr>
            <a:r>
              <a:rPr lang="en-US" altLang="en-US" sz="1600" dirty="0">
                <a:solidFill>
                  <a:srgbClr val="000000"/>
                </a:solidFill>
              </a:rPr>
              <a:t> Parametric studies</a:t>
            </a:r>
          </a:p>
          <a:p>
            <a:pPr eaLnBrk="0" fontAlgn="base" hangingPunct="0">
              <a:spcBef>
                <a:spcPct val="0"/>
              </a:spcBef>
              <a:spcAft>
                <a:spcPct val="0"/>
              </a:spcAft>
              <a:buFontTx/>
              <a:buChar char="-"/>
            </a:pPr>
            <a:r>
              <a:rPr lang="en-US" altLang="en-US" sz="1600" dirty="0">
                <a:solidFill>
                  <a:srgbClr val="000000"/>
                </a:solidFill>
              </a:rPr>
              <a:t> M&amp;S</a:t>
            </a:r>
          </a:p>
          <a:p>
            <a:pPr eaLnBrk="0" fontAlgn="base" hangingPunct="0">
              <a:spcBef>
                <a:spcPct val="0"/>
              </a:spcBef>
              <a:spcAft>
                <a:spcPct val="0"/>
              </a:spcAft>
              <a:buFontTx/>
              <a:buChar char="-"/>
            </a:pPr>
            <a:r>
              <a:rPr lang="en-US" altLang="en-US" sz="1600" dirty="0">
                <a:solidFill>
                  <a:srgbClr val="000000"/>
                </a:solidFill>
              </a:rPr>
              <a:t> Prototyping (performed and planned)</a:t>
            </a:r>
          </a:p>
          <a:p>
            <a:pPr eaLnBrk="0" fontAlgn="base" hangingPunct="0">
              <a:spcBef>
                <a:spcPct val="0"/>
              </a:spcBef>
              <a:spcAft>
                <a:spcPct val="0"/>
              </a:spcAft>
              <a:buFontTx/>
              <a:buChar char="-"/>
            </a:pPr>
            <a:r>
              <a:rPr lang="en-US" altLang="en-US" sz="1600" dirty="0">
                <a:solidFill>
                  <a:srgbClr val="000000"/>
                </a:solidFill>
              </a:rPr>
              <a:t> Analyses</a:t>
            </a:r>
          </a:p>
          <a:p>
            <a:pPr eaLnBrk="0" fontAlgn="base" hangingPunct="0">
              <a:spcBef>
                <a:spcPct val="0"/>
              </a:spcBef>
              <a:spcAft>
                <a:spcPct val="0"/>
              </a:spcAft>
            </a:pPr>
            <a:r>
              <a:rPr lang="en-US" altLang="en-US" sz="1600" dirty="0">
                <a:solidFill>
                  <a:srgbClr val="000000"/>
                </a:solidFill>
              </a:rPr>
              <a:t>-Competitive industry concept definition studies -Concept definition results used to inform requirements trades and </a:t>
            </a:r>
            <a:r>
              <a:rPr lang="en-US" altLang="en-US" sz="1600" dirty="0" err="1">
                <a:solidFill>
                  <a:srgbClr val="000000"/>
                </a:solidFill>
              </a:rPr>
              <a:t>AoAs</a:t>
            </a:r>
            <a:r>
              <a:rPr lang="en-US" altLang="en-US" sz="1600" dirty="0">
                <a:solidFill>
                  <a:srgbClr val="000000"/>
                </a:solidFill>
              </a:rPr>
              <a:t>. </a:t>
            </a:r>
          </a:p>
          <a:p>
            <a:pPr eaLnBrk="0" fontAlgn="base" hangingPunct="0">
              <a:spcBef>
                <a:spcPct val="0"/>
              </a:spcBef>
              <a:spcAft>
                <a:spcPct val="0"/>
              </a:spcAft>
              <a:buFontTx/>
              <a:buChar char="-"/>
            </a:pPr>
            <a:r>
              <a:rPr lang="en-US" altLang="en-US" sz="1600" dirty="0">
                <a:solidFill>
                  <a:srgbClr val="000000"/>
                </a:solidFill>
              </a:rPr>
              <a:t> Conclusions from all evaluations</a:t>
            </a:r>
            <a:endParaRPr lang="en-US" altLang="en-US" sz="1200" dirty="0">
              <a:solidFill>
                <a:srgbClr val="000000"/>
              </a:solidFill>
            </a:endParaRPr>
          </a:p>
        </p:txBody>
      </p:sp>
      <p:sp>
        <p:nvSpPr>
          <p:cNvPr id="31752" name="TextBox 12"/>
          <p:cNvSpPr txBox="1">
            <a:spLocks noChangeArrowheads="1"/>
          </p:cNvSpPr>
          <p:nvPr/>
        </p:nvSpPr>
        <p:spPr bwMode="auto">
          <a:xfrm>
            <a:off x="528434" y="3913190"/>
            <a:ext cx="551994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b="1" u="sng" dirty="0">
                <a:solidFill>
                  <a:srgbClr val="000000"/>
                </a:solidFill>
              </a:rPr>
              <a:t>Description:</a:t>
            </a:r>
            <a:r>
              <a:rPr lang="en-US" altLang="en-US" sz="1600" b="1" dirty="0">
                <a:solidFill>
                  <a:srgbClr val="000000"/>
                </a:solidFill>
              </a:rPr>
              <a:t> </a:t>
            </a:r>
            <a:r>
              <a:rPr lang="en-US" altLang="en-US" sz="1600" dirty="0">
                <a:solidFill>
                  <a:srgbClr val="000000"/>
                </a:solidFill>
              </a:rPr>
              <a:t> Describe this concept and how it fits into the architecture</a:t>
            </a:r>
          </a:p>
          <a:p>
            <a:pPr algn="l" eaLnBrk="0" fontAlgn="base" hangingPunct="0">
              <a:spcBef>
                <a:spcPct val="0"/>
              </a:spcBef>
              <a:spcAft>
                <a:spcPct val="0"/>
              </a:spcAft>
            </a:pPr>
            <a:endParaRPr lang="en-US" altLang="en-US" sz="1600" dirty="0">
              <a:solidFill>
                <a:srgbClr val="000000"/>
              </a:solidFill>
            </a:endParaRPr>
          </a:p>
          <a:p>
            <a:pPr algn="l" eaLnBrk="0" fontAlgn="base" hangingPunct="0">
              <a:spcBef>
                <a:spcPct val="0"/>
              </a:spcBef>
              <a:spcAft>
                <a:spcPct val="0"/>
              </a:spcAft>
            </a:pPr>
            <a:r>
              <a:rPr lang="en-US" altLang="en-US" sz="1600" b="1" u="sng" dirty="0">
                <a:solidFill>
                  <a:srgbClr val="FF0000"/>
                </a:solidFill>
              </a:rPr>
              <a:t>Risk Assessment</a:t>
            </a:r>
            <a:r>
              <a:rPr lang="en-US" altLang="en-US" sz="1600" b="1" u="sng" dirty="0">
                <a:solidFill>
                  <a:srgbClr val="000000"/>
                </a:solidFill>
              </a:rPr>
              <a:t>:</a:t>
            </a:r>
            <a:r>
              <a:rPr lang="en-US" altLang="en-US" sz="1600" dirty="0">
                <a:solidFill>
                  <a:srgbClr val="000000"/>
                </a:solidFill>
              </a:rPr>
              <a:t>  (high, medium, low): </a:t>
            </a:r>
          </a:p>
          <a:p>
            <a:pPr algn="l" eaLnBrk="0" fontAlgn="base" hangingPunct="0">
              <a:spcBef>
                <a:spcPct val="0"/>
              </a:spcBef>
              <a:spcAft>
                <a:spcPct val="0"/>
              </a:spcAft>
            </a:pPr>
            <a:r>
              <a:rPr lang="en-US" altLang="en-US" sz="1600" dirty="0">
                <a:solidFill>
                  <a:srgbClr val="000000"/>
                </a:solidFill>
              </a:rPr>
              <a:t>- Operational:</a:t>
            </a:r>
          </a:p>
          <a:p>
            <a:pPr algn="l" eaLnBrk="0" fontAlgn="base" hangingPunct="0">
              <a:spcBef>
                <a:spcPct val="0"/>
              </a:spcBef>
              <a:spcAft>
                <a:spcPct val="0"/>
              </a:spcAft>
            </a:pPr>
            <a:r>
              <a:rPr lang="en-US" altLang="en-US" sz="1600" dirty="0">
                <a:solidFill>
                  <a:srgbClr val="000000"/>
                </a:solidFill>
              </a:rPr>
              <a:t>- Program (</a:t>
            </a:r>
            <a:r>
              <a:rPr lang="en-US" altLang="en-US" sz="1600" dirty="0">
                <a:solidFill>
                  <a:srgbClr val="FF0000"/>
                </a:solidFill>
              </a:rPr>
              <a:t>cost, schedule, performance</a:t>
            </a:r>
            <a:r>
              <a:rPr lang="en-US" altLang="en-US" sz="1600" dirty="0">
                <a:solidFill>
                  <a:srgbClr val="000000"/>
                </a:solidFill>
              </a:rPr>
              <a:t>):</a:t>
            </a:r>
          </a:p>
          <a:p>
            <a:pPr algn="l" eaLnBrk="0" fontAlgn="base" hangingPunct="0">
              <a:spcBef>
                <a:spcPct val="0"/>
              </a:spcBef>
              <a:spcAft>
                <a:spcPct val="0"/>
              </a:spcAft>
            </a:pPr>
            <a:r>
              <a:rPr lang="en-US" altLang="en-US" sz="1600" dirty="0">
                <a:solidFill>
                  <a:srgbClr val="000000"/>
                </a:solidFill>
              </a:rPr>
              <a:t>- Technology:</a:t>
            </a:r>
          </a:p>
          <a:p>
            <a:pPr algn="l" eaLnBrk="0" fontAlgn="base" hangingPunct="0">
              <a:spcBef>
                <a:spcPct val="0"/>
              </a:spcBef>
              <a:spcAft>
                <a:spcPct val="0"/>
              </a:spcAft>
              <a:buFontTx/>
              <a:buChar char="-"/>
            </a:pPr>
            <a:r>
              <a:rPr lang="en-US" altLang="en-US" sz="1600" dirty="0">
                <a:solidFill>
                  <a:srgbClr val="000000"/>
                </a:solidFill>
              </a:rPr>
              <a:t> Intelligence:</a:t>
            </a:r>
          </a:p>
          <a:p>
            <a:pPr algn="l" eaLnBrk="0" fontAlgn="base" hangingPunct="0">
              <a:spcBef>
                <a:spcPct val="0"/>
              </a:spcBef>
              <a:spcAft>
                <a:spcPct val="0"/>
              </a:spcAft>
            </a:pPr>
            <a:endParaRPr lang="en-US" altLang="en-US" sz="1600" dirty="0">
              <a:solidFill>
                <a:srgbClr val="000000"/>
              </a:solidFill>
            </a:endParaRPr>
          </a:p>
          <a:p>
            <a:pPr algn="l" eaLnBrk="0" fontAlgn="base" hangingPunct="0">
              <a:spcBef>
                <a:spcPct val="0"/>
              </a:spcBef>
              <a:spcAft>
                <a:spcPct val="0"/>
              </a:spcAft>
              <a:buFontTx/>
              <a:buChar char="-"/>
            </a:pPr>
            <a:r>
              <a:rPr lang="en-US" altLang="en-US" sz="1600" dirty="0">
                <a:solidFill>
                  <a:srgbClr val="000000"/>
                </a:solidFill>
              </a:rPr>
              <a:t>Overall Risk Assessment:</a:t>
            </a:r>
          </a:p>
          <a:p>
            <a:pPr algn="l" eaLnBrk="0" fontAlgn="base" hangingPunct="0">
              <a:spcBef>
                <a:spcPct val="0"/>
              </a:spcBef>
              <a:spcAft>
                <a:spcPct val="0"/>
              </a:spcAft>
            </a:pPr>
            <a:endParaRPr lang="en-US" altLang="en-US" sz="1600" dirty="0">
              <a:solidFill>
                <a:srgbClr val="000000"/>
              </a:solidFill>
            </a:endParaRPr>
          </a:p>
        </p:txBody>
      </p:sp>
      <p:sp>
        <p:nvSpPr>
          <p:cNvPr id="12" name="TextBox 13"/>
          <p:cNvSpPr txBox="1">
            <a:spLocks noChangeArrowheads="1"/>
          </p:cNvSpPr>
          <p:nvPr/>
        </p:nvSpPr>
        <p:spPr bwMode="auto">
          <a:xfrm>
            <a:off x="6143626" y="3951288"/>
            <a:ext cx="5479040" cy="181610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1600" b="1" u="sng" dirty="0">
                <a:solidFill>
                  <a:srgbClr val="000000"/>
                </a:solidFill>
              </a:rPr>
              <a:t>Program characterization</a:t>
            </a:r>
          </a:p>
          <a:p>
            <a:pPr algn="ctr" eaLnBrk="0" fontAlgn="base" hangingPunct="0">
              <a:spcBef>
                <a:spcPct val="0"/>
              </a:spcBef>
              <a:spcAft>
                <a:spcPct val="0"/>
              </a:spcAft>
              <a:defRPr/>
            </a:pPr>
            <a:r>
              <a:rPr lang="en-US" sz="1600" dirty="0">
                <a:solidFill>
                  <a:srgbClr val="000000"/>
                </a:solidFill>
              </a:rPr>
              <a:t>- Cost and schedule</a:t>
            </a:r>
          </a:p>
          <a:p>
            <a:pPr marL="119063" indent="-119063" eaLnBrk="0" fontAlgn="base" hangingPunct="0">
              <a:spcBef>
                <a:spcPct val="0"/>
              </a:spcBef>
              <a:spcAft>
                <a:spcPct val="0"/>
              </a:spcAft>
              <a:buFontTx/>
              <a:buChar char="-"/>
              <a:defRPr/>
            </a:pPr>
            <a:r>
              <a:rPr lang="en-US" sz="1600" dirty="0">
                <a:solidFill>
                  <a:srgbClr val="000000"/>
                </a:solidFill>
              </a:rPr>
              <a:t>Design characteristics</a:t>
            </a:r>
          </a:p>
          <a:p>
            <a:pPr marL="119063" indent="-119063" eaLnBrk="0" fontAlgn="base" hangingPunct="0">
              <a:spcBef>
                <a:spcPct val="0"/>
              </a:spcBef>
              <a:spcAft>
                <a:spcPct val="0"/>
              </a:spcAft>
              <a:buFontTx/>
              <a:buChar char="-"/>
              <a:defRPr/>
            </a:pPr>
            <a:r>
              <a:rPr lang="en-US" sz="1600" dirty="0">
                <a:solidFill>
                  <a:srgbClr val="000000"/>
                </a:solidFill>
              </a:rPr>
              <a:t>Critical Technology Elements and maturity</a:t>
            </a:r>
          </a:p>
          <a:p>
            <a:pPr eaLnBrk="0" fontAlgn="base" hangingPunct="0">
              <a:spcBef>
                <a:spcPct val="0"/>
              </a:spcBef>
              <a:spcAft>
                <a:spcPct val="0"/>
              </a:spcAft>
              <a:defRPr/>
            </a:pPr>
            <a:r>
              <a:rPr lang="en-US" sz="1600" dirty="0">
                <a:solidFill>
                  <a:srgbClr val="000000"/>
                </a:solidFill>
              </a:rPr>
              <a:t>- Test and Evaluation</a:t>
            </a:r>
          </a:p>
          <a:p>
            <a:pPr algn="ctr" eaLnBrk="0" fontAlgn="base" hangingPunct="0">
              <a:spcBef>
                <a:spcPct val="0"/>
              </a:spcBef>
              <a:spcAft>
                <a:spcPct val="0"/>
              </a:spcAft>
              <a:defRPr/>
            </a:pPr>
            <a:r>
              <a:rPr lang="en-US" sz="1600" dirty="0">
                <a:solidFill>
                  <a:srgbClr val="000000"/>
                </a:solidFill>
              </a:rPr>
              <a:t>- Operating Concept and DOT_LPF Implications</a:t>
            </a:r>
          </a:p>
          <a:p>
            <a:pPr eaLnBrk="0" fontAlgn="base" hangingPunct="0">
              <a:spcBef>
                <a:spcPct val="0"/>
              </a:spcBef>
              <a:spcAft>
                <a:spcPct val="0"/>
              </a:spcAft>
              <a:defRPr/>
            </a:pPr>
            <a:r>
              <a:rPr lang="en-US" sz="1600" dirty="0">
                <a:solidFill>
                  <a:srgbClr val="000000"/>
                </a:solidFill>
              </a:rPr>
              <a:t>- Supportability</a:t>
            </a:r>
          </a:p>
        </p:txBody>
      </p:sp>
      <p:sp>
        <p:nvSpPr>
          <p:cNvPr id="2" name="Slide Number Placeholder 1"/>
          <p:cNvSpPr>
            <a:spLocks noGrp="1"/>
          </p:cNvSpPr>
          <p:nvPr>
            <p:ph type="sldNum" sz="quarter" idx="11"/>
          </p:nvPr>
        </p:nvSpPr>
        <p:spPr/>
        <p:txBody>
          <a:bodyPr/>
          <a:lstStyle/>
          <a:p>
            <a:pPr>
              <a:defRPr/>
            </a:pPr>
            <a:fld id="{8426B18B-9B5C-4ED8-ADF2-2A9C1F18A72C}" type="slidenum">
              <a:rPr lang="en-US" altLang="en-US" smtClean="0"/>
              <a:pPr>
                <a:defRPr/>
              </a:pPr>
              <a:t>9</a:t>
            </a:fld>
            <a:endParaRPr lang="en-US" altLang="en-US">
              <a:solidFill>
                <a:srgbClr val="808080"/>
              </a:solidFill>
            </a:endParaRPr>
          </a:p>
        </p:txBody>
      </p:sp>
    </p:spTree>
    <p:extLst>
      <p:ext uri="{BB962C8B-B14F-4D97-AF65-F5344CB8AC3E}">
        <p14:creationId xmlns:p14="http://schemas.microsoft.com/office/powerpoint/2010/main" val="1351197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B749AE08A23C41AF198395D6DA6357" ma:contentTypeVersion="0" ma:contentTypeDescription="Create a new document." ma:contentTypeScope="" ma:versionID="3a0ffcf47662e875db10ce3018b261b7">
  <xsd:schema xmlns:xsd="http://www.w3.org/2001/XMLSchema" xmlns:xs="http://www.w3.org/2001/XMLSchema" xmlns:p="http://schemas.microsoft.com/office/2006/metadata/properties" targetNamespace="http://schemas.microsoft.com/office/2006/metadata/properties" ma:root="true" ma:fieldsID="2a276fbc7de9a4060e54dafc32f34ca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8CACB7-94CF-4596-9160-1C6116884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5CBEAF-D780-4F95-92CB-E295B12F8C6B}">
  <ds:schemaRefs>
    <ds:schemaRef ds:uri="http://schemas.microsoft.com/sharepoint/v3/contenttype/forms"/>
  </ds:schemaRefs>
</ds:datastoreItem>
</file>

<file path=customXml/itemProps3.xml><?xml version="1.0" encoding="utf-8"?>
<ds:datastoreItem xmlns:ds="http://schemas.openxmlformats.org/officeDocument/2006/customXml" ds:itemID="{1F7680DA-D456-40D9-BC8B-B8E4B2AB4C7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6450</TotalTime>
  <Words>3399</Words>
  <Application>Microsoft Office PowerPoint</Application>
  <PresentationFormat>Widescreen</PresentationFormat>
  <Paragraphs>563</Paragraphs>
  <Slides>31</Slides>
  <Notes>31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31</vt:i4>
      </vt:variant>
    </vt:vector>
  </HeadingPairs>
  <TitlesOfParts>
    <vt:vector size="43" baseType="lpstr">
      <vt:lpstr>Arial</vt:lpstr>
      <vt:lpstr>Calibri</vt:lpstr>
      <vt:lpstr>Calibri Light</vt:lpstr>
      <vt:lpstr>Century Schoolbook</vt:lpstr>
      <vt:lpstr>Impact</vt:lpstr>
      <vt:lpstr>Times New Roman</vt:lpstr>
      <vt:lpstr>Wingdings</vt:lpstr>
      <vt:lpstr>Office Theme</vt:lpstr>
      <vt:lpstr>USAF(Unclas)</vt:lpstr>
      <vt:lpstr>1_USAF(Unclas)</vt:lpstr>
      <vt:lpstr>Worksheet</vt:lpstr>
      <vt:lpstr>Document</vt:lpstr>
      <vt:lpstr>PowerPoint Presentation</vt:lpstr>
      <vt:lpstr>PowerPoint Presentation</vt:lpstr>
      <vt:lpstr>BLUF</vt:lpstr>
      <vt:lpstr>Requirements CONOPS</vt:lpstr>
      <vt:lpstr>Capability Gap &amp;  Operational Risk of Not Filling the Gap</vt:lpstr>
      <vt:lpstr>Requirements Non-Materiel Approaches</vt:lpstr>
      <vt:lpstr>Requirements Timeliness to Need</vt:lpstr>
      <vt:lpstr>PowerPoint Presentation</vt:lpstr>
      <vt:lpstr>Development Planning  Concept Summary (one per CCTD*) be prepared to talk to Notes in detail</vt:lpstr>
      <vt:lpstr>Market Research</vt:lpstr>
      <vt:lpstr>AoA Overview</vt:lpstr>
      <vt:lpstr>AoA Alternatives Descriptions</vt:lpstr>
      <vt:lpstr>AoA Technical Synopsis</vt:lpstr>
      <vt:lpstr>Preliminary AoA Schedule</vt:lpstr>
      <vt:lpstr>SAMPLE APT Framing Assumption #1</vt:lpstr>
      <vt:lpstr>Sample APT Framing Assumption #2</vt:lpstr>
      <vt:lpstr>Alt Sample Framing Assumptions</vt:lpstr>
      <vt:lpstr> Program Org Chart</vt:lpstr>
      <vt:lpstr>Resources for MSA</vt:lpstr>
      <vt:lpstr>Affordability</vt:lpstr>
      <vt:lpstr>PowerPoint Presentation</vt:lpstr>
      <vt:lpstr>Acquisition Recommendations</vt:lpstr>
      <vt:lpstr>DoD 5000.02 Tailoring Strategy</vt:lpstr>
      <vt:lpstr>Proposed ADM Language (select as appropriate for effort at hand)</vt:lpstr>
      <vt:lpstr>Summary Requested Decision</vt:lpstr>
      <vt:lpstr>Back-up</vt:lpstr>
      <vt:lpstr>MDD – Status of Required Core Documents</vt:lpstr>
      <vt:lpstr>PowerPoint Presentation</vt:lpstr>
      <vt:lpstr>Materiel Solution Approach(s)  Which Could Address the Capability Gap</vt:lpstr>
      <vt:lpstr>Alternatives Considered &amp;  Included in the AoA</vt:lpstr>
      <vt:lpstr>Timeliness to Capability Need</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SUITS, ERIC L Maj USAF HAF SAF/SAF/AQX</dc:creator>
  <cp:lastModifiedBy>SUITS, ERIC L Maj USAF HAF SAF/SAF/AQXE</cp:lastModifiedBy>
  <cp:revision>48</cp:revision>
  <cp:lastPrinted>2018-09-12T16:25:25Z</cp:lastPrinted>
  <dcterms:created xsi:type="dcterms:W3CDTF">2018-08-27T11:42:51Z</dcterms:created>
  <dcterms:modified xsi:type="dcterms:W3CDTF">2019-02-25T18:13:06Z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0x01010076B749AE08A23C41AF198395D6DA6357</vt:lpwstr>
  </property>
</Properties>
</file>